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426" r:id="rId3"/>
    <p:sldId id="427" r:id="rId4"/>
    <p:sldId id="441" r:id="rId5"/>
    <p:sldId id="429" r:id="rId6"/>
    <p:sldId id="430" r:id="rId7"/>
    <p:sldId id="431" r:id="rId8"/>
    <p:sldId id="446" r:id="rId9"/>
    <p:sldId id="265" r:id="rId10"/>
    <p:sldId id="449" r:id="rId11"/>
    <p:sldId id="257" r:id="rId12"/>
    <p:sldId id="258" r:id="rId13"/>
    <p:sldId id="416" r:id="rId14"/>
    <p:sldId id="262" r:id="rId15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5B0"/>
    <a:srgbClr val="0062AC"/>
    <a:srgbClr val="CDF2FF"/>
    <a:srgbClr val="CDF5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823" autoAdjust="0"/>
    <p:restoredTop sz="94660"/>
  </p:normalViewPr>
  <p:slideViewPr>
    <p:cSldViewPr snapToGrid="0">
      <p:cViewPr varScale="1">
        <p:scale>
          <a:sx n="60" d="100"/>
          <a:sy n="60" d="100"/>
        </p:scale>
        <p:origin x="76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lene Cvejic" userId="dfc30c78-8620-4b82-8f47-37900a9e9bbb" providerId="ADAL" clId="{D6E5EDE8-B738-4B8F-B19C-A4AA386385CB}"/>
    <pc:docChg chg="delSld">
      <pc:chgData name="Helene Cvejic" userId="dfc30c78-8620-4b82-8f47-37900a9e9bbb" providerId="ADAL" clId="{D6E5EDE8-B738-4B8F-B19C-A4AA386385CB}" dt="2022-10-07T13:30:22.828" v="0" actId="2696"/>
      <pc:docMkLst>
        <pc:docMk/>
      </pc:docMkLst>
      <pc:sldChg chg="del">
        <pc:chgData name="Helene Cvejic" userId="dfc30c78-8620-4b82-8f47-37900a9e9bbb" providerId="ADAL" clId="{D6E5EDE8-B738-4B8F-B19C-A4AA386385CB}" dt="2022-10-07T13:30:22.828" v="0" actId="2696"/>
        <pc:sldMkLst>
          <pc:docMk/>
          <pc:sldMk cId="3167008245" sldId="433"/>
        </pc:sldMkLst>
      </pc:sldChg>
      <pc:sldChg chg="del">
        <pc:chgData name="Helene Cvejic" userId="dfc30c78-8620-4b82-8f47-37900a9e9bbb" providerId="ADAL" clId="{D6E5EDE8-B738-4B8F-B19C-A4AA386385CB}" dt="2022-10-07T13:30:22.828" v="0" actId="2696"/>
        <pc:sldMkLst>
          <pc:docMk/>
          <pc:sldMk cId="3169803913" sldId="434"/>
        </pc:sldMkLst>
      </pc:sldChg>
      <pc:sldChg chg="del">
        <pc:chgData name="Helene Cvejic" userId="dfc30c78-8620-4b82-8f47-37900a9e9bbb" providerId="ADAL" clId="{D6E5EDE8-B738-4B8F-B19C-A4AA386385CB}" dt="2022-10-07T13:30:22.828" v="0" actId="2696"/>
        <pc:sldMkLst>
          <pc:docMk/>
          <pc:sldMk cId="2690221054" sldId="442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79A6DE-D5D1-4A6A-94B4-447DBD5943F7}" type="datetimeFigureOut">
              <a:rPr lang="en-US" smtClean="0"/>
              <a:t>10/7/2022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01D2C1-A9E3-4C95-BFAE-0DF217E0C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9087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6e45042ac7_1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6e45042ac7_1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B81B4504-3D35-4599-87C8-711762F3C26D}" type="slidenum">
              <a:rPr lang="fr-FR"/>
              <a:t>3</a:t>
            </a:fld>
            <a:endParaRPr lang="fr-FR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B81B4504-3D35-4599-87C8-711762F3C26D}" type="slidenum">
              <a:rPr lang="fr-FR"/>
              <a:t>6</a:t>
            </a:fld>
            <a:endParaRPr lang="fr-FR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4404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B81B4504-3D35-4599-87C8-711762F3C26D}" type="slidenum">
              <a:rPr lang="fr-FR"/>
              <a:t>8</a:t>
            </a:fld>
            <a:endParaRPr lang="fr-FR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2625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6e45042ac7_1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6e45042ac7_1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156617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B81B4504-3D35-4599-87C8-711762F3C26D}" type="slidenum">
              <a:rPr lang="fr-FR"/>
              <a:t>13</a:t>
            </a:fld>
            <a:endParaRPr lang="fr-FR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3831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6e45042ac7_1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6e45042ac7_1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C7695D-39BE-4C89-AB4E-B959E6D922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8A87C0-8B73-4DCB-A22B-BE669FF127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7C9ACC-2E99-457C-953B-BB0F572093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69430-A7D8-4335-BC67-30E0AFD4919F}" type="datetimeFigureOut">
              <a:rPr lang="en-US" smtClean="0"/>
              <a:t>10/7/2022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8B4C0C-BC9D-48F2-9241-0CCB77F8E8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AB0EEB-1346-41C2-B0B1-CD4360CFD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DA011-155F-424D-B417-315E59F2F3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2900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005A77-F620-4694-9056-777D2006F7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59887F-5F47-4481-8033-C8253D5C6A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326647-BCC3-4910-93C9-3EF0DC3FDA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69430-A7D8-4335-BC67-30E0AFD4919F}" type="datetimeFigureOut">
              <a:rPr lang="en-US" smtClean="0"/>
              <a:t>10/7/2022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1C5AB7-79B1-45A8-A85C-3E127EC137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5C8800-589F-4240-9951-B8041E521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DA011-155F-424D-B417-315E59F2F3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4918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E6E12C6-525D-4487-B520-65F9200B371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852A01-0026-4690-B6EE-1777008E1B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F5F9B8-E86C-4639-B199-C2539DCBCB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69430-A7D8-4335-BC67-30E0AFD4919F}" type="datetimeFigureOut">
              <a:rPr lang="en-US" smtClean="0"/>
              <a:t>10/7/2022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1ADA72-468F-4230-973E-92C7944258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882F85-2C82-490C-ACA5-B249E8E1F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DA011-155F-424D-B417-315E59F2F3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2067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945399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FCB3CA-E8E5-441E-9059-378551E132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7410EF-D522-4B95-84D9-83C9EF6CCC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EE41A3-CE4E-4334-95FE-5581EB2A28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69430-A7D8-4335-BC67-30E0AFD4919F}" type="datetimeFigureOut">
              <a:rPr lang="en-US" smtClean="0"/>
              <a:t>10/7/2022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09A969-0DB0-440D-8771-51DE9C47D5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B6D816-ADF6-4138-801C-031FCEAAA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DA011-155F-424D-B417-315E59F2F3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3446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ED2A75-6128-42F3-8DE0-6FE61BE23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B94785-7A13-4AFC-95B0-0314D19643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EA185E-CBA6-4763-BF05-EF1113EB0E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69430-A7D8-4335-BC67-30E0AFD4919F}" type="datetimeFigureOut">
              <a:rPr lang="en-US" smtClean="0"/>
              <a:t>10/7/2022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1B2F39-4A61-4842-A642-B954BAB443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FEDD6B-51C5-42AB-99C2-E93A48C07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DA011-155F-424D-B417-315E59F2F3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2450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1B1DA2-7FAD-49CE-B701-8F08918256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D35A99-A1A8-48DC-BD67-0B274A59BF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959116-8B03-47BF-9660-351DB2B860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27FF36-8854-433A-80D1-C49055629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69430-A7D8-4335-BC67-30E0AFD4919F}" type="datetimeFigureOut">
              <a:rPr lang="en-US" smtClean="0"/>
              <a:t>10/7/2022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83A2CE-81CA-4A5C-A46F-161EF211E0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B07C1D-41F2-4C78-A83F-FDC485B2D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DA011-155F-424D-B417-315E59F2F3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799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FCBD0D-0EC3-48FE-BBEB-4E0813309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2115BA-A63C-46BB-8324-FA77F1AA73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F4F711-9FFD-40A4-80AA-96EF98C152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C9D5451-0721-4C84-9A74-0DE2CCD7F7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38728C4-C552-43BE-872C-CA2F01FD8C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A2ABC05-AE9D-4047-8854-51C6709F7E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69430-A7D8-4335-BC67-30E0AFD4919F}" type="datetimeFigureOut">
              <a:rPr lang="en-US" smtClean="0"/>
              <a:t>10/7/2022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7B40D42-DB72-4C4B-8C20-D0CEF5A0F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73B4552-34B9-4415-8167-C31715751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DA011-155F-424D-B417-315E59F2F3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087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59A4BA-24FC-4BA5-A285-D34FCB232F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7D0BD18-FE21-4EFC-BD1C-3D1B8C1158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69430-A7D8-4335-BC67-30E0AFD4919F}" type="datetimeFigureOut">
              <a:rPr lang="en-US" smtClean="0"/>
              <a:t>10/7/2022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DBF6A75-25CC-4CC2-83F0-296E92352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6FD5F9-A58E-42B4-A27F-F8E8342AD0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DA011-155F-424D-B417-315E59F2F3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00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C53163-4FA9-429F-AC91-DDF8FA2573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69430-A7D8-4335-BC67-30E0AFD4919F}" type="datetimeFigureOut">
              <a:rPr lang="en-US" smtClean="0"/>
              <a:t>10/7/2022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65ED6A5-22CE-4578-B4F6-EF13E6903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C06DA5-6351-4168-85D6-E20EB3F4F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DA011-155F-424D-B417-315E59F2F3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603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900798-970B-4787-9935-5F865D661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B12A87-AAA3-4BF6-A316-1D6F32A9A7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2B5644-66B3-43B9-9AA3-76B5815E87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045EF9-6008-41F2-B7E1-BD0D383BAD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69430-A7D8-4335-BC67-30E0AFD4919F}" type="datetimeFigureOut">
              <a:rPr lang="en-US" smtClean="0"/>
              <a:t>10/7/2022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6EE39A-F7D8-4980-829B-6DCB4B89B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86354E-8B5D-4071-AFE8-7804AD714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DA011-155F-424D-B417-315E59F2F3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7486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7E1DFE-AFE5-48B6-9F16-57FC102E74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BA3B93B-5616-4EF9-B0C1-FA9622CE11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7079D3-0E88-4755-9892-7AD3A5EF93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852F98-4EDA-4B48-BA12-4BBF43CFA6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69430-A7D8-4335-BC67-30E0AFD4919F}" type="datetimeFigureOut">
              <a:rPr lang="en-US" smtClean="0"/>
              <a:t>10/7/2022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61811F-1DEA-4F7B-A0F5-6CA377462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7A725F-6244-4D3E-88D5-B893208BCD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DA011-155F-424D-B417-315E59F2F3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4653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B7AE928-0EB5-4DA4-8AFE-45035D888C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76B8F1-82B6-4680-BA3B-C9768A5416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474E52-E618-451B-B8F2-63B71805C1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869430-A7D8-4335-BC67-30E0AFD4919F}" type="datetimeFigureOut">
              <a:rPr lang="en-US" smtClean="0"/>
              <a:t>10/7/2022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C72CF0-5AB4-4E4A-97CD-82D012A2DE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FB90AA-1DB0-42EE-8CFA-F1B98E3613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FDA011-155F-424D-B417-315E59F2F3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75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jpg"/><Relationship Id="rId4" Type="http://schemas.openxmlformats.org/officeDocument/2006/relationships/image" Target="../media/image4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7" Type="http://schemas.openxmlformats.org/officeDocument/2006/relationships/image" Target="../media/image4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47.jpg"/><Relationship Id="rId4" Type="http://schemas.openxmlformats.org/officeDocument/2006/relationships/image" Target="../media/image4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hyperlink" Target="mailto:jelena.cvejic@mf.uns.ac.rs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jpeg"/><Relationship Id="rId5" Type="http://schemas.openxmlformats.org/officeDocument/2006/relationships/image" Target="../media/image5.jpg"/><Relationship Id="rId4" Type="http://schemas.openxmlformats.org/officeDocument/2006/relationships/image" Target="../media/image4.jpe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image" Target="../media/image10.png"/><Relationship Id="rId7" Type="http://schemas.openxmlformats.org/officeDocument/2006/relationships/image" Target="../media/image1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4.jpeg"/><Relationship Id="rId7" Type="http://schemas.openxmlformats.org/officeDocument/2006/relationships/image" Target="../media/image7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5.jpg"/><Relationship Id="rId10" Type="http://schemas.openxmlformats.org/officeDocument/2006/relationships/image" Target="../media/image19.png"/><Relationship Id="rId4" Type="http://schemas.openxmlformats.org/officeDocument/2006/relationships/image" Target="../media/image16.png"/><Relationship Id="rId9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pubmed.ncbi.nlm.nih.gov/32250383/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op.europa.eu/en/publication-detail/-/publication/ebba16aa-b224-4042-90e9-593fbf363200/language-en" TargetMode="External"/><Relationship Id="rId7" Type="http://schemas.openxmlformats.org/officeDocument/2006/relationships/image" Target="../media/image2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g"/><Relationship Id="rId5" Type="http://schemas.openxmlformats.org/officeDocument/2006/relationships/hyperlink" Target="https://osha.europa.eu/sites/default/files/motivation-employers.pdf" TargetMode="External"/><Relationship Id="rId4" Type="http://schemas.openxmlformats.org/officeDocument/2006/relationships/hyperlink" Target="https://www.enwhp.org/resources/toolip/doc/2018/05/04/luxembourg_declaration.pdf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g"/><Relationship Id="rId4" Type="http://schemas.openxmlformats.org/officeDocument/2006/relationships/hyperlink" Target="https://www.apfisio.pt/wp-content/uploads/2018/08/Physical-Activity-at-the-Workplace.pdf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4.jpg"/><Relationship Id="rId3" Type="http://schemas.openxmlformats.org/officeDocument/2006/relationships/image" Target="../media/image25.jpg"/><Relationship Id="rId7" Type="http://schemas.openxmlformats.org/officeDocument/2006/relationships/image" Target="../media/image29.png"/><Relationship Id="rId12" Type="http://schemas.openxmlformats.org/officeDocument/2006/relationships/hyperlink" Target="https://pubsonline.informs.org/doi/abs/10.1287/mnsc.2017.2883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image" Target="../media/image33.jp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jpeg"/><Relationship Id="rId9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5475575-ABCB-C3B7-1ED3-D3DE601C6D5D}"/>
              </a:ext>
            </a:extLst>
          </p:cNvPr>
          <p:cNvSpPr/>
          <p:nvPr/>
        </p:nvSpPr>
        <p:spPr>
          <a:xfrm>
            <a:off x="0" y="4126523"/>
            <a:ext cx="12192000" cy="257175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Google Shape;71;p14">
            <a:extLst>
              <a:ext uri="{FF2B5EF4-FFF2-40B4-BE49-F238E27FC236}">
                <a16:creationId xmlns:a16="http://schemas.microsoft.com/office/drawing/2014/main" id="{28AFECF2-811D-5DA3-ACD8-11B979D23EB0}"/>
              </a:ext>
            </a:extLst>
          </p:cNvPr>
          <p:cNvSpPr txBox="1"/>
          <p:nvPr/>
        </p:nvSpPr>
        <p:spPr>
          <a:xfrm>
            <a:off x="2650030" y="5419500"/>
            <a:ext cx="7902652" cy="14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solidFill>
                <a:srgbClr val="10A04C"/>
              </a:solidFill>
              <a:latin typeface="Raleway"/>
              <a:ea typeface="Raleway"/>
              <a:cs typeface="Calibri" panose="020F0502020204030204" pitchFamily="34" charset="0"/>
              <a:sym typeface="Raleway"/>
            </a:endParaRPr>
          </a:p>
        </p:txBody>
      </p:sp>
      <p:sp>
        <p:nvSpPr>
          <p:cNvPr id="5" name="Google Shape;74;p14">
            <a:extLst>
              <a:ext uri="{FF2B5EF4-FFF2-40B4-BE49-F238E27FC236}">
                <a16:creationId xmlns:a16="http://schemas.microsoft.com/office/drawing/2014/main" id="{4F06138E-6227-3B25-15C4-F30E0F4A4BE5}"/>
              </a:ext>
            </a:extLst>
          </p:cNvPr>
          <p:cNvSpPr txBox="1"/>
          <p:nvPr/>
        </p:nvSpPr>
        <p:spPr>
          <a:xfrm>
            <a:off x="3731553" y="4385277"/>
            <a:ext cx="5343231" cy="4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i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Prof. dr Jelena Helen Cvejić</a:t>
            </a: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i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Assist. M</a:t>
            </a:r>
            <a:r>
              <a:rPr lang="sr-Latn-RS" sz="2400" i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P</a:t>
            </a:r>
            <a:r>
              <a:rPr lang="en" sz="2400" i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harm Darija Sazdani</a:t>
            </a:r>
            <a:r>
              <a:rPr lang="sr-Latn-RS" sz="2400" i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ć</a:t>
            </a:r>
            <a:endParaRPr lang="en-US" sz="2400" i="1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 i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Department of Pharmacy, Faculty of Medicine,</a:t>
            </a:r>
            <a:r>
              <a:rPr lang="sr-Latn-RS" sz="2000" i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University of Novi Sad, Serbia</a:t>
            </a:r>
            <a:endParaRPr sz="2000" i="1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i="1" dirty="0">
              <a:solidFill>
                <a:schemeClr val="bg1"/>
              </a:solidFill>
            </a:endParaRPr>
          </a:p>
        </p:txBody>
      </p:sp>
      <p:sp>
        <p:nvSpPr>
          <p:cNvPr id="6" name="Google Shape;71;p14">
            <a:extLst>
              <a:ext uri="{FF2B5EF4-FFF2-40B4-BE49-F238E27FC236}">
                <a16:creationId xmlns:a16="http://schemas.microsoft.com/office/drawing/2014/main" id="{05E6BF93-CB8C-B9D9-B428-ADD061788A3A}"/>
              </a:ext>
            </a:extLst>
          </p:cNvPr>
          <p:cNvSpPr txBox="1"/>
          <p:nvPr/>
        </p:nvSpPr>
        <p:spPr>
          <a:xfrm>
            <a:off x="1932149" y="1581039"/>
            <a:ext cx="8942038" cy="14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lnSpc>
                <a:spcPct val="80000"/>
              </a:lnSpc>
            </a:pPr>
            <a:r>
              <a:rPr lang="en-US" sz="4800" dirty="0">
                <a:solidFill>
                  <a:srgbClr val="0070C0"/>
                </a:solidFill>
                <a:latin typeface="Raleway"/>
                <a:cs typeface="Calibri" panose="020F0502020204030204" pitchFamily="34" charset="0"/>
              </a:rPr>
              <a:t>Workplace health promotion through </a:t>
            </a:r>
          </a:p>
          <a:p>
            <a:pPr algn="ctr">
              <a:lnSpc>
                <a:spcPct val="80000"/>
              </a:lnSpc>
            </a:pPr>
            <a:r>
              <a:rPr lang="en-US" sz="4800" dirty="0">
                <a:solidFill>
                  <a:srgbClr val="0070C0"/>
                </a:solidFill>
                <a:latin typeface="Raleway"/>
                <a:cs typeface="Calibri" panose="020F0502020204030204" pitchFamily="34" charset="0"/>
              </a:rPr>
              <a:t>lifestyle interventions</a:t>
            </a:r>
            <a:endParaRPr sz="4800" dirty="0">
              <a:solidFill>
                <a:srgbClr val="0070C0"/>
              </a:solidFill>
              <a:latin typeface="Raleway"/>
              <a:cs typeface="Calibri" panose="020F0502020204030204" pitchFamily="34" charset="0"/>
              <a:sym typeface="Raleway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ABCE815-8ED6-D3C0-B631-CFF75C7581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8801" y="6091411"/>
            <a:ext cx="1711308" cy="564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6536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CF38739-4C98-B117-DBCD-09ACFB5F004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522" r="3102" b="5142"/>
          <a:stretch/>
        </p:blipFill>
        <p:spPr>
          <a:xfrm>
            <a:off x="838801" y="1907693"/>
            <a:ext cx="6379364" cy="408512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AB24042-4EC3-C042-D781-64E37DBFB3C3}"/>
              </a:ext>
            </a:extLst>
          </p:cNvPr>
          <p:cNvSpPr txBox="1"/>
          <p:nvPr/>
        </p:nvSpPr>
        <p:spPr>
          <a:xfrm>
            <a:off x="7402864" y="1688618"/>
            <a:ext cx="4672445" cy="153888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30 highly educated employees: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B050"/>
                </a:solidFill>
              </a:rPr>
              <a:t>53% Healthy &amp; very healthy </a:t>
            </a:r>
            <a:r>
              <a:rPr lang="en-US" dirty="0"/>
              <a:t>eating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FF0000"/>
                </a:solidFill>
              </a:rPr>
              <a:t>40% Unhealthy + very unhealthy </a:t>
            </a:r>
            <a:r>
              <a:rPr lang="en-US" dirty="0"/>
              <a:t>eating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Not sure about eating habits at work - 7%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8B32502-63B3-DC90-5A5B-345595CA2D26}"/>
              </a:ext>
            </a:extLst>
          </p:cNvPr>
          <p:cNvSpPr/>
          <p:nvPr/>
        </p:nvSpPr>
        <p:spPr>
          <a:xfrm>
            <a:off x="0" y="905644"/>
            <a:ext cx="761999" cy="5954219"/>
          </a:xfrm>
          <a:prstGeom prst="rect">
            <a:avLst/>
          </a:prstGeom>
          <a:solidFill>
            <a:srgbClr val="0065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" name="Google Shape;107;p17">
            <a:extLst>
              <a:ext uri="{FF2B5EF4-FFF2-40B4-BE49-F238E27FC236}">
                <a16:creationId xmlns:a16="http://schemas.microsoft.com/office/drawing/2014/main" id="{B28EBF90-BB89-1843-CC4B-EC24C4551DCA}"/>
              </a:ext>
            </a:extLst>
          </p:cNvPr>
          <p:cNvSpPr txBox="1"/>
          <p:nvPr/>
        </p:nvSpPr>
        <p:spPr>
          <a:xfrm rot="16200000">
            <a:off x="-2475001" y="3293376"/>
            <a:ext cx="5635200" cy="8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sz="4000" b="1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Raleway SemiBold"/>
                <a:cs typeface="Calibri" panose="020F0502020204030204" pitchFamily="34" charset="0"/>
                <a:sym typeface="Raleway SemiBold"/>
              </a:rPr>
              <a:t>Workplace nutrition</a:t>
            </a:r>
            <a:endParaRPr sz="4000" b="1" dirty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ea typeface="Raleway SemiBold"/>
              <a:cs typeface="Calibri" panose="020F0502020204030204" pitchFamily="34" charset="0"/>
              <a:sym typeface="Raleway SemiBold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1A7F9D1-A897-19A9-35CD-223F774BB3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5595" y="4022358"/>
            <a:ext cx="3518669" cy="1970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17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6FA2462-4F52-5738-AC35-A3A5EACD5FD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60" r="1461" b="2012"/>
          <a:stretch/>
        </p:blipFill>
        <p:spPr>
          <a:xfrm>
            <a:off x="1057275" y="1777672"/>
            <a:ext cx="7467600" cy="4508828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245083F-25EC-5562-66A3-040DC65744AA}"/>
              </a:ext>
            </a:extLst>
          </p:cNvPr>
          <p:cNvSpPr txBox="1"/>
          <p:nvPr/>
        </p:nvSpPr>
        <p:spPr>
          <a:xfrm>
            <a:off x="8663400" y="2504411"/>
            <a:ext cx="3385725" cy="43088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rgbClr val="FF0000"/>
                </a:solidFill>
              </a:rPr>
              <a:t>41% </a:t>
            </a:r>
            <a:r>
              <a:rPr lang="en-US" dirty="0"/>
              <a:t>Lack of suitable </a:t>
            </a:r>
            <a:r>
              <a:rPr lang="en-US" sz="2000" b="1" dirty="0">
                <a:solidFill>
                  <a:srgbClr val="FF0000"/>
                </a:solidFill>
              </a:rPr>
              <a:t>PLACE</a:t>
            </a:r>
            <a:endParaRPr lang="en-US" sz="2200" b="1" dirty="0">
              <a:solidFill>
                <a:srgbClr val="FF0000"/>
              </a:solidFill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7DCE7748-0FE9-1D6B-459C-0735B776979E}"/>
              </a:ext>
            </a:extLst>
          </p:cNvPr>
          <p:cNvSpPr/>
          <p:nvPr/>
        </p:nvSpPr>
        <p:spPr>
          <a:xfrm rot="20729550">
            <a:off x="3657625" y="2536918"/>
            <a:ext cx="1806927" cy="31623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A900CD3-3672-F781-9366-B9980AA820C1}"/>
              </a:ext>
            </a:extLst>
          </p:cNvPr>
          <p:cNvSpPr/>
          <p:nvPr/>
        </p:nvSpPr>
        <p:spPr>
          <a:xfrm rot="18440482">
            <a:off x="1505840" y="3511210"/>
            <a:ext cx="1771731" cy="3162300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6379EF1-8A33-2048-F41A-440A13DAE5ED}"/>
              </a:ext>
            </a:extLst>
          </p:cNvPr>
          <p:cNvSpPr txBox="1"/>
          <p:nvPr/>
        </p:nvSpPr>
        <p:spPr>
          <a:xfrm>
            <a:off x="8663400" y="2935298"/>
            <a:ext cx="3385725" cy="123110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70C0"/>
                </a:solidFill>
              </a:rPr>
              <a:t>39% Availability</a:t>
            </a:r>
            <a:r>
              <a:rPr lang="en-US" dirty="0"/>
              <a:t> healthy/unhealthy options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10 % </a:t>
            </a:r>
            <a:r>
              <a:rPr lang="sr-Latn-RS" dirty="0"/>
              <a:t>Environment</a:t>
            </a:r>
            <a:r>
              <a:rPr lang="en-US" dirty="0"/>
              <a:t> / co-workers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B050"/>
                </a:solidFill>
              </a:rPr>
              <a:t>8% </a:t>
            </a:r>
            <a:r>
              <a:rPr lang="en-US" dirty="0"/>
              <a:t>Lack of time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66CFD7A-02C5-BD03-76AE-78F3EC1B68BD}"/>
              </a:ext>
            </a:extLst>
          </p:cNvPr>
          <p:cNvSpPr/>
          <p:nvPr/>
        </p:nvSpPr>
        <p:spPr>
          <a:xfrm>
            <a:off x="0" y="905644"/>
            <a:ext cx="761999" cy="5954219"/>
          </a:xfrm>
          <a:prstGeom prst="rect">
            <a:avLst/>
          </a:prstGeom>
          <a:solidFill>
            <a:srgbClr val="0065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" name="Google Shape;107;p17">
            <a:extLst>
              <a:ext uri="{FF2B5EF4-FFF2-40B4-BE49-F238E27FC236}">
                <a16:creationId xmlns:a16="http://schemas.microsoft.com/office/drawing/2014/main" id="{21A56AB0-41C0-A3EF-06C4-B76ED1D07DAF}"/>
              </a:ext>
            </a:extLst>
          </p:cNvPr>
          <p:cNvSpPr txBox="1"/>
          <p:nvPr/>
        </p:nvSpPr>
        <p:spPr>
          <a:xfrm rot="16200000">
            <a:off x="-2475001" y="3293376"/>
            <a:ext cx="5635200" cy="8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sz="4000" b="1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Raleway SemiBold"/>
                <a:cs typeface="Calibri" panose="020F0502020204030204" pitchFamily="34" charset="0"/>
                <a:sym typeface="Raleway SemiBold"/>
              </a:rPr>
              <a:t>Workplace nutrition</a:t>
            </a:r>
            <a:endParaRPr sz="4000" b="1" dirty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ea typeface="Raleway SemiBold"/>
              <a:cs typeface="Calibri" panose="020F0502020204030204" pitchFamily="34" charset="0"/>
              <a:sym typeface="Raleway SemiBold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644A39B-A04F-4D09-60EA-BC6CED7E80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4780" y="5770405"/>
            <a:ext cx="730651" cy="103218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793B944-048B-C714-48A7-EDA96BDD6C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6262" y="5543487"/>
            <a:ext cx="1701493" cy="1132266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05D5969-E4A3-A1ED-CC36-513FE313D71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2831" y="5080456"/>
            <a:ext cx="926062" cy="926062"/>
          </a:xfrm>
          <a:prstGeom prst="rect">
            <a:avLst/>
          </a:prstGeom>
          <a:ln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val="592004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B7DB69C-8AA5-8089-46EE-E70275CADB9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55"/>
          <a:stretch/>
        </p:blipFill>
        <p:spPr>
          <a:xfrm>
            <a:off x="1100396" y="1750691"/>
            <a:ext cx="5545535" cy="3585039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7531B0A-0888-41C9-590E-6889C046CC6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823" r="6026"/>
          <a:stretch/>
        </p:blipFill>
        <p:spPr>
          <a:xfrm>
            <a:off x="6873964" y="1750692"/>
            <a:ext cx="4987637" cy="3585039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775A36C-4EC5-B3D0-71BE-DBA9759D9481}"/>
              </a:ext>
            </a:extLst>
          </p:cNvPr>
          <p:cNvSpPr txBox="1"/>
          <p:nvPr/>
        </p:nvSpPr>
        <p:spPr>
          <a:xfrm>
            <a:off x="1328462" y="5532011"/>
            <a:ext cx="53174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1"/>
                </a:solidFill>
              </a:rPr>
              <a:t>ALL</a:t>
            </a:r>
            <a:r>
              <a:rPr lang="sr-Latn-RS" b="1" dirty="0">
                <a:solidFill>
                  <a:schemeClr val="accent1"/>
                </a:solidFill>
              </a:rPr>
              <a:t> </a:t>
            </a:r>
            <a:r>
              <a:rPr lang="sr-Latn-RS" dirty="0"/>
              <a:t>respondents are interested </a:t>
            </a:r>
            <a:r>
              <a:rPr lang="en-US" dirty="0"/>
              <a:t>to</a:t>
            </a:r>
            <a:r>
              <a:rPr lang="sr-Latn-RS" dirty="0"/>
              <a:t> improv</a:t>
            </a:r>
            <a:r>
              <a:rPr lang="en-US" dirty="0"/>
              <a:t>e habits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RS" dirty="0"/>
              <a:t>Interventions are </a:t>
            </a:r>
            <a:r>
              <a:rPr lang="en-US" b="1" dirty="0">
                <a:solidFill>
                  <a:schemeClr val="accent1"/>
                </a:solidFill>
              </a:rPr>
              <a:t>HIGHLY</a:t>
            </a:r>
            <a:r>
              <a:rPr lang="sr-Latn-RS" b="1" dirty="0">
                <a:solidFill>
                  <a:schemeClr val="accent1"/>
                </a:solidFill>
              </a:rPr>
              <a:t> recommended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1666A82-7F1C-0114-BDD5-E70DB4F33A1F}"/>
              </a:ext>
            </a:extLst>
          </p:cNvPr>
          <p:cNvSpPr/>
          <p:nvPr/>
        </p:nvSpPr>
        <p:spPr>
          <a:xfrm>
            <a:off x="6873964" y="3026641"/>
            <a:ext cx="1080655" cy="452582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4C5F189-DC5E-325B-4559-1ADC6A63E294}"/>
              </a:ext>
            </a:extLst>
          </p:cNvPr>
          <p:cNvSpPr/>
          <p:nvPr/>
        </p:nvSpPr>
        <p:spPr>
          <a:xfrm>
            <a:off x="10695509" y="3945660"/>
            <a:ext cx="870528" cy="392545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6EF316A-857F-20E3-163C-79D80B51FF2E}"/>
              </a:ext>
            </a:extLst>
          </p:cNvPr>
          <p:cNvSpPr txBox="1"/>
          <p:nvPr/>
        </p:nvSpPr>
        <p:spPr>
          <a:xfrm>
            <a:off x="7759003" y="5532011"/>
            <a:ext cx="351859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</a:t>
            </a:r>
            <a:r>
              <a:rPr lang="sr-Latn-RS" dirty="0"/>
              <a:t>eed for </a:t>
            </a:r>
            <a:r>
              <a:rPr lang="en-US" sz="2000" b="1" dirty="0">
                <a:solidFill>
                  <a:schemeClr val="accent1"/>
                </a:solidFill>
              </a:rPr>
              <a:t>EDUCATION</a:t>
            </a:r>
            <a:endParaRPr lang="sr-Latn-RS" sz="2000" b="1" dirty="0">
              <a:solidFill>
                <a:schemeClr val="accent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RS" dirty="0"/>
              <a:t>Education will improve habits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DE31D69-0A7C-3BDD-1C31-0C20E95AA52C}"/>
              </a:ext>
            </a:extLst>
          </p:cNvPr>
          <p:cNvSpPr/>
          <p:nvPr/>
        </p:nvSpPr>
        <p:spPr>
          <a:xfrm>
            <a:off x="0" y="905644"/>
            <a:ext cx="761999" cy="5954219"/>
          </a:xfrm>
          <a:prstGeom prst="rect">
            <a:avLst/>
          </a:prstGeom>
          <a:solidFill>
            <a:srgbClr val="0065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6" name="Google Shape;107;p17">
            <a:extLst>
              <a:ext uri="{FF2B5EF4-FFF2-40B4-BE49-F238E27FC236}">
                <a16:creationId xmlns:a16="http://schemas.microsoft.com/office/drawing/2014/main" id="{8DAC8721-FA43-4A4A-76EE-F30E2774BB3F}"/>
              </a:ext>
            </a:extLst>
          </p:cNvPr>
          <p:cNvSpPr txBox="1"/>
          <p:nvPr/>
        </p:nvSpPr>
        <p:spPr>
          <a:xfrm rot="16200000">
            <a:off x="-2459888" y="3040921"/>
            <a:ext cx="5635200" cy="8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sz="4000" b="1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Raleway SemiBold"/>
                <a:cs typeface="Calibri" panose="020F0502020204030204" pitchFamily="34" charset="0"/>
                <a:sym typeface="Raleway SemiBold"/>
              </a:rPr>
              <a:t>Workplace nutrition</a:t>
            </a:r>
            <a:endParaRPr sz="4000" b="1" dirty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ea typeface="Raleway SemiBold"/>
              <a:cs typeface="Calibri" panose="020F0502020204030204" pitchFamily="34" charset="0"/>
              <a:sym typeface="Raleway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4223387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1" grpId="0" animBg="1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66E7130-B271-2E4C-83E0-C1AB0BF0C572}"/>
              </a:ext>
            </a:extLst>
          </p:cNvPr>
          <p:cNvSpPr/>
          <p:nvPr/>
        </p:nvSpPr>
        <p:spPr>
          <a:xfrm>
            <a:off x="-4382" y="903781"/>
            <a:ext cx="761999" cy="5954219"/>
          </a:xfrm>
          <a:prstGeom prst="rect">
            <a:avLst/>
          </a:prstGeom>
          <a:solidFill>
            <a:srgbClr val="0065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EFA56D50-CA84-886C-7B22-B3BE8478B30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162" t="10036" r="11536" b="18712"/>
          <a:stretch/>
        </p:blipFill>
        <p:spPr>
          <a:xfrm>
            <a:off x="4716208" y="1949019"/>
            <a:ext cx="1081548" cy="1090773"/>
          </a:xfrm>
          <a:prstGeom prst="rect">
            <a:avLst/>
          </a:prstGeom>
        </p:spPr>
      </p:pic>
      <p:sp>
        <p:nvSpPr>
          <p:cNvPr id="20" name="Oval 19">
            <a:extLst>
              <a:ext uri="{FF2B5EF4-FFF2-40B4-BE49-F238E27FC236}">
                <a16:creationId xmlns:a16="http://schemas.microsoft.com/office/drawing/2014/main" id="{E69C37BC-A732-4996-4EFB-D1D2AA431962}"/>
              </a:ext>
            </a:extLst>
          </p:cNvPr>
          <p:cNvSpPr/>
          <p:nvPr/>
        </p:nvSpPr>
        <p:spPr>
          <a:xfrm>
            <a:off x="9449169" y="2870976"/>
            <a:ext cx="2585884" cy="1946788"/>
          </a:xfrm>
          <a:prstGeom prst="ellipse">
            <a:avLst/>
          </a:prstGeom>
          <a:solidFill>
            <a:srgbClr val="96AC2A"/>
          </a:solidFill>
          <a:ln>
            <a:solidFill>
              <a:srgbClr val="96AC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9140B9C6-7D31-D5C9-CB5E-74833F2E5274}"/>
              </a:ext>
            </a:extLst>
          </p:cNvPr>
          <p:cNvSpPr/>
          <p:nvPr/>
        </p:nvSpPr>
        <p:spPr>
          <a:xfrm>
            <a:off x="6337054" y="2033869"/>
            <a:ext cx="2585884" cy="1946788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71AA96F-C9BA-6419-BD43-797861B7D913}"/>
              </a:ext>
            </a:extLst>
          </p:cNvPr>
          <p:cNvSpPr txBox="1"/>
          <p:nvPr/>
        </p:nvSpPr>
        <p:spPr>
          <a:xfrm rot="16200000">
            <a:off x="-2550341" y="3386686"/>
            <a:ext cx="580734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WHP - Implementation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18BF5006-4E3F-0760-8E8E-A36A24539B69}"/>
              </a:ext>
            </a:extLst>
          </p:cNvPr>
          <p:cNvSpPr/>
          <p:nvPr/>
        </p:nvSpPr>
        <p:spPr>
          <a:xfrm>
            <a:off x="883880" y="2000806"/>
            <a:ext cx="2585884" cy="1946788"/>
          </a:xfrm>
          <a:prstGeom prst="ellipse">
            <a:avLst/>
          </a:prstGeom>
          <a:solidFill>
            <a:srgbClr val="00717D"/>
          </a:solidFill>
          <a:ln>
            <a:solidFill>
              <a:srgbClr val="0071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A62BD89-D5C2-822E-54B1-B2F1B4D15CE0}"/>
              </a:ext>
            </a:extLst>
          </p:cNvPr>
          <p:cNvSpPr txBox="1"/>
          <p:nvPr/>
        </p:nvSpPr>
        <p:spPr>
          <a:xfrm>
            <a:off x="1149473" y="2781561"/>
            <a:ext cx="2153265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33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Lead by example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DC3BAD3-3FF9-2483-BD25-A6A4CFF966D4}"/>
              </a:ext>
            </a:extLst>
          </p:cNvPr>
          <p:cNvSpPr txBox="1"/>
          <p:nvPr/>
        </p:nvSpPr>
        <p:spPr>
          <a:xfrm>
            <a:off x="6583216" y="2386662"/>
            <a:ext cx="2153265" cy="14052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33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Create physical spaces that support lifestyle interventions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F7774CB-E91F-2135-52FA-D0D54AE15294}"/>
              </a:ext>
            </a:extLst>
          </p:cNvPr>
          <p:cNvSpPr txBox="1"/>
          <p:nvPr/>
        </p:nvSpPr>
        <p:spPr>
          <a:xfrm>
            <a:off x="9520995" y="3552243"/>
            <a:ext cx="2442231" cy="4205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133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Promote activities</a:t>
            </a:r>
          </a:p>
        </p:txBody>
      </p:sp>
      <p:pic>
        <p:nvPicPr>
          <p:cNvPr id="10" name="Picture 9" descr="A group of people sitting around a table&#10;&#10;Description automatically generated">
            <a:extLst>
              <a:ext uri="{FF2B5EF4-FFF2-40B4-BE49-F238E27FC236}">
                <a16:creationId xmlns:a16="http://schemas.microsoft.com/office/drawing/2014/main" id="{E0376E1F-2B7D-2559-313E-D167F25354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2782" y="3760642"/>
            <a:ext cx="3083924" cy="1382625"/>
          </a:xfrm>
          <a:prstGeom prst="ellipse">
            <a:avLst/>
          </a:prstGeom>
          <a:ln w="12700" cap="rnd">
            <a:solidFill>
              <a:srgbClr val="0070C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1" name="Picture 20" descr="Diagram&#10;&#10;Description automatically generated">
            <a:extLst>
              <a:ext uri="{FF2B5EF4-FFF2-40B4-BE49-F238E27FC236}">
                <a16:creationId xmlns:a16="http://schemas.microsoft.com/office/drawing/2014/main" id="{11212A14-44E1-2C7D-9434-73B8BAD532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16867" y="4427737"/>
            <a:ext cx="983877" cy="1392963"/>
          </a:xfrm>
          <a:prstGeom prst="rect">
            <a:avLst/>
          </a:prstGeom>
        </p:spPr>
      </p:pic>
      <p:pic>
        <p:nvPicPr>
          <p:cNvPr id="29" name="Picture 28" descr="A picture containing timeline&#10;&#10;Description automatically generated">
            <a:extLst>
              <a:ext uri="{FF2B5EF4-FFF2-40B4-BE49-F238E27FC236}">
                <a16:creationId xmlns:a16="http://schemas.microsoft.com/office/drawing/2014/main" id="{F235727A-F70C-9900-6588-BBDD5B66A99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99827" y="4692480"/>
            <a:ext cx="1239960" cy="82793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A8DE99F-CBB0-7ADE-7267-F7E57A8A42C9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9734" y="1767445"/>
            <a:ext cx="2387782" cy="1492362"/>
          </a:xfrm>
          <a:prstGeom prst="flowChartConnector">
            <a:avLst/>
          </a:prstGeom>
          <a:ln w="28575">
            <a:solidFill>
              <a:srgbClr val="0070C0"/>
            </a:solidFill>
          </a:ln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7E0C79E2-1F3F-F6EE-9070-21C3D25ED268}"/>
              </a:ext>
            </a:extLst>
          </p:cNvPr>
          <p:cNvSpPr/>
          <p:nvPr/>
        </p:nvSpPr>
        <p:spPr>
          <a:xfrm>
            <a:off x="3515217" y="2890029"/>
            <a:ext cx="2585884" cy="1946788"/>
          </a:xfrm>
          <a:prstGeom prst="ellipse">
            <a:avLst/>
          </a:prstGeom>
          <a:solidFill>
            <a:srgbClr val="BBD248"/>
          </a:solidFill>
          <a:ln>
            <a:solidFill>
              <a:srgbClr val="BBD2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D15C400-5BAB-EAF5-F40C-4E5A4C664438}"/>
              </a:ext>
            </a:extLst>
          </p:cNvPr>
          <p:cNvSpPr txBox="1"/>
          <p:nvPr/>
        </p:nvSpPr>
        <p:spPr>
          <a:xfrm>
            <a:off x="3731525" y="3309423"/>
            <a:ext cx="2153265" cy="10770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33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Develop workplace guidelines</a:t>
            </a:r>
          </a:p>
        </p:txBody>
      </p:sp>
    </p:spTree>
    <p:extLst>
      <p:ext uri="{BB962C8B-B14F-4D97-AF65-F5344CB8AC3E}">
        <p14:creationId xmlns:p14="http://schemas.microsoft.com/office/powerpoint/2010/main" val="1945773362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63CC04E-FCB5-4AC9-A0DA-D670708C80F2}"/>
              </a:ext>
            </a:extLst>
          </p:cNvPr>
          <p:cNvSpPr/>
          <p:nvPr/>
        </p:nvSpPr>
        <p:spPr>
          <a:xfrm>
            <a:off x="3239116" y="2122967"/>
            <a:ext cx="8952884" cy="4731487"/>
          </a:xfrm>
          <a:prstGeom prst="rect">
            <a:avLst/>
          </a:prstGeom>
          <a:solidFill>
            <a:srgbClr val="0065B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5333" dirty="0">
              <a:solidFill>
                <a:srgbClr val="002060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  <p:sp>
        <p:nvSpPr>
          <p:cNvPr id="131" name="Google Shape;131;p19"/>
          <p:cNvSpPr txBox="1"/>
          <p:nvPr/>
        </p:nvSpPr>
        <p:spPr>
          <a:xfrm>
            <a:off x="1493078" y="-1095363"/>
            <a:ext cx="5635200" cy="9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endParaRPr sz="4000">
              <a:solidFill>
                <a:srgbClr val="0B5394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  <p:sp>
        <p:nvSpPr>
          <p:cNvPr id="132" name="Google Shape;132;p19"/>
          <p:cNvSpPr txBox="1"/>
          <p:nvPr/>
        </p:nvSpPr>
        <p:spPr>
          <a:xfrm>
            <a:off x="7844589" y="5609153"/>
            <a:ext cx="4347412" cy="1066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1467"/>
              </a:spcBef>
              <a:buClr>
                <a:schemeClr val="dk1"/>
              </a:buClr>
              <a:buSzPts val="1100"/>
            </a:pPr>
            <a:r>
              <a:rPr lang="en" sz="6000" dirty="0">
                <a:solidFill>
                  <a:schemeClr val="bg1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Thank you</a:t>
            </a:r>
          </a:p>
        </p:txBody>
      </p:sp>
      <p:pic>
        <p:nvPicPr>
          <p:cNvPr id="7" name="Picture 6" descr="A picture containing text, sky, outdoor, sign&#10;&#10;Description automatically generated">
            <a:extLst>
              <a:ext uri="{FF2B5EF4-FFF2-40B4-BE49-F238E27FC236}">
                <a16:creationId xmlns:a16="http://schemas.microsoft.com/office/drawing/2014/main" id="{DB901D32-0D9F-FA3D-3AE2-726DD41060C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851"/>
          <a:stretch/>
        </p:blipFill>
        <p:spPr>
          <a:xfrm>
            <a:off x="0" y="949205"/>
            <a:ext cx="3239116" cy="2099274"/>
          </a:xfrm>
          <a:prstGeom prst="rect">
            <a:avLst/>
          </a:prstGeom>
          <a:ln>
            <a:noFill/>
          </a:ln>
        </p:spPr>
      </p:pic>
      <p:sp>
        <p:nvSpPr>
          <p:cNvPr id="11" name="Rectangle 7">
            <a:extLst>
              <a:ext uri="{FF2B5EF4-FFF2-40B4-BE49-F238E27FC236}">
                <a16:creationId xmlns:a16="http://schemas.microsoft.com/office/drawing/2014/main" id="{F898EA63-8E15-D08B-405B-3D49060CCE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887" y="4780281"/>
            <a:ext cx="2785343" cy="1128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</a:rPr>
              <a:t>Contact – Questions </a:t>
            </a:r>
          </a:p>
          <a:p>
            <a:pPr>
              <a:spcAft>
                <a:spcPts val="800"/>
              </a:spcAft>
            </a:pP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</a:rPr>
              <a:t>Prof. Jelena Hélène Cvejić</a:t>
            </a:r>
          </a:p>
          <a:p>
            <a:pPr>
              <a:spcAft>
                <a:spcPts val="800"/>
              </a:spcAft>
            </a:pP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jelena.cvejic@mf.uns.ac.rs</a:t>
            </a:r>
            <a:endParaRPr lang="en-US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2A2FE2C-3E5B-E315-B89A-2A84E121C0FF}"/>
              </a:ext>
            </a:extLst>
          </p:cNvPr>
          <p:cNvSpPr txBox="1"/>
          <p:nvPr/>
        </p:nvSpPr>
        <p:spPr>
          <a:xfrm>
            <a:off x="3979915" y="2784007"/>
            <a:ext cx="7636939" cy="17336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333" b="1" i="1" dirty="0">
                <a:solidFill>
                  <a:schemeClr val="bg1"/>
                </a:solidFill>
                <a:latin typeface="Arial Narrow" panose="020B0606020202030204" pitchFamily="34" charset="0"/>
              </a:rPr>
              <a:t>Make</a:t>
            </a:r>
            <a:r>
              <a:rPr lang="en-US" sz="5333" b="1" i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5333" b="1" i="1" dirty="0">
                <a:solidFill>
                  <a:schemeClr val="bg1"/>
                </a:solidFill>
                <a:latin typeface="Raleway" pitchFamily="2" charset="0"/>
              </a:rPr>
              <a:t>ONE</a:t>
            </a:r>
            <a:r>
              <a:rPr lang="en-US" sz="5333" b="1" i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5333" b="1" i="1" dirty="0">
                <a:solidFill>
                  <a:schemeClr val="bg1"/>
                </a:solidFill>
                <a:latin typeface="Arial Narrow" panose="020B0606020202030204" pitchFamily="34" charset="0"/>
              </a:rPr>
              <a:t>healthy choice. </a:t>
            </a:r>
          </a:p>
          <a:p>
            <a:r>
              <a:rPr lang="en-US" sz="5333" b="1" i="1" dirty="0">
                <a:solidFill>
                  <a:schemeClr val="bg1"/>
                </a:solidFill>
                <a:latin typeface="+mj-lt"/>
              </a:rPr>
              <a:t>     </a:t>
            </a:r>
            <a:r>
              <a:rPr lang="en-US" sz="5333" b="1" i="1" dirty="0">
                <a:solidFill>
                  <a:schemeClr val="bg1"/>
                </a:solidFill>
                <a:latin typeface="Arial Narrow" panose="020B0606020202030204" pitchFamily="34" charset="0"/>
              </a:rPr>
              <a:t>Then, make </a:t>
            </a:r>
            <a:r>
              <a:rPr lang="en-US" sz="5333" b="1" i="1" dirty="0">
                <a:solidFill>
                  <a:schemeClr val="bg1"/>
                </a:solidFill>
                <a:latin typeface="Raleway" pitchFamily="2" charset="0"/>
              </a:rPr>
              <a:t>ANOTHER.</a:t>
            </a:r>
            <a:r>
              <a:rPr lang="en-US" sz="5333" b="1" i="1" dirty="0">
                <a:solidFill>
                  <a:srgbClr val="00717D"/>
                </a:solidFill>
                <a:latin typeface="Arial Narrow" panose="020B0606020202030204" pitchFamily="34" charset="0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2ABA822-1B31-055C-4EC0-004DD8126468}"/>
              </a:ext>
            </a:extLst>
          </p:cNvPr>
          <p:cNvSpPr txBox="1"/>
          <p:nvPr/>
        </p:nvSpPr>
        <p:spPr>
          <a:xfrm>
            <a:off x="177444" y="5931124"/>
            <a:ext cx="298893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Salseth</a:t>
            </a:r>
            <a:r>
              <a:rPr lang="en-US" sz="18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- EU Horizon 2020 Marie </a:t>
            </a:r>
            <a:r>
              <a:rPr lang="en-US" sz="1800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Skłodowska</a:t>
            </a:r>
            <a:r>
              <a:rPr lang="en-US" sz="18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-Curie grant agreement No. 872370.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60D0C17-F940-6BB0-C781-A1F91240D3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65486" y="5858484"/>
            <a:ext cx="2657846" cy="87642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7608C42-A896-B845-039D-AC04ED0D6D90}"/>
              </a:ext>
            </a:extLst>
          </p:cNvPr>
          <p:cNvCxnSpPr>
            <a:cxnSpLocks/>
          </p:cNvCxnSpPr>
          <p:nvPr/>
        </p:nvCxnSpPr>
        <p:spPr>
          <a:xfrm>
            <a:off x="6537716" y="1873597"/>
            <a:ext cx="15875" cy="4359275"/>
          </a:xfrm>
          <a:prstGeom prst="line">
            <a:avLst/>
          </a:prstGeom>
          <a:ln w="19050">
            <a:solidFill>
              <a:srgbClr val="009999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36">
            <a:extLst>
              <a:ext uri="{FF2B5EF4-FFF2-40B4-BE49-F238E27FC236}">
                <a16:creationId xmlns:a16="http://schemas.microsoft.com/office/drawing/2014/main" id="{57A154D9-4603-711D-0D4F-0C5EC361D0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7532" y="3438402"/>
            <a:ext cx="4217860" cy="83099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400" dirty="0">
                <a:solidFill>
                  <a:srgbClr val="202124"/>
                </a:solidFill>
                <a:cs typeface="Calibri" panose="020F0502020204030204" pitchFamily="34" charset="0"/>
              </a:rPr>
              <a:t>The </a:t>
            </a:r>
            <a:r>
              <a:rPr lang="en-US" altLang="en-US" sz="2400" b="1" dirty="0">
                <a:solidFill>
                  <a:srgbClr val="202124"/>
                </a:solidFill>
                <a:cs typeface="Calibri" panose="020F0502020204030204" pitchFamily="34" charset="0"/>
              </a:rPr>
              <a:t>modern lifestyle </a:t>
            </a:r>
            <a:r>
              <a:rPr lang="en-US" altLang="en-US" sz="2400" dirty="0">
                <a:solidFill>
                  <a:srgbClr val="202124"/>
                </a:solidFill>
                <a:cs typeface="Calibri" panose="020F0502020204030204" pitchFamily="34" charset="0"/>
              </a:rPr>
              <a:t>working population</a:t>
            </a:r>
            <a:endParaRPr lang="en-US" altLang="en-US" sz="2400" b="1" dirty="0">
              <a:cs typeface="Calibri" panose="020F0502020204030204" pitchFamily="34" charset="0"/>
            </a:endParaRPr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9F350412-F8DA-9198-3739-531E0B9B1227}"/>
              </a:ext>
            </a:extLst>
          </p:cNvPr>
          <p:cNvSpPr/>
          <p:nvPr/>
        </p:nvSpPr>
        <p:spPr>
          <a:xfrm rot="16200000" flipH="1">
            <a:off x="3306579" y="4363120"/>
            <a:ext cx="314325" cy="496888"/>
          </a:xfrm>
          <a:prstGeom prst="rightArrow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ED4BB3AB-C7C1-242F-102E-D77F888FA242}"/>
              </a:ext>
            </a:extLst>
          </p:cNvPr>
          <p:cNvSpPr/>
          <p:nvPr/>
        </p:nvSpPr>
        <p:spPr>
          <a:xfrm rot="5400000">
            <a:off x="1832710" y="2881406"/>
            <a:ext cx="614224" cy="262452"/>
          </a:xfrm>
          <a:prstGeom prst="rightArrow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0" name="Picture 19" descr="A picture containing bedroom, room&#10;&#10;Description automatically generated">
            <a:extLst>
              <a:ext uri="{FF2B5EF4-FFF2-40B4-BE49-F238E27FC236}">
                <a16:creationId xmlns:a16="http://schemas.microsoft.com/office/drawing/2014/main" id="{4423296D-B31B-3373-B62D-EA073D99F7C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62" t="4292" r="4732" b="54711"/>
          <a:stretch/>
        </p:blipFill>
        <p:spPr>
          <a:xfrm>
            <a:off x="1287302" y="1822929"/>
            <a:ext cx="721293" cy="794787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B0B428A6-FCF8-3C92-FC5A-D608F83EFCE3}"/>
              </a:ext>
            </a:extLst>
          </p:cNvPr>
          <p:cNvGrpSpPr/>
          <p:nvPr/>
        </p:nvGrpSpPr>
        <p:grpSpPr>
          <a:xfrm>
            <a:off x="6380870" y="1507017"/>
            <a:ext cx="5761741" cy="5092433"/>
            <a:chOff x="4714215" y="1032931"/>
            <a:chExt cx="4321306" cy="3819325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37A377F-8729-A34E-0977-B2CC4B2CFA64}"/>
                </a:ext>
              </a:extLst>
            </p:cNvPr>
            <p:cNvSpPr txBox="1"/>
            <p:nvPr/>
          </p:nvSpPr>
          <p:spPr>
            <a:xfrm>
              <a:off x="4714215" y="1566981"/>
              <a:ext cx="4321306" cy="32852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2400" b="1" dirty="0">
                  <a:solidFill>
                    <a:srgbClr val="00717D"/>
                  </a:solidFill>
                  <a:latin typeface="arial" panose="020B0604020202020204" pitchFamily="34" charset="0"/>
                  <a:cs typeface="Calibri" panose="020F0502020204030204" pitchFamily="34" charset="0"/>
                </a:rPr>
                <a:t>Global epidemic</a:t>
              </a:r>
            </a:p>
            <a:p>
              <a:pPr algn="ctr">
                <a:defRPr/>
              </a:pPr>
              <a:r>
                <a:rPr lang="nl-NL" sz="2133" dirty="0">
                  <a:solidFill>
                    <a:srgbClr val="00808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2018 report</a:t>
              </a:r>
            </a:p>
            <a:p>
              <a:pPr algn="ctr">
                <a:defRPr/>
              </a:pPr>
              <a:r>
                <a:rPr lang="nl-NL" sz="2667" b="1" dirty="0">
                  <a:solidFill>
                    <a:srgbClr val="00808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NCD</a:t>
              </a:r>
              <a:r>
                <a:rPr lang="nl-NL" sz="2667" dirty="0">
                  <a:solidFill>
                    <a:srgbClr val="00808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- </a:t>
              </a:r>
              <a:r>
                <a:rPr lang="en-US" sz="2667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the leading causes of </a:t>
              </a:r>
            </a:p>
            <a:p>
              <a:pPr algn="ctr">
                <a:defRPr/>
              </a:pPr>
              <a:r>
                <a:rPr lang="en-US" sz="2667" b="1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death</a:t>
              </a:r>
              <a:r>
                <a:rPr lang="en-US" sz="2667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667" b="1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&amp;</a:t>
              </a:r>
              <a:r>
                <a:rPr lang="en-US" sz="2667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667" b="1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disability</a:t>
              </a:r>
              <a:r>
                <a:rPr lang="en-US" sz="2667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worldwide</a:t>
              </a:r>
            </a:p>
            <a:p>
              <a:pPr algn="ctr">
                <a:defRPr/>
              </a:pPr>
              <a:endParaRPr lang="en-US" sz="667" dirty="0">
                <a:solidFill>
                  <a:srgbClr val="202124"/>
                </a:solidFill>
                <a:latin typeface="arial" panose="020B0604020202020204" pitchFamily="34" charset="0"/>
                <a:cs typeface="Calibri" panose="020F0502020204030204" pitchFamily="34" charset="0"/>
              </a:endParaRPr>
            </a:p>
            <a:p>
              <a:pPr algn="ctr">
                <a:defRPr/>
              </a:pPr>
              <a:r>
                <a:rPr lang="en-US" sz="2000" b="1" dirty="0">
                  <a:solidFill>
                    <a:srgbClr val="00717D"/>
                  </a:solidFill>
                  <a:latin typeface="arial" panose="020B0604020202020204" pitchFamily="34" charset="0"/>
                  <a:cs typeface="Calibri" panose="020F0502020204030204" pitchFamily="34" charset="0"/>
                </a:rPr>
                <a:t>41 million </a:t>
              </a:r>
              <a:r>
                <a:rPr lang="en-US" sz="2000" dirty="0">
                  <a:solidFill>
                    <a:srgbClr val="202124"/>
                  </a:solidFill>
                  <a:latin typeface="arial" panose="020B0604020202020204" pitchFamily="34" charset="0"/>
                  <a:cs typeface="Calibri" panose="020F0502020204030204" pitchFamily="34" charset="0"/>
                </a:rPr>
                <a:t>of the </a:t>
              </a:r>
              <a:r>
                <a:rPr lang="en-US" sz="2000" b="1" dirty="0">
                  <a:solidFill>
                    <a:srgbClr val="00717D"/>
                  </a:solidFill>
                  <a:latin typeface="arial" panose="020B0604020202020204" pitchFamily="34" charset="0"/>
                  <a:cs typeface="Calibri" panose="020F0502020204030204" pitchFamily="34" charset="0"/>
                </a:rPr>
                <a:t>55 million global deaths </a:t>
              </a:r>
            </a:p>
            <a:p>
              <a:pPr algn="ctr">
                <a:defRPr/>
              </a:pPr>
              <a:r>
                <a:rPr lang="en-US" sz="2000" dirty="0">
                  <a:solidFill>
                    <a:srgbClr val="202124"/>
                  </a:solidFill>
                  <a:latin typeface="arial" panose="020B0604020202020204" pitchFamily="34" charset="0"/>
                  <a:cs typeface="Calibri" panose="020F0502020204030204" pitchFamily="34" charset="0"/>
                </a:rPr>
                <a:t>in 2019 – due to NCDs</a:t>
              </a:r>
            </a:p>
            <a:p>
              <a:pPr algn="ctr">
                <a:defRPr/>
              </a:pPr>
              <a:endParaRPr lang="en-US" sz="1333" dirty="0">
                <a:solidFill>
                  <a:srgbClr val="202124"/>
                </a:solidFill>
                <a:latin typeface="arial" panose="020B0604020202020204" pitchFamily="34" charset="0"/>
                <a:cs typeface="Calibri" panose="020F0502020204030204" pitchFamily="34" charset="0"/>
              </a:endParaRPr>
            </a:p>
            <a:p>
              <a:pPr algn="ctr">
                <a:defRPr/>
              </a:pPr>
              <a:r>
                <a:rPr lang="nl-NL" sz="2133" dirty="0">
                  <a:latin typeface="Calibri" panose="020F0502020204030204" pitchFamily="34" charset="0"/>
                  <a:cs typeface="Calibri" panose="020F0502020204030204" pitchFamily="34" charset="0"/>
                </a:rPr>
                <a:t>Unhealthy diet &amp; physical inactivity</a:t>
              </a:r>
            </a:p>
            <a:p>
              <a:pPr algn="ctr">
                <a:defRPr/>
              </a:pPr>
              <a:r>
                <a:rPr lang="en-US" sz="2133" b="1" dirty="0">
                  <a:latin typeface="Calibri" panose="020F0502020204030204" pitchFamily="34" charset="0"/>
                  <a:cs typeface="Calibri" panose="020F0502020204030204" pitchFamily="34" charset="0"/>
                </a:rPr>
                <a:t>leading</a:t>
              </a:r>
              <a:r>
                <a:rPr lang="en-US" sz="2133" b="1" dirty="0">
                  <a:solidFill>
                    <a:srgbClr val="3C424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global risks to health</a:t>
              </a:r>
              <a:endParaRPr lang="nl-NL" sz="2133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>
                <a:defRPr/>
              </a:pPr>
              <a:r>
                <a:rPr lang="nl-NL" sz="2133" dirty="0">
                  <a:latin typeface="Calibri" panose="020F0502020204030204" pitchFamily="34" charset="0"/>
                  <a:cs typeface="Calibri" panose="020F0502020204030204" pitchFamily="34" charset="0"/>
                </a:rPr>
                <a:t>among the main </a:t>
              </a:r>
              <a:r>
                <a:rPr lang="nl-NL" sz="2133" b="1" dirty="0">
                  <a:solidFill>
                    <a:schemeClr val="accent5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NCD risk factors</a:t>
              </a:r>
            </a:p>
            <a:p>
              <a:pPr algn="ctr">
                <a:defRPr/>
              </a:pPr>
              <a:endParaRPr lang="nl-NL" sz="1333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>
                <a:defRPr/>
              </a:pPr>
              <a:r>
                <a:rPr lang="nl-NL" sz="2133" dirty="0">
                  <a:latin typeface="Calibri" panose="020F0502020204030204" pitchFamily="34" charset="0"/>
                  <a:cs typeface="Calibri" panose="020F0502020204030204" pitchFamily="34" charset="0"/>
                </a:rPr>
                <a:t>Physical inactivity - 4th risk factor for global mortality</a:t>
              </a:r>
            </a:p>
          </p:txBody>
        </p:sp>
        <p:pic>
          <p:nvPicPr>
            <p:cNvPr id="23" name="Picture 6">
              <a:extLst>
                <a:ext uri="{FF2B5EF4-FFF2-40B4-BE49-F238E27FC236}">
                  <a16:creationId xmlns:a16="http://schemas.microsoft.com/office/drawing/2014/main" id="{89F6B915-25AD-EB3B-91CE-9DA1235F908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876" b="17641"/>
            <a:stretch/>
          </p:blipFill>
          <p:spPr bwMode="auto">
            <a:xfrm>
              <a:off x="5890063" y="1032931"/>
              <a:ext cx="2055230" cy="534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7" name="Picture 26" descr="A picture containing diagram&#10;&#10;Description automatically generated">
            <a:extLst>
              <a:ext uri="{FF2B5EF4-FFF2-40B4-BE49-F238E27FC236}">
                <a16:creationId xmlns:a16="http://schemas.microsoft.com/office/drawing/2014/main" id="{9B745CD1-8AB1-9924-9BDD-57D080DB8E9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93" b="42099"/>
          <a:stretch/>
        </p:blipFill>
        <p:spPr>
          <a:xfrm>
            <a:off x="710339" y="5402234"/>
            <a:ext cx="5554340" cy="1120883"/>
          </a:xfrm>
          <a:prstGeom prst="rect">
            <a:avLst/>
          </a:prstGeom>
        </p:spPr>
      </p:pic>
      <p:sp>
        <p:nvSpPr>
          <p:cNvPr id="28" name="TextBox 2">
            <a:extLst>
              <a:ext uri="{FF2B5EF4-FFF2-40B4-BE49-F238E27FC236}">
                <a16:creationId xmlns:a16="http://schemas.microsoft.com/office/drawing/2014/main" id="{B349700C-4112-E062-F251-1CA32AB824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35258" y="4773532"/>
            <a:ext cx="1804679" cy="74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4267" b="1" dirty="0">
                <a:solidFill>
                  <a:schemeClr val="accent5">
                    <a:lumMod val="75000"/>
                  </a:schemeClr>
                </a:solidFill>
                <a:cs typeface="Calibri" panose="020F0502020204030204" pitchFamily="34" charset="0"/>
              </a:rPr>
              <a:t>NCD</a:t>
            </a:r>
            <a:endParaRPr lang="en-US" altLang="en-US" sz="4267" dirty="0">
              <a:solidFill>
                <a:schemeClr val="accent5">
                  <a:lumMod val="75000"/>
                </a:schemeClr>
              </a:solidFill>
              <a:cs typeface="Calibri" panose="020F0502020204030204" pitchFamily="34" charset="0"/>
            </a:endParaRPr>
          </a:p>
        </p:txBody>
      </p:sp>
      <p:pic>
        <p:nvPicPr>
          <p:cNvPr id="29" name="Picture 28" descr="A picture containing shape&#10;&#10;Description automatically generated">
            <a:extLst>
              <a:ext uri="{FF2B5EF4-FFF2-40B4-BE49-F238E27FC236}">
                <a16:creationId xmlns:a16="http://schemas.microsoft.com/office/drawing/2014/main" id="{EFC1C7C4-CBFF-4E13-E207-330A82F4837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953"/>
          <a:stretch/>
        </p:blipFill>
        <p:spPr>
          <a:xfrm>
            <a:off x="4213250" y="1851102"/>
            <a:ext cx="1145944" cy="707657"/>
          </a:xfrm>
          <a:prstGeom prst="rect">
            <a:avLst/>
          </a:prstGeom>
        </p:spPr>
      </p:pic>
      <p:pic>
        <p:nvPicPr>
          <p:cNvPr id="31" name="Picture 16">
            <a:extLst>
              <a:ext uri="{FF2B5EF4-FFF2-40B4-BE49-F238E27FC236}">
                <a16:creationId xmlns:a16="http://schemas.microsoft.com/office/drawing/2014/main" id="{9462CE76-FF5B-FB45-13C4-683A6CAECA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74" r="12562"/>
          <a:stretch/>
        </p:blipFill>
        <p:spPr bwMode="auto">
          <a:xfrm>
            <a:off x="3034586" y="1786446"/>
            <a:ext cx="942301" cy="835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31" descr="A picture containing bedroom, room&#10;&#10;Description automatically generated">
            <a:extLst>
              <a:ext uri="{FF2B5EF4-FFF2-40B4-BE49-F238E27FC236}">
                <a16:creationId xmlns:a16="http://schemas.microsoft.com/office/drawing/2014/main" id="{E504B991-8180-166E-2491-A46D0C12DFC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28" t="56427" r="54281" b="3853"/>
          <a:stretch/>
        </p:blipFill>
        <p:spPr>
          <a:xfrm>
            <a:off x="1963077" y="1769109"/>
            <a:ext cx="780524" cy="805449"/>
          </a:xfrm>
          <a:prstGeom prst="rect">
            <a:avLst/>
          </a:prstGeom>
        </p:spPr>
      </p:pic>
      <p:sp>
        <p:nvSpPr>
          <p:cNvPr id="34" name="Arrow: Right 33">
            <a:extLst>
              <a:ext uri="{FF2B5EF4-FFF2-40B4-BE49-F238E27FC236}">
                <a16:creationId xmlns:a16="http://schemas.microsoft.com/office/drawing/2014/main" id="{23F35428-B829-46BB-B191-4A07BBA123C5}"/>
              </a:ext>
            </a:extLst>
          </p:cNvPr>
          <p:cNvSpPr/>
          <p:nvPr/>
        </p:nvSpPr>
        <p:spPr>
          <a:xfrm rot="5400000">
            <a:off x="3156628" y="2851373"/>
            <a:ext cx="614224" cy="262452"/>
          </a:xfrm>
          <a:prstGeom prst="rightArrow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" name="Arrow: Right 34">
            <a:extLst>
              <a:ext uri="{FF2B5EF4-FFF2-40B4-BE49-F238E27FC236}">
                <a16:creationId xmlns:a16="http://schemas.microsoft.com/office/drawing/2014/main" id="{35F0C59C-0950-3197-D07A-81BAE24ED6B3}"/>
              </a:ext>
            </a:extLst>
          </p:cNvPr>
          <p:cNvSpPr/>
          <p:nvPr/>
        </p:nvSpPr>
        <p:spPr>
          <a:xfrm rot="5400000">
            <a:off x="4447566" y="2868234"/>
            <a:ext cx="614224" cy="262452"/>
          </a:xfrm>
          <a:prstGeom prst="rightArrow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1D6AD16-E60F-D802-0D4C-0730363D46C0}"/>
              </a:ext>
            </a:extLst>
          </p:cNvPr>
          <p:cNvSpPr txBox="1"/>
          <p:nvPr/>
        </p:nvSpPr>
        <p:spPr>
          <a:xfrm rot="19776498">
            <a:off x="5293920" y="4923598"/>
            <a:ext cx="1218684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nl-NL" sz="24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output</a:t>
            </a:r>
            <a:endParaRPr lang="en-US" sz="24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925BFD7-8BE5-4F5E-E593-C11165A79FA5}"/>
              </a:ext>
            </a:extLst>
          </p:cNvPr>
          <p:cNvGrpSpPr>
            <a:grpSpLocks/>
          </p:cNvGrpSpPr>
          <p:nvPr/>
        </p:nvGrpSpPr>
        <p:grpSpPr bwMode="auto">
          <a:xfrm>
            <a:off x="854182" y="1463530"/>
            <a:ext cx="5662613" cy="1482725"/>
            <a:chOff x="272126" y="1335445"/>
            <a:chExt cx="5663057" cy="1482997"/>
          </a:xfrm>
        </p:grpSpPr>
        <p:pic>
          <p:nvPicPr>
            <p:cNvPr id="4" name="Picture 20" descr="A picture containing diagram&#10;&#10;Description automatically generated">
              <a:extLst>
                <a:ext uri="{FF2B5EF4-FFF2-40B4-BE49-F238E27FC236}">
                  <a16:creationId xmlns:a16="http://schemas.microsoft.com/office/drawing/2014/main" id="{34E568D5-58FF-82F4-F192-5B1EE584D62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5247" b="3551"/>
            <a:stretch>
              <a:fillRect/>
            </a:stretch>
          </p:blipFill>
          <p:spPr bwMode="auto">
            <a:xfrm>
              <a:off x="272126" y="1335445"/>
              <a:ext cx="5663057" cy="10770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5" name="Group 24">
              <a:extLst>
                <a:ext uri="{FF2B5EF4-FFF2-40B4-BE49-F238E27FC236}">
                  <a16:creationId xmlns:a16="http://schemas.microsoft.com/office/drawing/2014/main" id="{E17DBEAB-86D0-7E6D-58EC-0CE976ACD84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20617" y="2219027"/>
              <a:ext cx="598155" cy="599415"/>
              <a:chOff x="6643059" y="2155362"/>
              <a:chExt cx="598155" cy="599415"/>
            </a:xfrm>
          </p:grpSpPr>
          <p:pic>
            <p:nvPicPr>
              <p:cNvPr id="7" name="Picture 6" descr="Icon&#10;&#10;Description automatically generated">
                <a:extLst>
                  <a:ext uri="{FF2B5EF4-FFF2-40B4-BE49-F238E27FC236}">
                    <a16:creationId xmlns:a16="http://schemas.microsoft.com/office/drawing/2014/main" id="{834B1CA4-E37A-F60C-D96D-B67A65FACF6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alphaModFix amt="73000"/>
              </a:blip>
              <a:stretch>
                <a:fillRect/>
              </a:stretch>
            </p:blipFill>
            <p:spPr>
              <a:xfrm>
                <a:off x="6723698" y="2226854"/>
                <a:ext cx="436876" cy="436876"/>
              </a:xfrm>
              <a:prstGeom prst="rect">
                <a:avLst/>
              </a:prstGeom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p:spPr>
          </p:pic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58625460-13AF-53C7-25D9-88DC02F5BE62}"/>
                  </a:ext>
                </a:extLst>
              </p:cNvPr>
              <p:cNvSpPr/>
              <p:nvPr/>
            </p:nvSpPr>
            <p:spPr>
              <a:xfrm>
                <a:off x="6642584" y="2154592"/>
                <a:ext cx="598534" cy="600185"/>
              </a:xfrm>
              <a:prstGeom prst="ellipse">
                <a:avLst/>
              </a:prstGeom>
              <a:noFill/>
              <a:ln>
                <a:solidFill>
                  <a:srgbClr val="E8A2D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01CED04B-61E8-019B-8F20-154F0EC52D3F}"/>
              </a:ext>
            </a:extLst>
          </p:cNvPr>
          <p:cNvSpPr txBox="1"/>
          <p:nvPr/>
        </p:nvSpPr>
        <p:spPr>
          <a:xfrm rot="19776498">
            <a:off x="5011905" y="2341166"/>
            <a:ext cx="1788804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nl-NL" sz="24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risk factors</a:t>
            </a:r>
            <a:endParaRPr lang="en-US" sz="24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4B0C683-DD3D-51DE-79E0-EE6BE427C9DB}"/>
              </a:ext>
            </a:extLst>
          </p:cNvPr>
          <p:cNvSpPr/>
          <p:nvPr/>
        </p:nvSpPr>
        <p:spPr>
          <a:xfrm>
            <a:off x="0" y="905644"/>
            <a:ext cx="761999" cy="5954219"/>
          </a:xfrm>
          <a:prstGeom prst="rect">
            <a:avLst/>
          </a:prstGeom>
          <a:solidFill>
            <a:srgbClr val="0065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6" name="Google Shape;107;p17">
            <a:extLst>
              <a:ext uri="{FF2B5EF4-FFF2-40B4-BE49-F238E27FC236}">
                <a16:creationId xmlns:a16="http://schemas.microsoft.com/office/drawing/2014/main" id="{8765BFF8-60C0-4A77-89D0-1A46E7AB9E9C}"/>
              </a:ext>
            </a:extLst>
          </p:cNvPr>
          <p:cNvSpPr txBox="1"/>
          <p:nvPr/>
        </p:nvSpPr>
        <p:spPr>
          <a:xfrm rot="16200000">
            <a:off x="-2470742" y="3009600"/>
            <a:ext cx="5635200" cy="8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sz="4000" b="1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Raleway SemiBold"/>
                <a:cs typeface="Calibri" panose="020F0502020204030204" pitchFamily="34" charset="0"/>
                <a:sym typeface="Raleway SemiBold"/>
              </a:rPr>
              <a:t>Lifestyle</a:t>
            </a:r>
            <a:endParaRPr sz="4000" b="1" dirty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ea typeface="Raleway SemiBold"/>
              <a:cs typeface="Calibri" panose="020F0502020204030204" pitchFamily="34" charset="0"/>
              <a:sym typeface="Raleway Semi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09A71B6A-E7B3-6EFA-4380-D1200A1C92FC}"/>
              </a:ext>
            </a:extLst>
          </p:cNvPr>
          <p:cNvSpPr/>
          <p:nvPr/>
        </p:nvSpPr>
        <p:spPr>
          <a:xfrm>
            <a:off x="4685570" y="1572293"/>
            <a:ext cx="3134278" cy="1046665"/>
          </a:xfrm>
          <a:prstGeom prst="rect">
            <a:avLst/>
          </a:prstGeom>
          <a:solidFill>
            <a:srgbClr val="FBFBFB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7A0B4D1-8CFE-1B09-71A3-B8F971EC0207}"/>
              </a:ext>
            </a:extLst>
          </p:cNvPr>
          <p:cNvSpPr/>
          <p:nvPr/>
        </p:nvSpPr>
        <p:spPr>
          <a:xfrm>
            <a:off x="1192409" y="1575922"/>
            <a:ext cx="2255641" cy="1043036"/>
          </a:xfrm>
          <a:prstGeom prst="rect">
            <a:avLst/>
          </a:prstGeom>
          <a:solidFill>
            <a:srgbClr val="FBFBFB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434B7A5-8AB6-4E05-8C85-5E0BDC118355}"/>
              </a:ext>
            </a:extLst>
          </p:cNvPr>
          <p:cNvSpPr txBox="1"/>
          <p:nvPr/>
        </p:nvSpPr>
        <p:spPr>
          <a:xfrm>
            <a:off x="781525" y="6530195"/>
            <a:ext cx="646251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800"/>
              </a:spcAft>
            </a:pPr>
            <a:r>
              <a:rPr lang="en-US" sz="1200" dirty="0" err="1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Haß</a:t>
            </a:r>
            <a:r>
              <a:rPr lang="en-US" sz="1200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U, </a:t>
            </a:r>
            <a:r>
              <a:rPr lang="en-US" sz="1200" dirty="0" err="1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Herpich</a:t>
            </a:r>
            <a:r>
              <a:rPr lang="en-US" sz="1200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C, Norman K: Anti-inflammatory diets and fatigue. Nutrients 11(10): 2315, 2019.</a:t>
            </a:r>
          </a:p>
        </p:txBody>
      </p:sp>
      <p:sp>
        <p:nvSpPr>
          <p:cNvPr id="19" name="Rectangle 2">
            <a:extLst>
              <a:ext uri="{FF2B5EF4-FFF2-40B4-BE49-F238E27FC236}">
                <a16:creationId xmlns:a16="http://schemas.microsoft.com/office/drawing/2014/main" id="{D7F24230-527D-ED4C-A072-BFB735DACC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2857" y="1661165"/>
            <a:ext cx="3036949" cy="89769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380990" indent="-380990" eaLnBrk="0" hangingPunct="0"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back-neck-muscles pain</a:t>
            </a:r>
          </a:p>
          <a:p>
            <a:pPr marL="380990" indent="-380990" eaLnBrk="0" hangingPunct="0"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headaches, lethargy</a:t>
            </a:r>
          </a:p>
          <a:p>
            <a:pPr marL="380990" indent="-380990" eaLnBrk="0" hangingPunct="0"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chronic fatigue, burnout</a:t>
            </a:r>
          </a:p>
        </p:txBody>
      </p:sp>
      <p:sp>
        <p:nvSpPr>
          <p:cNvPr id="20" name="Rectangle 2">
            <a:extLst>
              <a:ext uri="{FF2B5EF4-FFF2-40B4-BE49-F238E27FC236}">
                <a16:creationId xmlns:a16="http://schemas.microsoft.com/office/drawing/2014/main" id="{625DF2DB-60BA-5754-F11B-C4BABC3116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8282" y="1650968"/>
            <a:ext cx="1976894" cy="89769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hangingPunct="0"/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office-work </a:t>
            </a:r>
          </a:p>
          <a:p>
            <a:pPr lvl="0" algn="ctr" eaLnBrk="0" hangingPunct="0"/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computer</a:t>
            </a:r>
          </a:p>
          <a:p>
            <a:pPr lvl="0" algn="ctr" eaLnBrk="0" hangingPunct="0"/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‘office syndrome’</a:t>
            </a:r>
          </a:p>
        </p:txBody>
      </p:sp>
      <p:pic>
        <p:nvPicPr>
          <p:cNvPr id="11" name="Picture 10" descr="Diagram&#10;&#10;Description automatically generated with low confidence">
            <a:extLst>
              <a:ext uri="{FF2B5EF4-FFF2-40B4-BE49-F238E27FC236}">
                <a16:creationId xmlns:a16="http://schemas.microsoft.com/office/drawing/2014/main" id="{D72D2539-4466-729A-BC46-BE8AB8990FE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08" t="56451" r="3080" b="878"/>
          <a:stretch/>
        </p:blipFill>
        <p:spPr>
          <a:xfrm>
            <a:off x="10014630" y="1608768"/>
            <a:ext cx="2090575" cy="939890"/>
          </a:xfrm>
          <a:prstGeom prst="rect">
            <a:avLst/>
          </a:prstGeom>
        </p:spPr>
      </p:pic>
      <p:pic>
        <p:nvPicPr>
          <p:cNvPr id="32" name="Picture 31" descr="Diagram&#10;&#10;Description automatically generated with low confidence">
            <a:extLst>
              <a:ext uri="{FF2B5EF4-FFF2-40B4-BE49-F238E27FC236}">
                <a16:creationId xmlns:a16="http://schemas.microsoft.com/office/drawing/2014/main" id="{6FB7B1AE-26BC-5F35-CECB-AFECACCA9EE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550" b="49369"/>
          <a:stretch/>
        </p:blipFill>
        <p:spPr>
          <a:xfrm>
            <a:off x="7856197" y="1676225"/>
            <a:ext cx="2202665" cy="838800"/>
          </a:xfrm>
          <a:prstGeom prst="rect">
            <a:avLst/>
          </a:prstGeom>
        </p:spPr>
      </p:pic>
      <p:sp>
        <p:nvSpPr>
          <p:cNvPr id="2" name="Arrow: Right 1">
            <a:extLst>
              <a:ext uri="{FF2B5EF4-FFF2-40B4-BE49-F238E27FC236}">
                <a16:creationId xmlns:a16="http://schemas.microsoft.com/office/drawing/2014/main" id="{61948498-4506-BF56-D9F7-A78B9F361581}"/>
              </a:ext>
            </a:extLst>
          </p:cNvPr>
          <p:cNvSpPr/>
          <p:nvPr/>
        </p:nvSpPr>
        <p:spPr>
          <a:xfrm>
            <a:off x="3895796" y="1812501"/>
            <a:ext cx="502255" cy="569877"/>
          </a:xfrm>
          <a:prstGeom prst="rightArrow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A6660FB-1019-82BB-BA53-0B25604C31DD}"/>
              </a:ext>
            </a:extLst>
          </p:cNvPr>
          <p:cNvGrpSpPr/>
          <p:nvPr/>
        </p:nvGrpSpPr>
        <p:grpSpPr>
          <a:xfrm>
            <a:off x="918168" y="2670393"/>
            <a:ext cx="11187198" cy="2487431"/>
            <a:chOff x="323663" y="1771216"/>
            <a:chExt cx="8390398" cy="1865573"/>
          </a:xfrm>
        </p:grpSpPr>
        <p:pic>
          <p:nvPicPr>
            <p:cNvPr id="30" name="Picture 29" descr="Icon&#10;&#10;Description automatically generated">
              <a:extLst>
                <a:ext uri="{FF2B5EF4-FFF2-40B4-BE49-F238E27FC236}">
                  <a16:creationId xmlns:a16="http://schemas.microsoft.com/office/drawing/2014/main" id="{AEE1898D-35AA-1A40-C812-68377678743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85934" y="2073167"/>
              <a:ext cx="692455" cy="515541"/>
            </a:xfrm>
            <a:prstGeom prst="rect">
              <a:avLst/>
            </a:prstGeom>
          </p:spPr>
        </p:pic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0FA089DD-336C-699E-799F-008ADE457B7B}"/>
                </a:ext>
              </a:extLst>
            </p:cNvPr>
            <p:cNvSpPr/>
            <p:nvPr/>
          </p:nvSpPr>
          <p:spPr>
            <a:xfrm>
              <a:off x="3167873" y="2075333"/>
              <a:ext cx="3451486" cy="1129565"/>
            </a:xfrm>
            <a:prstGeom prst="rect">
              <a:avLst/>
            </a:prstGeom>
            <a:solidFill>
              <a:srgbClr val="FBFBFB"/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1" name="Rectangle 2">
              <a:extLst>
                <a:ext uri="{FF2B5EF4-FFF2-40B4-BE49-F238E27FC236}">
                  <a16:creationId xmlns:a16="http://schemas.microsoft.com/office/drawing/2014/main" id="{363DED89-7995-8079-0E56-E9F365D8A8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55713" y="2164952"/>
              <a:ext cx="3451486" cy="67326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vert="horz" wrap="square" lIns="0" tIns="-12696" rIns="0" bIns="-12696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380990" indent="-380990" eaLnBrk="0" hangingPunct="0">
                <a:buFont typeface="Arial" panose="020B0604020202020204" pitchFamily="34" charset="0"/>
                <a:buChar char="•"/>
              </a:pPr>
              <a:r>
                <a:rPr lang="en-US" altLang="en-US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contributes to the "burnout" syndrome</a:t>
              </a:r>
            </a:p>
            <a:p>
              <a:pPr marL="380990" indent="-380990" eaLnBrk="0" hangingPunct="0">
                <a:buFont typeface="Arial" panose="020B0604020202020204" pitchFamily="34" charset="0"/>
                <a:buChar char="•"/>
              </a:pPr>
              <a:r>
                <a:rPr lang="en-US" altLang="en-US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disturbed life balance &amp; healthy habits </a:t>
              </a:r>
            </a:p>
            <a:p>
              <a:pPr marL="380990" indent="-380990" eaLnBrk="0" hangingPunct="0">
                <a:buFont typeface="Arial" panose="020B0604020202020204" pitchFamily="34" charset="0"/>
                <a:buChar char="•"/>
              </a:pPr>
              <a:r>
                <a:rPr lang="en-US" altLang="en-US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disrupted circadian rhythm</a:t>
              </a: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F5B1434D-E5C4-62F4-BB44-4AD15D8222CB}"/>
                </a:ext>
              </a:extLst>
            </p:cNvPr>
            <p:cNvSpPr/>
            <p:nvPr/>
          </p:nvSpPr>
          <p:spPr>
            <a:xfrm>
              <a:off x="323663" y="2061047"/>
              <a:ext cx="2275959" cy="1148534"/>
            </a:xfrm>
            <a:prstGeom prst="rect">
              <a:avLst/>
            </a:prstGeom>
            <a:solidFill>
              <a:srgbClr val="FBFBFB"/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2F471F17-EAB0-D560-453A-C1239FDEE397}"/>
                </a:ext>
              </a:extLst>
            </p:cNvPr>
            <p:cNvSpPr txBox="1"/>
            <p:nvPr/>
          </p:nvSpPr>
          <p:spPr>
            <a:xfrm>
              <a:off x="3652383" y="2863443"/>
              <a:ext cx="2822734" cy="3231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ctr" eaLnBrk="0" hangingPunct="0"/>
              <a:r>
                <a:rPr lang="en-US" altLang="en-US" sz="2200" b="1" dirty="0">
                  <a:latin typeface="Calibri" panose="020F0502020204030204" pitchFamily="34" charset="0"/>
                  <a:cs typeface="Calibri" panose="020F0502020204030204" pitchFamily="34" charset="0"/>
                </a:rPr>
                <a:t>health risks increase</a:t>
              </a:r>
            </a:p>
          </p:txBody>
        </p:sp>
        <p:pic>
          <p:nvPicPr>
            <p:cNvPr id="41" name="Picture 40" descr="A picture containing text, clock, watch, time&#10;&#10;Description automatically generated">
              <a:extLst>
                <a:ext uri="{FF2B5EF4-FFF2-40B4-BE49-F238E27FC236}">
                  <a16:creationId xmlns:a16="http://schemas.microsoft.com/office/drawing/2014/main" id="{7401E04A-B1D6-D9C2-8E86-11A92D6A2BF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38113" y="2600941"/>
              <a:ext cx="2061508" cy="603957"/>
            </a:xfrm>
            <a:prstGeom prst="rect">
              <a:avLst/>
            </a:prstGeom>
          </p:spPr>
        </p:pic>
        <p:sp>
          <p:nvSpPr>
            <p:cNvPr id="46" name="Rectangle 2">
              <a:extLst>
                <a:ext uri="{FF2B5EF4-FFF2-40B4-BE49-F238E27FC236}">
                  <a16:creationId xmlns:a16="http://schemas.microsoft.com/office/drawing/2014/main" id="{4133945C-227A-4C7D-CD2D-7CD49CDE53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933" y="2108186"/>
              <a:ext cx="2186630" cy="442435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vert="horz" wrap="square" lIns="0" tIns="-12696" rIns="0" bIns="-12696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eaLnBrk="0" hangingPunct="0"/>
              <a:r>
                <a:rPr lang="en-US" altLang="en-US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not defined working hours</a:t>
              </a:r>
            </a:p>
            <a:p>
              <a:pPr lvl="0" eaLnBrk="0" hangingPunct="0"/>
              <a:r>
                <a:rPr lang="en-US" altLang="en-US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"online" work, home-office</a:t>
              </a:r>
            </a:p>
          </p:txBody>
        </p:sp>
        <p:sp>
          <p:nvSpPr>
            <p:cNvPr id="40" name="Arrow: Right 39">
              <a:extLst>
                <a:ext uri="{FF2B5EF4-FFF2-40B4-BE49-F238E27FC236}">
                  <a16:creationId xmlns:a16="http://schemas.microsoft.com/office/drawing/2014/main" id="{CE7763D2-5DE8-E729-E9DF-67E74746418B}"/>
                </a:ext>
              </a:extLst>
            </p:cNvPr>
            <p:cNvSpPr/>
            <p:nvPr/>
          </p:nvSpPr>
          <p:spPr>
            <a:xfrm>
              <a:off x="2695172" y="2387237"/>
              <a:ext cx="376691" cy="427408"/>
            </a:xfrm>
            <a:prstGeom prst="rightArrow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6" name="Picture 5" descr="Icon&#10;&#10;Description automatically generated with low confidence">
              <a:extLst>
                <a:ext uri="{FF2B5EF4-FFF2-40B4-BE49-F238E27FC236}">
                  <a16:creationId xmlns:a16="http://schemas.microsoft.com/office/drawing/2014/main" id="{69AD12BE-D2A1-4C5D-ADB1-8F2897C2ED4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11583" t="14364" r="7655" b="12953"/>
            <a:stretch/>
          </p:blipFill>
          <p:spPr>
            <a:xfrm>
              <a:off x="7225855" y="2699213"/>
              <a:ext cx="1041798" cy="937576"/>
            </a:xfrm>
            <a:prstGeom prst="rect">
              <a:avLst/>
            </a:prstGeom>
          </p:spPr>
        </p:pic>
        <p:pic>
          <p:nvPicPr>
            <p:cNvPr id="8" name="Picture 7" descr="A picture containing icon&#10;&#10;Description automatically generated">
              <a:extLst>
                <a:ext uri="{FF2B5EF4-FFF2-40B4-BE49-F238E27FC236}">
                  <a16:creationId xmlns:a16="http://schemas.microsoft.com/office/drawing/2014/main" id="{F106C0C9-0B26-57A2-6EB8-15C3471BF2F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7727" t="6453" b="8102"/>
            <a:stretch/>
          </p:blipFill>
          <p:spPr>
            <a:xfrm>
              <a:off x="7596826" y="1771216"/>
              <a:ext cx="1117235" cy="846472"/>
            </a:xfrm>
            <a:prstGeom prst="rect">
              <a:avLst/>
            </a:prstGeom>
          </p:spPr>
        </p:pic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8261CA84-365C-E297-FB61-78688DBBA189}"/>
              </a:ext>
            </a:extLst>
          </p:cNvPr>
          <p:cNvGrpSpPr/>
          <p:nvPr/>
        </p:nvGrpSpPr>
        <p:grpSpPr>
          <a:xfrm>
            <a:off x="1014528" y="4365493"/>
            <a:ext cx="11090677" cy="2410370"/>
            <a:chOff x="340124" y="3275798"/>
            <a:chExt cx="8318008" cy="1807778"/>
          </a:xfrm>
        </p:grpSpPr>
        <p:sp>
          <p:nvSpPr>
            <p:cNvPr id="42" name="Arrow: Down 41">
              <a:extLst>
                <a:ext uri="{FF2B5EF4-FFF2-40B4-BE49-F238E27FC236}">
                  <a16:creationId xmlns:a16="http://schemas.microsoft.com/office/drawing/2014/main" id="{1468DDAF-FC7C-4DC4-1C6F-613A950B4FE1}"/>
                </a:ext>
              </a:extLst>
            </p:cNvPr>
            <p:cNvSpPr/>
            <p:nvPr/>
          </p:nvSpPr>
          <p:spPr>
            <a:xfrm rot="19199215">
              <a:off x="6723640" y="3280704"/>
              <a:ext cx="190093" cy="804122"/>
            </a:xfrm>
            <a:prstGeom prst="downArrow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4" name="Arrow: Down 43">
              <a:extLst>
                <a:ext uri="{FF2B5EF4-FFF2-40B4-BE49-F238E27FC236}">
                  <a16:creationId xmlns:a16="http://schemas.microsoft.com/office/drawing/2014/main" id="{25F63CCA-E874-0217-F1BD-C33E1EBF215E}"/>
                </a:ext>
              </a:extLst>
            </p:cNvPr>
            <p:cNvSpPr/>
            <p:nvPr/>
          </p:nvSpPr>
          <p:spPr>
            <a:xfrm rot="16200000">
              <a:off x="6043448" y="3681555"/>
              <a:ext cx="155140" cy="1131070"/>
            </a:xfrm>
            <a:prstGeom prst="downArrow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" name="Rectangle 2">
              <a:extLst>
                <a:ext uri="{FF2B5EF4-FFF2-40B4-BE49-F238E27FC236}">
                  <a16:creationId xmlns:a16="http://schemas.microsoft.com/office/drawing/2014/main" id="{F122064E-DC01-6117-E2EC-6B379AF540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5986" y="3797737"/>
              <a:ext cx="4531996" cy="10195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0" tIns="-12696" rIns="0" bIns="-12696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eaLnBrk="0" hangingPunct="0"/>
              <a:r>
                <a:rPr lang="en-US" alt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short intervals of a sedentary lifestyle can cause </a:t>
              </a:r>
            </a:p>
            <a:p>
              <a:pPr marL="380990" indent="-380990" eaLnBrk="0" hangingPunct="0">
                <a:buFont typeface="Arial" panose="020B0604020202020204" pitchFamily="34" charset="0"/>
                <a:buChar char="•"/>
              </a:pPr>
              <a:r>
                <a:rPr lang="en-US" alt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muscle loss</a:t>
              </a:r>
            </a:p>
            <a:p>
              <a:pPr marL="380990" indent="-380990" eaLnBrk="0" hangingPunct="0">
                <a:buFont typeface="Arial" panose="020B0604020202020204" pitchFamily="34" charset="0"/>
                <a:buChar char="•"/>
              </a:pPr>
              <a:r>
                <a:rPr lang="en-US" alt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reduced aerobic capacity</a:t>
              </a:r>
            </a:p>
            <a:p>
              <a:pPr marL="380990" indent="-380990" eaLnBrk="0" hangingPunct="0">
                <a:buFont typeface="Arial" panose="020B0604020202020204" pitchFamily="34" charset="0"/>
                <a:buChar char="•"/>
              </a:pPr>
              <a:r>
                <a:rPr lang="en-US" alt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fat deposition</a:t>
              </a:r>
            </a:p>
            <a:p>
              <a:pPr marL="380990" indent="-380990" eaLnBrk="0" hangingPunct="0">
                <a:buFont typeface="Arial" panose="020B0604020202020204" pitchFamily="34" charset="0"/>
                <a:buChar char="•"/>
              </a:pPr>
              <a:r>
                <a:rPr lang="en-US" alt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low-level systemic inflammation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F52E2C2E-6A84-3150-516C-6D3762915DA9}"/>
                </a:ext>
              </a:extLst>
            </p:cNvPr>
            <p:cNvSpPr txBox="1"/>
            <p:nvPr/>
          </p:nvSpPr>
          <p:spPr>
            <a:xfrm>
              <a:off x="6454782" y="3888010"/>
              <a:ext cx="1811715" cy="6848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en-US" sz="2667" b="1" dirty="0">
                  <a:solidFill>
                    <a:schemeClr val="accent5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NCD development</a:t>
              </a:r>
              <a:endParaRPr lang="en-US" sz="2667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34DB1094-51FE-DBB7-EBBF-7870EC3D3C35}"/>
                </a:ext>
              </a:extLst>
            </p:cNvPr>
            <p:cNvGrpSpPr/>
            <p:nvPr/>
          </p:nvGrpSpPr>
          <p:grpSpPr>
            <a:xfrm>
              <a:off x="340124" y="3930017"/>
              <a:ext cx="1867850" cy="600432"/>
              <a:chOff x="1478943" y="2949964"/>
              <a:chExt cx="1867850" cy="600432"/>
            </a:xfrm>
          </p:grpSpPr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CE7E4195-0E38-EC29-D64B-3D9F04E3AC0C}"/>
                  </a:ext>
                </a:extLst>
              </p:cNvPr>
              <p:cNvSpPr/>
              <p:nvPr/>
            </p:nvSpPr>
            <p:spPr>
              <a:xfrm>
                <a:off x="1478943" y="2949964"/>
                <a:ext cx="1839990" cy="600432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968B3AD0-9D7D-1AFC-547B-4CF78342CF9C}"/>
                  </a:ext>
                </a:extLst>
              </p:cNvPr>
              <p:cNvGrpSpPr/>
              <p:nvPr/>
            </p:nvGrpSpPr>
            <p:grpSpPr>
              <a:xfrm>
                <a:off x="1540602" y="3003067"/>
                <a:ext cx="1806191" cy="475609"/>
                <a:chOff x="1540602" y="2957956"/>
                <a:chExt cx="2063290" cy="520715"/>
              </a:xfrm>
            </p:grpSpPr>
            <p:sp>
              <p:nvSpPr>
                <p:cNvPr id="26" name="Rectangle 2">
                  <a:extLst>
                    <a:ext uri="{FF2B5EF4-FFF2-40B4-BE49-F238E27FC236}">
                      <a16:creationId xmlns:a16="http://schemas.microsoft.com/office/drawing/2014/main" id="{B569E2FB-FFF0-8217-B080-1A5652BBA9C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40602" y="2957956"/>
                  <a:ext cx="1031646" cy="48439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 vert="horz" wrap="square" lIns="0" tIns="-12696" rIns="0" bIns="-12696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lvl="0" eaLnBrk="0" hangingPunct="0"/>
                  <a:r>
                    <a:rPr lang="en-US" altLang="en-US" sz="2000" b="1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sedentary time</a:t>
                  </a:r>
                </a:p>
              </p:txBody>
            </p:sp>
            <p:sp>
              <p:nvSpPr>
                <p:cNvPr id="34" name="Arrow: Down 33">
                  <a:extLst>
                    <a:ext uri="{FF2B5EF4-FFF2-40B4-BE49-F238E27FC236}">
                      <a16:creationId xmlns:a16="http://schemas.microsoft.com/office/drawing/2014/main" id="{8B9C9ED2-2711-BC88-AEF5-8BA3EE1399AD}"/>
                    </a:ext>
                  </a:extLst>
                </p:cNvPr>
                <p:cNvSpPr/>
                <p:nvPr/>
              </p:nvSpPr>
              <p:spPr>
                <a:xfrm rot="12885480">
                  <a:off x="2464904" y="2980280"/>
                  <a:ext cx="214686" cy="498391"/>
                </a:xfrm>
                <a:prstGeom prst="downArrow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7" name="Rectangle 2">
                  <a:extLst>
                    <a:ext uri="{FF2B5EF4-FFF2-40B4-BE49-F238E27FC236}">
                      <a16:creationId xmlns:a16="http://schemas.microsoft.com/office/drawing/2014/main" id="{DD7183D3-9EF0-AD7C-45A9-9588251541B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89557" y="2992549"/>
                  <a:ext cx="814335" cy="48439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 vert="horz" wrap="square" lIns="0" tIns="-12696" rIns="0" bIns="-12696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lvl="0" eaLnBrk="0" hangingPunct="0"/>
                  <a:r>
                    <a:rPr lang="en-US" altLang="en-US" sz="2000" b="1" dirty="0">
                      <a:solidFill>
                        <a:srgbClr val="10A04C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111 min  2 years </a:t>
                  </a:r>
                </a:p>
              </p:txBody>
            </p:sp>
          </p:grpSp>
        </p:grpSp>
        <p:pic>
          <p:nvPicPr>
            <p:cNvPr id="48" name="Picture 47" descr="A picture containing diagram&#10;&#10;Description automatically generated">
              <a:extLst>
                <a:ext uri="{FF2B5EF4-FFF2-40B4-BE49-F238E27FC236}">
                  <a16:creationId xmlns:a16="http://schemas.microsoft.com/office/drawing/2014/main" id="{C7B4ED15-891E-768E-F5E9-9666E32364B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4793" b="42099"/>
            <a:stretch/>
          </p:blipFill>
          <p:spPr>
            <a:xfrm>
              <a:off x="5940413" y="4535132"/>
              <a:ext cx="2717719" cy="548444"/>
            </a:xfrm>
            <a:prstGeom prst="rect">
              <a:avLst/>
            </a:prstGeom>
          </p:spPr>
        </p:pic>
        <p:sp>
          <p:nvSpPr>
            <p:cNvPr id="45" name="Arrow: Down 44">
              <a:extLst>
                <a:ext uri="{FF2B5EF4-FFF2-40B4-BE49-F238E27FC236}">
                  <a16:creationId xmlns:a16="http://schemas.microsoft.com/office/drawing/2014/main" id="{513553AA-649A-6244-F776-1B1FB311572D}"/>
                </a:ext>
              </a:extLst>
            </p:cNvPr>
            <p:cNvSpPr/>
            <p:nvPr/>
          </p:nvSpPr>
          <p:spPr>
            <a:xfrm rot="19199215">
              <a:off x="6691042" y="3275798"/>
              <a:ext cx="190093" cy="804122"/>
            </a:xfrm>
            <a:prstGeom prst="downArrow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9" name="Arrow: Down 48">
              <a:extLst>
                <a:ext uri="{FF2B5EF4-FFF2-40B4-BE49-F238E27FC236}">
                  <a16:creationId xmlns:a16="http://schemas.microsoft.com/office/drawing/2014/main" id="{18E958D2-B62C-5CF9-A415-A9850B6448A0}"/>
                </a:ext>
              </a:extLst>
            </p:cNvPr>
            <p:cNvSpPr/>
            <p:nvPr/>
          </p:nvSpPr>
          <p:spPr>
            <a:xfrm rot="16200000">
              <a:off x="5991498" y="3711085"/>
              <a:ext cx="155140" cy="1027169"/>
            </a:xfrm>
            <a:prstGeom prst="downArrow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DC4E9854-82EF-A4DD-3D0C-172F0DC86C67}"/>
              </a:ext>
            </a:extLst>
          </p:cNvPr>
          <p:cNvSpPr/>
          <p:nvPr/>
        </p:nvSpPr>
        <p:spPr>
          <a:xfrm>
            <a:off x="0" y="905644"/>
            <a:ext cx="761999" cy="5954219"/>
          </a:xfrm>
          <a:prstGeom prst="rect">
            <a:avLst/>
          </a:prstGeom>
          <a:solidFill>
            <a:srgbClr val="0065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5" name="Google Shape;107;p17">
            <a:extLst>
              <a:ext uri="{FF2B5EF4-FFF2-40B4-BE49-F238E27FC236}">
                <a16:creationId xmlns:a16="http://schemas.microsoft.com/office/drawing/2014/main" id="{649DE65D-D5D9-A093-ECF9-F905824514BB}"/>
              </a:ext>
            </a:extLst>
          </p:cNvPr>
          <p:cNvSpPr txBox="1"/>
          <p:nvPr/>
        </p:nvSpPr>
        <p:spPr>
          <a:xfrm rot="16200000">
            <a:off x="-2885174" y="3422770"/>
            <a:ext cx="6694275" cy="8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sz="3200" b="1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Raleway SemiBold"/>
                <a:cs typeface="Calibri" panose="020F0502020204030204" pitchFamily="34" charset="0"/>
                <a:sym typeface="Raleway SemiBold"/>
              </a:rPr>
              <a:t>Lifestyle – working population</a:t>
            </a:r>
            <a:endParaRPr sz="3200" b="1" dirty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ea typeface="Raleway SemiBold"/>
              <a:cs typeface="Calibri" panose="020F0502020204030204" pitchFamily="34" charset="0"/>
              <a:sym typeface="Raleway SemiBold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68BF2BA3-F95E-412F-698D-D0CEE1E90C1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732" t="10800" r="4667" b="8133"/>
          <a:stretch/>
        </p:blipFill>
        <p:spPr>
          <a:xfrm>
            <a:off x="965897" y="3614613"/>
            <a:ext cx="2048256" cy="185318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E648EA08-9BD4-CE5D-B1E1-84EDE08642B2}"/>
              </a:ext>
            </a:extLst>
          </p:cNvPr>
          <p:cNvSpPr txBox="1"/>
          <p:nvPr/>
        </p:nvSpPr>
        <p:spPr>
          <a:xfrm>
            <a:off x="1054092" y="1675621"/>
            <a:ext cx="2194009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solidFill>
                  <a:srgbClr val="0071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85% of chronic diseases </a:t>
            </a:r>
            <a:r>
              <a:rPr lang="en-US" sz="240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caused by </a:t>
            </a:r>
          </a:p>
          <a:p>
            <a:pPr algn="just"/>
            <a:r>
              <a:rPr lang="en-US" sz="2400" b="1" dirty="0">
                <a:solidFill>
                  <a:srgbClr val="0071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unhealthy lifestyle choices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62449EB-A017-B38C-E7BD-4614CD21957B}"/>
              </a:ext>
            </a:extLst>
          </p:cNvPr>
          <p:cNvSpPr txBox="1"/>
          <p:nvPr/>
        </p:nvSpPr>
        <p:spPr>
          <a:xfrm>
            <a:off x="3603769" y="2845497"/>
            <a:ext cx="2721585" cy="3526727"/>
          </a:xfrm>
          <a:prstGeom prst="rect">
            <a:avLst/>
          </a:prstGeom>
          <a:solidFill>
            <a:srgbClr val="CDF2FF"/>
          </a:solidFill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solidFill>
                  <a:srgbClr val="0071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80% </a:t>
            </a:r>
            <a:r>
              <a:rPr lang="en-US" sz="240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</a:p>
          <a:p>
            <a:pPr algn="just"/>
            <a:r>
              <a:rPr lang="en-US" sz="240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heart disease</a:t>
            </a:r>
          </a:p>
          <a:p>
            <a:pPr algn="just"/>
            <a:r>
              <a:rPr lang="en-US" sz="240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stroke</a:t>
            </a:r>
          </a:p>
          <a:p>
            <a:pPr algn="just"/>
            <a:r>
              <a:rPr lang="en-US" sz="240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T2 diabetes</a:t>
            </a:r>
          </a:p>
          <a:p>
            <a:pPr algn="just"/>
            <a:r>
              <a:rPr lang="en-US" sz="2400" b="1" dirty="0">
                <a:solidFill>
                  <a:srgbClr val="0071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40% </a:t>
            </a:r>
            <a:r>
              <a:rPr lang="en-US" sz="240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cancer</a:t>
            </a:r>
            <a:endParaRPr lang="en-US" sz="1067" b="1" dirty="0">
              <a:solidFill>
                <a:srgbClr val="00717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US" sz="2133" b="1" dirty="0">
                <a:solidFill>
                  <a:srgbClr val="0071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could be prevented</a:t>
            </a:r>
            <a:r>
              <a:rPr lang="en-US" sz="240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just"/>
            <a:r>
              <a:rPr lang="en-US" sz="240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 </a:t>
            </a:r>
          </a:p>
          <a:p>
            <a:pPr algn="just"/>
            <a:r>
              <a:rPr lang="en-US" sz="2400" dirty="0">
                <a:solidFill>
                  <a:srgbClr val="0071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improvements to </a:t>
            </a:r>
          </a:p>
          <a:p>
            <a:pPr algn="just"/>
            <a:r>
              <a:rPr lang="en-US" sz="2400" b="1" dirty="0">
                <a:solidFill>
                  <a:srgbClr val="0071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DIET &amp; LIFESTYLE</a:t>
            </a:r>
          </a:p>
        </p:txBody>
      </p:sp>
      <p:pic>
        <p:nvPicPr>
          <p:cNvPr id="12" name="Picture 6">
            <a:extLst>
              <a:ext uri="{FF2B5EF4-FFF2-40B4-BE49-F238E27FC236}">
                <a16:creationId xmlns:a16="http://schemas.microsoft.com/office/drawing/2014/main" id="{125DF877-EF2D-C41C-0CDC-8FAA4C1411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76" b="17641"/>
          <a:stretch/>
        </p:blipFill>
        <p:spPr bwMode="auto">
          <a:xfrm>
            <a:off x="965897" y="6216472"/>
            <a:ext cx="1730535" cy="449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4" descr="Text&#10;&#10;Description automatically generated">
            <a:extLst>
              <a:ext uri="{FF2B5EF4-FFF2-40B4-BE49-F238E27FC236}">
                <a16:creationId xmlns:a16="http://schemas.microsoft.com/office/drawing/2014/main" id="{ED3009D0-528E-6019-736D-F50CD9D9C5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1" r="5373"/>
          <a:stretch>
            <a:fillRect/>
          </a:stretch>
        </p:blipFill>
        <p:spPr bwMode="auto">
          <a:xfrm>
            <a:off x="3603769" y="1515275"/>
            <a:ext cx="2721585" cy="1338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8F2B07E-193E-E92E-6DDE-20CA8F21FCA9}"/>
              </a:ext>
            </a:extLst>
          </p:cNvPr>
          <p:cNvSpPr/>
          <p:nvPr/>
        </p:nvSpPr>
        <p:spPr>
          <a:xfrm>
            <a:off x="0" y="905644"/>
            <a:ext cx="761999" cy="5954219"/>
          </a:xfrm>
          <a:prstGeom prst="rect">
            <a:avLst/>
          </a:prstGeom>
          <a:solidFill>
            <a:srgbClr val="0065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7" name="Google Shape;107;p17">
            <a:extLst>
              <a:ext uri="{FF2B5EF4-FFF2-40B4-BE49-F238E27FC236}">
                <a16:creationId xmlns:a16="http://schemas.microsoft.com/office/drawing/2014/main" id="{D684F329-9B4F-0CAD-F9B9-80D21C30CE85}"/>
              </a:ext>
            </a:extLst>
          </p:cNvPr>
          <p:cNvSpPr txBox="1"/>
          <p:nvPr/>
        </p:nvSpPr>
        <p:spPr>
          <a:xfrm rot="16200000">
            <a:off x="-2462334" y="3204312"/>
            <a:ext cx="5635200" cy="8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sz="4000" b="1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Raleway SemiBold"/>
                <a:cs typeface="Calibri" panose="020F0502020204030204" pitchFamily="34" charset="0"/>
                <a:sym typeface="Raleway SemiBold"/>
              </a:rPr>
              <a:t>Lifestyle Medicine</a:t>
            </a:r>
            <a:endParaRPr sz="4000" b="1" dirty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ea typeface="Raleway SemiBold"/>
              <a:cs typeface="Calibri" panose="020F0502020204030204" pitchFamily="34" charset="0"/>
              <a:sym typeface="Raleway SemiBold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9AF0567-64B6-6410-4BB5-725554C273BF}"/>
              </a:ext>
            </a:extLst>
          </p:cNvPr>
          <p:cNvGrpSpPr/>
          <p:nvPr/>
        </p:nvGrpSpPr>
        <p:grpSpPr>
          <a:xfrm>
            <a:off x="6470107" y="1913931"/>
            <a:ext cx="5559513" cy="3984625"/>
            <a:chOff x="6624343" y="1913931"/>
            <a:chExt cx="5559513" cy="3984625"/>
          </a:xfrm>
        </p:grpSpPr>
        <p:grpSp>
          <p:nvGrpSpPr>
            <p:cNvPr id="5" name="Group 30">
              <a:extLst>
                <a:ext uri="{FF2B5EF4-FFF2-40B4-BE49-F238E27FC236}">
                  <a16:creationId xmlns:a16="http://schemas.microsoft.com/office/drawing/2014/main" id="{E0816A78-AD1B-66CC-8C14-55E1B682F56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624343" y="1913931"/>
              <a:ext cx="5559513" cy="3984625"/>
              <a:chOff x="6539909" y="2629955"/>
              <a:chExt cx="5559661" cy="3984508"/>
            </a:xfrm>
          </p:grpSpPr>
          <p:pic>
            <p:nvPicPr>
              <p:cNvPr id="6" name="Picture 26" descr="A picture containing diagram&#10;&#10;Description automatically generated">
                <a:extLst>
                  <a:ext uri="{FF2B5EF4-FFF2-40B4-BE49-F238E27FC236}">
                    <a16:creationId xmlns:a16="http://schemas.microsoft.com/office/drawing/2014/main" id="{EFDB7AC0-146E-B67E-ED0E-0F08CB2180B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4792" b="42099"/>
              <a:stretch>
                <a:fillRect/>
              </a:stretch>
            </p:blipFill>
            <p:spPr bwMode="auto">
              <a:xfrm>
                <a:off x="6539909" y="5565686"/>
                <a:ext cx="5197831" cy="1048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3" name="Arrow: Down 12">
                <a:extLst>
                  <a:ext uri="{FF2B5EF4-FFF2-40B4-BE49-F238E27FC236}">
                    <a16:creationId xmlns:a16="http://schemas.microsoft.com/office/drawing/2014/main" id="{05F966B3-5D43-2F77-1A23-A245B45752BF}"/>
                  </a:ext>
                </a:extLst>
              </p:cNvPr>
              <p:cNvSpPr/>
              <p:nvPr/>
            </p:nvSpPr>
            <p:spPr>
              <a:xfrm>
                <a:off x="7841694" y="3771333"/>
                <a:ext cx="2771849" cy="1765248"/>
              </a:xfrm>
              <a:prstGeom prst="downArrow">
                <a:avLst/>
              </a:prstGeom>
              <a:solidFill>
                <a:srgbClr val="D6F6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4" name="TextBox 14">
                <a:extLst>
                  <a:ext uri="{FF2B5EF4-FFF2-40B4-BE49-F238E27FC236}">
                    <a16:creationId xmlns:a16="http://schemas.microsoft.com/office/drawing/2014/main" id="{E4EC549D-41F9-4739-B9B0-4B59E8962D4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619373" y="3984133"/>
                <a:ext cx="5480197" cy="10673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>
                  <a:lnSpc>
                    <a:spcPct val="120000"/>
                  </a:lnSpc>
                </a:pPr>
                <a:r>
                  <a:rPr lang="en-US" b="1" dirty="0">
                    <a:cs typeface="Calibri" panose="020F0502020204030204" pitchFamily="34" charset="0"/>
                  </a:rPr>
                  <a:t>Chronic diseases don’t develop overnight</a:t>
                </a:r>
              </a:p>
              <a:p>
                <a:pPr algn="ctr">
                  <a:lnSpc>
                    <a:spcPct val="120000"/>
                  </a:lnSpc>
                </a:pPr>
                <a:r>
                  <a:rPr lang="en-US" b="1" dirty="0">
                    <a:cs typeface="Calibri" panose="020F0502020204030204" pitchFamily="34" charset="0"/>
                  </a:rPr>
                  <a:t>No sharp borders between health and chronic disease </a:t>
                </a:r>
                <a:endParaRPr lang="nl-NL" b="1" dirty="0">
                  <a:cs typeface="Calibri" panose="020F0502020204030204" pitchFamily="34" charset="0"/>
                </a:endParaRPr>
              </a:p>
              <a:p>
                <a:pPr algn="ctr" eaLnBrk="1" hangingPunct="1">
                  <a:lnSpc>
                    <a:spcPct val="120000"/>
                  </a:lnSpc>
                </a:pPr>
                <a:endParaRPr lang="nl-NL" altLang="en-US" b="1" dirty="0">
                  <a:cs typeface="Calibri" panose="020F0502020204030204" pitchFamily="34" charset="0"/>
                </a:endParaRPr>
              </a:p>
            </p:txBody>
          </p:sp>
          <p:grpSp>
            <p:nvGrpSpPr>
              <p:cNvPr id="15" name="Group 25">
                <a:extLst>
                  <a:ext uri="{FF2B5EF4-FFF2-40B4-BE49-F238E27FC236}">
                    <a16:creationId xmlns:a16="http://schemas.microsoft.com/office/drawing/2014/main" id="{39D088BC-B8DA-D097-60EB-B5458FA92AE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775451" y="2629955"/>
                <a:ext cx="2689225" cy="854075"/>
                <a:chOff x="992188" y="1330325"/>
                <a:chExt cx="2689225" cy="854075"/>
              </a:xfrm>
            </p:grpSpPr>
            <p:pic>
              <p:nvPicPr>
                <p:cNvPr id="16" name="Picture 19" descr="A picture containing bedroom, room&#10;&#10;Description automatically generated">
                  <a:extLst>
                    <a:ext uri="{FF2B5EF4-FFF2-40B4-BE49-F238E27FC236}">
                      <a16:creationId xmlns:a16="http://schemas.microsoft.com/office/drawing/2014/main" id="{2BFAA868-4E9A-1EBE-50A0-593694180A5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6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8063" t="4292" r="4732" b="54710"/>
                <a:stretch>
                  <a:fillRect/>
                </a:stretch>
              </p:blipFill>
              <p:spPr bwMode="auto">
                <a:xfrm>
                  <a:off x="992188" y="1384300"/>
                  <a:ext cx="720725" cy="7953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0" name="Picture 16">
                  <a:extLst>
                    <a:ext uri="{FF2B5EF4-FFF2-40B4-BE49-F238E27FC236}">
                      <a16:creationId xmlns:a16="http://schemas.microsoft.com/office/drawing/2014/main" id="{EC5E1A67-9C71-BF4D-BDC7-E57E51EB5C8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2373" r="12563"/>
                <a:stretch>
                  <a:fillRect/>
                </a:stretch>
              </p:blipFill>
              <p:spPr bwMode="auto">
                <a:xfrm>
                  <a:off x="2740025" y="1347788"/>
                  <a:ext cx="941388" cy="8366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2" name="Picture 31" descr="A picture containing bedroom, room&#10;&#10;Description automatically generated">
                  <a:extLst>
                    <a:ext uri="{FF2B5EF4-FFF2-40B4-BE49-F238E27FC236}">
                      <a16:creationId xmlns:a16="http://schemas.microsoft.com/office/drawing/2014/main" id="{EDBE0B8A-3656-E488-01ED-20E9446472D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8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228" t="56427" r="54282" b="3853"/>
                <a:stretch>
                  <a:fillRect/>
                </a:stretch>
              </p:blipFill>
              <p:spPr bwMode="auto">
                <a:xfrm>
                  <a:off x="1668463" y="1330325"/>
                  <a:ext cx="779462" cy="8064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pic>
          <p:nvPicPr>
            <p:cNvPr id="3" name="Picture 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B30C207D-3FC6-A4FC-D479-6267171051E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953"/>
            <a:stretch/>
          </p:blipFill>
          <p:spPr>
            <a:xfrm>
              <a:off x="9916756" y="1949536"/>
              <a:ext cx="1145944" cy="707657"/>
            </a:xfrm>
            <a:prstGeom prst="rect">
              <a:avLst/>
            </a:prstGeom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9AB6526D-A261-4054-14CD-045313A56231}"/>
              </a:ext>
            </a:extLst>
          </p:cNvPr>
          <p:cNvGrpSpPr>
            <a:grpSpLocks/>
          </p:cNvGrpSpPr>
          <p:nvPr/>
        </p:nvGrpSpPr>
        <p:grpSpPr bwMode="auto">
          <a:xfrm>
            <a:off x="6406412" y="1173938"/>
            <a:ext cx="5496088" cy="4200214"/>
            <a:chOff x="5899522" y="1108156"/>
            <a:chExt cx="5496088" cy="4201094"/>
          </a:xfrm>
        </p:grpSpPr>
        <p:grpSp>
          <p:nvGrpSpPr>
            <p:cNvPr id="10" name="Group 29">
              <a:extLst>
                <a:ext uri="{FF2B5EF4-FFF2-40B4-BE49-F238E27FC236}">
                  <a16:creationId xmlns:a16="http://schemas.microsoft.com/office/drawing/2014/main" id="{F22284E6-AEE1-EAA1-A027-EAD50B0DA4B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899522" y="1742676"/>
              <a:ext cx="5496088" cy="3566574"/>
              <a:chOff x="6541412" y="2562702"/>
              <a:chExt cx="5494772" cy="3565537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13515D31-B574-DF08-D441-4BD3264FD7F2}"/>
                  </a:ext>
                </a:extLst>
              </p:cNvPr>
              <p:cNvSpPr/>
              <p:nvPr/>
            </p:nvSpPr>
            <p:spPr>
              <a:xfrm rot="4468349">
                <a:off x="9285174" y="3837228"/>
                <a:ext cx="46033" cy="4535989"/>
              </a:xfrm>
              <a:prstGeom prst="rect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75F25C68-1E7D-96C5-3A3D-4CC61CCB82AC}"/>
                  </a:ext>
                </a:extLst>
              </p:cNvPr>
              <p:cNvSpPr/>
              <p:nvPr/>
            </p:nvSpPr>
            <p:spPr>
              <a:xfrm rot="6293505">
                <a:off x="9278819" y="3813006"/>
                <a:ext cx="46033" cy="4535989"/>
              </a:xfrm>
              <a:prstGeom prst="rect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grpSp>
            <p:nvGrpSpPr>
              <p:cNvPr id="24" name="Group 4">
                <a:extLst>
                  <a:ext uri="{FF2B5EF4-FFF2-40B4-BE49-F238E27FC236}">
                    <a16:creationId xmlns:a16="http://schemas.microsoft.com/office/drawing/2014/main" id="{5BF9D8B4-E5F5-2789-ECED-2C6D7F18D9A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541412" y="2562702"/>
                <a:ext cx="5494772" cy="936175"/>
                <a:chOff x="1042877" y="2460826"/>
                <a:chExt cx="5383897" cy="1002884"/>
              </a:xfrm>
            </p:grpSpPr>
            <p:pic>
              <p:nvPicPr>
                <p:cNvPr id="33" name="Picture 5" descr="Logo&#10;&#10;Description automatically generated with medium confidence">
                  <a:extLst>
                    <a:ext uri="{FF2B5EF4-FFF2-40B4-BE49-F238E27FC236}">
                      <a16:creationId xmlns:a16="http://schemas.microsoft.com/office/drawing/2014/main" id="{EFD2F6C6-8A53-FD26-0BD3-5C7622BE900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0677"/>
                <a:stretch>
                  <a:fillRect/>
                </a:stretch>
              </p:blipFill>
              <p:spPr bwMode="auto">
                <a:xfrm>
                  <a:off x="1042877" y="2460826"/>
                  <a:ext cx="2774103" cy="9899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4" name="Picture 7" descr="Logo&#10;&#10;Description automatically generated with medium confidence">
                  <a:extLst>
                    <a:ext uri="{FF2B5EF4-FFF2-40B4-BE49-F238E27FC236}">
                      <a16:creationId xmlns:a16="http://schemas.microsoft.com/office/drawing/2014/main" id="{BCF9E845-D3C4-CDDA-67CE-EACB70BD0D1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677"/>
                <a:stretch>
                  <a:fillRect/>
                </a:stretch>
              </p:blipFill>
              <p:spPr bwMode="auto">
                <a:xfrm>
                  <a:off x="3711579" y="2494820"/>
                  <a:ext cx="2715195" cy="96889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sp>
          <p:nvSpPr>
            <p:cNvPr id="11" name="TextBox 41">
              <a:extLst>
                <a:ext uri="{FF2B5EF4-FFF2-40B4-BE49-F238E27FC236}">
                  <a16:creationId xmlns:a16="http://schemas.microsoft.com/office/drawing/2014/main" id="{FE793EB1-7A14-65C2-DCA9-AC2B102ADC9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98558" y="1108156"/>
              <a:ext cx="3987800" cy="55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US" altLang="en-US" sz="3000" b="1" dirty="0">
                  <a:solidFill>
                    <a:srgbClr val="009999"/>
                  </a:solidFill>
                  <a:cs typeface="Calibri" panose="020F0502020204030204" pitchFamily="34" charset="0"/>
                </a:rPr>
                <a:t>Lifestyle interventions</a:t>
              </a:r>
              <a:endParaRPr lang="en-US" altLang="en-US" sz="3000" dirty="0">
                <a:solidFill>
                  <a:srgbClr val="00999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73166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D71F29A-A311-868B-D863-FF9AABF31E8F}"/>
              </a:ext>
            </a:extLst>
          </p:cNvPr>
          <p:cNvSpPr txBox="1"/>
          <p:nvPr/>
        </p:nvSpPr>
        <p:spPr>
          <a:xfrm>
            <a:off x="2289724" y="1291466"/>
            <a:ext cx="8122741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6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DFLY</a:t>
            </a:r>
            <a:r>
              <a:rPr lang="en-US" sz="22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– Years lived without major chronic diseases</a:t>
            </a:r>
          </a:p>
          <a:p>
            <a:pPr algn="ctr"/>
            <a:r>
              <a:rPr lang="en-US" sz="2200" dirty="0">
                <a:latin typeface="Calibri" panose="020F0502020204030204" pitchFamily="34" charset="0"/>
                <a:ea typeface="GuardianTextEgypGR-Regular"/>
                <a:cs typeface="Calibri" panose="020F0502020204030204" pitchFamily="34" charset="0"/>
              </a:rPr>
              <a:t>type 2 diabetes, coronary heart disease, stroke, cancer, asthma, </a:t>
            </a:r>
            <a:r>
              <a:rPr lang="en-US" sz="2200" dirty="0">
                <a:solidFill>
                  <a:srgbClr val="202124"/>
                </a:solidFill>
                <a:latin typeface="Calibri" panose="020F0502020204030204" pitchFamily="34" charset="0"/>
                <a:ea typeface="GuardianTextEgypGR-Regular"/>
                <a:cs typeface="Calibri" panose="020F0502020204030204" pitchFamily="34" charset="0"/>
              </a:rPr>
              <a:t>c</a:t>
            </a:r>
            <a:r>
              <a:rPr lang="en-US" sz="2200" dirty="0">
                <a:solidFill>
                  <a:srgbClr val="2021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hronic obstructive pulmonary disease </a:t>
            </a:r>
            <a:r>
              <a:rPr lang="en-US" sz="2200" dirty="0">
                <a:latin typeface="Calibri" panose="020F0502020204030204" pitchFamily="34" charset="0"/>
                <a:ea typeface="GuardianTextEgypGR-Regular"/>
                <a:cs typeface="Calibri" panose="020F0502020204030204" pitchFamily="34" charset="0"/>
              </a:rPr>
              <a:t>COPD, heart failure, dementia 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DB4C268-7D65-A1B2-2B18-80E85AEA2972}"/>
              </a:ext>
            </a:extLst>
          </p:cNvPr>
          <p:cNvSpPr txBox="1"/>
          <p:nvPr/>
        </p:nvSpPr>
        <p:spPr>
          <a:xfrm>
            <a:off x="6971167" y="2943261"/>
            <a:ext cx="4962708" cy="1481496"/>
          </a:xfrm>
          <a:prstGeom prst="rect">
            <a:avLst/>
          </a:prstGeom>
          <a:noFill/>
          <a:ln w="28575">
            <a:solidFill>
              <a:srgbClr val="00717D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US" sz="2133" dirty="0">
                <a:latin typeface="Calibri" panose="020F0502020204030204" pitchFamily="34" charset="0"/>
                <a:ea typeface="GuardianTextEgypGR-Regular"/>
                <a:cs typeface="Calibri" panose="020F0502020204030204" pitchFamily="34" charset="0"/>
              </a:rPr>
              <a:t>16 lifestyle profiles studies</a:t>
            </a:r>
          </a:p>
          <a:p>
            <a:pPr>
              <a:lnSpc>
                <a:spcPct val="107000"/>
              </a:lnSpc>
            </a:pPr>
            <a:r>
              <a:rPr lang="en-US" sz="2133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GuardianTextEgypGR-Regular"/>
                <a:cs typeface="Calibri" panose="020F0502020204030204" pitchFamily="34" charset="0"/>
              </a:rPr>
              <a:t>4</a:t>
            </a:r>
            <a:r>
              <a:rPr lang="en-US" sz="2133" dirty="0">
                <a:latin typeface="Calibri" panose="020F0502020204030204" pitchFamily="34" charset="0"/>
                <a:ea typeface="GuardianTextEgypGR-Regular"/>
                <a:cs typeface="Calibri" panose="020F0502020204030204" pitchFamily="34" charset="0"/>
              </a:rPr>
              <a:t> associated with </a:t>
            </a:r>
            <a:r>
              <a:rPr lang="en-US" sz="2133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GuardianTextEgypGR-Regular"/>
                <a:cs typeface="Calibri" panose="020F0502020204030204" pitchFamily="34" charset="0"/>
              </a:rPr>
              <a:t>the longest DFLY</a:t>
            </a:r>
          </a:p>
          <a:p>
            <a:pPr>
              <a:lnSpc>
                <a:spcPct val="107000"/>
              </a:lnSpc>
            </a:pPr>
            <a:r>
              <a:rPr lang="en-US" sz="2133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GuardianTextEgypGR-Regular"/>
                <a:cs typeface="Calibri" panose="020F0502020204030204" pitchFamily="34" charset="0"/>
              </a:rPr>
              <a:t>BMI &lt; 25 </a:t>
            </a:r>
            <a:r>
              <a:rPr lang="en-US" sz="2133" dirty="0">
                <a:latin typeface="Calibri" panose="020F0502020204030204" pitchFamily="34" charset="0"/>
                <a:ea typeface="GuardianTextEgypGR-Regular"/>
                <a:cs typeface="Calibri" panose="020F0502020204030204" pitchFamily="34" charset="0"/>
              </a:rPr>
              <a:t>+ min 2 :  </a:t>
            </a:r>
            <a:r>
              <a:rPr lang="en-US" sz="2133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GuardianTextEgypGR-Regular"/>
                <a:cs typeface="Calibri" panose="020F0502020204030204" pitchFamily="34" charset="0"/>
              </a:rPr>
              <a:t>physical activity</a:t>
            </a:r>
          </a:p>
          <a:p>
            <a:pPr>
              <a:lnSpc>
                <a:spcPct val="107000"/>
              </a:lnSpc>
            </a:pPr>
            <a:r>
              <a:rPr lang="en-US" sz="2133" dirty="0">
                <a:latin typeface="Calibri" panose="020F0502020204030204" pitchFamily="34" charset="0"/>
                <a:ea typeface="GuardianTextEgypGR-Regular"/>
                <a:cs typeface="Calibri" panose="020F0502020204030204" pitchFamily="34" charset="0"/>
              </a:rPr>
              <a:t>never smoking, moderate alcohol cons.</a:t>
            </a:r>
            <a:endParaRPr lang="en-US" sz="2133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32DBC196-CA57-92DC-12E8-78C0CC8E15E9}"/>
              </a:ext>
            </a:extLst>
          </p:cNvPr>
          <p:cNvSpPr/>
          <p:nvPr/>
        </p:nvSpPr>
        <p:spPr>
          <a:xfrm>
            <a:off x="1541232" y="5094209"/>
            <a:ext cx="6235248" cy="1367023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ABECCAB-2F0C-2BBB-09B5-B47E52E78593}"/>
              </a:ext>
            </a:extLst>
          </p:cNvPr>
          <p:cNvSpPr txBox="1"/>
          <p:nvPr/>
        </p:nvSpPr>
        <p:spPr>
          <a:xfrm>
            <a:off x="3598632" y="5047778"/>
            <a:ext cx="2561316" cy="9682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en-US" dirty="0">
                <a:latin typeface="Calibri" panose="020F0502020204030204" pitchFamily="34" charset="0"/>
                <a:ea typeface="GuardianTextEgypGR-Regular"/>
                <a:cs typeface="Calibri" panose="020F0502020204030204" pitchFamily="34" charset="0"/>
              </a:rPr>
              <a:t>Study results suggest </a:t>
            </a:r>
          </a:p>
          <a:p>
            <a:pPr algn="just">
              <a:lnSpc>
                <a:spcPct val="107000"/>
              </a:lnSpc>
            </a:pPr>
            <a:r>
              <a:rPr lang="en-US" dirty="0">
                <a:latin typeface="Calibri" panose="020F0502020204030204" pitchFamily="34" charset="0"/>
                <a:ea typeface="GuardianTextEgypGR-Regular"/>
                <a:cs typeface="Calibri" panose="020F0502020204030204" pitchFamily="34" charset="0"/>
              </a:rPr>
              <a:t>a consistent association </a:t>
            </a:r>
          </a:p>
          <a:p>
            <a:pPr algn="just">
              <a:lnSpc>
                <a:spcPct val="107000"/>
              </a:lnSpc>
            </a:pPr>
            <a:r>
              <a:rPr lang="en-US" dirty="0">
                <a:latin typeface="Calibri" panose="020F0502020204030204" pitchFamily="34" charset="0"/>
                <a:ea typeface="GuardianTextEgypGR-Regular"/>
                <a:cs typeface="Calibri" panose="020F0502020204030204" pitchFamily="34" charset="0"/>
              </a:rPr>
              <a:t>both in men &amp; women 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98BBA2C0-00D9-A478-C1F2-3404DAF6B81E}"/>
              </a:ext>
            </a:extLst>
          </p:cNvPr>
          <p:cNvGrpSpPr/>
          <p:nvPr/>
        </p:nvGrpSpPr>
        <p:grpSpPr>
          <a:xfrm>
            <a:off x="6840379" y="5040853"/>
            <a:ext cx="2835793" cy="946181"/>
            <a:chOff x="1184255" y="2851278"/>
            <a:chExt cx="2162538" cy="709636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B176BA08-F3A5-8516-B262-5538123D3085}"/>
                </a:ext>
              </a:extLst>
            </p:cNvPr>
            <p:cNvSpPr/>
            <p:nvPr/>
          </p:nvSpPr>
          <p:spPr>
            <a:xfrm>
              <a:off x="1184255" y="2851278"/>
              <a:ext cx="2134678" cy="699118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0071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AC12EA7D-828D-3642-4F37-D7BA45CA4BED}"/>
                </a:ext>
              </a:extLst>
            </p:cNvPr>
            <p:cNvGrpSpPr/>
            <p:nvPr/>
          </p:nvGrpSpPr>
          <p:grpSpPr>
            <a:xfrm>
              <a:off x="1540602" y="2887647"/>
              <a:ext cx="1806191" cy="673267"/>
              <a:chOff x="1540602" y="2831595"/>
              <a:chExt cx="2063290" cy="737120"/>
            </a:xfrm>
          </p:grpSpPr>
          <p:sp>
            <p:nvSpPr>
              <p:cNvPr id="31" name="Rectangle 2">
                <a:extLst>
                  <a:ext uri="{FF2B5EF4-FFF2-40B4-BE49-F238E27FC236}">
                    <a16:creationId xmlns:a16="http://schemas.microsoft.com/office/drawing/2014/main" id="{48AAAAA0-4762-2052-52CB-80066014CC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40602" y="2831595"/>
                <a:ext cx="1031646" cy="73712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vert="horz" wrap="square" lIns="0" tIns="-12696" rIns="0" bIns="-12696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lvl="0" eaLnBrk="0" hangingPunct="0"/>
                <a:r>
                  <a:rPr lang="en-US" altLang="en-US" sz="20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Healthy lifestyle factors</a:t>
                </a:r>
              </a:p>
            </p:txBody>
          </p:sp>
          <p:sp>
            <p:nvSpPr>
              <p:cNvPr id="32" name="Arrow: Down 31">
                <a:extLst>
                  <a:ext uri="{FF2B5EF4-FFF2-40B4-BE49-F238E27FC236}">
                    <a16:creationId xmlns:a16="http://schemas.microsoft.com/office/drawing/2014/main" id="{EEEE1CD4-C122-F1E2-E567-3CCC8D7EB479}"/>
                  </a:ext>
                </a:extLst>
              </p:cNvPr>
              <p:cNvSpPr/>
              <p:nvPr/>
            </p:nvSpPr>
            <p:spPr>
              <a:xfrm rot="10800000">
                <a:off x="2544697" y="2980280"/>
                <a:ext cx="214686" cy="498391"/>
              </a:xfrm>
              <a:prstGeom prst="downArrow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3" name="Rectangle 2">
                <a:extLst>
                  <a:ext uri="{FF2B5EF4-FFF2-40B4-BE49-F238E27FC236}">
                    <a16:creationId xmlns:a16="http://schemas.microsoft.com/office/drawing/2014/main" id="{F74BA4BD-39DE-8914-EF9B-AC5FC2BEF2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89557" y="3093638"/>
                <a:ext cx="814335" cy="282216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vert="horz" wrap="square" lIns="0" tIns="-12696" rIns="0" bIns="-12696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lvl="0" eaLnBrk="0" hangingPunct="0"/>
                <a:r>
                  <a:rPr lang="en-US" altLang="en-US" sz="2400" b="1" dirty="0">
                    <a:solidFill>
                      <a:srgbClr val="10A04C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DFLY</a:t>
                </a:r>
              </a:p>
            </p:txBody>
          </p:sp>
        </p:grpSp>
      </p:grpSp>
      <p:sp>
        <p:nvSpPr>
          <p:cNvPr id="34" name="Arrow: Down 33">
            <a:extLst>
              <a:ext uri="{FF2B5EF4-FFF2-40B4-BE49-F238E27FC236}">
                <a16:creationId xmlns:a16="http://schemas.microsoft.com/office/drawing/2014/main" id="{577D1EB1-3D10-A61D-400E-4425EF93E0ED}"/>
              </a:ext>
            </a:extLst>
          </p:cNvPr>
          <p:cNvSpPr/>
          <p:nvPr/>
        </p:nvSpPr>
        <p:spPr>
          <a:xfrm rot="10800000">
            <a:off x="6976232" y="5280029"/>
            <a:ext cx="250580" cy="606957"/>
          </a:xfrm>
          <a:prstGeom prst="downArrow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9936257-C5DB-1D7C-CCE4-49683CCF4AEC}"/>
              </a:ext>
            </a:extLst>
          </p:cNvPr>
          <p:cNvSpPr txBox="1"/>
          <p:nvPr/>
        </p:nvSpPr>
        <p:spPr>
          <a:xfrm>
            <a:off x="887898" y="6537599"/>
            <a:ext cx="660006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2020 JAMA Intern Med. Nyberg IF18.65 </a:t>
            </a:r>
            <a:r>
              <a:rPr lang="en-US" sz="1200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https://pubmed.ncbi.nlm.nih.gov/32250383/</a:t>
            </a:r>
            <a:endParaRPr lang="en-US" sz="1200" dirty="0">
              <a:solidFill>
                <a:schemeClr val="accent4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70FD0C7-2850-F536-9379-0B4E0583FC54}"/>
              </a:ext>
            </a:extLst>
          </p:cNvPr>
          <p:cNvCxnSpPr/>
          <p:nvPr/>
        </p:nvCxnSpPr>
        <p:spPr>
          <a:xfrm>
            <a:off x="5955318" y="3372204"/>
            <a:ext cx="791555" cy="0"/>
          </a:xfrm>
          <a:prstGeom prst="line">
            <a:avLst/>
          </a:prstGeom>
          <a:ln w="28575">
            <a:solidFill>
              <a:srgbClr val="0071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85C8F28E-1172-87ED-F7F5-D4F7A2DB66D2}"/>
              </a:ext>
            </a:extLst>
          </p:cNvPr>
          <p:cNvCxnSpPr/>
          <p:nvPr/>
        </p:nvCxnSpPr>
        <p:spPr>
          <a:xfrm>
            <a:off x="5966604" y="3609271"/>
            <a:ext cx="791555" cy="0"/>
          </a:xfrm>
          <a:prstGeom prst="line">
            <a:avLst/>
          </a:prstGeom>
          <a:ln w="28575">
            <a:solidFill>
              <a:srgbClr val="0071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D6ADEBE5-951E-C124-AE04-97AFAACCC6BB}"/>
              </a:ext>
            </a:extLst>
          </p:cNvPr>
          <p:cNvCxnSpPr/>
          <p:nvPr/>
        </p:nvCxnSpPr>
        <p:spPr>
          <a:xfrm>
            <a:off x="5977886" y="3835048"/>
            <a:ext cx="791555" cy="0"/>
          </a:xfrm>
          <a:prstGeom prst="line">
            <a:avLst/>
          </a:prstGeom>
          <a:ln w="28575">
            <a:solidFill>
              <a:srgbClr val="0071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9606A322-36DC-CA46-162A-940EA6654B2E}"/>
              </a:ext>
            </a:extLst>
          </p:cNvPr>
          <p:cNvCxnSpPr/>
          <p:nvPr/>
        </p:nvCxnSpPr>
        <p:spPr>
          <a:xfrm>
            <a:off x="5977880" y="4038248"/>
            <a:ext cx="791555" cy="0"/>
          </a:xfrm>
          <a:prstGeom prst="line">
            <a:avLst/>
          </a:prstGeom>
          <a:ln w="28575">
            <a:solidFill>
              <a:srgbClr val="0071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48EF54CA-EB0B-6347-B3E8-79E064752366}"/>
              </a:ext>
            </a:extLst>
          </p:cNvPr>
          <p:cNvSpPr/>
          <p:nvPr/>
        </p:nvSpPr>
        <p:spPr>
          <a:xfrm>
            <a:off x="1018073" y="3064090"/>
            <a:ext cx="4735513" cy="125253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71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7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endParaRPr lang="en-US" sz="1600" kern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grpSp>
        <p:nvGrpSpPr>
          <p:cNvPr id="8" name="Group 21">
            <a:extLst>
              <a:ext uri="{FF2B5EF4-FFF2-40B4-BE49-F238E27FC236}">
                <a16:creationId xmlns:a16="http://schemas.microsoft.com/office/drawing/2014/main" id="{DFB5BB91-A0E6-1867-A5AC-FEFF48A996BF}"/>
              </a:ext>
            </a:extLst>
          </p:cNvPr>
          <p:cNvGrpSpPr>
            <a:grpSpLocks/>
          </p:cNvGrpSpPr>
          <p:nvPr/>
        </p:nvGrpSpPr>
        <p:grpSpPr bwMode="auto">
          <a:xfrm>
            <a:off x="887898" y="2925977"/>
            <a:ext cx="5214938" cy="1289050"/>
            <a:chOff x="284880" y="2109712"/>
            <a:chExt cx="3824990" cy="967082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8927A15-9D71-2413-BAC6-82B2268E6F2D}"/>
                </a:ext>
              </a:extLst>
            </p:cNvPr>
            <p:cNvSpPr txBox="1"/>
            <p:nvPr/>
          </p:nvSpPr>
          <p:spPr>
            <a:xfrm>
              <a:off x="284880" y="2369347"/>
              <a:ext cx="1198148" cy="56095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r>
                <a:rPr lang="en-US" sz="2400" b="1" kern="0" dirty="0">
                  <a:solidFill>
                    <a:srgbClr val="000000"/>
                  </a:solidFill>
                  <a:ea typeface="Calibri" panose="020F0502020204030204" pitchFamily="34" charset="0"/>
                  <a:cs typeface="Calibri" panose="020F0502020204030204" pitchFamily="34" charset="0"/>
                  <a:sym typeface="Arial"/>
                </a:rPr>
                <a:t>0</a:t>
              </a:r>
              <a:r>
                <a:rPr lang="en-US" sz="1867" kern="0" dirty="0">
                  <a:solidFill>
                    <a:srgbClr val="000000"/>
                  </a:solidFill>
                  <a:ea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</a:p>
            <a:p>
              <a:pPr algn="ctr"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r>
                <a:rPr lang="en-US" sz="1867" kern="0" dirty="0">
                  <a:solidFill>
                    <a:srgbClr val="000000"/>
                  </a:solidFill>
                  <a:ea typeface="Calibri" panose="020F0502020204030204" pitchFamily="34" charset="0"/>
                  <a:cs typeface="Calibri" panose="020F0502020204030204" pitchFamily="34" charset="0"/>
                  <a:sym typeface="Arial"/>
                </a:rPr>
                <a:t>risk factors</a:t>
              </a:r>
            </a:p>
          </p:txBody>
        </p:sp>
        <p:sp>
          <p:nvSpPr>
            <p:cNvPr id="10" name="TextBox 15">
              <a:extLst>
                <a:ext uri="{FF2B5EF4-FFF2-40B4-BE49-F238E27FC236}">
                  <a16:creationId xmlns:a16="http://schemas.microsoft.com/office/drawing/2014/main" id="{8A1DC81B-A38D-88F2-6E12-D91152E12B5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50288" y="2109712"/>
              <a:ext cx="2192528" cy="958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1217613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1217613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1217613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1217613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1217613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buClr>
                  <a:srgbClr val="000000"/>
                </a:buClr>
              </a:pPr>
              <a:r>
                <a:rPr lang="en-US" altLang="en-US" sz="1900" b="1" dirty="0">
                  <a:solidFill>
                    <a:srgbClr val="000000"/>
                  </a:solidFill>
                  <a:cs typeface="Calibri" panose="020F0502020204030204" pitchFamily="34" charset="0"/>
                  <a:sym typeface="Arial" panose="020B0604020202020204" pitchFamily="34" charset="0"/>
                </a:rPr>
                <a:t> </a:t>
              </a:r>
              <a:r>
                <a:rPr lang="en-US" altLang="en-US" sz="1400" b="1" dirty="0">
                  <a:solidFill>
                    <a:srgbClr val="000000"/>
                  </a:solidFill>
                  <a:cs typeface="Calibri" panose="020F0502020204030204" pitchFamily="34" charset="0"/>
                  <a:sym typeface="Arial" panose="020B0604020202020204" pitchFamily="34" charset="0"/>
                </a:rPr>
                <a:t>up to </a:t>
              </a:r>
              <a:endParaRPr lang="sr-Latn-RS" altLang="en-US" sz="1400" b="1" dirty="0">
                <a:solidFill>
                  <a:srgbClr val="000000"/>
                </a:solidFill>
                <a:cs typeface="Calibri" panose="020F0502020204030204" pitchFamily="34" charset="0"/>
                <a:sym typeface="Arial" panose="020B0604020202020204" pitchFamily="34" charset="0"/>
              </a:endParaRPr>
            </a:p>
            <a:p>
              <a:pPr eaLnBrk="1" hangingPunct="1">
                <a:buClr>
                  <a:srgbClr val="000000"/>
                </a:buClr>
              </a:pPr>
              <a:r>
                <a:rPr lang="en-US" altLang="en-US" sz="2400" b="1" dirty="0">
                  <a:solidFill>
                    <a:srgbClr val="FF0000"/>
                  </a:solidFill>
                  <a:cs typeface="Calibri" panose="020F0502020204030204" pitchFamily="34" charset="0"/>
                  <a:sym typeface="Arial" panose="020B0604020202020204" pitchFamily="34" charset="0"/>
                </a:rPr>
                <a:t>+6  </a:t>
              </a:r>
              <a:r>
                <a:rPr lang="sr-Latn-RS" altLang="en-US" sz="2400" b="1" dirty="0">
                  <a:solidFill>
                    <a:srgbClr val="FF0000"/>
                  </a:solidFill>
                  <a:cs typeface="Calibri" panose="020F0502020204030204" pitchFamily="34" charset="0"/>
                  <a:sym typeface="Arial" panose="020B0604020202020204" pitchFamily="34" charset="0"/>
                </a:rPr>
                <a:t>     </a:t>
              </a:r>
              <a:r>
                <a:rPr lang="en-US" altLang="en-US" sz="1900" b="1" dirty="0">
                  <a:solidFill>
                    <a:srgbClr val="000000"/>
                  </a:solidFill>
                  <a:cs typeface="Calibri" panose="020F0502020204030204" pitchFamily="34" charset="0"/>
                  <a:sym typeface="Arial" panose="020B0604020202020204" pitchFamily="34" charset="0"/>
                </a:rPr>
                <a:t>DFLY   </a:t>
              </a:r>
              <a:r>
                <a:rPr lang="sr-Latn-RS" altLang="en-US" sz="1900" b="1" dirty="0">
                  <a:solidFill>
                    <a:srgbClr val="000000"/>
                  </a:solidFill>
                  <a:cs typeface="Calibri" panose="020F0502020204030204" pitchFamily="34" charset="0"/>
                  <a:sym typeface="Arial" panose="020B0604020202020204" pitchFamily="34" charset="0"/>
                </a:rPr>
                <a:t>     </a:t>
              </a:r>
              <a:r>
                <a:rPr lang="en-US" altLang="en-US" sz="2400" b="1" dirty="0">
                  <a:solidFill>
                    <a:srgbClr val="FF0000"/>
                  </a:solidFill>
                  <a:cs typeface="Calibri" panose="020F0502020204030204" pitchFamily="34" charset="0"/>
                  <a:sym typeface="Arial" panose="020B0604020202020204" pitchFamily="34" charset="0"/>
                </a:rPr>
                <a:t>0</a:t>
              </a:r>
            </a:p>
            <a:p>
              <a:pPr eaLnBrk="1" hangingPunct="1">
                <a:buClr>
                  <a:srgbClr val="000000"/>
                </a:buClr>
              </a:pPr>
              <a:endParaRPr lang="en-US" altLang="en-US" sz="800" b="1" dirty="0">
                <a:solidFill>
                  <a:srgbClr val="000000"/>
                </a:solidFill>
                <a:cs typeface="Calibri" panose="020F0502020204030204" pitchFamily="34" charset="0"/>
                <a:sym typeface="Arial" panose="020B0604020202020204" pitchFamily="34" charset="0"/>
              </a:endParaRPr>
            </a:p>
            <a:p>
              <a:pPr eaLnBrk="1" hangingPunct="1">
                <a:buClr>
                  <a:srgbClr val="000000"/>
                </a:buClr>
              </a:pPr>
              <a:r>
                <a:rPr lang="en-US" altLang="en-US" sz="2400" b="1" dirty="0">
                  <a:solidFill>
                    <a:srgbClr val="FF0000"/>
                  </a:solidFill>
                  <a:cs typeface="Calibri" panose="020F0502020204030204" pitchFamily="34" charset="0"/>
                  <a:sym typeface="Arial" panose="020B0604020202020204" pitchFamily="34" charset="0"/>
                </a:rPr>
                <a:t>+9  </a:t>
              </a:r>
              <a:r>
                <a:rPr lang="sr-Latn-RS" altLang="en-US" sz="2400" b="1" dirty="0">
                  <a:solidFill>
                    <a:srgbClr val="FF0000"/>
                  </a:solidFill>
                  <a:cs typeface="Calibri" panose="020F0502020204030204" pitchFamily="34" charset="0"/>
                  <a:sym typeface="Arial" panose="020B0604020202020204" pitchFamily="34" charset="0"/>
                </a:rPr>
                <a:t>     </a:t>
              </a:r>
              <a:r>
                <a:rPr lang="en-US" altLang="en-US" sz="1900" b="1" dirty="0">
                  <a:solidFill>
                    <a:srgbClr val="000000"/>
                  </a:solidFill>
                  <a:cs typeface="Calibri" panose="020F0502020204030204" pitchFamily="34" charset="0"/>
                  <a:sym typeface="Arial" panose="020B0604020202020204" pitchFamily="34" charset="0"/>
                </a:rPr>
                <a:t>DFLY   </a:t>
              </a:r>
              <a:r>
                <a:rPr lang="sr-Latn-RS" altLang="en-US" sz="1900" b="1" dirty="0">
                  <a:solidFill>
                    <a:srgbClr val="000000"/>
                  </a:solidFill>
                  <a:cs typeface="Calibri" panose="020F0502020204030204" pitchFamily="34" charset="0"/>
                  <a:sym typeface="Arial" panose="020B0604020202020204" pitchFamily="34" charset="0"/>
                </a:rPr>
                <a:t>     </a:t>
              </a:r>
              <a:r>
                <a:rPr lang="en-US" altLang="en-US" sz="2400" b="1" dirty="0">
                  <a:solidFill>
                    <a:srgbClr val="FF0000"/>
                  </a:solidFill>
                  <a:cs typeface="Calibri" panose="020F0502020204030204" pitchFamily="34" charset="0"/>
                  <a:sym typeface="Arial" panose="020B0604020202020204" pitchFamily="34" charset="0"/>
                </a:rPr>
                <a:t>0</a:t>
              </a:r>
              <a:r>
                <a:rPr lang="en-US" altLang="en-US" sz="1900" b="1" dirty="0">
                  <a:solidFill>
                    <a:srgbClr val="000000"/>
                  </a:solidFill>
                  <a:cs typeface="Calibri" panose="020F0502020204030204" pitchFamily="34" charset="0"/>
                  <a:sym typeface="Arial" panose="020B0604020202020204" pitchFamily="34" charset="0"/>
                </a:rPr>
                <a:t> 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697DEB4-61A7-23BC-64AE-FC0F6338C417}"/>
                </a:ext>
              </a:extLst>
            </p:cNvPr>
            <p:cNvSpPr txBox="1"/>
            <p:nvPr/>
          </p:nvSpPr>
          <p:spPr>
            <a:xfrm>
              <a:off x="2874462" y="2269304"/>
              <a:ext cx="893080" cy="80749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just"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r>
                <a:rPr lang="en-US" sz="2133" b="1" kern="0" dirty="0">
                  <a:solidFill>
                    <a:srgbClr val="000000"/>
                  </a:solidFill>
                  <a:ea typeface="Calibri" panose="020F0502020204030204" pitchFamily="34" charset="0"/>
                  <a:cs typeface="Calibri" panose="020F0502020204030204" pitchFamily="34" charset="0"/>
                  <a:sym typeface="Arial"/>
                </a:rPr>
                <a:t>min.2</a:t>
              </a:r>
            </a:p>
            <a:p>
              <a:pPr algn="just"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lang="en-US" sz="2133" b="1" kern="0" dirty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  <a:p>
              <a:pPr algn="just"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r>
                <a:rPr lang="en-US" sz="2133" b="1" kern="0" dirty="0">
                  <a:solidFill>
                    <a:srgbClr val="000000"/>
                  </a:solidFill>
                  <a:ea typeface="Calibri" panose="020F0502020204030204" pitchFamily="34" charset="0"/>
                  <a:cs typeface="Calibri" panose="020F0502020204030204" pitchFamily="34" charset="0"/>
                  <a:sym typeface="Arial"/>
                </a:rPr>
                <a:t>max.</a:t>
              </a:r>
              <a:endParaRPr lang="en-US" sz="2133" kern="0" dirty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7E113D0-6626-F161-7813-C0E6F047E131}"/>
                </a:ext>
              </a:extLst>
            </p:cNvPr>
            <p:cNvSpPr txBox="1"/>
            <p:nvPr/>
          </p:nvSpPr>
          <p:spPr>
            <a:xfrm>
              <a:off x="2532134" y="2536086"/>
              <a:ext cx="1577736" cy="28464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r>
                <a:rPr lang="en-US" sz="1867" kern="0" dirty="0">
                  <a:solidFill>
                    <a:srgbClr val="FF0000"/>
                  </a:solidFill>
                  <a:ea typeface="Calibri" panose="020F0502020204030204" pitchFamily="34" charset="0"/>
                  <a:cs typeface="Calibri" panose="020F0502020204030204" pitchFamily="34" charset="0"/>
                  <a:sym typeface="Arial"/>
                </a:rPr>
                <a:t>risk factors</a:t>
              </a:r>
            </a:p>
          </p:txBody>
        </p:sp>
        <p:sp>
          <p:nvSpPr>
            <p:cNvPr id="15" name="Arrow: Left-Right 14">
              <a:extLst>
                <a:ext uri="{FF2B5EF4-FFF2-40B4-BE49-F238E27FC236}">
                  <a16:creationId xmlns:a16="http://schemas.microsoft.com/office/drawing/2014/main" id="{68C1AFAF-510D-A872-A714-68D694EB60D5}"/>
                </a:ext>
              </a:extLst>
            </p:cNvPr>
            <p:cNvSpPr/>
            <p:nvPr/>
          </p:nvSpPr>
          <p:spPr>
            <a:xfrm>
              <a:off x="1346795" y="2603972"/>
              <a:ext cx="1506708" cy="164356"/>
            </a:xfrm>
            <a:prstGeom prst="leftRightArrow">
              <a:avLst/>
            </a:prstGeom>
            <a:solidFill>
              <a:srgbClr val="0070C0"/>
            </a:solidFill>
            <a:ln>
              <a:solidFill>
                <a:srgbClr val="0071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lang="en-US" sz="1600" ker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3072E5DA-CD03-187C-A448-BB0245EAF8C5}"/>
              </a:ext>
            </a:extLst>
          </p:cNvPr>
          <p:cNvSpPr/>
          <p:nvPr/>
        </p:nvSpPr>
        <p:spPr>
          <a:xfrm>
            <a:off x="0" y="905644"/>
            <a:ext cx="761999" cy="5954219"/>
          </a:xfrm>
          <a:prstGeom prst="rect">
            <a:avLst/>
          </a:prstGeom>
          <a:solidFill>
            <a:srgbClr val="0065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" name="Google Shape;107;p17">
            <a:extLst>
              <a:ext uri="{FF2B5EF4-FFF2-40B4-BE49-F238E27FC236}">
                <a16:creationId xmlns:a16="http://schemas.microsoft.com/office/drawing/2014/main" id="{89B1A848-7186-7EE2-3C57-D6089D310D74}"/>
              </a:ext>
            </a:extLst>
          </p:cNvPr>
          <p:cNvSpPr txBox="1"/>
          <p:nvPr/>
        </p:nvSpPr>
        <p:spPr>
          <a:xfrm rot="16200000">
            <a:off x="-2645714" y="3508290"/>
            <a:ext cx="6104756" cy="8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sz="3200" b="1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Raleway SemiBold"/>
                <a:cs typeface="Calibri" panose="020F0502020204030204" pitchFamily="34" charset="0"/>
                <a:sym typeface="Raleway SemiBold"/>
              </a:rPr>
              <a:t>Lifestyle &amp; Disease-free Life years</a:t>
            </a:r>
            <a:endParaRPr sz="3200" b="1" dirty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ea typeface="Raleway SemiBold"/>
              <a:cs typeface="Calibri" panose="020F0502020204030204" pitchFamily="34" charset="0"/>
              <a:sym typeface="Raleway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14919359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>
            <a:extLst>
              <a:ext uri="{FF2B5EF4-FFF2-40B4-BE49-F238E27FC236}">
                <a16:creationId xmlns:a16="http://schemas.microsoft.com/office/drawing/2014/main" id="{CB4B8450-8647-4A1D-B3D2-9E7D6D60ED4D}"/>
              </a:ext>
            </a:extLst>
          </p:cNvPr>
          <p:cNvSpPr txBox="1"/>
          <p:nvPr/>
        </p:nvSpPr>
        <p:spPr>
          <a:xfrm>
            <a:off x="8622412" y="2825117"/>
            <a:ext cx="3445617" cy="164598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indent="-1271" algn="just"/>
            <a:r>
              <a:rPr lang="en-US" altLang="en-US" sz="2000" b="1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WHO strategy for the 21st century </a:t>
            </a:r>
            <a:r>
              <a:rPr lang="en-US" altLang="en-US" sz="2000" dirty="0">
                <a:solidFill>
                  <a:srgbClr val="2021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prioritizes health promotion programs using </a:t>
            </a:r>
            <a:r>
              <a:rPr lang="en-US" altLang="en-US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social environments such as the </a:t>
            </a:r>
            <a:r>
              <a:rPr lang="en-US" altLang="en-US" sz="2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WORKPLACE</a:t>
            </a:r>
            <a:r>
              <a:rPr lang="en-US" altLang="en-US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</p:txBody>
      </p:sp>
      <p:sp>
        <p:nvSpPr>
          <p:cNvPr id="16" name="Rectangle 4">
            <a:extLst>
              <a:ext uri="{FF2B5EF4-FFF2-40B4-BE49-F238E27FC236}">
                <a16:creationId xmlns:a16="http://schemas.microsoft.com/office/drawing/2014/main" id="{200CB462-842C-E7FD-3415-2BE3170747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87355" y="1779979"/>
            <a:ext cx="3315732" cy="65218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altLang="en-US" dirty="0">
                <a:solidFill>
                  <a:srgbClr val="2021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physical, mental and social health of employees</a:t>
            </a:r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Right Arrow 1">
            <a:extLst>
              <a:ext uri="{FF2B5EF4-FFF2-40B4-BE49-F238E27FC236}">
                <a16:creationId xmlns:a16="http://schemas.microsoft.com/office/drawing/2014/main" id="{4BF263C8-38EF-B30B-AE71-07D9779C1559}"/>
              </a:ext>
            </a:extLst>
          </p:cNvPr>
          <p:cNvSpPr/>
          <p:nvPr/>
        </p:nvSpPr>
        <p:spPr>
          <a:xfrm>
            <a:off x="6562107" y="1922015"/>
            <a:ext cx="1990340" cy="341619"/>
          </a:xfrm>
          <a:prstGeom prst="right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C39974B-67B4-6561-D891-6A9BC13F11DD}"/>
              </a:ext>
            </a:extLst>
          </p:cNvPr>
          <p:cNvSpPr txBox="1"/>
          <p:nvPr/>
        </p:nvSpPr>
        <p:spPr>
          <a:xfrm>
            <a:off x="1051404" y="6302900"/>
            <a:ext cx="5220273" cy="4658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u="sng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https://op.europa.eu/en/publication-detail/-/publication/ebba16aa-b224-4042-90e9-593fbf363200/language-en</a:t>
            </a:r>
            <a:r>
              <a:rPr lang="en-US" sz="1200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1200" dirty="0">
              <a:solidFill>
                <a:schemeClr val="accent4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9040614-FB74-B899-F2F9-817EB95A9625}"/>
              </a:ext>
            </a:extLst>
          </p:cNvPr>
          <p:cNvSpPr txBox="1"/>
          <p:nvPr/>
        </p:nvSpPr>
        <p:spPr>
          <a:xfrm>
            <a:off x="6456204" y="6324186"/>
            <a:ext cx="6453982" cy="2795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u="sng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https://www.enwhp.org/resources/toolip/doc/2018/05/04/luxembourg_declaration.pdf</a:t>
            </a:r>
            <a:endParaRPr lang="en-US" sz="1200" dirty="0">
              <a:solidFill>
                <a:schemeClr val="accent4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05140B3-78A2-8B67-531E-91D2B12CE3FA}"/>
              </a:ext>
            </a:extLst>
          </p:cNvPr>
          <p:cNvSpPr txBox="1"/>
          <p:nvPr/>
        </p:nvSpPr>
        <p:spPr>
          <a:xfrm>
            <a:off x="6458535" y="6556824"/>
            <a:ext cx="5886919" cy="2795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1693" algn="just"/>
            <a:r>
              <a:rPr lang="en-US" sz="1200" u="sng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https://osha.europa.eu/sites/default/files/motivation-employers.pdf</a:t>
            </a:r>
            <a:endParaRPr lang="en-US" sz="1200" dirty="0">
              <a:solidFill>
                <a:schemeClr val="accent4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D2FEE13-E4F9-5D86-3453-6AFBED7A07EA}"/>
              </a:ext>
            </a:extLst>
          </p:cNvPr>
          <p:cNvSpPr txBox="1"/>
          <p:nvPr/>
        </p:nvSpPr>
        <p:spPr>
          <a:xfrm>
            <a:off x="1269947" y="4732764"/>
            <a:ext cx="5157252" cy="108697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indent="-1271" algn="just"/>
            <a:r>
              <a:rPr lang="en-US" altLang="en-US" sz="1600" b="1" i="1" dirty="0">
                <a:solidFill>
                  <a:srgbClr val="0065B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Luxembourg Declaration </a:t>
            </a:r>
            <a:r>
              <a:rPr lang="en-US" altLang="en-US" sz="1600" dirty="0">
                <a:solidFill>
                  <a:srgbClr val="2021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defines workplace health promotion as </a:t>
            </a:r>
          </a:p>
          <a:p>
            <a:pPr indent="-1271" algn="just"/>
            <a:r>
              <a:rPr lang="en-US" altLang="en-US" sz="1600" dirty="0">
                <a:solidFill>
                  <a:srgbClr val="2021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"the combined efforts of employers, employees and society to improve the health and well-being of people at work".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D599881-78E3-8E12-90E9-7624A6C9BE38}"/>
              </a:ext>
            </a:extLst>
          </p:cNvPr>
          <p:cNvSpPr txBox="1"/>
          <p:nvPr/>
        </p:nvSpPr>
        <p:spPr>
          <a:xfrm>
            <a:off x="6649033" y="5100491"/>
            <a:ext cx="5505922" cy="9316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indent="-1271" algn="just"/>
            <a:r>
              <a:rPr lang="en-US" altLang="en-US" dirty="0">
                <a:solidFill>
                  <a:srgbClr val="2021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“Well-implemented </a:t>
            </a:r>
            <a:r>
              <a:rPr lang="en-US" altLang="en-US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workplace health promotion </a:t>
            </a:r>
            <a:r>
              <a:rPr lang="en-US" altLang="en-US" dirty="0">
                <a:solidFill>
                  <a:srgbClr val="2021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can lead to an improved working environment and reduced absenteeism.“ </a:t>
            </a:r>
            <a:r>
              <a:rPr lang="en-US" altLang="en-US" i="1" dirty="0">
                <a:solidFill>
                  <a:srgbClr val="2021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EU Agency for Safety and Health at Work </a:t>
            </a:r>
          </a:p>
        </p:txBody>
      </p:sp>
      <p:pic>
        <p:nvPicPr>
          <p:cNvPr id="6" name="Picture 5" descr="A group of people playing instruments&#10;&#10;Description automatically generated with low confidence">
            <a:extLst>
              <a:ext uri="{FF2B5EF4-FFF2-40B4-BE49-F238E27FC236}">
                <a16:creationId xmlns:a16="http://schemas.microsoft.com/office/drawing/2014/main" id="{7F71D391-035B-4DC0-68BE-1334E33C782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6861" b="31710"/>
          <a:stretch/>
        </p:blipFill>
        <p:spPr>
          <a:xfrm>
            <a:off x="1152517" y="1271277"/>
            <a:ext cx="3296419" cy="1349985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3F62DBEA-6DA9-E5A1-E8AF-6A949E563AB2}"/>
              </a:ext>
            </a:extLst>
          </p:cNvPr>
          <p:cNvSpPr txBox="1"/>
          <p:nvPr/>
        </p:nvSpPr>
        <p:spPr>
          <a:xfrm>
            <a:off x="1269947" y="2915328"/>
            <a:ext cx="5157252" cy="142859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1600" b="1" dirty="0">
                <a:solidFill>
                  <a:srgbClr val="2B272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Why workplaces ? </a:t>
            </a:r>
            <a:endParaRPr lang="en-US" sz="1600" dirty="0">
              <a:solidFill>
                <a:srgbClr val="2B2727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80990" indent="-380990" algn="just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2B272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most adults spend a great part of their time</a:t>
            </a:r>
            <a:r>
              <a:rPr lang="en-US" sz="1600" dirty="0">
                <a:solidFill>
                  <a:srgbClr val="43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1600" dirty="0">
              <a:solidFill>
                <a:srgbClr val="2B2727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80990" indent="-380990" algn="just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B272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everyday behavior - becoming a pattern  </a:t>
            </a:r>
          </a:p>
          <a:p>
            <a:pPr marL="380990" indent="-380990" algn="just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2B272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ideal setting to provide healthy lifestyle </a:t>
            </a:r>
            <a:r>
              <a:rPr lang="en-US" dirty="0">
                <a:solidFill>
                  <a:srgbClr val="2B272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strategies &amp; programs</a:t>
            </a:r>
          </a:p>
        </p:txBody>
      </p:sp>
      <p:pic>
        <p:nvPicPr>
          <p:cNvPr id="3" name="Picture 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6EBD22BB-1E1F-7272-98BC-A8455212015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97263" y="3093594"/>
            <a:ext cx="1855084" cy="1714893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AB8D472C-F0E3-73D7-409E-6BB369D353EA}"/>
              </a:ext>
            </a:extLst>
          </p:cNvPr>
          <p:cNvSpPr txBox="1"/>
          <p:nvPr/>
        </p:nvSpPr>
        <p:spPr>
          <a:xfrm>
            <a:off x="6817558" y="2171183"/>
            <a:ext cx="2099672" cy="3416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16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DIRECT 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IMPACT</a:t>
            </a: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0D421FC0-A006-E87E-7BDB-74DC54C950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36860" y="1779980"/>
            <a:ext cx="1990339" cy="65218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ea typeface="Tw Cen MT" panose="020B0602020104020603" pitchFamily="34" charset="0"/>
                <a:cs typeface="Calibri" panose="020F0502020204030204" pitchFamily="34" charset="0"/>
              </a:rPr>
              <a:t>WORK ENVIRONMENT</a:t>
            </a:r>
            <a:endParaRPr lang="fr-FR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E408E22-C1FC-A12D-84C0-AC9194E0359E}"/>
              </a:ext>
            </a:extLst>
          </p:cNvPr>
          <p:cNvSpPr/>
          <p:nvPr/>
        </p:nvSpPr>
        <p:spPr>
          <a:xfrm>
            <a:off x="0" y="905644"/>
            <a:ext cx="761999" cy="5954219"/>
          </a:xfrm>
          <a:prstGeom prst="rect">
            <a:avLst/>
          </a:prstGeom>
          <a:solidFill>
            <a:srgbClr val="0065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5" name="Google Shape;107;p17">
            <a:extLst>
              <a:ext uri="{FF2B5EF4-FFF2-40B4-BE49-F238E27FC236}">
                <a16:creationId xmlns:a16="http://schemas.microsoft.com/office/drawing/2014/main" id="{54236D18-070F-D0ED-A3C4-B5F26E69F6FE}"/>
              </a:ext>
            </a:extLst>
          </p:cNvPr>
          <p:cNvSpPr txBox="1"/>
          <p:nvPr/>
        </p:nvSpPr>
        <p:spPr>
          <a:xfrm rot="16200000">
            <a:off x="-2489750" y="3531641"/>
            <a:ext cx="5768620" cy="8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sz="3600" b="1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Raleway SemiBold"/>
                <a:cs typeface="Calibri" panose="020F0502020204030204" pitchFamily="34" charset="0"/>
                <a:sym typeface="Raleway SemiBold"/>
              </a:rPr>
              <a:t>Workplace health promotion</a:t>
            </a:r>
            <a:endParaRPr sz="3600" b="1" dirty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ea typeface="Raleway SemiBold"/>
              <a:cs typeface="Calibri" panose="020F0502020204030204" pitchFamily="34" charset="0"/>
              <a:sym typeface="Raleway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1399052218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32703603-4B13-819A-77DD-5580A5DD4E0E}"/>
              </a:ext>
            </a:extLst>
          </p:cNvPr>
          <p:cNvSpPr txBox="1"/>
          <p:nvPr/>
        </p:nvSpPr>
        <p:spPr>
          <a:xfrm>
            <a:off x="976430" y="3776543"/>
            <a:ext cx="5720441" cy="280076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2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EXERCISES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- short intervals physical exercises during the working day improve overall psycho-physical status.</a:t>
            </a:r>
          </a:p>
          <a:p>
            <a:pPr algn="just"/>
            <a:r>
              <a:rPr lang="en-US" sz="2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NUTRITION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- adequate workplace nutrition improves cognitive performance and employee’s well-being</a:t>
            </a:r>
          </a:p>
          <a:p>
            <a:pPr algn="just"/>
            <a:r>
              <a:rPr lang="en-US" sz="2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BREATHING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- breathing 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techniques interventions enhance mental balance and general health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US" sz="22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SLEEPING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– proper sleep schedule improves immune system function, improves productivity, presenteeism while </a:t>
            </a:r>
            <a:r>
              <a:rPr lang="sr-Latn-R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reducing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sick leave, and work-related burnout</a:t>
            </a:r>
            <a:endParaRPr lang="en-US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AB9F5DD-E134-FE4F-051B-4EF3A26A83BC}"/>
              </a:ext>
            </a:extLst>
          </p:cNvPr>
          <p:cNvSpPr txBox="1"/>
          <p:nvPr/>
        </p:nvSpPr>
        <p:spPr>
          <a:xfrm>
            <a:off x="978512" y="1926334"/>
            <a:ext cx="1332394" cy="70788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nutrition </a:t>
            </a:r>
          </a:p>
          <a:p>
            <a:pPr algn="ctr"/>
            <a:r>
              <a:rPr lang="en-US" sz="20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exercise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7E50E90-FE6E-5FE2-2EF3-23010011554C}"/>
              </a:ext>
            </a:extLst>
          </p:cNvPr>
          <p:cNvSpPr txBox="1"/>
          <p:nvPr/>
        </p:nvSpPr>
        <p:spPr>
          <a:xfrm>
            <a:off x="3499219" y="1552680"/>
            <a:ext cx="2699137" cy="70788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health &amp; productivity employees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DD6106F-F002-51CD-23CF-C369360A571C}"/>
              </a:ext>
            </a:extLst>
          </p:cNvPr>
          <p:cNvSpPr txBox="1"/>
          <p:nvPr/>
        </p:nvSpPr>
        <p:spPr>
          <a:xfrm>
            <a:off x="3503198" y="2449047"/>
            <a:ext cx="2439541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company economy 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8865433-438F-FA7E-CB0B-2F928CD38C38}"/>
              </a:ext>
            </a:extLst>
          </p:cNvPr>
          <p:cNvSpPr txBox="1"/>
          <p:nvPr/>
        </p:nvSpPr>
        <p:spPr>
          <a:xfrm rot="19066006">
            <a:off x="5509995" y="1899795"/>
            <a:ext cx="1352971" cy="6669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worldwide recognized</a:t>
            </a:r>
            <a:endParaRPr lang="en-US" sz="20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517418E-AC23-D573-0F74-0B5504D4C301}"/>
              </a:ext>
            </a:extLst>
          </p:cNvPr>
          <p:cNvSpPr txBox="1"/>
          <p:nvPr/>
        </p:nvSpPr>
        <p:spPr>
          <a:xfrm>
            <a:off x="2384150" y="1849390"/>
            <a:ext cx="1292351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IMPACT</a:t>
            </a:r>
            <a:endParaRPr lang="en-US" sz="22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E861508-B2F7-4E82-DAC3-2857FFB4C3E1}"/>
              </a:ext>
            </a:extLst>
          </p:cNvPr>
          <p:cNvSpPr txBox="1"/>
          <p:nvPr/>
        </p:nvSpPr>
        <p:spPr>
          <a:xfrm>
            <a:off x="7006130" y="1852152"/>
            <a:ext cx="2037729" cy="954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workplace health promotion interventions</a:t>
            </a:r>
          </a:p>
        </p:txBody>
      </p:sp>
      <p:sp>
        <p:nvSpPr>
          <p:cNvPr id="27" name="Arrow: Down 26">
            <a:extLst>
              <a:ext uri="{FF2B5EF4-FFF2-40B4-BE49-F238E27FC236}">
                <a16:creationId xmlns:a16="http://schemas.microsoft.com/office/drawing/2014/main" id="{4B8942BE-4E18-9122-90A9-4842F89023E7}"/>
              </a:ext>
            </a:extLst>
          </p:cNvPr>
          <p:cNvSpPr/>
          <p:nvPr/>
        </p:nvSpPr>
        <p:spPr>
          <a:xfrm rot="10800000">
            <a:off x="8646010" y="2182883"/>
            <a:ext cx="223916" cy="717680"/>
          </a:xfrm>
          <a:prstGeom prst="down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15EBC2FF-FDD4-C17C-BF75-C508A9B337A1}"/>
              </a:ext>
            </a:extLst>
          </p:cNvPr>
          <p:cNvCxnSpPr>
            <a:cxnSpLocks/>
          </p:cNvCxnSpPr>
          <p:nvPr/>
        </p:nvCxnSpPr>
        <p:spPr>
          <a:xfrm>
            <a:off x="6533089" y="2381249"/>
            <a:ext cx="655633" cy="0"/>
          </a:xfrm>
          <a:prstGeom prst="straightConnector1">
            <a:avLst/>
          </a:prstGeom>
          <a:ln w="28575">
            <a:solidFill>
              <a:srgbClr val="00717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879D7F5E-636C-1AE1-7AE5-2720A732BED2}"/>
              </a:ext>
            </a:extLst>
          </p:cNvPr>
          <p:cNvSpPr/>
          <p:nvPr/>
        </p:nvSpPr>
        <p:spPr>
          <a:xfrm rot="19311404">
            <a:off x="5393971" y="1867887"/>
            <a:ext cx="1507639" cy="88417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ECCC9E8-D0F6-B753-5D18-57936047CBD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15" t="3368" r="8033" b="2985"/>
          <a:stretch/>
        </p:blipFill>
        <p:spPr>
          <a:xfrm>
            <a:off x="6764700" y="3776543"/>
            <a:ext cx="3210390" cy="299793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03AFB7D-39F5-C3FB-4164-AE3CB0891E1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9819" b="12490"/>
          <a:stretch/>
        </p:blipFill>
        <p:spPr>
          <a:xfrm>
            <a:off x="9138474" y="1418376"/>
            <a:ext cx="2866773" cy="1475273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4451706-D5B6-59C7-043B-F9236795E9D2}"/>
              </a:ext>
            </a:extLst>
          </p:cNvPr>
          <p:cNvSpPr txBox="1"/>
          <p:nvPr/>
        </p:nvSpPr>
        <p:spPr>
          <a:xfrm>
            <a:off x="5936763" y="2614983"/>
            <a:ext cx="168231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en-US" sz="1400" b="1" dirty="0">
                <a:solidFill>
                  <a:srgbClr val="10A04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reported to </a:t>
            </a:r>
          </a:p>
          <a:p>
            <a:pPr algn="ctr"/>
            <a:r>
              <a:rPr lang="en-US" altLang="en-US" sz="1400" b="1" dirty="0">
                <a:solidFill>
                  <a:srgbClr val="10A04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EU Commission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FB32695-806D-A034-06BA-58EA58621488}"/>
              </a:ext>
            </a:extLst>
          </p:cNvPr>
          <p:cNvSpPr txBox="1"/>
          <p:nvPr/>
        </p:nvSpPr>
        <p:spPr>
          <a:xfrm>
            <a:off x="1910751" y="3314878"/>
            <a:ext cx="423571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WHP ASPECTS to be included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6673C60-D359-604E-D834-6E54D83C3E79}"/>
              </a:ext>
            </a:extLst>
          </p:cNvPr>
          <p:cNvSpPr txBox="1"/>
          <p:nvPr/>
        </p:nvSpPr>
        <p:spPr>
          <a:xfrm>
            <a:off x="950831" y="6602244"/>
            <a:ext cx="6477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u="sng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https://www.apfisio.pt/wp-content/uploads/2018/08/Physical-Activity-at-the-Workplace.pdf</a:t>
            </a:r>
            <a:endParaRPr lang="en-US" sz="1200" dirty="0">
              <a:solidFill>
                <a:schemeClr val="accent4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Arrow: Down 24">
            <a:extLst>
              <a:ext uri="{FF2B5EF4-FFF2-40B4-BE49-F238E27FC236}">
                <a16:creationId xmlns:a16="http://schemas.microsoft.com/office/drawing/2014/main" id="{D9E5EEDB-ABA8-C5E0-91C0-7C5C6133AD50}"/>
              </a:ext>
            </a:extLst>
          </p:cNvPr>
          <p:cNvSpPr/>
          <p:nvPr/>
        </p:nvSpPr>
        <p:spPr>
          <a:xfrm rot="16200000">
            <a:off x="2839343" y="1805980"/>
            <a:ext cx="244727" cy="1024924"/>
          </a:xfrm>
          <a:prstGeom prst="down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ACCCC1C-1562-0095-0C4D-0DA1542BB25D}"/>
              </a:ext>
            </a:extLst>
          </p:cNvPr>
          <p:cNvSpPr/>
          <p:nvPr/>
        </p:nvSpPr>
        <p:spPr>
          <a:xfrm>
            <a:off x="0" y="905644"/>
            <a:ext cx="761999" cy="5954219"/>
          </a:xfrm>
          <a:prstGeom prst="rect">
            <a:avLst/>
          </a:prstGeom>
          <a:solidFill>
            <a:srgbClr val="0065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6" name="Google Shape;107;p17">
            <a:extLst>
              <a:ext uri="{FF2B5EF4-FFF2-40B4-BE49-F238E27FC236}">
                <a16:creationId xmlns:a16="http://schemas.microsoft.com/office/drawing/2014/main" id="{D61523DF-94DE-7292-92AA-BE01F32A1090}"/>
              </a:ext>
            </a:extLst>
          </p:cNvPr>
          <p:cNvSpPr txBox="1"/>
          <p:nvPr/>
        </p:nvSpPr>
        <p:spPr>
          <a:xfrm rot="16200000">
            <a:off x="-2532715" y="3488164"/>
            <a:ext cx="5912692" cy="8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sz="3000" b="1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Raleway SemiBold"/>
                <a:cs typeface="Calibri" panose="020F0502020204030204" pitchFamily="34" charset="0"/>
                <a:sym typeface="Raleway SemiBold"/>
              </a:rPr>
              <a:t>Workplace health promotion - WHP</a:t>
            </a:r>
            <a:endParaRPr sz="3000" b="1" dirty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ea typeface="Raleway SemiBold"/>
              <a:cs typeface="Calibri" panose="020F0502020204030204" pitchFamily="34" charset="0"/>
              <a:sym typeface="Raleway SemiBold"/>
            </a:endParaRPr>
          </a:p>
        </p:txBody>
      </p: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05A3931E-AF0E-ACD4-88E0-4197E8030F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22818" y="3081457"/>
            <a:ext cx="2484606" cy="1795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79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8" grpId="0"/>
      <p:bldP spid="24" grpId="0"/>
      <p:bldP spid="27" grpId="0" animBg="1"/>
      <p:bldP spid="11" grpId="0" animBg="1"/>
      <p:bldP spid="8" grpId="0"/>
      <p:bldP spid="21" grpId="0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6CD1C9E4-138D-7596-6ADA-C12AA6AF53A0}"/>
              </a:ext>
            </a:extLst>
          </p:cNvPr>
          <p:cNvSpPr/>
          <p:nvPr/>
        </p:nvSpPr>
        <p:spPr>
          <a:xfrm>
            <a:off x="7112921" y="1757009"/>
            <a:ext cx="4875879" cy="1913762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 descr="A picture containing clock, clipart&#10;&#10;Description automatically generated">
            <a:extLst>
              <a:ext uri="{FF2B5EF4-FFF2-40B4-BE49-F238E27FC236}">
                <a16:creationId xmlns:a16="http://schemas.microsoft.com/office/drawing/2014/main" id="{C95FF59D-8FD6-863C-7D0F-5148DCCCEB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48777" y="1224221"/>
            <a:ext cx="878539" cy="87853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1C7F357-61D0-A4DE-B620-2462718BB2FA}"/>
              </a:ext>
            </a:extLst>
          </p:cNvPr>
          <p:cNvSpPr txBox="1"/>
          <p:nvPr/>
        </p:nvSpPr>
        <p:spPr>
          <a:xfrm>
            <a:off x="762592" y="6577408"/>
            <a:ext cx="1150560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Song, </a:t>
            </a:r>
            <a:r>
              <a:rPr lang="en-US" sz="1200" dirty="0" err="1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Zirui</a:t>
            </a:r>
            <a:r>
              <a:rPr lang="en-US" sz="1200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and Katherine Baicker. "Effect of a workplace wellness program on employee health and economic outcomes: a randomized clinical trial." </a:t>
            </a:r>
            <a:r>
              <a:rPr lang="en-US" sz="1200" i="1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Jama</a:t>
            </a:r>
            <a:r>
              <a:rPr lang="en-US" sz="1200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321.15 (2019): 1491-1501. 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BB7BC84A-0D03-3CA0-6262-765737C6B9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96930" y="4335919"/>
            <a:ext cx="3885825" cy="46680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dirty="0">
                <a:solidFill>
                  <a:srgbClr val="2021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general psycho-physical condition</a:t>
            </a:r>
          </a:p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dirty="0">
                <a:solidFill>
                  <a:srgbClr val="2021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motivation and satisfaction for work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6480AB3-FCEA-06C5-E78B-E4613828A110}"/>
              </a:ext>
            </a:extLst>
          </p:cNvPr>
          <p:cNvSpPr txBox="1"/>
          <p:nvPr/>
        </p:nvSpPr>
        <p:spPr>
          <a:xfrm>
            <a:off x="7692491" y="1731877"/>
            <a:ext cx="2875567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dirty="0">
                <a:solidFill>
                  <a:srgbClr val="2021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care for employee</a:t>
            </a:r>
          </a:p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dirty="0">
                <a:solidFill>
                  <a:srgbClr val="2021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productivity and efficiency</a:t>
            </a:r>
          </a:p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dirty="0">
                <a:solidFill>
                  <a:srgbClr val="2021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image of the company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5757EBE-F3D9-7CD6-67CD-0F532FBE284B}"/>
              </a:ext>
            </a:extLst>
          </p:cNvPr>
          <p:cNvSpPr txBox="1"/>
          <p:nvPr/>
        </p:nvSpPr>
        <p:spPr>
          <a:xfrm>
            <a:off x="7225181" y="1278272"/>
            <a:ext cx="3358525" cy="400110"/>
          </a:xfrm>
          <a:prstGeom prst="rect">
            <a:avLst/>
          </a:prstGeom>
          <a:solidFill>
            <a:schemeClr val="accent5"/>
          </a:solidFill>
        </p:spPr>
        <p:txBody>
          <a:bodyPr wrap="square">
            <a:spAutoFit/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Added value for companies</a:t>
            </a:r>
          </a:p>
        </p:txBody>
      </p:sp>
      <p:sp>
        <p:nvSpPr>
          <p:cNvPr id="18" name="Arrow: Up 17">
            <a:extLst>
              <a:ext uri="{FF2B5EF4-FFF2-40B4-BE49-F238E27FC236}">
                <a16:creationId xmlns:a16="http://schemas.microsoft.com/office/drawing/2014/main" id="{044640BA-C613-9948-283E-D558ADDA6838}"/>
              </a:ext>
            </a:extLst>
          </p:cNvPr>
          <p:cNvSpPr/>
          <p:nvPr/>
        </p:nvSpPr>
        <p:spPr>
          <a:xfrm>
            <a:off x="7283282" y="1874146"/>
            <a:ext cx="267901" cy="517751"/>
          </a:xfrm>
          <a:prstGeom prst="up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BBD2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Arrow: Up 18">
            <a:extLst>
              <a:ext uri="{FF2B5EF4-FFF2-40B4-BE49-F238E27FC236}">
                <a16:creationId xmlns:a16="http://schemas.microsoft.com/office/drawing/2014/main" id="{F076BE79-3DE7-7E33-CBE8-CF5CD52D7575}"/>
              </a:ext>
            </a:extLst>
          </p:cNvPr>
          <p:cNvSpPr/>
          <p:nvPr/>
        </p:nvSpPr>
        <p:spPr>
          <a:xfrm rot="10800000">
            <a:off x="7283282" y="2646310"/>
            <a:ext cx="267901" cy="517751"/>
          </a:xfrm>
          <a:prstGeom prst="up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BBD2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F1789C1-DAD8-5A04-1761-49F19DEA7249}"/>
              </a:ext>
            </a:extLst>
          </p:cNvPr>
          <p:cNvCxnSpPr>
            <a:cxnSpLocks/>
          </p:cNvCxnSpPr>
          <p:nvPr/>
        </p:nvCxnSpPr>
        <p:spPr>
          <a:xfrm flipV="1">
            <a:off x="7225181" y="2555274"/>
            <a:ext cx="4642969" cy="5813"/>
          </a:xfrm>
          <a:prstGeom prst="line">
            <a:avLst/>
          </a:prstGeom>
          <a:ln w="19050">
            <a:solidFill>
              <a:srgbClr val="BBD248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319D27D2-1364-D29F-ECC5-573E23F424F0}"/>
              </a:ext>
            </a:extLst>
          </p:cNvPr>
          <p:cNvCxnSpPr>
            <a:cxnSpLocks/>
          </p:cNvCxnSpPr>
          <p:nvPr/>
        </p:nvCxnSpPr>
        <p:spPr>
          <a:xfrm>
            <a:off x="7225181" y="3264117"/>
            <a:ext cx="4642969" cy="0"/>
          </a:xfrm>
          <a:prstGeom prst="line">
            <a:avLst/>
          </a:prstGeom>
          <a:ln w="19050">
            <a:solidFill>
              <a:srgbClr val="BBD248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8B86F804-6299-4C61-494F-CE9CECADB56D}"/>
              </a:ext>
            </a:extLst>
          </p:cNvPr>
          <p:cNvSpPr txBox="1"/>
          <p:nvPr/>
        </p:nvSpPr>
        <p:spPr>
          <a:xfrm>
            <a:off x="7703938" y="2581343"/>
            <a:ext cx="359038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sz="1600" dirty="0">
                <a:solidFill>
                  <a:srgbClr val="2021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employee absenteeism</a:t>
            </a:r>
          </a:p>
          <a:p>
            <a:r>
              <a:rPr lang="en-US" sz="1400" dirty="0">
                <a:solidFill>
                  <a:srgbClr val="2B272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costs related to employee </a:t>
            </a:r>
            <a:r>
              <a:rPr lang="en-US" sz="1400" b="1" dirty="0">
                <a:solidFill>
                  <a:srgbClr val="2B272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turnover and health</a:t>
            </a:r>
            <a:r>
              <a:rPr lang="en-US" altLang="en-US" sz="1600" dirty="0">
                <a:solidFill>
                  <a:srgbClr val="2021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16FD6B2-12FC-DA63-8497-37848702131F}"/>
              </a:ext>
            </a:extLst>
          </p:cNvPr>
          <p:cNvSpPr txBox="1"/>
          <p:nvPr/>
        </p:nvSpPr>
        <p:spPr>
          <a:xfrm>
            <a:off x="7112921" y="3259723"/>
            <a:ext cx="447259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dirty="0">
                <a:solidFill>
                  <a:srgbClr val="2021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incorporating world trends into its business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2DD93FB-6CB7-4BB0-E3F8-6BDE4E12DF05}"/>
              </a:ext>
            </a:extLst>
          </p:cNvPr>
          <p:cNvSpPr txBox="1"/>
          <p:nvPr/>
        </p:nvSpPr>
        <p:spPr>
          <a:xfrm>
            <a:off x="7225181" y="3778048"/>
            <a:ext cx="3185871" cy="40011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Added value for employees 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60E4A640-9709-D934-26F5-1BF1ED89B2D1}"/>
              </a:ext>
            </a:extLst>
          </p:cNvPr>
          <p:cNvCxnSpPr>
            <a:cxnSpLocks/>
          </p:cNvCxnSpPr>
          <p:nvPr/>
        </p:nvCxnSpPr>
        <p:spPr>
          <a:xfrm>
            <a:off x="7299570" y="4904413"/>
            <a:ext cx="4568580" cy="7476"/>
          </a:xfrm>
          <a:prstGeom prst="line">
            <a:avLst/>
          </a:prstGeom>
          <a:ln w="19050">
            <a:solidFill>
              <a:schemeClr val="accent5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Arrow: Up 35">
            <a:extLst>
              <a:ext uri="{FF2B5EF4-FFF2-40B4-BE49-F238E27FC236}">
                <a16:creationId xmlns:a16="http://schemas.microsoft.com/office/drawing/2014/main" id="{60584ABA-8D1B-0D7C-38E9-5639AD8F7E5C}"/>
              </a:ext>
            </a:extLst>
          </p:cNvPr>
          <p:cNvSpPr/>
          <p:nvPr/>
        </p:nvSpPr>
        <p:spPr>
          <a:xfrm>
            <a:off x="7286246" y="4294885"/>
            <a:ext cx="267901" cy="517751"/>
          </a:xfrm>
          <a:prstGeom prst="upArrow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D0B9408-D354-F7E6-1CC7-ECA9B1239DD1}"/>
              </a:ext>
            </a:extLst>
          </p:cNvPr>
          <p:cNvSpPr txBox="1"/>
          <p:nvPr/>
        </p:nvSpPr>
        <p:spPr>
          <a:xfrm>
            <a:off x="7703938" y="5044013"/>
            <a:ext cx="295842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dirty="0">
                <a:solidFill>
                  <a:srgbClr val="2021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daily stress </a:t>
            </a:r>
          </a:p>
        </p:txBody>
      </p:sp>
      <p:sp>
        <p:nvSpPr>
          <p:cNvPr id="39" name="Arrow: Up 38">
            <a:extLst>
              <a:ext uri="{FF2B5EF4-FFF2-40B4-BE49-F238E27FC236}">
                <a16:creationId xmlns:a16="http://schemas.microsoft.com/office/drawing/2014/main" id="{0FE47D67-3731-5C8D-CA69-CD5FFBD2BBAF}"/>
              </a:ext>
            </a:extLst>
          </p:cNvPr>
          <p:cNvSpPr/>
          <p:nvPr/>
        </p:nvSpPr>
        <p:spPr>
          <a:xfrm rot="10800000">
            <a:off x="7283282" y="4992062"/>
            <a:ext cx="267901" cy="517751"/>
          </a:xfrm>
          <a:prstGeom prst="upArrow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D0F03080-40F3-3AFF-925E-8FBB8EA06C21}"/>
              </a:ext>
            </a:extLst>
          </p:cNvPr>
          <p:cNvSpPr/>
          <p:nvPr/>
        </p:nvSpPr>
        <p:spPr>
          <a:xfrm>
            <a:off x="7097279" y="4263735"/>
            <a:ext cx="4875879" cy="1541878"/>
          </a:xfrm>
          <a:prstGeom prst="rect">
            <a:avLst/>
          </a:prstGeom>
          <a:noFill/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36E9730A-E6B1-AEA8-812A-E91382555D5C}"/>
              </a:ext>
            </a:extLst>
          </p:cNvPr>
          <p:cNvSpPr txBox="1"/>
          <p:nvPr/>
        </p:nvSpPr>
        <p:spPr>
          <a:xfrm>
            <a:off x="7113615" y="5968457"/>
            <a:ext cx="475453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 dirty="0">
                <a:solidFill>
                  <a:srgbClr val="2021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prevention</a:t>
            </a:r>
            <a:r>
              <a:rPr lang="en-US" altLang="en-US" sz="1600" dirty="0">
                <a:solidFill>
                  <a:srgbClr val="2021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"burnout" syndrome and chronic fatigue</a:t>
            </a: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FCC7F7EE-DE81-1CE7-A07B-3D5F0E8DCB04}"/>
              </a:ext>
            </a:extLst>
          </p:cNvPr>
          <p:cNvCxnSpPr>
            <a:cxnSpLocks/>
          </p:cNvCxnSpPr>
          <p:nvPr/>
        </p:nvCxnSpPr>
        <p:spPr>
          <a:xfrm>
            <a:off x="7299570" y="5622558"/>
            <a:ext cx="4568580" cy="9607"/>
          </a:xfrm>
          <a:prstGeom prst="line">
            <a:avLst/>
          </a:prstGeom>
          <a:ln w="19050">
            <a:solidFill>
              <a:schemeClr val="accent5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0AD2785B-9B4F-7BDC-6890-D89F61B30118}"/>
              </a:ext>
            </a:extLst>
          </p:cNvPr>
          <p:cNvSpPr txBox="1"/>
          <p:nvPr/>
        </p:nvSpPr>
        <p:spPr>
          <a:xfrm>
            <a:off x="761999" y="6190158"/>
            <a:ext cx="264779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Hawkins, </a:t>
            </a:r>
            <a:r>
              <a:rPr lang="en-US" sz="1200" dirty="0" err="1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O'Garro</a:t>
            </a:r>
            <a:r>
              <a:rPr lang="en-US" sz="1200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&amp; </a:t>
            </a:r>
            <a:r>
              <a:rPr lang="en-US" sz="1200" dirty="0" err="1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Wimsett</a:t>
            </a:r>
            <a:r>
              <a:rPr lang="en-US" sz="1200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2009</a:t>
            </a:r>
          </a:p>
        </p:txBody>
      </p:sp>
      <p:sp>
        <p:nvSpPr>
          <p:cNvPr id="2" name="TextBox 4">
            <a:extLst>
              <a:ext uri="{FF2B5EF4-FFF2-40B4-BE49-F238E27FC236}">
                <a16:creationId xmlns:a16="http://schemas.microsoft.com/office/drawing/2014/main" id="{BFAEFB42-AC59-7015-D0DE-6FA6F596D6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2542" y="4004752"/>
            <a:ext cx="39719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algn="ctr"/>
            <a:r>
              <a:rPr lang="nl-NL" altLang="en-US" sz="2000" b="1" dirty="0">
                <a:solidFill>
                  <a:srgbClr val="0070C0"/>
                </a:solidFill>
                <a:cs typeface="Calibri" panose="020F0502020204030204" pitchFamily="34" charset="0"/>
              </a:rPr>
              <a:t>Lifestyle changes</a:t>
            </a:r>
            <a:endParaRPr lang="en-US" altLang="en-US" sz="2000" dirty="0">
              <a:solidFill>
                <a:srgbClr val="0070C0"/>
              </a:solidFill>
              <a:cs typeface="Calibri" panose="020F0502020204030204" pitchFamily="34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CD48A746-230B-4958-9ECA-78EA5D07E164}"/>
              </a:ext>
            </a:extLst>
          </p:cNvPr>
          <p:cNvSpPr/>
          <p:nvPr/>
        </p:nvSpPr>
        <p:spPr>
          <a:xfrm>
            <a:off x="4002894" y="4647098"/>
            <a:ext cx="1555747" cy="986267"/>
          </a:xfrm>
          <a:prstGeom prst="ellipse">
            <a:avLst/>
          </a:prstGeom>
          <a:solidFill>
            <a:schemeClr val="accent5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8309C8A-1DA7-33D8-8F8C-C2822817EA9C}"/>
              </a:ext>
            </a:extLst>
          </p:cNvPr>
          <p:cNvSpPr/>
          <p:nvPr/>
        </p:nvSpPr>
        <p:spPr>
          <a:xfrm>
            <a:off x="2407264" y="4659947"/>
            <a:ext cx="1555747" cy="96057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9720412-E432-5781-03C6-09FD65078C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3931" y="4659949"/>
            <a:ext cx="1484049" cy="927529"/>
          </a:xfrm>
          <a:prstGeom prst="flowChartConnector">
            <a:avLst/>
          </a:prstGeom>
          <a:ln w="28575">
            <a:solidFill>
              <a:srgbClr val="0070C0"/>
            </a:solidFill>
          </a:ln>
        </p:spPr>
      </p:pic>
      <p:pic>
        <p:nvPicPr>
          <p:cNvPr id="10" name="Graphic 28" descr="Fruit bowl">
            <a:extLst>
              <a:ext uri="{FF2B5EF4-FFF2-40B4-BE49-F238E27FC236}">
                <a16:creationId xmlns:a16="http://schemas.microsoft.com/office/drawing/2014/main" id="{4CD0D73A-CDD9-3327-02E7-C3C0AD9079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44091" y="5058747"/>
            <a:ext cx="437401" cy="437401"/>
          </a:xfrm>
          <a:prstGeom prst="rect">
            <a:avLst/>
          </a:prstGeom>
        </p:spPr>
      </p:pic>
      <p:pic>
        <p:nvPicPr>
          <p:cNvPr id="12" name="Graphic 29" descr="Fish">
            <a:extLst>
              <a:ext uri="{FF2B5EF4-FFF2-40B4-BE49-F238E27FC236}">
                <a16:creationId xmlns:a16="http://schemas.microsoft.com/office/drawing/2014/main" id="{5FF2416C-69A7-9E61-7B71-F91CBDB6C14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461900">
            <a:off x="4799259" y="4677565"/>
            <a:ext cx="487699" cy="487699"/>
          </a:xfrm>
          <a:prstGeom prst="rect">
            <a:avLst/>
          </a:prstGeom>
        </p:spPr>
      </p:pic>
      <p:pic>
        <p:nvPicPr>
          <p:cNvPr id="14" name="Graphic 30" descr="Cherries">
            <a:extLst>
              <a:ext uri="{FF2B5EF4-FFF2-40B4-BE49-F238E27FC236}">
                <a16:creationId xmlns:a16="http://schemas.microsoft.com/office/drawing/2014/main" id="{88C78A13-8980-4FA1-83D2-F79B16828C3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04599" y="4776417"/>
            <a:ext cx="276169" cy="275043"/>
          </a:xfrm>
          <a:prstGeom prst="rect">
            <a:avLst/>
          </a:prstGeom>
        </p:spPr>
      </p:pic>
      <p:pic>
        <p:nvPicPr>
          <p:cNvPr id="15" name="Graphic 31" descr="Orange">
            <a:extLst>
              <a:ext uri="{FF2B5EF4-FFF2-40B4-BE49-F238E27FC236}">
                <a16:creationId xmlns:a16="http://schemas.microsoft.com/office/drawing/2014/main" id="{F0E90FB7-A6A8-4F04-477E-08132C0B2C1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75606" y="4954690"/>
            <a:ext cx="338043" cy="338043"/>
          </a:xfrm>
          <a:prstGeom prst="rect">
            <a:avLst/>
          </a:prstGeom>
        </p:spPr>
      </p:pic>
      <p:pic>
        <p:nvPicPr>
          <p:cNvPr id="21" name="Graphic 32" descr="Avocado">
            <a:extLst>
              <a:ext uri="{FF2B5EF4-FFF2-40B4-BE49-F238E27FC236}">
                <a16:creationId xmlns:a16="http://schemas.microsoft.com/office/drawing/2014/main" id="{947EB2D0-4AC1-4BCE-589F-532EE3592FD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27795" y="5058759"/>
            <a:ext cx="355088" cy="355087"/>
          </a:xfrm>
          <a:prstGeom prst="rect">
            <a:avLst/>
          </a:prstGeom>
        </p:spPr>
      </p:pic>
      <p:pic>
        <p:nvPicPr>
          <p:cNvPr id="22" name="Picture 49">
            <a:extLst>
              <a:ext uri="{FF2B5EF4-FFF2-40B4-BE49-F238E27FC236}">
                <a16:creationId xmlns:a16="http://schemas.microsoft.com/office/drawing/2014/main" id="{418EF29C-D839-DB3C-478A-896192BB52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5520" y="4659947"/>
            <a:ext cx="1004244" cy="880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Box 52">
            <a:extLst>
              <a:ext uri="{FF2B5EF4-FFF2-40B4-BE49-F238E27FC236}">
                <a16:creationId xmlns:a16="http://schemas.microsoft.com/office/drawing/2014/main" id="{4B7F70F6-FE60-DD24-F3CF-36F12EBCDF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2608" y="1578025"/>
            <a:ext cx="4127140" cy="67710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wrap="squar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algn="ctr"/>
            <a:r>
              <a:rPr lang="en-US" altLang="en-US" sz="2000" b="1" dirty="0">
                <a:solidFill>
                  <a:schemeClr val="accent2">
                    <a:lumMod val="20000"/>
                    <a:lumOff val="80000"/>
                  </a:schemeClr>
                </a:solidFill>
                <a:cs typeface="Calibri" panose="020F0502020204030204" pitchFamily="34" charset="0"/>
              </a:rPr>
              <a:t>Scientific principle</a:t>
            </a:r>
          </a:p>
          <a:p>
            <a:pPr marL="0" indent="0" algn="ctr"/>
            <a:r>
              <a:rPr lang="en-US" altLang="en-US" dirty="0">
                <a:solidFill>
                  <a:schemeClr val="bg1"/>
                </a:solidFill>
                <a:cs typeface="Calibri" panose="020F0502020204030204" pitchFamily="34" charset="0"/>
              </a:rPr>
              <a:t>Interventions of proven effectiveness</a:t>
            </a:r>
          </a:p>
        </p:txBody>
      </p:sp>
      <p:sp>
        <p:nvSpPr>
          <p:cNvPr id="26" name="TextBox 54">
            <a:extLst>
              <a:ext uri="{FF2B5EF4-FFF2-40B4-BE49-F238E27FC236}">
                <a16:creationId xmlns:a16="http://schemas.microsoft.com/office/drawing/2014/main" id="{493374E1-BE30-FF0C-2F45-5C310F3EFA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4060" y="2323659"/>
            <a:ext cx="3711179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Char char="•"/>
            </a:pPr>
            <a:r>
              <a:rPr lang="en-US" altLang="en-US" sz="1600" dirty="0">
                <a:cs typeface="Calibri" panose="020F0502020204030204" pitchFamily="34" charset="0"/>
              </a:rPr>
              <a:t>Healthy food</a:t>
            </a:r>
          </a:p>
          <a:p>
            <a:pPr algn="ctr" eaLnBrk="1" hangingPunct="1">
              <a:buFont typeface="Arial" panose="020B0604020202020204" pitchFamily="34" charset="0"/>
              <a:buChar char="•"/>
            </a:pPr>
            <a:r>
              <a:rPr lang="en-US" altLang="en-US" sz="1600" dirty="0">
                <a:cs typeface="Calibri" panose="020F0502020204030204" pitchFamily="34" charset="0"/>
              </a:rPr>
              <a:t>Physical activity</a:t>
            </a:r>
          </a:p>
          <a:p>
            <a:pPr algn="ctr" eaLnBrk="1" hangingPunct="1">
              <a:buFont typeface="Arial" panose="020B0604020202020204" pitchFamily="34" charset="0"/>
              <a:buChar char="•"/>
            </a:pPr>
            <a:r>
              <a:rPr lang="nl-NL" altLang="en-US" sz="1600" dirty="0">
                <a:cs typeface="Calibri" panose="020F0502020204030204" pitchFamily="34" charset="0"/>
              </a:rPr>
              <a:t>Breathing exercises</a:t>
            </a:r>
          </a:p>
          <a:p>
            <a:pPr algn="ctr" eaLnBrk="1" hangingPunct="1">
              <a:buFont typeface="Arial" panose="020B0604020202020204" pitchFamily="34" charset="0"/>
              <a:buChar char="•"/>
            </a:pPr>
            <a:r>
              <a:rPr lang="nl-NL" altLang="en-US" sz="1600" dirty="0">
                <a:cs typeface="Calibri" panose="020F0502020204030204" pitchFamily="34" charset="0"/>
              </a:rPr>
              <a:t>Stress &amp; sleep management</a:t>
            </a:r>
          </a:p>
        </p:txBody>
      </p:sp>
      <p:sp>
        <p:nvSpPr>
          <p:cNvPr id="29" name="Arrow: Right 28">
            <a:extLst>
              <a:ext uri="{FF2B5EF4-FFF2-40B4-BE49-F238E27FC236}">
                <a16:creationId xmlns:a16="http://schemas.microsoft.com/office/drawing/2014/main" id="{06243E67-F018-901C-010F-50AAD3EA11F9}"/>
              </a:ext>
            </a:extLst>
          </p:cNvPr>
          <p:cNvSpPr/>
          <p:nvPr/>
        </p:nvSpPr>
        <p:spPr>
          <a:xfrm rot="5400000">
            <a:off x="2999777" y="3639650"/>
            <a:ext cx="266700" cy="364331"/>
          </a:xfrm>
          <a:prstGeom prst="rightArrow">
            <a:avLst/>
          </a:prstGeom>
          <a:solidFill>
            <a:srgbClr val="009999"/>
          </a:solidFill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Arrow: Right 30">
            <a:extLst>
              <a:ext uri="{FF2B5EF4-FFF2-40B4-BE49-F238E27FC236}">
                <a16:creationId xmlns:a16="http://schemas.microsoft.com/office/drawing/2014/main" id="{2D9FDA8A-76F6-8E36-9073-1A45A71EC003}"/>
              </a:ext>
            </a:extLst>
          </p:cNvPr>
          <p:cNvSpPr/>
          <p:nvPr/>
        </p:nvSpPr>
        <p:spPr>
          <a:xfrm rot="5400000">
            <a:off x="3000988" y="3637774"/>
            <a:ext cx="266700" cy="364331"/>
          </a:xfrm>
          <a:prstGeom prst="rightArrow">
            <a:avLst/>
          </a:prstGeom>
          <a:solidFill>
            <a:srgbClr val="009999"/>
          </a:solidFill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05C5790-2951-1702-7E0E-C24B865EBFC4}"/>
              </a:ext>
            </a:extLst>
          </p:cNvPr>
          <p:cNvSpPr txBox="1"/>
          <p:nvPr/>
        </p:nvSpPr>
        <p:spPr>
          <a:xfrm>
            <a:off x="1223407" y="5619224"/>
            <a:ext cx="426243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improved health at the workplace</a:t>
            </a:r>
          </a:p>
        </p:txBody>
      </p:sp>
      <p:pic>
        <p:nvPicPr>
          <p:cNvPr id="37" name="Picture 36" descr="Diagram&#10;&#10;Description automatically generated">
            <a:extLst>
              <a:ext uri="{FF2B5EF4-FFF2-40B4-BE49-F238E27FC236}">
                <a16:creationId xmlns:a16="http://schemas.microsoft.com/office/drawing/2014/main" id="{2454631A-5FCE-4F47-2265-495760587E9B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14486" t="8236" r="13735" b="9840"/>
          <a:stretch/>
        </p:blipFill>
        <p:spPr>
          <a:xfrm>
            <a:off x="5095414" y="2605700"/>
            <a:ext cx="1306909" cy="149165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3A73B8A-BBF8-99CF-DB84-FEBC4389205D}"/>
              </a:ext>
            </a:extLst>
          </p:cNvPr>
          <p:cNvSpPr/>
          <p:nvPr/>
        </p:nvSpPr>
        <p:spPr>
          <a:xfrm>
            <a:off x="0" y="905644"/>
            <a:ext cx="761999" cy="5954219"/>
          </a:xfrm>
          <a:prstGeom prst="rect">
            <a:avLst/>
          </a:prstGeom>
          <a:solidFill>
            <a:srgbClr val="0065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1" name="Google Shape;107;p17">
            <a:extLst>
              <a:ext uri="{FF2B5EF4-FFF2-40B4-BE49-F238E27FC236}">
                <a16:creationId xmlns:a16="http://schemas.microsoft.com/office/drawing/2014/main" id="{74A09E73-6E62-93BB-051F-E9879B5598A4}"/>
              </a:ext>
            </a:extLst>
          </p:cNvPr>
          <p:cNvSpPr txBox="1"/>
          <p:nvPr/>
        </p:nvSpPr>
        <p:spPr>
          <a:xfrm rot="16200000">
            <a:off x="-2459888" y="3040921"/>
            <a:ext cx="5635200" cy="8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sz="4000" b="1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Raleway SemiBold"/>
                <a:cs typeface="Calibri" panose="020F0502020204030204" pitchFamily="34" charset="0"/>
                <a:sym typeface="Raleway SemiBold"/>
              </a:rPr>
              <a:t>WHP - Results</a:t>
            </a:r>
            <a:endParaRPr sz="4000" b="1" dirty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ea typeface="Raleway SemiBold"/>
              <a:cs typeface="Calibri" panose="020F0502020204030204" pitchFamily="34" charset="0"/>
              <a:sym typeface="Raleway SemiBold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714D6C44-817F-2954-1B75-2E671F2753F3}"/>
              </a:ext>
            </a:extLst>
          </p:cNvPr>
          <p:cNvSpPr txBox="1"/>
          <p:nvPr/>
        </p:nvSpPr>
        <p:spPr>
          <a:xfrm>
            <a:off x="761999" y="6388532"/>
            <a:ext cx="67818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https://pubsonline.informs.org/doi/abs/10.1287/mnsc.2017.2883</a:t>
            </a:r>
            <a:r>
              <a:rPr lang="en-US" sz="1200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1200" dirty="0"/>
          </a:p>
        </p:txBody>
      </p:sp>
      <p:sp>
        <p:nvSpPr>
          <p:cNvPr id="34" name="Arrow: Right 33">
            <a:extLst>
              <a:ext uri="{FF2B5EF4-FFF2-40B4-BE49-F238E27FC236}">
                <a16:creationId xmlns:a16="http://schemas.microsoft.com/office/drawing/2014/main" id="{59567F62-7AEC-583A-6F68-17AB71A523E9}"/>
              </a:ext>
            </a:extLst>
          </p:cNvPr>
          <p:cNvSpPr/>
          <p:nvPr/>
        </p:nvSpPr>
        <p:spPr>
          <a:xfrm>
            <a:off x="6399720" y="1795810"/>
            <a:ext cx="654426" cy="3159712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C2D7F143-14D7-5940-B412-34875CFC349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1181248" y="3771952"/>
            <a:ext cx="888619" cy="888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7582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4" grpId="0"/>
      <p:bldP spid="16" grpId="0"/>
      <p:bldP spid="17" grpId="0" animBg="1"/>
      <p:bldP spid="18" grpId="0" animBg="1"/>
      <p:bldP spid="19" grpId="0" animBg="1"/>
      <p:bldP spid="25" grpId="0"/>
      <p:bldP spid="27" grpId="0"/>
      <p:bldP spid="32" grpId="0" animBg="1"/>
      <p:bldP spid="36" grpId="0" animBg="1"/>
      <p:bldP spid="38" grpId="0"/>
      <p:bldP spid="39" grpId="0" animBg="1"/>
      <p:bldP spid="40" grpId="0" animBg="1"/>
      <p:bldP spid="42" grpId="0"/>
      <p:bldP spid="3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E480964E-B7A4-B862-3B09-9439B42DA156}"/>
              </a:ext>
            </a:extLst>
          </p:cNvPr>
          <p:cNvSpPr/>
          <p:nvPr/>
        </p:nvSpPr>
        <p:spPr>
          <a:xfrm>
            <a:off x="880113" y="2023290"/>
            <a:ext cx="3956568" cy="1952780"/>
          </a:xfrm>
          <a:prstGeom prst="rect">
            <a:avLst/>
          </a:prstGeom>
          <a:solidFill>
            <a:srgbClr val="0070C0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3B6C31A4-E6B0-E3D0-D88B-2987B73FACF2}"/>
              </a:ext>
            </a:extLst>
          </p:cNvPr>
          <p:cNvSpPr/>
          <p:nvPr/>
        </p:nvSpPr>
        <p:spPr>
          <a:xfrm>
            <a:off x="3056766" y="5053750"/>
            <a:ext cx="2063371" cy="416867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FD64A86C-C965-016E-DD8F-9895AA99C762}"/>
              </a:ext>
            </a:extLst>
          </p:cNvPr>
          <p:cNvSpPr/>
          <p:nvPr/>
        </p:nvSpPr>
        <p:spPr>
          <a:xfrm>
            <a:off x="2056644" y="5663298"/>
            <a:ext cx="2063371" cy="416867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D72B4CE5-7D63-B46C-406E-64AC5243F04E}"/>
              </a:ext>
            </a:extLst>
          </p:cNvPr>
          <p:cNvSpPr/>
          <p:nvPr/>
        </p:nvSpPr>
        <p:spPr>
          <a:xfrm>
            <a:off x="781050" y="5208384"/>
            <a:ext cx="2054918" cy="416867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7" name="Google Shape;97;p16"/>
          <p:cNvSpPr txBox="1"/>
          <p:nvPr/>
        </p:nvSpPr>
        <p:spPr>
          <a:xfrm>
            <a:off x="8280763" y="2433342"/>
            <a:ext cx="3662949" cy="1554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flexible approach 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various communication channels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increasing motivation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stakeholders' involvement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education </a:t>
            </a:r>
            <a:endParaRPr lang="en-US" sz="1600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A3A3448-EC14-7476-43F8-4E1286FD17B6}"/>
              </a:ext>
            </a:extLst>
          </p:cNvPr>
          <p:cNvSpPr txBox="1"/>
          <p:nvPr/>
        </p:nvSpPr>
        <p:spPr>
          <a:xfrm>
            <a:off x="1808860" y="1591229"/>
            <a:ext cx="2172928" cy="420564"/>
          </a:xfrm>
          <a:prstGeom prst="rect">
            <a:avLst/>
          </a:prstGeom>
          <a:solidFill>
            <a:schemeClr val="accent5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133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Current situation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8603AD7-31E8-6AEB-C0EF-AFE52E5DD5FF}"/>
              </a:ext>
            </a:extLst>
          </p:cNvPr>
          <p:cNvSpPr txBox="1"/>
          <p:nvPr/>
        </p:nvSpPr>
        <p:spPr>
          <a:xfrm>
            <a:off x="8236872" y="1788752"/>
            <a:ext cx="3232179" cy="74879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133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Successful </a:t>
            </a:r>
          </a:p>
          <a:p>
            <a:pPr algn="ctr"/>
            <a:r>
              <a:rPr lang="en-US" sz="2133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implementation strategies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0AFC33D-11EC-CB81-7680-AEDF203F4952}"/>
              </a:ext>
            </a:extLst>
          </p:cNvPr>
          <p:cNvSpPr txBox="1"/>
          <p:nvPr/>
        </p:nvSpPr>
        <p:spPr>
          <a:xfrm>
            <a:off x="3342508" y="5034157"/>
            <a:ext cx="1483268" cy="3861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en-US" sz="1867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stakeholders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1D010AC-FA0F-0AD2-B4FD-8E996432CDD0}"/>
              </a:ext>
            </a:extLst>
          </p:cNvPr>
          <p:cNvSpPr txBox="1"/>
          <p:nvPr/>
        </p:nvSpPr>
        <p:spPr>
          <a:xfrm>
            <a:off x="1171753" y="4511527"/>
            <a:ext cx="4226183" cy="4279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en-US" sz="2133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Interventions success depends 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F2C7E88-DAFD-E500-0C28-F21DF866198F}"/>
              </a:ext>
            </a:extLst>
          </p:cNvPr>
          <p:cNvSpPr txBox="1"/>
          <p:nvPr/>
        </p:nvSpPr>
        <p:spPr>
          <a:xfrm>
            <a:off x="888036" y="5210329"/>
            <a:ext cx="2457063" cy="3861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en-US" sz="1867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program structure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E25F626-2D04-E93F-F7DA-38975B3EEE64}"/>
              </a:ext>
            </a:extLst>
          </p:cNvPr>
          <p:cNvSpPr txBox="1"/>
          <p:nvPr/>
        </p:nvSpPr>
        <p:spPr>
          <a:xfrm>
            <a:off x="2536610" y="5679347"/>
            <a:ext cx="1278193" cy="3861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en-US" sz="1867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providers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4ABBB71-D281-8422-388D-ACD2466EFB35}"/>
              </a:ext>
            </a:extLst>
          </p:cNvPr>
          <p:cNvSpPr txBox="1"/>
          <p:nvPr/>
        </p:nvSpPr>
        <p:spPr>
          <a:xfrm>
            <a:off x="746570" y="2017585"/>
            <a:ext cx="4138303" cy="1001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buClr>
                <a:schemeClr val="bg1"/>
              </a:buClr>
            </a:pPr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participation rates 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often </a:t>
            </a:r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&lt; 50%</a:t>
            </a:r>
          </a:p>
          <a:p>
            <a:pPr algn="ctr">
              <a:lnSpc>
                <a:spcPct val="107000"/>
              </a:lnSpc>
              <a:buClr>
                <a:schemeClr val="bg1"/>
              </a:buClr>
            </a:pP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attracted mostly employees adhering to  </a:t>
            </a:r>
          </a:p>
          <a:p>
            <a:pPr algn="ctr">
              <a:lnSpc>
                <a:spcPct val="107000"/>
              </a:lnSpc>
              <a:buClr>
                <a:schemeClr val="bg1"/>
              </a:buClr>
            </a:pPr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healthier lifestyle</a:t>
            </a:r>
            <a:endParaRPr lang="en-US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88023C2-D134-F45F-D024-C6BA437AD00A}"/>
              </a:ext>
            </a:extLst>
          </p:cNvPr>
          <p:cNvSpPr txBox="1"/>
          <p:nvPr/>
        </p:nvSpPr>
        <p:spPr>
          <a:xfrm>
            <a:off x="1354550" y="3230238"/>
            <a:ext cx="3212240" cy="6936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program benefits </a:t>
            </a:r>
          </a:p>
          <a:p>
            <a:pPr algn="ctr">
              <a:lnSpc>
                <a:spcPct val="107000"/>
              </a:lnSpc>
            </a:pP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effects on lifestyle changes</a:t>
            </a:r>
            <a:endParaRPr lang="en-US" sz="2000" b="1" dirty="0">
              <a:solidFill>
                <a:schemeClr val="accent2">
                  <a:lumMod val="20000"/>
                  <a:lumOff val="8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Arrow: Up 31">
            <a:extLst>
              <a:ext uri="{FF2B5EF4-FFF2-40B4-BE49-F238E27FC236}">
                <a16:creationId xmlns:a16="http://schemas.microsoft.com/office/drawing/2014/main" id="{C5C30EAE-86B7-673F-3E92-08C0A7C10F72}"/>
              </a:ext>
            </a:extLst>
          </p:cNvPr>
          <p:cNvSpPr/>
          <p:nvPr/>
        </p:nvSpPr>
        <p:spPr>
          <a:xfrm rot="10800000">
            <a:off x="2468591" y="3069493"/>
            <a:ext cx="616981" cy="147882"/>
          </a:xfrm>
          <a:prstGeom prst="up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Arrow: Up 32">
            <a:extLst>
              <a:ext uri="{FF2B5EF4-FFF2-40B4-BE49-F238E27FC236}">
                <a16:creationId xmlns:a16="http://schemas.microsoft.com/office/drawing/2014/main" id="{51C4C8E5-A145-CAA6-16F5-DDA6B7F3A81D}"/>
              </a:ext>
            </a:extLst>
          </p:cNvPr>
          <p:cNvSpPr/>
          <p:nvPr/>
        </p:nvSpPr>
        <p:spPr>
          <a:xfrm rot="10800000">
            <a:off x="1184739" y="3339919"/>
            <a:ext cx="267901" cy="517751"/>
          </a:xfrm>
          <a:prstGeom prst="up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BBD2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1DB8FCAE-2762-E659-75E8-FEC8B9E296D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6833" t="8477" r="6826" b="10299"/>
          <a:stretch/>
        </p:blipFill>
        <p:spPr>
          <a:xfrm>
            <a:off x="10523044" y="1054280"/>
            <a:ext cx="1577685" cy="979452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2C293AE9-FC9F-B512-B558-A20270BBEA41}"/>
              </a:ext>
            </a:extLst>
          </p:cNvPr>
          <p:cNvSpPr txBox="1"/>
          <p:nvPr/>
        </p:nvSpPr>
        <p:spPr>
          <a:xfrm>
            <a:off x="3916725" y="5484501"/>
            <a:ext cx="132370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i="1" dirty="0">
                <a:solidFill>
                  <a:srgbClr val="0070C0"/>
                </a:solidFill>
                <a:ea typeface="Calibri" panose="020F0502020204030204" pitchFamily="34" charset="0"/>
              </a:rPr>
              <a:t>management employee organization </a:t>
            </a:r>
            <a:r>
              <a:rPr lang="en-US" sz="1200" i="1" dirty="0">
                <a:solidFill>
                  <a:srgbClr val="0070C0"/>
                </a:solidFill>
              </a:rPr>
              <a:t>…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3A6060C-F97E-2895-E415-BC8EADB2D882}"/>
              </a:ext>
            </a:extLst>
          </p:cNvPr>
          <p:cNvSpPr txBox="1"/>
          <p:nvPr/>
        </p:nvSpPr>
        <p:spPr>
          <a:xfrm>
            <a:off x="4369478" y="2177392"/>
            <a:ext cx="4262437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en-US" sz="2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Easy</a:t>
            </a:r>
            <a:r>
              <a:rPr lang="en-US" altLang="en-US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access</a:t>
            </a:r>
            <a:r>
              <a:rPr lang="en-US" altLang="en-US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to content 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BBE59E3C-6B6D-A721-500B-8CA5B577B9DB}"/>
              </a:ext>
            </a:extLst>
          </p:cNvPr>
          <p:cNvCxnSpPr>
            <a:cxnSpLocks/>
          </p:cNvCxnSpPr>
          <p:nvPr/>
        </p:nvCxnSpPr>
        <p:spPr>
          <a:xfrm flipV="1">
            <a:off x="4991899" y="2174561"/>
            <a:ext cx="3177376" cy="5663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ABD424A4-97BB-4FB8-5625-CACBDDBB754E}"/>
              </a:ext>
            </a:extLst>
          </p:cNvPr>
          <p:cNvSpPr txBox="1"/>
          <p:nvPr/>
        </p:nvSpPr>
        <p:spPr>
          <a:xfrm>
            <a:off x="4829720" y="1728623"/>
            <a:ext cx="340715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en-US" sz="2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Simple</a:t>
            </a:r>
            <a:r>
              <a:rPr lang="en-US" altLang="en-US" sz="2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concept application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46A68D6-40A1-7323-0A59-C75134F23A9E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00000"/>
                    </a14:imgEffect>
                    <a14:imgEffect>
                      <a14:brightnessContrast contras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744447" y="4205094"/>
            <a:ext cx="2296843" cy="113762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EE8AABE-858E-E442-9038-AE9E1FEDBFC1}"/>
              </a:ext>
            </a:extLst>
          </p:cNvPr>
          <p:cNvSpPr txBox="1"/>
          <p:nvPr/>
        </p:nvSpPr>
        <p:spPr>
          <a:xfrm>
            <a:off x="6424497" y="4059403"/>
            <a:ext cx="3319950" cy="1323439"/>
          </a:xfrm>
          <a:prstGeom prst="rect">
            <a:avLst/>
          </a:prstGeom>
          <a:noFill/>
          <a:ln>
            <a:solidFill>
              <a:schemeClr val="accent2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pPr marL="380990" indent="-380990" algn="just">
              <a:buFont typeface="Arial" panose="020B0604020202020204" pitchFamily="34" charset="0"/>
              <a:buChar char="•"/>
            </a:pPr>
            <a:r>
              <a:rPr lang="en-US" altLang="en-US" sz="1600" b="1" dirty="0">
                <a:solidFill>
                  <a:srgbClr val="2021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health policies </a:t>
            </a:r>
          </a:p>
          <a:p>
            <a:pPr marL="380990" indent="-380990" algn="just">
              <a:buFont typeface="Arial" panose="020B0604020202020204" pitchFamily="34" charset="0"/>
              <a:buChar char="•"/>
            </a:pPr>
            <a:r>
              <a:rPr lang="en-US" altLang="en-US" sz="1600" b="1" dirty="0">
                <a:solidFill>
                  <a:srgbClr val="2021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workplace environment</a:t>
            </a:r>
          </a:p>
          <a:p>
            <a:pPr marL="380990" indent="-380990" algn="just">
              <a:buFont typeface="Arial" panose="020B0604020202020204" pitchFamily="34" charset="0"/>
              <a:buChar char="•"/>
            </a:pPr>
            <a:r>
              <a:rPr lang="en-US" altLang="en-US" sz="1600" dirty="0">
                <a:solidFill>
                  <a:srgbClr val="2021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improve employee well-being</a:t>
            </a:r>
          </a:p>
          <a:p>
            <a:pPr marL="380990" indent="-380990" algn="just">
              <a:buFont typeface="Arial" panose="020B0604020202020204" pitchFamily="34" charset="0"/>
              <a:buChar char="•"/>
            </a:pPr>
            <a:r>
              <a:rPr lang="en-US" altLang="en-US" sz="1600" dirty="0">
                <a:solidFill>
                  <a:srgbClr val="2021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increase operational productivity</a:t>
            </a:r>
          </a:p>
          <a:p>
            <a:pPr marL="380990" indent="-380990" algn="just">
              <a:buFont typeface="Arial" panose="020B0604020202020204" pitchFamily="34" charset="0"/>
              <a:buChar char="•"/>
            </a:pPr>
            <a:r>
              <a:rPr lang="en-US" altLang="en-US" sz="1600" dirty="0">
                <a:solidFill>
                  <a:srgbClr val="2021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improve economic value</a:t>
            </a:r>
            <a:endParaRPr lang="en-US" alt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0778A1D-19F0-508D-2599-1E694B51224C}"/>
              </a:ext>
            </a:extLst>
          </p:cNvPr>
          <p:cNvSpPr txBox="1"/>
          <p:nvPr/>
        </p:nvSpPr>
        <p:spPr>
          <a:xfrm rot="16200000">
            <a:off x="5587387" y="4546063"/>
            <a:ext cx="1342655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en-US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Companies</a:t>
            </a:r>
            <a:endParaRPr lang="en-US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9D1D40B-5C42-D761-2D46-E25B04D3740D}"/>
              </a:ext>
            </a:extLst>
          </p:cNvPr>
          <p:cNvSpPr txBox="1"/>
          <p:nvPr/>
        </p:nvSpPr>
        <p:spPr>
          <a:xfrm>
            <a:off x="6067425" y="5496553"/>
            <a:ext cx="2727851" cy="10772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Employee with </a:t>
            </a:r>
            <a:r>
              <a:rPr lang="en-US" sz="1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good health: 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more likely to be at work 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perform well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remain with an employer 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F5A25FAB-61E7-03B5-E6DA-9FD0AE135A19}"/>
              </a:ext>
            </a:extLst>
          </p:cNvPr>
          <p:cNvSpPr/>
          <p:nvPr/>
        </p:nvSpPr>
        <p:spPr>
          <a:xfrm>
            <a:off x="9138395" y="5546817"/>
            <a:ext cx="2799316" cy="1026954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rgbClr val="0070C0"/>
              </a:solidFill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BA397AC8-592E-5BA8-8FDD-BAE52F98E0D1}"/>
              </a:ext>
            </a:extLst>
          </p:cNvPr>
          <p:cNvSpPr txBox="1"/>
          <p:nvPr/>
        </p:nvSpPr>
        <p:spPr>
          <a:xfrm>
            <a:off x="9494147" y="5587462"/>
            <a:ext cx="254516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Quality of </a:t>
            </a:r>
          </a:p>
          <a:p>
            <a:pPr algn="just"/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mental &amp; physical form </a:t>
            </a:r>
          </a:p>
          <a:p>
            <a:pPr algn="just"/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productivity</a:t>
            </a:r>
          </a:p>
        </p:txBody>
      </p:sp>
      <p:sp>
        <p:nvSpPr>
          <p:cNvPr id="49" name="Arrow: Up 48">
            <a:extLst>
              <a:ext uri="{FF2B5EF4-FFF2-40B4-BE49-F238E27FC236}">
                <a16:creationId xmlns:a16="http://schemas.microsoft.com/office/drawing/2014/main" id="{B88D3485-DB34-C9CB-6241-A5FCB54B932B}"/>
              </a:ext>
            </a:extLst>
          </p:cNvPr>
          <p:cNvSpPr/>
          <p:nvPr/>
        </p:nvSpPr>
        <p:spPr>
          <a:xfrm>
            <a:off x="9204567" y="5639501"/>
            <a:ext cx="226080" cy="810765"/>
          </a:xfrm>
          <a:prstGeom prst="upArrow">
            <a:avLst/>
          </a:prstGeom>
          <a:solidFill>
            <a:srgbClr val="0070C0"/>
          </a:solidFill>
          <a:ln>
            <a:solidFill>
              <a:srgbClr val="BBD2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3681548-F629-594D-D6AD-1732AD5079C3}"/>
              </a:ext>
            </a:extLst>
          </p:cNvPr>
          <p:cNvSpPr/>
          <p:nvPr/>
        </p:nvSpPr>
        <p:spPr>
          <a:xfrm>
            <a:off x="0" y="905644"/>
            <a:ext cx="761999" cy="5954219"/>
          </a:xfrm>
          <a:prstGeom prst="rect">
            <a:avLst/>
          </a:prstGeom>
          <a:solidFill>
            <a:srgbClr val="0065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0" name="Google Shape;107;p17">
            <a:extLst>
              <a:ext uri="{FF2B5EF4-FFF2-40B4-BE49-F238E27FC236}">
                <a16:creationId xmlns:a16="http://schemas.microsoft.com/office/drawing/2014/main" id="{BF22869C-40FD-8F68-DB2E-75D243CA65A6}"/>
              </a:ext>
            </a:extLst>
          </p:cNvPr>
          <p:cNvSpPr txBox="1"/>
          <p:nvPr/>
        </p:nvSpPr>
        <p:spPr>
          <a:xfrm rot="16200000">
            <a:off x="-2459888" y="3040921"/>
            <a:ext cx="5635200" cy="8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sz="4000" b="1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Raleway SemiBold"/>
                <a:cs typeface="Calibri" panose="020F0502020204030204" pitchFamily="34" charset="0"/>
                <a:sym typeface="Raleway SemiBold"/>
              </a:rPr>
              <a:t>WHP - Implementation</a:t>
            </a:r>
            <a:endParaRPr sz="4000" b="1" dirty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ea typeface="Raleway SemiBold"/>
              <a:cs typeface="Calibri" panose="020F0502020204030204" pitchFamily="34" charset="0"/>
              <a:sym typeface="Raleway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4088402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1" grpId="0" animBg="1"/>
      <p:bldP spid="19" grpId="0" animBg="1"/>
      <p:bldP spid="16" grpId="0" animBg="1"/>
      <p:bldP spid="97" grpId="0"/>
      <p:bldP spid="2" grpId="0" animBg="1"/>
      <p:bldP spid="9" grpId="0" animBg="1"/>
      <p:bldP spid="11" grpId="0"/>
      <p:bldP spid="13" grpId="0"/>
      <p:bldP spid="15" grpId="0"/>
      <p:bldP spid="17" grpId="0"/>
      <p:bldP spid="30" grpId="0"/>
      <p:bldP spid="32" grpId="0" animBg="1"/>
      <p:bldP spid="33" grpId="0" animBg="1"/>
      <p:bldP spid="31" grpId="0"/>
      <p:bldP spid="3" grpId="0"/>
      <p:bldP spid="8" grpId="0"/>
      <p:bldP spid="12" grpId="0" animBg="1"/>
      <p:bldP spid="14" grpId="0" animBg="1"/>
      <p:bldP spid="27" grpId="0" animBg="1"/>
      <p:bldP spid="47" grpId="0" animBg="1"/>
      <p:bldP spid="48" grpId="0"/>
      <p:bldP spid="4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4102</TotalTime>
  <Words>1013</Words>
  <Application>Microsoft Office PowerPoint</Application>
  <PresentationFormat>Widescreen</PresentationFormat>
  <Paragraphs>205</Paragraphs>
  <Slides>14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Arial</vt:lpstr>
      <vt:lpstr>Arial Narrow</vt:lpstr>
      <vt:lpstr>Calibri</vt:lpstr>
      <vt:lpstr>Calibri Light</vt:lpstr>
      <vt:lpstr>Raleway</vt:lpstr>
      <vt:lpstr>Raleway SemiBold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Yiota Mitroyianni</dc:creator>
  <cp:lastModifiedBy>Helene Cvejic</cp:lastModifiedBy>
  <cp:revision>11</cp:revision>
  <dcterms:created xsi:type="dcterms:W3CDTF">2022-04-06T09:10:52Z</dcterms:created>
  <dcterms:modified xsi:type="dcterms:W3CDTF">2022-10-07T13:30:25Z</dcterms:modified>
</cp:coreProperties>
</file>