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5" r:id="rId4"/>
    <p:sldId id="284" r:id="rId5"/>
    <p:sldId id="268" r:id="rId6"/>
    <p:sldId id="258" r:id="rId7"/>
    <p:sldId id="259" r:id="rId8"/>
    <p:sldId id="272" r:id="rId9"/>
    <p:sldId id="260" r:id="rId10"/>
    <p:sldId id="261" r:id="rId11"/>
    <p:sldId id="262" r:id="rId12"/>
    <p:sldId id="263" r:id="rId13"/>
    <p:sldId id="273" r:id="rId14"/>
    <p:sldId id="264" r:id="rId15"/>
    <p:sldId id="266" r:id="rId16"/>
    <p:sldId id="267" r:id="rId17"/>
    <p:sldId id="269" r:id="rId18"/>
    <p:sldId id="275" r:id="rId19"/>
    <p:sldId id="276" r:id="rId20"/>
    <p:sldId id="274" r:id="rId21"/>
    <p:sldId id="290" r:id="rId22"/>
    <p:sldId id="291" r:id="rId23"/>
    <p:sldId id="292" r:id="rId24"/>
    <p:sldId id="288" r:id="rId25"/>
    <p:sldId id="289" r:id="rId26"/>
    <p:sldId id="293" r:id="rId27"/>
    <p:sldId id="283" r:id="rId28"/>
    <p:sldId id="281" r:id="rId29"/>
    <p:sldId id="282" r:id="rId30"/>
    <p:sldId id="287" r:id="rId31"/>
    <p:sldId id="285" r:id="rId32"/>
    <p:sldId id="286" r:id="rId33"/>
    <p:sldId id="294" r:id="rId34"/>
    <p:sldId id="296" r:id="rId35"/>
    <p:sldId id="300" r:id="rId36"/>
    <p:sldId id="301" r:id="rId37"/>
    <p:sldId id="302" r:id="rId38"/>
    <p:sldId id="297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76" d="100"/>
          <a:sy n="76" d="100"/>
        </p:scale>
        <p:origin x="86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1CD14-20B8-472D-8D85-26F83875E23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7B54A-7FC8-488C-AE2C-AD1E50F51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B54A-7FC8-488C-AE2C-AD1E50F511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major side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B54A-7FC8-488C-AE2C-AD1E50F511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9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major side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B54A-7FC8-488C-AE2C-AD1E50F511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Short-term fasting actually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B54A-7FC8-488C-AE2C-AD1E50F511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Short-term fasting actually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B54A-7FC8-488C-AE2C-AD1E50F511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Short-term fasting actually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B54A-7FC8-488C-AE2C-AD1E50F511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9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Short-term fasting actually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B54A-7FC8-488C-AE2C-AD1E50F5119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B54A-7FC8-488C-AE2C-AD1E50F511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695D-39BE-4C89-AB4E-B959E6D92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A87C0-8B73-4DCB-A22B-BE669FF12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9ACC-2E99-457C-953B-BB0F5720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B4C0C-BC9D-48F2-9241-0CCB77F8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B0EEB-1346-41C2-B0B1-CD4360C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9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5A77-F620-4694-9056-777D2006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9887F-5F47-4481-8033-C8253D5C6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6647-BCC3-4910-93C9-3EF0DC3F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C5AB7-79B1-45A8-A85C-3E127EC1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C8800-589F-4240-9951-B8041E52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E12C6-525D-4487-B520-65F9200B3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52A01-0026-4690-B6EE-1777008E1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5F9B8-E86C-4639-B199-C2539DCB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ADA72-468F-4230-973E-92C79442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82F85-2C82-490C-ACA5-B249E8E1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B3CA-E8E5-441E-9059-378551E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10EF-D522-4B95-84D9-83C9EF6CC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E41A3-CE4E-4334-95FE-5581EB2A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A969-0DB0-440D-8771-51DE9C47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D816-ADF6-4138-801C-031FCEAA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2A75-6128-42F3-8DE0-6FE61BE2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94785-7A13-4AFC-95B0-0314D1964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A185E-CBA6-4763-BF05-EF1113EB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B2F39-4A61-4842-A642-B954BAB4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EDD6B-51C5-42AB-99C2-E93A48C0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1DA2-7FAD-49CE-B701-8F089182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5A99-A1A8-48DC-BD67-0B274A59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59116-8B03-47BF-9660-351DB2B86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FF36-8854-433A-80D1-C4905562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3A2CE-81CA-4A5C-A46F-161EF211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07C1D-41F2-4C78-A83F-FDC485B2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BD0D-0EC3-48FE-BBEB-4E081330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115BA-A63C-46BB-8324-FA77F1AA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4F711-9FFD-40A4-80AA-96EF98C15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D5451-0721-4C84-9A74-0DE2CCD7F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728C4-C552-43BE-872C-CA2F01FD8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ABC05-AE9D-4047-8854-51C6709F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40D42-DB72-4C4B-8C20-D0CEF5A0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3B4552-34B9-4415-8167-C3171575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8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A4BA-24FC-4BA5-A285-D34FCB23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0BD18-FE21-4EFC-BD1C-3D1B8C1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6A75-25CC-4CC2-83F0-296E9235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FD5F9-A58E-42B4-A27F-F8E8342A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0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53163-4FA9-429F-AC91-DDF8FA25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ED6A5-22CE-4578-B4F6-EF13E690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06DA5-6351-4168-85D6-E20EB3F4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0798-970B-4787-9935-5F865D66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12A87-AAA3-4BF6-A316-1D6F32A9A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B5644-66B3-43B9-9AA3-76B5815E8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45EF9-6008-41F2-B7E1-BD0D383B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E39A-F7D8-4980-829B-6DCB4B89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354E-8B5D-4071-AFE8-7804AD71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4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1DFE-AFE5-48B6-9F16-57FC102E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3B93B-5616-4EF9-B0C1-FA9622CE1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079D3-0E88-4755-9892-7AD3A5EF9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52F98-4EDA-4B48-BA12-4BBF43CF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811F-1DEA-4F7B-A0F5-6CA37746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A725F-6244-4D3E-88D5-B893208B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6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AE928-0EB5-4DA4-8AFE-45035D88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6B8F1-82B6-4680-BA3B-C9768A541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74E52-E618-451B-B8F2-63B71805C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9430-A7D8-4335-BC67-30E0AFD4919F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72CF0-5AB4-4E4A-97CD-82D012A2D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B90AA-1DB0-42EE-8CFA-F1B98E361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A011-155F-424D-B417-315E59F2F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23" y="1617785"/>
            <a:ext cx="7561385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 in the management of cancer: lessons from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vivo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and clinical trials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1077" y="3783619"/>
            <a:ext cx="7561385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Aggelos</a:t>
            </a:r>
            <a:r>
              <a:rPr lang="en-US" sz="2400" b="1" dirty="0"/>
              <a:t> T </a:t>
            </a:r>
            <a:r>
              <a:rPr lang="en-US" sz="2400" b="1" dirty="0" err="1"/>
              <a:t>Margetis</a:t>
            </a:r>
            <a:r>
              <a:rPr lang="en-US" sz="2400" b="1" dirty="0"/>
              <a:t>, MD</a:t>
            </a:r>
          </a:p>
          <a:p>
            <a:r>
              <a:rPr lang="en-US" sz="2400" dirty="0"/>
              <a:t>Internal Medicine-Oncology Residency Program, Athens Naval and Veterans Hospital</a:t>
            </a:r>
          </a:p>
          <a:p>
            <a:r>
              <a:rPr lang="en-US" sz="2400" dirty="0"/>
              <a:t>European Society for Clinical Nutrition and Metabolism</a:t>
            </a:r>
          </a:p>
          <a:p>
            <a:r>
              <a:rPr lang="en-US" sz="2400" dirty="0"/>
              <a:t>Mediterranean Lifestyle Medicine Institute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792" y="3863903"/>
            <a:ext cx="4730262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research is co-financed by Greece and the European Union (European Social Fund-ESF) through the Operational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Programme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Human Resources Development, Education and Lifelong Learning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context of the project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Strengthening Human Resources Research Potential via Doctorate Research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(MIS-5000432), implemented by the State Scholarships Foundation (</a:t>
            </a:r>
            <a:r>
              <a:rPr kumimoji="0" 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ΙΚΥ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16" y="4862146"/>
            <a:ext cx="4313238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50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Πολεμικό Ναυτικό - Επίσημη Ιστοσελίδα - Αρχική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982" y="4506929"/>
            <a:ext cx="385290" cy="4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5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lecular mechanisms of dietary restriction promoting health and longevity  | Nature Reviews Molecular Cell Biolog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087" y="2301185"/>
            <a:ext cx="3894990" cy="40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3167" y="63754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 Molecular mechanisms of dietary restriction promoting health and longevity.</a:t>
            </a:r>
          </a:p>
          <a:p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Green CL, Lamming DW, Fontana L. Nat Rev </a:t>
            </a:r>
            <a:r>
              <a:rPr lang="en-US" sz="1200" i="1" dirty="0" err="1">
                <a:solidFill>
                  <a:schemeClr val="accent1">
                    <a:lumMod val="50000"/>
                  </a:schemeClr>
                </a:solidFill>
              </a:rPr>
              <a:t>Mol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 Cell Biol. 2022 Jan;23(1):56-73.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5446" y="10685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restriction: mechanisms of action</a:t>
            </a:r>
          </a:p>
        </p:txBody>
      </p:sp>
    </p:spTree>
    <p:extLst>
      <p:ext uri="{BB962C8B-B14F-4D97-AF65-F5344CB8AC3E}">
        <p14:creationId xmlns:p14="http://schemas.microsoft.com/office/powerpoint/2010/main" val="142789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loric restriction - A promising anti-cancer approach: From molecular  mechanisms to clinical trials - ScienceDirec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75" y="1580474"/>
            <a:ext cx="5946287" cy="46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5074" y="6375335"/>
            <a:ext cx="7634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Caloric restriction - A promising anti-cancer approach: From molecular mechanisms to clinical trials.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Kopeina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GS,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Senichkin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VV,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Zhivotovsky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B.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Biochim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Biophys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Acta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Rev Cancer. 2017 Jan;1867(1):29-41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72231" y="82921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restriction: mechanisms of action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20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11020" y="223432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Insulin/IGF axis down-regulation</a:t>
            </a:r>
          </a:p>
          <a:p>
            <a:r>
              <a:rPr lang="en-US" sz="2800" dirty="0"/>
              <a:t>Metabolism rewiring</a:t>
            </a:r>
          </a:p>
          <a:p>
            <a:r>
              <a:rPr lang="en-US" sz="2800" dirty="0"/>
              <a:t>Angiogenesis disruption</a:t>
            </a:r>
          </a:p>
          <a:p>
            <a:r>
              <a:rPr lang="en-US" sz="2800" dirty="0"/>
              <a:t>Promoting apoptosis/cell death</a:t>
            </a:r>
          </a:p>
          <a:p>
            <a:r>
              <a:rPr lang="en-US" sz="2800" dirty="0"/>
              <a:t>Immune reprogramming</a:t>
            </a:r>
          </a:p>
          <a:p>
            <a:r>
              <a:rPr lang="en-US" sz="2800" dirty="0"/>
              <a:t>Metastasis amelioration</a:t>
            </a:r>
          </a:p>
          <a:p>
            <a:endParaRPr lang="el-GR" sz="28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72231" y="82921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restriction: mechanisms of action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New Dimensions in Cancer Biology: Updated Hallmarks of Cancer Published -  American Association for Cancer Research (AAC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1694" y="1896008"/>
            <a:ext cx="5806760" cy="4780900"/>
          </a:xfrm>
          <a:prstGeom prst="rect">
            <a:avLst/>
          </a:prstGeom>
          <a:noFill/>
        </p:spPr>
      </p:pic>
      <p:sp>
        <p:nvSpPr>
          <p:cNvPr id="7" name="5 - Έλλειψη"/>
          <p:cNvSpPr/>
          <p:nvPr/>
        </p:nvSpPr>
        <p:spPr>
          <a:xfrm>
            <a:off x="6704734" y="1785779"/>
            <a:ext cx="1545628" cy="547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6 - Έλλειψη"/>
          <p:cNvSpPr/>
          <p:nvPr/>
        </p:nvSpPr>
        <p:spPr>
          <a:xfrm>
            <a:off x="5490288" y="2954062"/>
            <a:ext cx="1301582" cy="626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7 - Έλλειψη"/>
          <p:cNvSpPr/>
          <p:nvPr/>
        </p:nvSpPr>
        <p:spPr>
          <a:xfrm>
            <a:off x="8636850" y="1795512"/>
            <a:ext cx="1382930" cy="547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8 - Έλλειψη"/>
          <p:cNvSpPr/>
          <p:nvPr/>
        </p:nvSpPr>
        <p:spPr>
          <a:xfrm>
            <a:off x="10203151" y="2993195"/>
            <a:ext cx="1301546" cy="547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9 - Έλλειψη"/>
          <p:cNvSpPr/>
          <p:nvPr/>
        </p:nvSpPr>
        <p:spPr>
          <a:xfrm>
            <a:off x="10243808" y="4035531"/>
            <a:ext cx="1220232" cy="626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0 - Έλλειψη"/>
          <p:cNvSpPr/>
          <p:nvPr/>
        </p:nvSpPr>
        <p:spPr>
          <a:xfrm>
            <a:off x="10019780" y="5116992"/>
            <a:ext cx="1708326" cy="391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1 - Έλλειψη"/>
          <p:cNvSpPr/>
          <p:nvPr/>
        </p:nvSpPr>
        <p:spPr>
          <a:xfrm>
            <a:off x="6623385" y="6226515"/>
            <a:ext cx="1708326" cy="480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1 - Έλλειψη"/>
          <p:cNvSpPr/>
          <p:nvPr/>
        </p:nvSpPr>
        <p:spPr>
          <a:xfrm>
            <a:off x="8701831" y="6262197"/>
            <a:ext cx="1708326" cy="480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6 - Έλλειψη"/>
          <p:cNvSpPr/>
          <p:nvPr/>
        </p:nvSpPr>
        <p:spPr>
          <a:xfrm>
            <a:off x="5403152" y="3973396"/>
            <a:ext cx="1041191" cy="626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60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3409950"/>
            <a:ext cx="7096126" cy="594632"/>
          </a:xfrm>
          <a:prstGeom prst="roundRect">
            <a:avLst/>
          </a:prstGeom>
          <a:solidFill>
            <a:srgbClr val="D5F9EB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6429" y="8223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199" y="2065117"/>
            <a:ext cx="11223171" cy="460782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restriction protocols ameliorate aging-related pathologies and carcinogenesis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 mechanisms of action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pic>
        <p:nvPicPr>
          <p:cNvPr id="11" name="Picture 10" descr="How To Intermittent Fast: An Exploration of Fasting Protoco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980" y="4027714"/>
            <a:ext cx="3998640" cy="266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01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31" y="1820861"/>
            <a:ext cx="11284340" cy="50371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Giovanella</a:t>
            </a:r>
            <a:r>
              <a:rPr lang="en-US" dirty="0"/>
              <a:t> et al, 1982)</a:t>
            </a:r>
          </a:p>
          <a:p>
            <a:r>
              <a:rPr lang="en-US" dirty="0"/>
              <a:t>25-75% caloric restriction in Swiss nude mice</a:t>
            </a:r>
          </a:p>
          <a:p>
            <a:r>
              <a:rPr lang="en-US" dirty="0"/>
              <a:t>Tumor-inhibiting effects (lung, breast, colon)</a:t>
            </a:r>
          </a:p>
          <a:p>
            <a:r>
              <a:rPr lang="en-US" dirty="0"/>
              <a:t>Unfortunately all mice in 50% and 25% CR groups experienced severe weight loss and mortality; 75% CR group had a marginal  weight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(Bunk et al 1992, Zhu et al 1991)</a:t>
            </a:r>
          </a:p>
          <a:p>
            <a:r>
              <a:rPr lang="en-US" dirty="0"/>
              <a:t>MUN-induced breast cancer in rats</a:t>
            </a:r>
          </a:p>
          <a:p>
            <a:r>
              <a:rPr lang="en-US" dirty="0"/>
              <a:t>70-75% CR showed anti-tumor effect</a:t>
            </a:r>
          </a:p>
          <a:p>
            <a:r>
              <a:rPr lang="en-US" dirty="0"/>
              <a:t>No side effects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</p:txBody>
      </p:sp>
      <p:pic>
        <p:nvPicPr>
          <p:cNvPr id="1026" name="Picture 2" descr="002019 - nude Strain Detai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316" y="1736983"/>
            <a:ext cx="3338739" cy="164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4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5" y="1825625"/>
            <a:ext cx="11059886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Brain cancer</a:t>
            </a:r>
          </a:p>
          <a:p>
            <a:r>
              <a:rPr lang="en-US" dirty="0"/>
              <a:t>Hybrid ketogenic-60% CR diet or 70% CR diet</a:t>
            </a:r>
          </a:p>
          <a:p>
            <a:r>
              <a:rPr lang="en-US" dirty="0"/>
              <a:t>Impressive results in variety of brain tumor models</a:t>
            </a:r>
          </a:p>
          <a:p>
            <a:r>
              <a:rPr lang="en-US" dirty="0">
                <a:solidFill>
                  <a:srgbClr val="FF0000"/>
                </a:solidFill>
              </a:rPr>
              <a:t>Rare side effects, mainly weight loss &lt;10%; some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mice subjected to 60% CR lost &gt;20% of their body weight </a:t>
            </a:r>
          </a:p>
        </p:txBody>
      </p:sp>
      <p:sp>
        <p:nvSpPr>
          <p:cNvPr id="4" name="AutoShape 4" descr="Thomas N. Seyfried - Biology Department - Morrissey College of Arts and  Sciences - Boston College"/>
          <p:cNvSpPr>
            <a:spLocks noChangeAspect="1" noChangeArrowheads="1"/>
          </p:cNvSpPr>
          <p:nvPr/>
        </p:nvSpPr>
        <p:spPr bwMode="auto">
          <a:xfrm>
            <a:off x="155575" y="-822325"/>
            <a:ext cx="1438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638" y="148658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30437" y="3629706"/>
            <a:ext cx="29093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Professor Thomas </a:t>
            </a:r>
            <a:r>
              <a:rPr lang="en-US" sz="1400" i="1" dirty="0" err="1"/>
              <a:t>Seyfried</a:t>
            </a:r>
            <a:r>
              <a:rPr lang="en-US" sz="1400" i="1" dirty="0"/>
              <a:t>.</a:t>
            </a:r>
          </a:p>
          <a:p>
            <a:r>
              <a:rPr lang="en-US" sz="1400" i="1" dirty="0"/>
              <a:t>Biology Department, Boston College, </a:t>
            </a:r>
          </a:p>
          <a:p>
            <a:r>
              <a:rPr lang="en-US" sz="1400" i="1" dirty="0"/>
              <a:t>Chestnut Hill, Massachusetts</a:t>
            </a:r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</p:txBody>
      </p:sp>
    </p:spTree>
    <p:extLst>
      <p:ext uri="{BB962C8B-B14F-4D97-AF65-F5344CB8AC3E}">
        <p14:creationId xmlns:p14="http://schemas.microsoft.com/office/powerpoint/2010/main" val="89256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" y="1825625"/>
            <a:ext cx="11198225" cy="48169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Breast cancer</a:t>
            </a:r>
          </a:p>
          <a:p>
            <a:r>
              <a:rPr lang="en-US" dirty="0"/>
              <a:t>70% CR along with chemotherapy exhibited synergistic anti-tumor effects and CR reversed chemotherapy-induced inflammation</a:t>
            </a:r>
          </a:p>
          <a:p>
            <a:r>
              <a:rPr lang="en-US" dirty="0"/>
              <a:t>70% CR along with irradiation synergistically inhibited tumor progression and metastasis</a:t>
            </a:r>
          </a:p>
          <a:p>
            <a:r>
              <a:rPr lang="en-US" dirty="0"/>
              <a:t>60-80% CR decreased breast cancer spread via remodeling </a:t>
            </a:r>
          </a:p>
          <a:p>
            <a:pPr marL="0" indent="0">
              <a:buNone/>
            </a:pPr>
            <a:r>
              <a:rPr lang="en-US" dirty="0"/>
              <a:t>   of systemic immune microenvironment (    </a:t>
            </a:r>
            <a:r>
              <a:rPr lang="en-US" dirty="0" err="1"/>
              <a:t>Tregs</a:t>
            </a:r>
            <a:r>
              <a:rPr lang="en-US" dirty="0"/>
              <a:t>, MDSCs,</a:t>
            </a:r>
          </a:p>
          <a:p>
            <a:pPr marL="0" indent="0">
              <a:buNone/>
            </a:pPr>
            <a:r>
              <a:rPr lang="en-US" dirty="0"/>
              <a:t>        CD8+ in peripheral tissues</a:t>
            </a:r>
          </a:p>
          <a:p>
            <a:r>
              <a:rPr lang="en-US" dirty="0">
                <a:solidFill>
                  <a:srgbClr val="FF0000"/>
                </a:solidFill>
              </a:rPr>
              <a:t>60% CR protocol was accompanied by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significant weight loss (&gt;20%) in two studies</a:t>
            </a:r>
          </a:p>
          <a:p>
            <a:endParaRPr lang="en-US" dirty="0"/>
          </a:p>
        </p:txBody>
      </p:sp>
      <p:sp>
        <p:nvSpPr>
          <p:cNvPr id="4" name="AutoShape 4" descr="Thomas N. Seyfried - Biology Department - Morrissey College of Arts and  Sciences - Boston College"/>
          <p:cNvSpPr>
            <a:spLocks noChangeAspect="1" noChangeArrowheads="1"/>
          </p:cNvSpPr>
          <p:nvPr/>
        </p:nvSpPr>
        <p:spPr bwMode="auto">
          <a:xfrm>
            <a:off x="155575" y="-822325"/>
            <a:ext cx="1438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Nicole L Simone MD | Jefferson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688" y="3526963"/>
            <a:ext cx="1428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6261" y="5257562"/>
            <a:ext cx="3915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Nicole Simone</a:t>
            </a:r>
          </a:p>
          <a:p>
            <a:r>
              <a:rPr lang="en-US" sz="1400" i="1" dirty="0"/>
              <a:t>Professor of Radiation Oncology and Integrative Medicine and Nutrition Sciences</a:t>
            </a:r>
          </a:p>
          <a:p>
            <a:r>
              <a:rPr lang="en-US" sz="1400" i="1" dirty="0"/>
              <a:t>SKCC Program Leader, Cancer Risk and Control Program</a:t>
            </a:r>
          </a:p>
          <a:p>
            <a:r>
              <a:rPr lang="en-US" sz="1400" i="1" dirty="0"/>
              <a:t>Radiation Lead of the Jefferson Breast Care Center</a:t>
            </a:r>
            <a:endParaRPr lang="en-US" sz="1400" i="1" dirty="0">
              <a:effectLst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204855" y="4392388"/>
            <a:ext cx="304800" cy="4680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V="1">
            <a:off x="412064" y="4723921"/>
            <a:ext cx="315686" cy="50074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</p:txBody>
      </p:sp>
    </p:spTree>
    <p:extLst>
      <p:ext uri="{BB962C8B-B14F-4D97-AF65-F5344CB8AC3E}">
        <p14:creationId xmlns:p14="http://schemas.microsoft.com/office/powerpoint/2010/main" val="2715485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Thomas N. Seyfried - Biology Department - Morrissey College of Arts and  Sciences - Boston College"/>
          <p:cNvSpPr>
            <a:spLocks noChangeAspect="1" noChangeArrowheads="1"/>
          </p:cNvSpPr>
          <p:nvPr/>
        </p:nvSpPr>
        <p:spPr bwMode="auto">
          <a:xfrm>
            <a:off x="155575" y="-822325"/>
            <a:ext cx="1438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15030" y="1752600"/>
            <a:ext cx="12089883" cy="33636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Prostate cancer</a:t>
            </a:r>
          </a:p>
          <a:p>
            <a:r>
              <a:rPr lang="en-US" dirty="0"/>
              <a:t>60-70% CR alone or in combination with other agents showed promising results; </a:t>
            </a:r>
            <a:r>
              <a:rPr lang="en-US" dirty="0">
                <a:solidFill>
                  <a:srgbClr val="FF0000"/>
                </a:solidFill>
              </a:rPr>
              <a:t>60% CR scheme was accompanied by 27% weight loss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/>
              <a:t>Colon cancer</a:t>
            </a:r>
          </a:p>
          <a:p>
            <a:r>
              <a:rPr lang="en-US" dirty="0"/>
              <a:t>4 studies showed benefit of 70% CR; 10-25% weight loss</a:t>
            </a:r>
            <a:endParaRPr lang="el-GR" dirty="0"/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</p:txBody>
      </p:sp>
    </p:spTree>
    <p:extLst>
      <p:ext uri="{BB962C8B-B14F-4D97-AF65-F5344CB8AC3E}">
        <p14:creationId xmlns:p14="http://schemas.microsoft.com/office/powerpoint/2010/main" val="1364220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95401"/>
            <a:ext cx="10991850" cy="41490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/>
              <a:t>Other cancer subtypes</a:t>
            </a:r>
          </a:p>
          <a:p>
            <a:r>
              <a:rPr lang="en-US" dirty="0"/>
              <a:t>Few data for lymphoma, ovarian, lung, liver, cervical cancer, lymphoma (60-75% CR regimens)</a:t>
            </a:r>
          </a:p>
          <a:p>
            <a:r>
              <a:rPr lang="en-US" dirty="0">
                <a:solidFill>
                  <a:srgbClr val="FF0000"/>
                </a:solidFill>
              </a:rPr>
              <a:t>In pancreatic </a:t>
            </a:r>
            <a:r>
              <a:rPr lang="en-US" dirty="0" err="1">
                <a:solidFill>
                  <a:srgbClr val="FF0000"/>
                </a:solidFill>
              </a:rPr>
              <a:t>adenocarcinoma</a:t>
            </a:r>
            <a:r>
              <a:rPr lang="en-US" dirty="0">
                <a:solidFill>
                  <a:srgbClr val="FF0000"/>
                </a:solidFill>
              </a:rPr>
              <a:t>, weight loss &gt;20% in mice treated with 60% and 70% CR schemes; somewhat problematic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</p:txBody>
      </p:sp>
    </p:spTree>
    <p:extLst>
      <p:ext uri="{BB962C8B-B14F-4D97-AF65-F5344CB8AC3E}">
        <p14:creationId xmlns:p14="http://schemas.microsoft.com/office/powerpoint/2010/main" val="157858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686106"/>
            <a:ext cx="5673725" cy="504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9325" y="1939884"/>
            <a:ext cx="59775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70% CR plus DXR in 4T1 breast cancer model :</a:t>
            </a:r>
          </a:p>
          <a:p>
            <a:endParaRPr lang="en-US" sz="24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Synergistically promote apoptosis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Synergistically promote DNA damage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Synergistically decrease proliferation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Decrease markers of </a:t>
            </a:r>
            <a:r>
              <a:rPr lang="en-US" sz="2400" b="1" dirty="0" err="1"/>
              <a:t>stemness</a:t>
            </a:r>
            <a:r>
              <a:rPr lang="en-US" sz="2400" b="1" dirty="0"/>
              <a:t> which </a:t>
            </a:r>
          </a:p>
          <a:p>
            <a:r>
              <a:rPr lang="en-US" sz="2400" b="1" dirty="0"/>
              <a:t>are features of highly aggressive potential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000" i="1" dirty="0"/>
              <a:t>(unpublished data from our group)</a:t>
            </a:r>
          </a:p>
        </p:txBody>
      </p:sp>
    </p:spTree>
    <p:extLst>
      <p:ext uri="{BB962C8B-B14F-4D97-AF65-F5344CB8AC3E}">
        <p14:creationId xmlns:p14="http://schemas.microsoft.com/office/powerpoint/2010/main" val="359847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-32" y="1425430"/>
            <a:ext cx="12192032" cy="4389120"/>
          </a:xfrm>
        </p:spPr>
        <p:txBody>
          <a:bodyPr>
            <a:normAutofit/>
          </a:bodyPr>
          <a:lstStyle/>
          <a:p>
            <a:r>
              <a:rPr lang="en-US" sz="2000" dirty="0"/>
              <a:t>MD, Faculty of Medicine, National </a:t>
            </a:r>
            <a:r>
              <a:rPr lang="en-US" sz="2000" dirty="0" err="1"/>
              <a:t>Kapodistrian</a:t>
            </a:r>
            <a:r>
              <a:rPr lang="en-US" sz="2000" dirty="0"/>
              <a:t> University of Athens </a:t>
            </a:r>
            <a:r>
              <a:rPr lang="el-GR" sz="2000" dirty="0"/>
              <a:t>2011-2017</a:t>
            </a:r>
          </a:p>
          <a:p>
            <a:r>
              <a:rPr lang="en-US" sz="2000" dirty="0"/>
              <a:t>Research Fellow, Department of Histology</a:t>
            </a:r>
            <a:r>
              <a:rPr lang="el-GR" sz="2000" dirty="0"/>
              <a:t>, </a:t>
            </a:r>
            <a:r>
              <a:rPr lang="en-US" sz="2000" dirty="0"/>
              <a:t>Molecular Carcinogenesis Group, Faculty of Medicine, National </a:t>
            </a:r>
            <a:r>
              <a:rPr lang="en-US" sz="2000" dirty="0" err="1"/>
              <a:t>Kapodistrian</a:t>
            </a:r>
            <a:r>
              <a:rPr lang="en-US" sz="2000" dirty="0"/>
              <a:t> University of Athens </a:t>
            </a:r>
            <a:r>
              <a:rPr lang="el-GR" sz="2000" dirty="0"/>
              <a:t>2017-2021</a:t>
            </a:r>
            <a:endParaRPr lang="en-US" sz="2000" dirty="0"/>
          </a:p>
          <a:p>
            <a:r>
              <a:rPr lang="en-US" sz="2000" dirty="0"/>
              <a:t>Internal Medicine-Oncology Residency Program, Athens Naval and Veterans Hospital </a:t>
            </a:r>
            <a:r>
              <a:rPr lang="el-GR" sz="2000" dirty="0"/>
              <a:t>2020-</a:t>
            </a:r>
            <a:r>
              <a:rPr lang="en-US" sz="2000" dirty="0"/>
              <a:t>today</a:t>
            </a:r>
          </a:p>
          <a:p>
            <a:r>
              <a:rPr lang="en-US" sz="2000" dirty="0"/>
              <a:t>Fundamentals of Integrative Oncology, certificated by Memorial Sloan Kettering Cancer Center 2022</a:t>
            </a:r>
          </a:p>
          <a:p>
            <a:r>
              <a:rPr lang="en-US" sz="2000" dirty="0"/>
              <a:t>Integrative Health and Medicine Certificated, online training, Minnesota University 2021</a:t>
            </a:r>
          </a:p>
          <a:p>
            <a:r>
              <a:rPr lang="en-US" sz="2000" dirty="0"/>
              <a:t>Nutrition and Disease Certificated, online training, </a:t>
            </a:r>
            <a:r>
              <a:rPr lang="en-US" sz="2000" dirty="0" err="1"/>
              <a:t>Wageningen</a:t>
            </a:r>
            <a:r>
              <a:rPr lang="en-US" sz="2000" dirty="0"/>
              <a:t> University and Research 2021</a:t>
            </a:r>
          </a:p>
          <a:p>
            <a:r>
              <a:rPr lang="en-US" sz="2000" dirty="0"/>
              <a:t>Cancer Survivorship Certificated, online training program, Washington Cancer Centre 2021</a:t>
            </a:r>
          </a:p>
          <a:p>
            <a:r>
              <a:rPr lang="en-US" sz="2000" dirty="0"/>
              <a:t>Geriatric Assessment and Geriatric Oncology Certificated, online training program, University of Rochester Medical Center 2021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4371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2001" y="3924300"/>
            <a:ext cx="6686550" cy="567418"/>
          </a:xfrm>
          <a:prstGeom prst="roundRect">
            <a:avLst/>
          </a:prstGeom>
          <a:solidFill>
            <a:srgbClr val="D5F9EB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6429" y="8223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199" y="2065117"/>
            <a:ext cx="11223171" cy="460782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restriction protocols ameliorate aging-related pathologies and carcinogenesis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 mechanisms of action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pic>
        <p:nvPicPr>
          <p:cNvPr id="12" name="Picture 11" descr="How To Intermittent Fast: An Exploration of Fasting Protoco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980" y="4027714"/>
            <a:ext cx="3998640" cy="266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28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9550" y="1825624"/>
            <a:ext cx="11982450" cy="4822825"/>
          </a:xfrm>
        </p:spPr>
        <p:txBody>
          <a:bodyPr>
            <a:normAutofit/>
          </a:bodyPr>
          <a:lstStyle/>
          <a:p>
            <a:r>
              <a:rPr lang="en-US" i="1" dirty="0"/>
              <a:t> </a:t>
            </a:r>
            <a:r>
              <a:rPr lang="en-US" dirty="0"/>
              <a:t>Pilot study in overweight and obese prostate cancer patients</a:t>
            </a:r>
          </a:p>
          <a:p>
            <a:r>
              <a:rPr lang="en-US" dirty="0"/>
              <a:t>6-week 50-80% CR on personalized basis</a:t>
            </a:r>
          </a:p>
          <a:p>
            <a:r>
              <a:rPr lang="en-US" dirty="0"/>
              <a:t>CR induced slight weight loss (2%) and changes in serum biomarkers which may be related to better prognosis</a:t>
            </a:r>
          </a:p>
        </p:txBody>
      </p:sp>
    </p:spTree>
    <p:extLst>
      <p:ext uri="{BB962C8B-B14F-4D97-AF65-F5344CB8AC3E}">
        <p14:creationId xmlns:p14="http://schemas.microsoft.com/office/powerpoint/2010/main" val="1354983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9550" y="1825624"/>
            <a:ext cx="11982450" cy="482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NCT00444054</a:t>
            </a:r>
          </a:p>
          <a:p>
            <a:r>
              <a:rPr lang="en-US" dirty="0"/>
              <a:t>Pilot study in stage IV cancer patients</a:t>
            </a:r>
          </a:p>
          <a:p>
            <a:r>
              <a:rPr lang="en-US" dirty="0"/>
              <a:t>28-day 59-71% CR on personalized basis; </a:t>
            </a:r>
            <a:r>
              <a:rPr lang="en-US" dirty="0" err="1"/>
              <a:t>ketogenic</a:t>
            </a:r>
            <a:r>
              <a:rPr lang="en-US" dirty="0"/>
              <a:t> composition</a:t>
            </a:r>
          </a:p>
          <a:p>
            <a:r>
              <a:rPr lang="en-US" dirty="0"/>
              <a:t>Safe and feasible</a:t>
            </a:r>
          </a:p>
          <a:p>
            <a:r>
              <a:rPr lang="en-US" u="sng" dirty="0">
                <a:solidFill>
                  <a:srgbClr val="00B050"/>
                </a:solidFill>
              </a:rPr>
              <a:t>Ketosis and decreased insulin were associated with stable disease or remission </a:t>
            </a:r>
          </a:p>
        </p:txBody>
      </p:sp>
    </p:spTree>
    <p:extLst>
      <p:ext uri="{BB962C8B-B14F-4D97-AF65-F5344CB8AC3E}">
        <p14:creationId xmlns:p14="http://schemas.microsoft.com/office/powerpoint/2010/main" val="253524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9550" y="1825624"/>
            <a:ext cx="11982450" cy="482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NL5624</a:t>
            </a:r>
          </a:p>
          <a:p>
            <a:r>
              <a:rPr lang="en-US" dirty="0"/>
              <a:t>Randomized controlled trial </a:t>
            </a:r>
          </a:p>
          <a:p>
            <a:r>
              <a:rPr lang="en-US" dirty="0"/>
              <a:t>Stage IV cancer patients receiving </a:t>
            </a:r>
            <a:r>
              <a:rPr lang="en-US" dirty="0" err="1"/>
              <a:t>irinotecan</a:t>
            </a:r>
            <a:endParaRPr lang="en-US" dirty="0"/>
          </a:p>
          <a:p>
            <a:r>
              <a:rPr lang="en-US" dirty="0"/>
              <a:t>70% CR (+ 70% protein restriction) for 5days during 1</a:t>
            </a:r>
            <a:r>
              <a:rPr lang="en-US" baseline="30000" dirty="0"/>
              <a:t>st</a:t>
            </a:r>
            <a:r>
              <a:rPr lang="en-US" dirty="0"/>
              <a:t> or 2</a:t>
            </a:r>
            <a:r>
              <a:rPr lang="en-US" baseline="30000" dirty="0"/>
              <a:t>nd </a:t>
            </a:r>
            <a:r>
              <a:rPr lang="en-US" dirty="0"/>
              <a:t> cycle of chemo </a:t>
            </a:r>
          </a:p>
          <a:p>
            <a:r>
              <a:rPr lang="en-US" dirty="0"/>
              <a:t>Safe and feasible</a:t>
            </a:r>
          </a:p>
          <a:p>
            <a:r>
              <a:rPr lang="en-US" u="sng" dirty="0">
                <a:solidFill>
                  <a:srgbClr val="00B050"/>
                </a:solidFill>
              </a:rPr>
              <a:t>Dietary regimen dramatically enhanced the bioavailability of the active metabolite of </a:t>
            </a:r>
            <a:r>
              <a:rPr lang="en-US" u="sng" dirty="0" err="1">
                <a:solidFill>
                  <a:srgbClr val="00B050"/>
                </a:solidFill>
              </a:rPr>
              <a:t>irinotecan</a:t>
            </a:r>
            <a:r>
              <a:rPr lang="en-US" u="sng" dirty="0">
                <a:solidFill>
                  <a:srgbClr val="00B050"/>
                </a:solidFill>
              </a:rPr>
              <a:t>, hence it may improve the therapeutic window</a:t>
            </a:r>
          </a:p>
        </p:txBody>
      </p:sp>
    </p:spTree>
    <p:extLst>
      <p:ext uri="{BB962C8B-B14F-4D97-AF65-F5344CB8AC3E}">
        <p14:creationId xmlns:p14="http://schemas.microsoft.com/office/powerpoint/2010/main" val="367813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2231" y="1825624"/>
            <a:ext cx="11719769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NCT01754350</a:t>
            </a:r>
          </a:p>
          <a:p>
            <a:r>
              <a:rPr lang="en-US" dirty="0"/>
              <a:t>Randomized, controlled study in patients with recurrent </a:t>
            </a:r>
            <a:r>
              <a:rPr lang="en-US" dirty="0" err="1"/>
              <a:t>glioma</a:t>
            </a:r>
            <a:endParaRPr lang="en-US" dirty="0"/>
          </a:p>
          <a:p>
            <a:r>
              <a:rPr lang="en-US" dirty="0"/>
              <a:t>Hybrid </a:t>
            </a:r>
            <a:r>
              <a:rPr lang="en-US" dirty="0" err="1"/>
              <a:t>ketogenic</a:t>
            </a:r>
            <a:r>
              <a:rPr lang="en-US" dirty="0"/>
              <a:t>-fasting diet (KD-FD) combined with irradiation versus standard diet plus irradiation</a:t>
            </a:r>
          </a:p>
          <a:p>
            <a:r>
              <a:rPr lang="en-US" dirty="0"/>
              <a:t>3days of KD (73% CR) followed by 3days of near-total fasting and again 3days KD (totally 9days)</a:t>
            </a:r>
          </a:p>
          <a:p>
            <a:r>
              <a:rPr lang="en-US" dirty="0"/>
              <a:t>No difference in progression-free survival or overall survival; but, </a:t>
            </a:r>
            <a:r>
              <a:rPr lang="en-US" u="sng" dirty="0">
                <a:solidFill>
                  <a:srgbClr val="00B050"/>
                </a:solidFill>
              </a:rPr>
              <a:t>patients on KD-FD with glucose&lt;83.5mg/dl on day 6 had significantly longer PFS and OS</a:t>
            </a:r>
          </a:p>
        </p:txBody>
      </p:sp>
    </p:spTree>
    <p:extLst>
      <p:ext uri="{BB962C8B-B14F-4D97-AF65-F5344CB8AC3E}">
        <p14:creationId xmlns:p14="http://schemas.microsoft.com/office/powerpoint/2010/main" val="2866539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DRKS00011610</a:t>
            </a:r>
          </a:p>
          <a:p>
            <a:r>
              <a:rPr lang="en-US" dirty="0"/>
              <a:t>controlled cross-over pilot study in patients with gynecological cancer</a:t>
            </a:r>
          </a:p>
          <a:p>
            <a:r>
              <a:rPr lang="en-US" dirty="0"/>
              <a:t>25% CR scheme for 96hr during half of chemotherapy cycles; half patients consumed a KD for 6days before CR</a:t>
            </a:r>
          </a:p>
          <a:p>
            <a:r>
              <a:rPr lang="en-US" dirty="0">
                <a:solidFill>
                  <a:srgbClr val="00B050"/>
                </a:solidFill>
              </a:rPr>
              <a:t>CR reduced the incidence of side effects and increased the tolerance of chemotherapy</a:t>
            </a:r>
            <a:r>
              <a:rPr lang="en-US" dirty="0"/>
              <a:t>; KD subgroup had no substantial differences</a:t>
            </a:r>
          </a:p>
        </p:txBody>
      </p:sp>
    </p:spTree>
    <p:extLst>
      <p:ext uri="{BB962C8B-B14F-4D97-AF65-F5344CB8AC3E}">
        <p14:creationId xmlns:p14="http://schemas.microsoft.com/office/powerpoint/2010/main" val="322759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IDEAL trial NCT02708108 </a:t>
            </a:r>
          </a:p>
          <a:p>
            <a:r>
              <a:rPr lang="en-US" dirty="0"/>
              <a:t>Combined CR scheme (60-80%) and exercise program</a:t>
            </a:r>
          </a:p>
          <a:p>
            <a:r>
              <a:rPr lang="en-US" dirty="0"/>
              <a:t>B-acute lymphoblastic leukemia</a:t>
            </a:r>
          </a:p>
          <a:p>
            <a:r>
              <a:rPr lang="en-US" dirty="0"/>
              <a:t>Safe and feasible</a:t>
            </a:r>
          </a:p>
          <a:p>
            <a:r>
              <a:rPr lang="en-US" dirty="0">
                <a:solidFill>
                  <a:srgbClr val="00B050"/>
                </a:solidFill>
              </a:rPr>
              <a:t>Intervention decreased fat mass in obese or overweight patients, ameliorated insulin resistance and decreased minimal residual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7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2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Ongoing</a:t>
            </a:r>
          </a:p>
          <a:p>
            <a:pPr marL="0" indent="0">
              <a:buNone/>
            </a:pPr>
            <a:r>
              <a:rPr lang="en-US" b="1" dirty="0"/>
              <a:t>NCT03162289</a:t>
            </a:r>
          </a:p>
          <a:p>
            <a:r>
              <a:rPr lang="en-US" dirty="0"/>
              <a:t>Breast and ovarian cancer patients</a:t>
            </a:r>
          </a:p>
          <a:p>
            <a:r>
              <a:rPr lang="en-US" dirty="0"/>
              <a:t>Randomized, controlled, two-armed interventional study</a:t>
            </a:r>
          </a:p>
          <a:p>
            <a:r>
              <a:rPr lang="en-US" dirty="0"/>
              <a:t>2 arms: 1) plant-based diet 350-700kcal daily from 48hr before until 24hr after chemotherapy infusion; 2) </a:t>
            </a:r>
            <a:r>
              <a:rPr lang="en-US" dirty="0" err="1"/>
              <a:t>normocaloric</a:t>
            </a:r>
            <a:r>
              <a:rPr lang="en-US" dirty="0"/>
              <a:t> wholefood plant-based diet with restriction of sugar and refined carbohydrates from 48hr before until 24hr after chemo</a:t>
            </a:r>
          </a:p>
          <a:p>
            <a:r>
              <a:rPr lang="en-US" dirty="0"/>
              <a:t> Outcomes: chemotherapy toxicity, </a:t>
            </a:r>
            <a:r>
              <a:rPr lang="en-US" dirty="0" err="1"/>
              <a:t>QoL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02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Ongoing</a:t>
            </a:r>
          </a:p>
          <a:p>
            <a:pPr marL="0" indent="0">
              <a:buNone/>
            </a:pPr>
            <a:r>
              <a:rPr lang="en-US" b="1" dirty="0"/>
              <a:t>CREATE study  NCT03131024</a:t>
            </a:r>
          </a:p>
          <a:p>
            <a:r>
              <a:rPr lang="en-US" dirty="0"/>
              <a:t>Breast cancer patients</a:t>
            </a:r>
          </a:p>
          <a:p>
            <a:r>
              <a:rPr lang="en-US" dirty="0"/>
              <a:t>Phase II randomized controlled trial</a:t>
            </a:r>
          </a:p>
          <a:p>
            <a:r>
              <a:rPr lang="en-US" dirty="0"/>
              <a:t>3 arms: 1) single, 30-min, vigorous-intensity, aerobic exercise session 24 h prior to each </a:t>
            </a:r>
            <a:r>
              <a:rPr lang="en-US" dirty="0" err="1"/>
              <a:t>anthracycline</a:t>
            </a:r>
            <a:r>
              <a:rPr lang="en-US" dirty="0"/>
              <a:t> treatment; 2) 50% CR for 48hr prior to each </a:t>
            </a:r>
            <a:r>
              <a:rPr lang="en-US" dirty="0" err="1"/>
              <a:t>anthracycline</a:t>
            </a:r>
            <a:r>
              <a:rPr lang="en-US" dirty="0"/>
              <a:t> treatment; 3) receive usual cancer care</a:t>
            </a:r>
          </a:p>
          <a:p>
            <a:r>
              <a:rPr lang="en-US" dirty="0"/>
              <a:t>Outcomes: chemotherapy toxicity in the terms of cardiovascular and skeletal muscle systems, fatigue, </a:t>
            </a:r>
            <a:r>
              <a:rPr lang="en-US" dirty="0" err="1"/>
              <a:t>QoL</a:t>
            </a:r>
            <a:r>
              <a:rPr lang="en-US" dirty="0"/>
              <a:t>, oxidative stress markers</a:t>
            </a:r>
          </a:p>
        </p:txBody>
      </p:sp>
    </p:spTree>
    <p:extLst>
      <p:ext uri="{BB962C8B-B14F-4D97-AF65-F5344CB8AC3E}">
        <p14:creationId xmlns:p14="http://schemas.microsoft.com/office/powerpoint/2010/main" val="18530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Ongoing</a:t>
            </a:r>
          </a:p>
          <a:p>
            <a:pPr marL="0" indent="0">
              <a:buNone/>
            </a:pPr>
            <a:r>
              <a:rPr lang="en-US" b="1" dirty="0"/>
              <a:t>DREAM study  NCT03795493</a:t>
            </a:r>
          </a:p>
          <a:p>
            <a:r>
              <a:rPr lang="en-US" dirty="0"/>
              <a:t>Breast cancer patients</a:t>
            </a:r>
          </a:p>
          <a:p>
            <a:r>
              <a:rPr lang="en-US" dirty="0"/>
              <a:t>Phase II randomized controlled trial</a:t>
            </a:r>
          </a:p>
          <a:p>
            <a:r>
              <a:rPr lang="en-US" dirty="0"/>
              <a:t>2 arms: 1) 50% CR (</a:t>
            </a:r>
            <a:r>
              <a:rPr lang="en-US" dirty="0" err="1"/>
              <a:t>ketogenic</a:t>
            </a:r>
            <a:r>
              <a:rPr lang="en-US" dirty="0"/>
              <a:t> composition) for 48-72hr prior to each chemotherapy treatment and 30-60 min of moderate-intensity cycle ergometer exercise during each infusion, 2) receive usual cancer care</a:t>
            </a:r>
          </a:p>
          <a:p>
            <a:r>
              <a:rPr lang="en-US" dirty="0"/>
              <a:t>Outcomes: tumor burden (primary), chemotherapy toxicity in the terms of cardiovascular and skeletal muscle systems, </a:t>
            </a:r>
            <a:r>
              <a:rPr lang="en-US" dirty="0" err="1"/>
              <a:t>QoL</a:t>
            </a:r>
            <a:r>
              <a:rPr lang="en-US" dirty="0"/>
              <a:t> (tertiary)</a:t>
            </a:r>
          </a:p>
        </p:txBody>
      </p:sp>
    </p:spTree>
    <p:extLst>
      <p:ext uri="{BB962C8B-B14F-4D97-AF65-F5344CB8AC3E}">
        <p14:creationId xmlns:p14="http://schemas.microsoft.com/office/powerpoint/2010/main" val="189044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8223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65117"/>
            <a:ext cx="11223171" cy="460782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restriction protocols ameliorate aging-related pathologies and carcinogenesis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 mechanisms of action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pic>
        <p:nvPicPr>
          <p:cNvPr id="4" name="Picture 3" descr="How To Intermittent Fast: An Exploration of Fasting Protoco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980" y="4027714"/>
            <a:ext cx="3998640" cy="266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461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9550" y="1825624"/>
            <a:ext cx="11982450" cy="482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Ongoing</a:t>
            </a:r>
          </a:p>
          <a:p>
            <a:pPr marL="0" indent="0">
              <a:buNone/>
            </a:pPr>
            <a:r>
              <a:rPr lang="en-US" b="1" dirty="0"/>
              <a:t> NCT01886677</a:t>
            </a:r>
          </a:p>
          <a:p>
            <a:r>
              <a:rPr lang="en-US" dirty="0"/>
              <a:t>Overweight and obese prostate cancer patients</a:t>
            </a:r>
          </a:p>
          <a:p>
            <a:r>
              <a:rPr lang="en-US" dirty="0"/>
              <a:t>Randomized, controlled, two-armed study</a:t>
            </a:r>
          </a:p>
          <a:p>
            <a:r>
              <a:rPr lang="en-US" dirty="0"/>
              <a:t>1) </a:t>
            </a:r>
            <a:r>
              <a:rPr lang="en-US" dirty="0" err="1"/>
              <a:t>Presurgical</a:t>
            </a:r>
            <a:r>
              <a:rPr lang="en-US" dirty="0"/>
              <a:t> weight loss program via combination of personalized caloric restriction scheme (50-70% CR) and aerobic exercise, 2) wait-listed control arm </a:t>
            </a:r>
          </a:p>
          <a:p>
            <a:r>
              <a:rPr lang="en-US" dirty="0"/>
              <a:t> Outcomes: measures of feasibility, tumor and circulating biomarkers, gut </a:t>
            </a:r>
            <a:r>
              <a:rPr lang="en-US" dirty="0" err="1"/>
              <a:t>microbiota</a:t>
            </a:r>
            <a:r>
              <a:rPr lang="en-US" dirty="0"/>
              <a:t> changes</a:t>
            </a:r>
          </a:p>
        </p:txBody>
      </p:sp>
    </p:spTree>
    <p:extLst>
      <p:ext uri="{BB962C8B-B14F-4D97-AF65-F5344CB8AC3E}">
        <p14:creationId xmlns:p14="http://schemas.microsoft.com/office/powerpoint/2010/main" val="2742759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1" y="4461782"/>
            <a:ext cx="7191374" cy="567418"/>
          </a:xfrm>
          <a:prstGeom prst="roundRect">
            <a:avLst/>
          </a:prstGeom>
          <a:solidFill>
            <a:srgbClr val="D5F9EB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6429" y="8223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2065117"/>
            <a:ext cx="11223171" cy="460782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restriction protocols ameliorate aging-related pathologies and carcinogenesis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 mechanisms of action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pic>
        <p:nvPicPr>
          <p:cNvPr id="7" name="Picture 6" descr="How To Intermittent Fast: An Exploration of Fasting Protoco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980" y="4027714"/>
            <a:ext cx="3998640" cy="266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14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Diet adherence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Dietary and caloric monitoring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Micronutrients adequacy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Personalized dietary restriction may be essential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Dietary regimen duration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Inappropriate for patients with cancer cachexia 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Inter-professional collaboration (nurses, fitness instructors, specialized dieticians, physicians)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Maintenance diet</a:t>
            </a:r>
          </a:p>
        </p:txBody>
      </p:sp>
    </p:spTree>
    <p:extLst>
      <p:ext uri="{BB962C8B-B14F-4D97-AF65-F5344CB8AC3E}">
        <p14:creationId xmlns:p14="http://schemas.microsoft.com/office/powerpoint/2010/main" val="213330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1104176"/>
            <a:ext cx="5095875" cy="22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3390538"/>
            <a:ext cx="3923480" cy="346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Seesaw For Child Factory Sale, 50% OFF | www.ingeniovirtual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175" y="2030941"/>
            <a:ext cx="5226050" cy="34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6032500" y="1857910"/>
            <a:ext cx="26130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Plant-based diet</a:t>
            </a: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8985250" y="3000910"/>
            <a:ext cx="2578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 and CR diets</a:t>
            </a:r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7405687" y="5505984"/>
            <a:ext cx="33956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survivorship…</a:t>
            </a:r>
          </a:p>
        </p:txBody>
      </p:sp>
    </p:spTree>
    <p:extLst>
      <p:ext uri="{BB962C8B-B14F-4D97-AF65-F5344CB8AC3E}">
        <p14:creationId xmlns:p14="http://schemas.microsoft.com/office/powerpoint/2010/main" val="2414289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n-US" dirty="0"/>
              <a:t>Fasting and CR </a:t>
            </a:r>
            <a:r>
              <a:rPr lang="en-US" dirty="0" err="1"/>
              <a:t>mimetics</a:t>
            </a:r>
            <a:r>
              <a:rPr lang="en-US" dirty="0"/>
              <a:t> impact systemic and tumor immune microenvironment; concurrent immune-targeting therapies remain to be tested</a:t>
            </a:r>
          </a:p>
          <a:p>
            <a:r>
              <a:rPr lang="en-US" dirty="0"/>
              <a:t>PI3K inhibitors – induced hyperglycemia and </a:t>
            </a:r>
            <a:r>
              <a:rPr lang="en-US" dirty="0" err="1"/>
              <a:t>hyperinsulinemia</a:t>
            </a:r>
            <a:r>
              <a:rPr lang="en-US" dirty="0"/>
              <a:t> may be counteracted by CR schemes</a:t>
            </a:r>
          </a:p>
          <a:p>
            <a:r>
              <a:rPr lang="en-US" dirty="0"/>
              <a:t>TKIs along with restricted diets have shown synergistic anti-cancer effects in vitro and in vivo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1" y="4749724"/>
            <a:ext cx="6000750" cy="18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8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/>
          <a:lstStyle/>
          <a:p>
            <a:r>
              <a:rPr lang="en-US" b="1" dirty="0"/>
              <a:t>More clinical trials needed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Clinical trials need to include more minority participants - STA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733549"/>
            <a:ext cx="3586163" cy="35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26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/>
          <a:lstStyle/>
          <a:p>
            <a:r>
              <a:rPr lang="en-US" b="1" dirty="0"/>
              <a:t>More clinical trials needed</a:t>
            </a:r>
          </a:p>
          <a:p>
            <a:r>
              <a:rPr lang="en-US" b="1" dirty="0"/>
              <a:t>More educational opportunities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Clinical trials need to include more minority participants - STA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733549"/>
            <a:ext cx="3586163" cy="35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University of Adelaid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331" y="4261488"/>
            <a:ext cx="3290887" cy="24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51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72231" y="829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/>
          <a:lstStyle/>
          <a:p>
            <a:r>
              <a:rPr lang="en-US" b="1" dirty="0"/>
              <a:t>More clinical trials needed</a:t>
            </a:r>
          </a:p>
          <a:p>
            <a:r>
              <a:rPr lang="en-US" b="1" dirty="0"/>
              <a:t>More educational opportunities</a:t>
            </a:r>
          </a:p>
          <a:p>
            <a:r>
              <a:rPr lang="en-US" b="1" dirty="0"/>
              <a:t>More awareness of the general public about </a:t>
            </a:r>
          </a:p>
          <a:p>
            <a:pPr marL="0" indent="0">
              <a:buNone/>
            </a:pPr>
            <a:r>
              <a:rPr lang="en-US" b="1" dirty="0"/>
              <a:t>nutritional and other lifestyle medicine </a:t>
            </a:r>
          </a:p>
          <a:p>
            <a:pPr marL="0" indent="0">
              <a:buNone/>
            </a:pPr>
            <a:r>
              <a:rPr lang="en-US" b="1" dirty="0"/>
              <a:t>interventions in the management of cancer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linical trials need to include more minority participants - STA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733549"/>
            <a:ext cx="3586163" cy="35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IFESTYLE MEDICINE :: Healthy for Life: Dr. Chris Z Lachowsk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" y="4381501"/>
            <a:ext cx="4594077" cy="23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University of Adelai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331" y="4261488"/>
            <a:ext cx="3290887" cy="24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51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2150" y="2210742"/>
            <a:ext cx="8267700" cy="3866208"/>
            <a:chOff x="1571625" y="2210742"/>
            <a:chExt cx="8267700" cy="3866208"/>
          </a:xfrm>
        </p:grpSpPr>
        <p:pic>
          <p:nvPicPr>
            <p:cNvPr id="4100" name="Picture 4" descr="Top 30 quotes of HIPPOCRATES famous quotes and sayings | inspringquotes.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2210742"/>
              <a:ext cx="7092950" cy="372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571625" y="5200650"/>
              <a:ext cx="8267700" cy="87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2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2002971"/>
            <a:ext cx="10537371" cy="936172"/>
          </a:xfrm>
          <a:prstGeom prst="roundRect">
            <a:avLst/>
          </a:prstGeom>
          <a:solidFill>
            <a:srgbClr val="D5F9EB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8223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65117"/>
            <a:ext cx="11223171" cy="460782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restriction protocols ameliorate aging-related pathologies and carcinogenesis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 mechanisms of action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pic>
        <p:nvPicPr>
          <p:cNvPr id="4" name="Picture 3" descr="How To Intermittent Fast: An Exploration of Fasting Protoco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980" y="4027714"/>
            <a:ext cx="3998640" cy="266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79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dn1.neurohacker.com/R1DVvMLYXtNhgSVimi3CM51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9" y="1029260"/>
            <a:ext cx="9144001" cy="58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82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46" y="10685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restriction protocols ameliorate aging-related pathologies and carcinogenesis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7449" y="1777878"/>
            <a:ext cx="29432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87" y="4720472"/>
            <a:ext cx="5785583" cy="19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7038" y="4183406"/>
            <a:ext cx="4234961" cy="21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790" y="6366947"/>
            <a:ext cx="3560885" cy="50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763608" y="5855679"/>
            <a:ext cx="4325816" cy="5640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710" y="2503608"/>
            <a:ext cx="4341729" cy="16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4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46" y="10685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restriction protocols ameliorate aging-related pathologies and carcinogenesis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8" y="2293248"/>
            <a:ext cx="5048616" cy="456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57425"/>
            <a:ext cx="53625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92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1999" y="2933700"/>
            <a:ext cx="6286501" cy="552450"/>
          </a:xfrm>
          <a:prstGeom prst="roundRect">
            <a:avLst/>
          </a:prstGeom>
          <a:solidFill>
            <a:srgbClr val="D5F9EB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6429" y="8223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199" y="2065117"/>
            <a:ext cx="11223171" cy="460782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restriction protocols ameliorate aging-related pathologies and carcinogenesis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 mechanisms of action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data for CR in cancer management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be addressed and future perspectives</a:t>
            </a:r>
          </a:p>
        </p:txBody>
      </p:sp>
      <p:pic>
        <p:nvPicPr>
          <p:cNvPr id="12" name="Picture 11" descr="How To Intermittent Fast: An Exploration of Fasting Protoco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980" y="4027714"/>
            <a:ext cx="3998640" cy="266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300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46" y="10685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Caloric restriction: mechanisms of action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537" y="2365135"/>
            <a:ext cx="6826937" cy="444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3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1768</Words>
  <Application>Microsoft Office PowerPoint</Application>
  <PresentationFormat>Widescreen</PresentationFormat>
  <Paragraphs>222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Overview</vt:lpstr>
      <vt:lpstr>Overview</vt:lpstr>
      <vt:lpstr>PowerPoint Presentation</vt:lpstr>
      <vt:lpstr>Dietary restriction protocols ameliorate aging-related pathologies and carcinogenesis</vt:lpstr>
      <vt:lpstr>Dietary restriction protocols ameliorate aging-related pathologies and carcinogenesis</vt:lpstr>
      <vt:lpstr>Overview</vt:lpstr>
      <vt:lpstr>Caloric restriction: mechanisms of action</vt:lpstr>
      <vt:lpstr>Caloric restriction: mechanisms of action</vt:lpstr>
      <vt:lpstr>Caloric restriction: mechanisms of action</vt:lpstr>
      <vt:lpstr>Caloric restriction: mechanisms of action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Yiota Mitroyianni</dc:creator>
  <cp:lastModifiedBy>Yiota Mitroyianni</cp:lastModifiedBy>
  <cp:revision>61</cp:revision>
  <dcterms:created xsi:type="dcterms:W3CDTF">2022-04-06T09:10:52Z</dcterms:created>
  <dcterms:modified xsi:type="dcterms:W3CDTF">2022-11-17T11:58:19Z</dcterms:modified>
</cp:coreProperties>
</file>