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8" r:id="rId4"/>
    <p:sldId id="274" r:id="rId5"/>
    <p:sldId id="280" r:id="rId6"/>
    <p:sldId id="277" r:id="rId7"/>
    <p:sldId id="275" r:id="rId8"/>
    <p:sldId id="279" r:id="rId9"/>
    <p:sldId id="259" r:id="rId10"/>
    <p:sldId id="260" r:id="rId11"/>
    <p:sldId id="262" r:id="rId12"/>
    <p:sldId id="272" r:id="rId13"/>
    <p:sldId id="267" r:id="rId14"/>
    <p:sldId id="265" r:id="rId15"/>
    <p:sldId id="270" r:id="rId16"/>
    <p:sldId id="282" r:id="rId17"/>
    <p:sldId id="281" r:id="rId18"/>
    <p:sldId id="271" r:id="rId19"/>
    <p:sldId id="283"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2" Type="http://schemas.openxmlformats.org/officeDocument/2006/relationships/hyperlink" Target="https://fiz.1september.ru/article.php?ID=200800518" TargetMode="External"/><Relationship Id="rId1" Type="http://schemas.openxmlformats.org/officeDocument/2006/relationships/hyperlink" Target="https://ru.wikipedia.org/wiki/%D0%98%D0%BD%D1%82%D0%B5%D1%80%D1%84%D0%B5%D1%80%D0%BE%D0%BC%D0%B5%D1%82%D1%80_%D0%9C%D0%B0%D0%B9%D0%BA%D0%B5%D0%BB%D1%8C%D1%81%D0%BE%D0%BD%D0%B0"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mailto:gopchuk@gmail.com"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2" Type="http://schemas.openxmlformats.org/officeDocument/2006/relationships/hyperlink" Target="https://fiz.1september.ru/article.php?ID=200800518" TargetMode="External"/><Relationship Id="rId1" Type="http://schemas.openxmlformats.org/officeDocument/2006/relationships/hyperlink" Target="https://ru.wikipedia.org/wiki/%D0%98%D0%BD%D1%82%D0%B5%D1%80%D1%84%D0%B5%D1%80%D0%BE%D0%BC%D0%B5%D1%82%D1%80_%D0%9C%D0%B0%D0%B9%D0%BA%D0%B5%D0%BB%D1%8C%D1%81%D0%BE%D0%BD%D0%B0"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mailto:gopchuk@gmail.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07E7F-ACE0-4314-BFCB-C49C0C1AE62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6AAFECD3-ACF0-4AF9-8E9F-D5D422860A2F}">
      <dgm:prSet/>
      <dgm:spPr/>
      <dgm:t>
        <a:bodyPr/>
        <a:lstStyle/>
        <a:p>
          <a:r>
            <a:rPr lang="en-US" b="0" i="0" dirty="0"/>
            <a:t>Lifestyle medicine strategies, such as incorporating whole foods and a plant-based diet, sustainable physical activity and mind-body exercises, restorative sleep, stress resiliency, awareness and mitigation of substance abuse and addiction, and establishing meaningful social networks and self-care strategies, is a part of managing chronic pain.</a:t>
          </a:r>
          <a:endParaRPr lang="el-GR" dirty="0"/>
        </a:p>
      </dgm:t>
    </dgm:pt>
    <dgm:pt modelId="{93E2BBB0-0AE1-4535-9CDD-EE90E90BC576}" type="parTrans" cxnId="{0F7125A1-1523-418C-AD88-9C84D31A1484}">
      <dgm:prSet/>
      <dgm:spPr/>
      <dgm:t>
        <a:bodyPr/>
        <a:lstStyle/>
        <a:p>
          <a:endParaRPr lang="el-GR"/>
        </a:p>
      </dgm:t>
    </dgm:pt>
    <dgm:pt modelId="{7C711B24-D9CF-43B4-B918-757896770B11}" type="sibTrans" cxnId="{0F7125A1-1523-418C-AD88-9C84D31A1484}">
      <dgm:prSet/>
      <dgm:spPr/>
      <dgm:t>
        <a:bodyPr/>
        <a:lstStyle/>
        <a:p>
          <a:endParaRPr lang="el-GR"/>
        </a:p>
      </dgm:t>
    </dgm:pt>
    <dgm:pt modelId="{338C46B1-12F0-4E9A-8488-047E0D4A7A51}" type="pres">
      <dgm:prSet presAssocID="{55007E7F-ACE0-4314-BFCB-C49C0C1AE624}" presName="linearFlow" presStyleCnt="0">
        <dgm:presLayoutVars>
          <dgm:dir/>
          <dgm:resizeHandles val="exact"/>
        </dgm:presLayoutVars>
      </dgm:prSet>
      <dgm:spPr/>
    </dgm:pt>
    <dgm:pt modelId="{4045D5F4-61F8-4872-8FD3-20D8751CB286}" type="pres">
      <dgm:prSet presAssocID="{6AAFECD3-ACF0-4AF9-8E9F-D5D422860A2F}" presName="composite" presStyleCnt="0"/>
      <dgm:spPr/>
    </dgm:pt>
    <dgm:pt modelId="{77C87029-22FD-45D7-A0A1-9B854F6C632C}" type="pres">
      <dgm:prSet presAssocID="{6AAFECD3-ACF0-4AF9-8E9F-D5D422860A2F}" presName="imgShp" presStyleLbl="fgImgPlace1" presStyleIdx="0" presStyleCnt="1" custLinFactNeighborX="-53383" custLinFactNeighborY="3639"/>
      <dgm:spPr>
        <a:blipFill>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dgm:spPr>
      <dgm:extLst>
        <a:ext uri="{E40237B7-FDA0-4F09-8148-C483321AD2D9}">
          <dgm14:cNvPr xmlns:dgm14="http://schemas.microsoft.com/office/drawing/2010/diagram" id="0" name="" descr="Person using iPad"/>
        </a:ext>
      </dgm:extLst>
    </dgm:pt>
    <dgm:pt modelId="{B177838E-D48E-491E-9966-98CCF42C6903}" type="pres">
      <dgm:prSet presAssocID="{6AAFECD3-ACF0-4AF9-8E9F-D5D422860A2F}" presName="txShp" presStyleLbl="node1" presStyleIdx="0" presStyleCnt="1" custScaleX="109362" custScaleY="71849" custLinFactNeighborX="-2124" custLinFactNeighborY="-233">
        <dgm:presLayoutVars>
          <dgm:bulletEnabled val="1"/>
        </dgm:presLayoutVars>
      </dgm:prSet>
      <dgm:spPr/>
    </dgm:pt>
  </dgm:ptLst>
  <dgm:cxnLst>
    <dgm:cxn modelId="{CB400376-519B-4EB3-B145-EA1447400F1B}" type="presOf" srcId="{6AAFECD3-ACF0-4AF9-8E9F-D5D422860A2F}" destId="{B177838E-D48E-491E-9966-98CCF42C6903}" srcOrd="0" destOrd="0" presId="urn:microsoft.com/office/officeart/2005/8/layout/vList3"/>
    <dgm:cxn modelId="{FD709358-0A36-4FCD-BE60-436C6435E19B}" type="presOf" srcId="{55007E7F-ACE0-4314-BFCB-C49C0C1AE624}" destId="{338C46B1-12F0-4E9A-8488-047E0D4A7A51}" srcOrd="0" destOrd="0" presId="urn:microsoft.com/office/officeart/2005/8/layout/vList3"/>
    <dgm:cxn modelId="{0F7125A1-1523-418C-AD88-9C84D31A1484}" srcId="{55007E7F-ACE0-4314-BFCB-C49C0C1AE624}" destId="{6AAFECD3-ACF0-4AF9-8E9F-D5D422860A2F}" srcOrd="0" destOrd="0" parTransId="{93E2BBB0-0AE1-4535-9CDD-EE90E90BC576}" sibTransId="{7C711B24-D9CF-43B4-B918-757896770B11}"/>
    <dgm:cxn modelId="{F2305131-F160-4F7C-B721-E409B1AF6FF5}" type="presParOf" srcId="{338C46B1-12F0-4E9A-8488-047E0D4A7A51}" destId="{4045D5F4-61F8-4872-8FD3-20D8751CB286}" srcOrd="0" destOrd="0" presId="urn:microsoft.com/office/officeart/2005/8/layout/vList3"/>
    <dgm:cxn modelId="{F070B28D-2452-4D5B-8F9E-157C721B78F3}" type="presParOf" srcId="{4045D5F4-61F8-4872-8FD3-20D8751CB286}" destId="{77C87029-22FD-45D7-A0A1-9B854F6C632C}" srcOrd="0" destOrd="0" presId="urn:microsoft.com/office/officeart/2005/8/layout/vList3"/>
    <dgm:cxn modelId="{4061EAEE-5A76-428F-9DC9-EC5A315718EE}" type="presParOf" srcId="{4045D5F4-61F8-4872-8FD3-20D8751CB286}" destId="{B177838E-D48E-491E-9966-98CCF42C690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3437D-EA45-4E75-9920-CC56BC63B9B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109E716C-DDDE-4DC1-BA9C-6A3616F608AF}">
      <dgm:prSet/>
      <dgm:spPr/>
      <dgm:t>
        <a:bodyPr/>
        <a:lstStyle/>
        <a:p>
          <a:r>
            <a:rPr lang="en-US" b="0" i="0"/>
            <a:t>Application of our detectors and generators in various areas of human life &amp; activity, getting &amp; giving the ability to control &amp; conduct connection between cosmic non-ionizing radiation and biological life on Earth.</a:t>
          </a:r>
          <a:endParaRPr lang="en-US"/>
        </a:p>
      </dgm:t>
    </dgm:pt>
    <dgm:pt modelId="{E9F7703F-4361-41B0-B168-09B06896CA63}" type="parTrans" cxnId="{149651E1-BD43-43F7-AD7E-A8CA9CECE7D7}">
      <dgm:prSet/>
      <dgm:spPr/>
      <dgm:t>
        <a:bodyPr/>
        <a:lstStyle/>
        <a:p>
          <a:endParaRPr lang="en-US"/>
        </a:p>
      </dgm:t>
    </dgm:pt>
    <dgm:pt modelId="{79870D77-D5C3-4D6F-893C-CDBB50DE057A}" type="sibTrans" cxnId="{149651E1-BD43-43F7-AD7E-A8CA9CECE7D7}">
      <dgm:prSet/>
      <dgm:spPr/>
      <dgm:t>
        <a:bodyPr/>
        <a:lstStyle/>
        <a:p>
          <a:endParaRPr lang="en-US"/>
        </a:p>
      </dgm:t>
    </dgm:pt>
    <dgm:pt modelId="{30968395-8FA1-4926-B3A2-BA0F11C1BCAB}">
      <dgm:prSet/>
      <dgm:spPr/>
      <dgm:t>
        <a:bodyPr/>
        <a:lstStyle/>
        <a:p>
          <a:r>
            <a:rPr lang="en-US" b="0" i="0"/>
            <a:t>Nowadays, our interests include human health, wellbeing, agriculture, astronomy and metallurgy, chemistry, space weather and seismic activity detection.</a:t>
          </a:r>
          <a:endParaRPr lang="en-US"/>
        </a:p>
      </dgm:t>
    </dgm:pt>
    <dgm:pt modelId="{3F4CB9B6-5107-44EF-BE29-1FC5A7DAE249}" type="parTrans" cxnId="{C41DDAEE-1DEC-475E-B5D4-4D52AB64E964}">
      <dgm:prSet/>
      <dgm:spPr/>
      <dgm:t>
        <a:bodyPr/>
        <a:lstStyle/>
        <a:p>
          <a:endParaRPr lang="en-US"/>
        </a:p>
      </dgm:t>
    </dgm:pt>
    <dgm:pt modelId="{801F75F9-AA00-492E-8C5C-D040CE655AE0}" type="sibTrans" cxnId="{C41DDAEE-1DEC-475E-B5D4-4D52AB64E964}">
      <dgm:prSet/>
      <dgm:spPr/>
      <dgm:t>
        <a:bodyPr/>
        <a:lstStyle/>
        <a:p>
          <a:endParaRPr lang="en-US"/>
        </a:p>
      </dgm:t>
    </dgm:pt>
    <dgm:pt modelId="{DB637F06-E0C2-4F92-87F4-6BA690F98692}">
      <dgm:prSet/>
      <dgm:spPr/>
      <dgm:t>
        <a:bodyPr/>
        <a:lstStyle/>
        <a:p>
          <a:r>
            <a:rPr lang="en-US" b="0" i="0"/>
            <a:t>With our new technologies, we want to help people live better quality lives in the endlessly fast changing conditions all over the globe.</a:t>
          </a:r>
          <a:endParaRPr lang="en-US"/>
        </a:p>
      </dgm:t>
    </dgm:pt>
    <dgm:pt modelId="{B552783D-9959-4765-8542-21B4F841FDE1}" type="parTrans" cxnId="{20B78A67-5A62-4C80-BAA6-CCF38E0B8B2B}">
      <dgm:prSet/>
      <dgm:spPr/>
      <dgm:t>
        <a:bodyPr/>
        <a:lstStyle/>
        <a:p>
          <a:endParaRPr lang="en-US"/>
        </a:p>
      </dgm:t>
    </dgm:pt>
    <dgm:pt modelId="{A2811966-27E3-4B48-877A-8DBE2AF89E88}" type="sibTrans" cxnId="{20B78A67-5A62-4C80-BAA6-CCF38E0B8B2B}">
      <dgm:prSet/>
      <dgm:spPr/>
      <dgm:t>
        <a:bodyPr/>
        <a:lstStyle/>
        <a:p>
          <a:endParaRPr lang="en-US"/>
        </a:p>
      </dgm:t>
    </dgm:pt>
    <dgm:pt modelId="{AA0E838C-5C22-4A52-83AC-F0B0007AC1AC}" type="pres">
      <dgm:prSet presAssocID="{0AF3437D-EA45-4E75-9920-CC56BC63B9B4}" presName="outerComposite" presStyleCnt="0">
        <dgm:presLayoutVars>
          <dgm:chMax val="5"/>
          <dgm:dir/>
          <dgm:resizeHandles val="exact"/>
        </dgm:presLayoutVars>
      </dgm:prSet>
      <dgm:spPr/>
    </dgm:pt>
    <dgm:pt modelId="{70CF8BDE-DAC7-41DC-A84D-C2299BE50E86}" type="pres">
      <dgm:prSet presAssocID="{0AF3437D-EA45-4E75-9920-CC56BC63B9B4}" presName="dummyMaxCanvas" presStyleCnt="0">
        <dgm:presLayoutVars/>
      </dgm:prSet>
      <dgm:spPr/>
    </dgm:pt>
    <dgm:pt modelId="{81D49237-540D-4BCB-BD83-8623C175BF61}" type="pres">
      <dgm:prSet presAssocID="{0AF3437D-EA45-4E75-9920-CC56BC63B9B4}" presName="ThreeNodes_1" presStyleLbl="node1" presStyleIdx="0" presStyleCnt="3">
        <dgm:presLayoutVars>
          <dgm:bulletEnabled val="1"/>
        </dgm:presLayoutVars>
      </dgm:prSet>
      <dgm:spPr/>
    </dgm:pt>
    <dgm:pt modelId="{F3656070-954B-4C2B-A4FF-88A230E3DE2B}" type="pres">
      <dgm:prSet presAssocID="{0AF3437D-EA45-4E75-9920-CC56BC63B9B4}" presName="ThreeNodes_2" presStyleLbl="node1" presStyleIdx="1" presStyleCnt="3">
        <dgm:presLayoutVars>
          <dgm:bulletEnabled val="1"/>
        </dgm:presLayoutVars>
      </dgm:prSet>
      <dgm:spPr/>
    </dgm:pt>
    <dgm:pt modelId="{8ED54D07-A033-4260-AA6A-17185B6F3AA9}" type="pres">
      <dgm:prSet presAssocID="{0AF3437D-EA45-4E75-9920-CC56BC63B9B4}" presName="ThreeNodes_3" presStyleLbl="node1" presStyleIdx="2" presStyleCnt="3">
        <dgm:presLayoutVars>
          <dgm:bulletEnabled val="1"/>
        </dgm:presLayoutVars>
      </dgm:prSet>
      <dgm:spPr/>
    </dgm:pt>
    <dgm:pt modelId="{C9ED58C3-BDCB-4449-B78E-61A411C0D7D8}" type="pres">
      <dgm:prSet presAssocID="{0AF3437D-EA45-4E75-9920-CC56BC63B9B4}" presName="ThreeConn_1-2" presStyleLbl="fgAccFollowNode1" presStyleIdx="0" presStyleCnt="2">
        <dgm:presLayoutVars>
          <dgm:bulletEnabled val="1"/>
        </dgm:presLayoutVars>
      </dgm:prSet>
      <dgm:spPr/>
    </dgm:pt>
    <dgm:pt modelId="{9585F629-8377-415C-BC37-27FAE2451778}" type="pres">
      <dgm:prSet presAssocID="{0AF3437D-EA45-4E75-9920-CC56BC63B9B4}" presName="ThreeConn_2-3" presStyleLbl="fgAccFollowNode1" presStyleIdx="1" presStyleCnt="2">
        <dgm:presLayoutVars>
          <dgm:bulletEnabled val="1"/>
        </dgm:presLayoutVars>
      </dgm:prSet>
      <dgm:spPr/>
    </dgm:pt>
    <dgm:pt modelId="{E481996F-F5ED-4B06-9661-F4D14FC5DD80}" type="pres">
      <dgm:prSet presAssocID="{0AF3437D-EA45-4E75-9920-CC56BC63B9B4}" presName="ThreeNodes_1_text" presStyleLbl="node1" presStyleIdx="2" presStyleCnt="3">
        <dgm:presLayoutVars>
          <dgm:bulletEnabled val="1"/>
        </dgm:presLayoutVars>
      </dgm:prSet>
      <dgm:spPr/>
    </dgm:pt>
    <dgm:pt modelId="{DA9B96C5-272B-497B-A6C1-DBBB044F2BA7}" type="pres">
      <dgm:prSet presAssocID="{0AF3437D-EA45-4E75-9920-CC56BC63B9B4}" presName="ThreeNodes_2_text" presStyleLbl="node1" presStyleIdx="2" presStyleCnt="3">
        <dgm:presLayoutVars>
          <dgm:bulletEnabled val="1"/>
        </dgm:presLayoutVars>
      </dgm:prSet>
      <dgm:spPr/>
    </dgm:pt>
    <dgm:pt modelId="{7241D0EE-D008-4DB6-9F19-AC21A2FC6660}" type="pres">
      <dgm:prSet presAssocID="{0AF3437D-EA45-4E75-9920-CC56BC63B9B4}" presName="ThreeNodes_3_text" presStyleLbl="node1" presStyleIdx="2" presStyleCnt="3">
        <dgm:presLayoutVars>
          <dgm:bulletEnabled val="1"/>
        </dgm:presLayoutVars>
      </dgm:prSet>
      <dgm:spPr/>
    </dgm:pt>
  </dgm:ptLst>
  <dgm:cxnLst>
    <dgm:cxn modelId="{49A65316-4FFE-4B4E-AE75-1ED1FB17E421}" type="presOf" srcId="{0AF3437D-EA45-4E75-9920-CC56BC63B9B4}" destId="{AA0E838C-5C22-4A52-83AC-F0B0007AC1AC}" srcOrd="0" destOrd="0" presId="urn:microsoft.com/office/officeart/2005/8/layout/vProcess5"/>
    <dgm:cxn modelId="{E1B57C1F-0CBA-45B6-8B29-C39EBE951A07}" type="presOf" srcId="{DB637F06-E0C2-4F92-87F4-6BA690F98692}" destId="{7241D0EE-D008-4DB6-9F19-AC21A2FC6660}" srcOrd="1" destOrd="0" presId="urn:microsoft.com/office/officeart/2005/8/layout/vProcess5"/>
    <dgm:cxn modelId="{20B78A67-5A62-4C80-BAA6-CCF38E0B8B2B}" srcId="{0AF3437D-EA45-4E75-9920-CC56BC63B9B4}" destId="{DB637F06-E0C2-4F92-87F4-6BA690F98692}" srcOrd="2" destOrd="0" parTransId="{B552783D-9959-4765-8542-21B4F841FDE1}" sibTransId="{A2811966-27E3-4B48-877A-8DBE2AF89E88}"/>
    <dgm:cxn modelId="{413C4E4F-63C7-4E22-9A7B-9EC1DBB54D9E}" type="presOf" srcId="{79870D77-D5C3-4D6F-893C-CDBB50DE057A}" destId="{C9ED58C3-BDCB-4449-B78E-61A411C0D7D8}" srcOrd="0" destOrd="0" presId="urn:microsoft.com/office/officeart/2005/8/layout/vProcess5"/>
    <dgm:cxn modelId="{59AFAA71-0A5E-4055-A81D-FF38C2553783}" type="presOf" srcId="{801F75F9-AA00-492E-8C5C-D040CE655AE0}" destId="{9585F629-8377-415C-BC37-27FAE2451778}" srcOrd="0" destOrd="0" presId="urn:microsoft.com/office/officeart/2005/8/layout/vProcess5"/>
    <dgm:cxn modelId="{E829FE8A-9E94-4BFB-945C-ACED2226D255}" type="presOf" srcId="{109E716C-DDDE-4DC1-BA9C-6A3616F608AF}" destId="{E481996F-F5ED-4B06-9661-F4D14FC5DD80}" srcOrd="1" destOrd="0" presId="urn:microsoft.com/office/officeart/2005/8/layout/vProcess5"/>
    <dgm:cxn modelId="{78889CA9-476A-45B9-957F-9E933163FF10}" type="presOf" srcId="{30968395-8FA1-4926-B3A2-BA0F11C1BCAB}" destId="{F3656070-954B-4C2B-A4FF-88A230E3DE2B}" srcOrd="0" destOrd="0" presId="urn:microsoft.com/office/officeart/2005/8/layout/vProcess5"/>
    <dgm:cxn modelId="{492188B5-2D60-4C0A-A7B4-2322AD802C67}" type="presOf" srcId="{30968395-8FA1-4926-B3A2-BA0F11C1BCAB}" destId="{DA9B96C5-272B-497B-A6C1-DBBB044F2BA7}" srcOrd="1" destOrd="0" presId="urn:microsoft.com/office/officeart/2005/8/layout/vProcess5"/>
    <dgm:cxn modelId="{149651E1-BD43-43F7-AD7E-A8CA9CECE7D7}" srcId="{0AF3437D-EA45-4E75-9920-CC56BC63B9B4}" destId="{109E716C-DDDE-4DC1-BA9C-6A3616F608AF}" srcOrd="0" destOrd="0" parTransId="{E9F7703F-4361-41B0-B168-09B06896CA63}" sibTransId="{79870D77-D5C3-4D6F-893C-CDBB50DE057A}"/>
    <dgm:cxn modelId="{C41DDAEE-1DEC-475E-B5D4-4D52AB64E964}" srcId="{0AF3437D-EA45-4E75-9920-CC56BC63B9B4}" destId="{30968395-8FA1-4926-B3A2-BA0F11C1BCAB}" srcOrd="1" destOrd="0" parTransId="{3F4CB9B6-5107-44EF-BE29-1FC5A7DAE249}" sibTransId="{801F75F9-AA00-492E-8C5C-D040CE655AE0}"/>
    <dgm:cxn modelId="{FAC245FA-8875-485B-94E1-3F4DF084D57D}" type="presOf" srcId="{DB637F06-E0C2-4F92-87F4-6BA690F98692}" destId="{8ED54D07-A033-4260-AA6A-17185B6F3AA9}" srcOrd="0" destOrd="0" presId="urn:microsoft.com/office/officeart/2005/8/layout/vProcess5"/>
    <dgm:cxn modelId="{995F77FC-DC2B-47F0-AD20-EB3653600B58}" type="presOf" srcId="{109E716C-DDDE-4DC1-BA9C-6A3616F608AF}" destId="{81D49237-540D-4BCB-BD83-8623C175BF61}" srcOrd="0" destOrd="0" presId="urn:microsoft.com/office/officeart/2005/8/layout/vProcess5"/>
    <dgm:cxn modelId="{A0750C52-D58B-44F8-A07D-328C301134C2}" type="presParOf" srcId="{AA0E838C-5C22-4A52-83AC-F0B0007AC1AC}" destId="{70CF8BDE-DAC7-41DC-A84D-C2299BE50E86}" srcOrd="0" destOrd="0" presId="urn:microsoft.com/office/officeart/2005/8/layout/vProcess5"/>
    <dgm:cxn modelId="{2086BE03-6DBA-4A96-8CB9-A072261DA676}" type="presParOf" srcId="{AA0E838C-5C22-4A52-83AC-F0B0007AC1AC}" destId="{81D49237-540D-4BCB-BD83-8623C175BF61}" srcOrd="1" destOrd="0" presId="urn:microsoft.com/office/officeart/2005/8/layout/vProcess5"/>
    <dgm:cxn modelId="{BC0D6498-CEF7-4AD8-85B9-6C57DDB9015B}" type="presParOf" srcId="{AA0E838C-5C22-4A52-83AC-F0B0007AC1AC}" destId="{F3656070-954B-4C2B-A4FF-88A230E3DE2B}" srcOrd="2" destOrd="0" presId="urn:microsoft.com/office/officeart/2005/8/layout/vProcess5"/>
    <dgm:cxn modelId="{966106FB-FE93-41C1-B24A-D7FE99C23EF1}" type="presParOf" srcId="{AA0E838C-5C22-4A52-83AC-F0B0007AC1AC}" destId="{8ED54D07-A033-4260-AA6A-17185B6F3AA9}" srcOrd="3" destOrd="0" presId="urn:microsoft.com/office/officeart/2005/8/layout/vProcess5"/>
    <dgm:cxn modelId="{9E3F84D5-2A72-4E08-9F4D-891BD3358B62}" type="presParOf" srcId="{AA0E838C-5C22-4A52-83AC-F0B0007AC1AC}" destId="{C9ED58C3-BDCB-4449-B78E-61A411C0D7D8}" srcOrd="4" destOrd="0" presId="urn:microsoft.com/office/officeart/2005/8/layout/vProcess5"/>
    <dgm:cxn modelId="{D4BC8335-9422-4B80-B56F-175D09B92AA2}" type="presParOf" srcId="{AA0E838C-5C22-4A52-83AC-F0B0007AC1AC}" destId="{9585F629-8377-415C-BC37-27FAE2451778}" srcOrd="5" destOrd="0" presId="urn:microsoft.com/office/officeart/2005/8/layout/vProcess5"/>
    <dgm:cxn modelId="{34ED1F78-8646-4621-860F-3345259270AD}" type="presParOf" srcId="{AA0E838C-5C22-4A52-83AC-F0B0007AC1AC}" destId="{E481996F-F5ED-4B06-9661-F4D14FC5DD80}" srcOrd="6" destOrd="0" presId="urn:microsoft.com/office/officeart/2005/8/layout/vProcess5"/>
    <dgm:cxn modelId="{62E2E0AF-E98A-4D26-9F6C-3E4340EDC96A}" type="presParOf" srcId="{AA0E838C-5C22-4A52-83AC-F0B0007AC1AC}" destId="{DA9B96C5-272B-497B-A6C1-DBBB044F2BA7}" srcOrd="7" destOrd="0" presId="urn:microsoft.com/office/officeart/2005/8/layout/vProcess5"/>
    <dgm:cxn modelId="{C90FA3E9-2F6F-4E98-A618-A1EB057AA746}" type="presParOf" srcId="{AA0E838C-5C22-4A52-83AC-F0B0007AC1AC}" destId="{7241D0EE-D008-4DB6-9F19-AC21A2FC666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D4AAD-2186-421D-9FB6-FF3FB6108A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4A96ECA-32F6-4A5F-9B30-E4015F34BA63}">
      <dgm:prSet/>
      <dgm:spPr/>
      <dgm:t>
        <a:bodyPr/>
        <a:lstStyle/>
        <a:p>
          <a:pPr algn="ctr"/>
          <a:r>
            <a:rPr lang="en-US" b="0" i="0" dirty="0"/>
            <a:t>For a technological development task, we made random number generator hardware, based on luminescence, but instead of a random process, certain patterns were found in the phosphor’s brightness fluctuations, which we began to study. We proved the link of these fluctuations with cosmic processes, in particular, solar activity and non-ionizing radiation.</a:t>
          </a:r>
          <a:endParaRPr lang="en-US" dirty="0"/>
        </a:p>
      </dgm:t>
    </dgm:pt>
    <dgm:pt modelId="{ADE79B8A-E2FD-485C-BD47-7208F62C6F41}" type="parTrans" cxnId="{71853836-623E-4BE2-A604-93A99BA95EB2}">
      <dgm:prSet/>
      <dgm:spPr/>
      <dgm:t>
        <a:bodyPr/>
        <a:lstStyle/>
        <a:p>
          <a:endParaRPr lang="en-US"/>
        </a:p>
      </dgm:t>
    </dgm:pt>
    <dgm:pt modelId="{18F3AD5F-EBAC-4FD3-83A6-4B2A98C22A87}" type="sibTrans" cxnId="{71853836-623E-4BE2-A604-93A99BA95EB2}">
      <dgm:prSet/>
      <dgm:spPr/>
      <dgm:t>
        <a:bodyPr/>
        <a:lstStyle/>
        <a:p>
          <a:endParaRPr lang="en-US"/>
        </a:p>
      </dgm:t>
    </dgm:pt>
    <dgm:pt modelId="{A9FB674F-35FC-4DF2-AD70-8B365F86D1CC}">
      <dgm:prSet/>
      <dgm:spPr/>
      <dgm:t>
        <a:bodyPr/>
        <a:lstStyle/>
        <a:p>
          <a:pPr algn="ctr"/>
          <a:endParaRPr lang="en-US" dirty="0">
            <a:solidFill>
              <a:schemeClr val="accent1">
                <a:lumMod val="75000"/>
              </a:schemeClr>
            </a:solidFill>
          </a:endParaRPr>
        </a:p>
        <a:p>
          <a:pPr algn="ctr"/>
          <a:r>
            <a:rPr lang="en-US" dirty="0">
              <a:solidFill>
                <a:schemeClr val="accent1">
                  <a:lumMod val="75000"/>
                </a:schemeClr>
              </a:solidFill>
            </a:rPr>
            <a:t>https://sensonica.com</a:t>
          </a:r>
        </a:p>
      </dgm:t>
    </dgm:pt>
    <dgm:pt modelId="{4C40054B-813F-404C-B01F-E91C9D56724A}" type="parTrans" cxnId="{3461D2B4-9516-4857-B250-90EE7D7DAEC3}">
      <dgm:prSet/>
      <dgm:spPr/>
      <dgm:t>
        <a:bodyPr/>
        <a:lstStyle/>
        <a:p>
          <a:endParaRPr lang="en-US"/>
        </a:p>
      </dgm:t>
    </dgm:pt>
    <dgm:pt modelId="{9A5499BD-56CE-4AC0-8E8E-45B6589A1A0A}" type="sibTrans" cxnId="{3461D2B4-9516-4857-B250-90EE7D7DAEC3}">
      <dgm:prSet/>
      <dgm:spPr/>
      <dgm:t>
        <a:bodyPr/>
        <a:lstStyle/>
        <a:p>
          <a:endParaRPr lang="en-US"/>
        </a:p>
      </dgm:t>
    </dgm:pt>
    <dgm:pt modelId="{663BA88F-1BD3-4AB9-B2AE-9D35AD9D86CA}" type="pres">
      <dgm:prSet presAssocID="{729D4AAD-2186-421D-9FB6-FF3FB6108A0C}" presName="vert0" presStyleCnt="0">
        <dgm:presLayoutVars>
          <dgm:dir/>
          <dgm:animOne val="branch"/>
          <dgm:animLvl val="lvl"/>
        </dgm:presLayoutVars>
      </dgm:prSet>
      <dgm:spPr/>
    </dgm:pt>
    <dgm:pt modelId="{AF0AB078-110F-4AA6-9BE5-9B31C422A779}" type="pres">
      <dgm:prSet presAssocID="{D4A96ECA-32F6-4A5F-9B30-E4015F34BA63}" presName="thickLine" presStyleLbl="alignNode1" presStyleIdx="0" presStyleCnt="2"/>
      <dgm:spPr/>
    </dgm:pt>
    <dgm:pt modelId="{164F2907-7B47-4F18-8D81-12C0002E56F8}" type="pres">
      <dgm:prSet presAssocID="{D4A96ECA-32F6-4A5F-9B30-E4015F34BA63}" presName="horz1" presStyleCnt="0"/>
      <dgm:spPr/>
    </dgm:pt>
    <dgm:pt modelId="{9A0E47A9-B772-43F5-81FA-17EF234F7F0E}" type="pres">
      <dgm:prSet presAssocID="{D4A96ECA-32F6-4A5F-9B30-E4015F34BA63}" presName="tx1" presStyleLbl="revTx" presStyleIdx="0" presStyleCnt="2"/>
      <dgm:spPr/>
    </dgm:pt>
    <dgm:pt modelId="{99F35C5E-C679-4BB4-9B83-4EC4A028001E}" type="pres">
      <dgm:prSet presAssocID="{D4A96ECA-32F6-4A5F-9B30-E4015F34BA63}" presName="vert1" presStyleCnt="0"/>
      <dgm:spPr/>
    </dgm:pt>
    <dgm:pt modelId="{0E163953-E9FE-460E-BD6D-00A0663E18D1}" type="pres">
      <dgm:prSet presAssocID="{A9FB674F-35FC-4DF2-AD70-8B365F86D1CC}" presName="thickLine" presStyleLbl="alignNode1" presStyleIdx="1" presStyleCnt="2"/>
      <dgm:spPr/>
    </dgm:pt>
    <dgm:pt modelId="{09072AE1-2603-4A9D-AE07-AF93FDC321A9}" type="pres">
      <dgm:prSet presAssocID="{A9FB674F-35FC-4DF2-AD70-8B365F86D1CC}" presName="horz1" presStyleCnt="0"/>
      <dgm:spPr/>
    </dgm:pt>
    <dgm:pt modelId="{72DAF02A-0888-45D6-A78B-E093CCC3CDD4}" type="pres">
      <dgm:prSet presAssocID="{A9FB674F-35FC-4DF2-AD70-8B365F86D1CC}" presName="tx1" presStyleLbl="revTx" presStyleIdx="1" presStyleCnt="2"/>
      <dgm:spPr/>
    </dgm:pt>
    <dgm:pt modelId="{D7CAC9FB-07EA-417D-A17B-4B11DEE719D1}" type="pres">
      <dgm:prSet presAssocID="{A9FB674F-35FC-4DF2-AD70-8B365F86D1CC}" presName="vert1" presStyleCnt="0"/>
      <dgm:spPr/>
    </dgm:pt>
  </dgm:ptLst>
  <dgm:cxnLst>
    <dgm:cxn modelId="{FC277A24-D7C9-49F2-95DC-09054341F1CD}" type="presOf" srcId="{D4A96ECA-32F6-4A5F-9B30-E4015F34BA63}" destId="{9A0E47A9-B772-43F5-81FA-17EF234F7F0E}" srcOrd="0" destOrd="0" presId="urn:microsoft.com/office/officeart/2008/layout/LinedList"/>
    <dgm:cxn modelId="{71853836-623E-4BE2-A604-93A99BA95EB2}" srcId="{729D4AAD-2186-421D-9FB6-FF3FB6108A0C}" destId="{D4A96ECA-32F6-4A5F-9B30-E4015F34BA63}" srcOrd="0" destOrd="0" parTransId="{ADE79B8A-E2FD-485C-BD47-7208F62C6F41}" sibTransId="{18F3AD5F-EBAC-4FD3-83A6-4B2A98C22A87}"/>
    <dgm:cxn modelId="{750DF9A8-04B3-4897-A243-59C0249CBB7A}" type="presOf" srcId="{A9FB674F-35FC-4DF2-AD70-8B365F86D1CC}" destId="{72DAF02A-0888-45D6-A78B-E093CCC3CDD4}" srcOrd="0" destOrd="0" presId="urn:microsoft.com/office/officeart/2008/layout/LinedList"/>
    <dgm:cxn modelId="{3461D2B4-9516-4857-B250-90EE7D7DAEC3}" srcId="{729D4AAD-2186-421D-9FB6-FF3FB6108A0C}" destId="{A9FB674F-35FC-4DF2-AD70-8B365F86D1CC}" srcOrd="1" destOrd="0" parTransId="{4C40054B-813F-404C-B01F-E91C9D56724A}" sibTransId="{9A5499BD-56CE-4AC0-8E8E-45B6589A1A0A}"/>
    <dgm:cxn modelId="{441198BB-4575-4DEB-BACA-1ED838BD52D4}" type="presOf" srcId="{729D4AAD-2186-421D-9FB6-FF3FB6108A0C}" destId="{663BA88F-1BD3-4AB9-B2AE-9D35AD9D86CA}" srcOrd="0" destOrd="0" presId="urn:microsoft.com/office/officeart/2008/layout/LinedList"/>
    <dgm:cxn modelId="{A7022A3A-97C0-477E-9824-4EC7FE0429EF}" type="presParOf" srcId="{663BA88F-1BD3-4AB9-B2AE-9D35AD9D86CA}" destId="{AF0AB078-110F-4AA6-9BE5-9B31C422A779}" srcOrd="0" destOrd="0" presId="urn:microsoft.com/office/officeart/2008/layout/LinedList"/>
    <dgm:cxn modelId="{50791F6F-1003-40A0-9575-00520F955855}" type="presParOf" srcId="{663BA88F-1BD3-4AB9-B2AE-9D35AD9D86CA}" destId="{164F2907-7B47-4F18-8D81-12C0002E56F8}" srcOrd="1" destOrd="0" presId="urn:microsoft.com/office/officeart/2008/layout/LinedList"/>
    <dgm:cxn modelId="{5727958B-A032-4A4E-A082-F34E7AF1C62B}" type="presParOf" srcId="{164F2907-7B47-4F18-8D81-12C0002E56F8}" destId="{9A0E47A9-B772-43F5-81FA-17EF234F7F0E}" srcOrd="0" destOrd="0" presId="urn:microsoft.com/office/officeart/2008/layout/LinedList"/>
    <dgm:cxn modelId="{5670DEAB-7119-4B50-BDB5-21B51213A229}" type="presParOf" srcId="{164F2907-7B47-4F18-8D81-12C0002E56F8}" destId="{99F35C5E-C679-4BB4-9B83-4EC4A028001E}" srcOrd="1" destOrd="0" presId="urn:microsoft.com/office/officeart/2008/layout/LinedList"/>
    <dgm:cxn modelId="{8857528F-9F5A-43D7-AFDF-ABE77D3B6558}" type="presParOf" srcId="{663BA88F-1BD3-4AB9-B2AE-9D35AD9D86CA}" destId="{0E163953-E9FE-460E-BD6D-00A0663E18D1}" srcOrd="2" destOrd="0" presId="urn:microsoft.com/office/officeart/2008/layout/LinedList"/>
    <dgm:cxn modelId="{7AE88BD8-B6DD-4A30-BDF6-F459CBCA91D5}" type="presParOf" srcId="{663BA88F-1BD3-4AB9-B2AE-9D35AD9D86CA}" destId="{09072AE1-2603-4A9D-AE07-AF93FDC321A9}" srcOrd="3" destOrd="0" presId="urn:microsoft.com/office/officeart/2008/layout/LinedList"/>
    <dgm:cxn modelId="{0E17FCEB-65F9-440A-946F-9FEF2CC29020}" type="presParOf" srcId="{09072AE1-2603-4A9D-AE07-AF93FDC321A9}" destId="{72DAF02A-0888-45D6-A78B-E093CCC3CDD4}" srcOrd="0" destOrd="0" presId="urn:microsoft.com/office/officeart/2008/layout/LinedList"/>
    <dgm:cxn modelId="{5D6F71DE-6586-4207-BB25-19B3085EC8AE}" type="presParOf" srcId="{09072AE1-2603-4A9D-AE07-AF93FDC321A9}" destId="{D7CAC9FB-07EA-417D-A17B-4B11DEE719D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A87A78-8F7A-4027-AB3F-93DC35FE8CC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A842D9F-50AC-43BA-82A5-7F4C734B8B8B}">
      <dgm:prSet/>
      <dgm:spPr/>
      <dgm:t>
        <a:bodyPr/>
        <a:lstStyle/>
        <a:p>
          <a:r>
            <a:rPr lang="en-US" b="0" i="0" dirty="0"/>
            <a:t>Gravitational waves are perturbations of the gravitational field that propagate like ripples on water. They can travel great distances without interacting with matter, so they are a valuable source of information about the various events and can do various biological influences.</a:t>
          </a:r>
        </a:p>
        <a:p>
          <a:r>
            <a:rPr lang="en-US" b="0" i="0" dirty="0"/>
            <a:t> These could be mergers of neutron stars and black holes, the last stages of the collapse of stellar cores. For the first time, gravitational waves were detected by the LIGO detector in 2015, and the reason for their creation was precisely the merger of two black holes.</a:t>
          </a:r>
          <a:endParaRPr lang="en-US" dirty="0"/>
        </a:p>
      </dgm:t>
    </dgm:pt>
    <dgm:pt modelId="{86D2A707-58BE-47F7-8E41-F7F7C91D998A}" type="parTrans" cxnId="{BF3C9D0C-D004-4A01-9622-9535D018DD50}">
      <dgm:prSet/>
      <dgm:spPr/>
      <dgm:t>
        <a:bodyPr/>
        <a:lstStyle/>
        <a:p>
          <a:endParaRPr lang="en-US"/>
        </a:p>
      </dgm:t>
    </dgm:pt>
    <dgm:pt modelId="{5929903D-9209-4965-9E7A-FC6C2BBBDE2D}" type="sibTrans" cxnId="{BF3C9D0C-D004-4A01-9622-9535D018DD50}">
      <dgm:prSet/>
      <dgm:spPr/>
      <dgm:t>
        <a:bodyPr/>
        <a:lstStyle/>
        <a:p>
          <a:endParaRPr lang="en-US"/>
        </a:p>
      </dgm:t>
    </dgm:pt>
    <dgm:pt modelId="{E3AD871E-D0E2-42B4-9E86-BB48A8CE18D7}">
      <dgm:prSet/>
      <dgm:spPr/>
      <dgm:t>
        <a:bodyPr/>
        <a:lstStyle/>
        <a:p>
          <a:r>
            <a:rPr lang="en-US" b="0" i="0" dirty="0">
              <a:solidFill>
                <a:schemeClr val="tx1"/>
              </a:solidFill>
            </a:rPr>
            <a:t>First time use an optical interferometer ( </a:t>
          </a:r>
          <a:r>
            <a:rPr lang="en-US" b="0" i="0"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Michelson interferometer</a:t>
          </a:r>
          <a:r>
            <a:rPr lang="en-US" b="0" i="0" dirty="0">
              <a:solidFill>
                <a:schemeClr val="tx1"/>
              </a:solidFill>
            </a:rPr>
            <a:t>) as a detector of gravitational waves was proposed by Soviet scientists </a:t>
          </a:r>
          <a:r>
            <a:rPr lang="en-US" b="0" i="0" u="sng"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M.E. Herzenstein and V.I. </a:t>
          </a:r>
          <a:r>
            <a:rPr lang="en-US" b="0" i="0" u="sng" dirty="0" err="1">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Pustovoit</a:t>
          </a:r>
          <a:r>
            <a:rPr lang="en-US" b="0" i="0" u="sng"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 in 1962</a:t>
          </a:r>
          <a:r>
            <a:rPr lang="en-US" b="0" i="0" dirty="0">
              <a:solidFill>
                <a:schemeClr val="tx1"/>
              </a:solidFill>
            </a:rPr>
            <a:t> . </a:t>
          </a:r>
        </a:p>
        <a:p>
          <a:endParaRPr lang="en-US" b="0" i="0" dirty="0">
            <a:solidFill>
              <a:schemeClr val="tx1"/>
            </a:solidFill>
          </a:endParaRPr>
        </a:p>
        <a:p>
          <a:r>
            <a:rPr lang="en-US" b="0" i="0" dirty="0"/>
            <a:t>American professor Rainer Weiss proposed increasing the effective length of the arms of the interferometer due to multiple reflections of the optical beam from the mirrors located in each arm. That is, having run a shoulder 3 km back and forth a hundred times, the beam will make a run of 300 km. As a result, the Weiss-proposed detector is able to measure the change in length of one of the shoulders by 10 </a:t>
          </a:r>
          <a:r>
            <a:rPr lang="en-US" b="0" i="0" baseline="30000" dirty="0"/>
            <a:t>-18</a:t>
          </a:r>
          <a:r>
            <a:rPr lang="en-US" b="0" i="0" dirty="0"/>
            <a:t> m.</a:t>
          </a:r>
          <a:endParaRPr lang="en-US" dirty="0"/>
        </a:p>
      </dgm:t>
    </dgm:pt>
    <dgm:pt modelId="{FB48CD55-28AB-4B57-90CD-F254A302FDB3}" type="parTrans" cxnId="{2A4724F8-860A-48FB-9068-5A3681186141}">
      <dgm:prSet/>
      <dgm:spPr/>
      <dgm:t>
        <a:bodyPr/>
        <a:lstStyle/>
        <a:p>
          <a:endParaRPr lang="en-US"/>
        </a:p>
      </dgm:t>
    </dgm:pt>
    <dgm:pt modelId="{31CF2731-86F0-433C-B4D9-C8D1EE6A7708}" type="sibTrans" cxnId="{2A4724F8-860A-48FB-9068-5A3681186141}">
      <dgm:prSet/>
      <dgm:spPr/>
      <dgm:t>
        <a:bodyPr/>
        <a:lstStyle/>
        <a:p>
          <a:endParaRPr lang="en-US"/>
        </a:p>
      </dgm:t>
    </dgm:pt>
    <dgm:pt modelId="{FD27FF43-90E0-4DB9-BE03-608FA3F56C29}">
      <dgm:prSet/>
      <dgm:spPr/>
      <dgm:t>
        <a:bodyPr/>
        <a:lstStyle/>
        <a:p>
          <a:r>
            <a:rPr lang="en-US" i="1" dirty="0"/>
            <a:t>https://sudonull.com/post/56898-Updated-gravitational-wave-detector-will-work-this-year</a:t>
          </a:r>
        </a:p>
      </dgm:t>
    </dgm:pt>
    <dgm:pt modelId="{2D9034B5-02E9-4F3F-B57B-072DD07137C7}" type="parTrans" cxnId="{B77BF7A1-DF61-4458-8071-31C96FB5F6E8}">
      <dgm:prSet/>
      <dgm:spPr/>
      <dgm:t>
        <a:bodyPr/>
        <a:lstStyle/>
        <a:p>
          <a:endParaRPr lang="en-US"/>
        </a:p>
      </dgm:t>
    </dgm:pt>
    <dgm:pt modelId="{4C81F010-B65B-4ED3-B605-A25CFCD53B88}" type="sibTrans" cxnId="{B77BF7A1-DF61-4458-8071-31C96FB5F6E8}">
      <dgm:prSet/>
      <dgm:spPr/>
      <dgm:t>
        <a:bodyPr/>
        <a:lstStyle/>
        <a:p>
          <a:endParaRPr lang="en-US"/>
        </a:p>
      </dgm:t>
    </dgm:pt>
    <dgm:pt modelId="{89FB5B78-432C-4343-9714-53735573E0CC}" type="pres">
      <dgm:prSet presAssocID="{52A87A78-8F7A-4027-AB3F-93DC35FE8CC7}" presName="vert0" presStyleCnt="0">
        <dgm:presLayoutVars>
          <dgm:dir/>
          <dgm:animOne val="branch"/>
          <dgm:animLvl val="lvl"/>
        </dgm:presLayoutVars>
      </dgm:prSet>
      <dgm:spPr/>
    </dgm:pt>
    <dgm:pt modelId="{77ECF392-1DF3-4D12-991A-D24490F0DA81}" type="pres">
      <dgm:prSet presAssocID="{BA842D9F-50AC-43BA-82A5-7F4C734B8B8B}" presName="thickLine" presStyleLbl="alignNode1" presStyleIdx="0" presStyleCnt="3"/>
      <dgm:spPr/>
    </dgm:pt>
    <dgm:pt modelId="{1D0E6083-0627-482D-9FC4-B95EC6235802}" type="pres">
      <dgm:prSet presAssocID="{BA842D9F-50AC-43BA-82A5-7F4C734B8B8B}" presName="horz1" presStyleCnt="0"/>
      <dgm:spPr/>
    </dgm:pt>
    <dgm:pt modelId="{B43A9E17-1101-48DC-97E9-FD9F3C298386}" type="pres">
      <dgm:prSet presAssocID="{BA842D9F-50AC-43BA-82A5-7F4C734B8B8B}" presName="tx1" presStyleLbl="revTx" presStyleIdx="0" presStyleCnt="3"/>
      <dgm:spPr/>
    </dgm:pt>
    <dgm:pt modelId="{EAD4A758-2180-4536-889F-5ADF1C9E07B8}" type="pres">
      <dgm:prSet presAssocID="{BA842D9F-50AC-43BA-82A5-7F4C734B8B8B}" presName="vert1" presStyleCnt="0"/>
      <dgm:spPr/>
    </dgm:pt>
    <dgm:pt modelId="{E7094AB4-63CE-4447-87CE-F2B31D668F41}" type="pres">
      <dgm:prSet presAssocID="{E3AD871E-D0E2-42B4-9E86-BB48A8CE18D7}" presName="thickLine" presStyleLbl="alignNode1" presStyleIdx="1" presStyleCnt="3"/>
      <dgm:spPr/>
    </dgm:pt>
    <dgm:pt modelId="{4BC28BAF-E747-4F5E-B4C5-72F6CD0ADF13}" type="pres">
      <dgm:prSet presAssocID="{E3AD871E-D0E2-42B4-9E86-BB48A8CE18D7}" presName="horz1" presStyleCnt="0"/>
      <dgm:spPr/>
    </dgm:pt>
    <dgm:pt modelId="{16F01C58-485C-454F-B4BB-26D8917AB3EB}" type="pres">
      <dgm:prSet presAssocID="{E3AD871E-D0E2-42B4-9E86-BB48A8CE18D7}" presName="tx1" presStyleLbl="revTx" presStyleIdx="1" presStyleCnt="3"/>
      <dgm:spPr/>
    </dgm:pt>
    <dgm:pt modelId="{09AF76CF-0B2E-4929-931E-577FDB6291A1}" type="pres">
      <dgm:prSet presAssocID="{E3AD871E-D0E2-42B4-9E86-BB48A8CE18D7}" presName="vert1" presStyleCnt="0"/>
      <dgm:spPr/>
    </dgm:pt>
    <dgm:pt modelId="{E284725B-ED2A-48A2-B9D4-DE668FC8E907}" type="pres">
      <dgm:prSet presAssocID="{FD27FF43-90E0-4DB9-BE03-608FA3F56C29}" presName="thickLine" presStyleLbl="alignNode1" presStyleIdx="2" presStyleCnt="3"/>
      <dgm:spPr/>
    </dgm:pt>
    <dgm:pt modelId="{89CC4C8A-BD45-4E62-8121-332C532014E3}" type="pres">
      <dgm:prSet presAssocID="{FD27FF43-90E0-4DB9-BE03-608FA3F56C29}" presName="horz1" presStyleCnt="0"/>
      <dgm:spPr/>
    </dgm:pt>
    <dgm:pt modelId="{EBA45233-668E-4A5C-9930-24015F716AB0}" type="pres">
      <dgm:prSet presAssocID="{FD27FF43-90E0-4DB9-BE03-608FA3F56C29}" presName="tx1" presStyleLbl="revTx" presStyleIdx="2" presStyleCnt="3" custLinFactNeighborX="3570" custLinFactNeighborY="34226"/>
      <dgm:spPr/>
    </dgm:pt>
    <dgm:pt modelId="{296FDF5F-7686-439D-A4F2-C505C2D23879}" type="pres">
      <dgm:prSet presAssocID="{FD27FF43-90E0-4DB9-BE03-608FA3F56C29}" presName="vert1" presStyleCnt="0"/>
      <dgm:spPr/>
    </dgm:pt>
  </dgm:ptLst>
  <dgm:cxnLst>
    <dgm:cxn modelId="{BF3C9D0C-D004-4A01-9622-9535D018DD50}" srcId="{52A87A78-8F7A-4027-AB3F-93DC35FE8CC7}" destId="{BA842D9F-50AC-43BA-82A5-7F4C734B8B8B}" srcOrd="0" destOrd="0" parTransId="{86D2A707-58BE-47F7-8E41-F7F7C91D998A}" sibTransId="{5929903D-9209-4965-9E7A-FC6C2BBBDE2D}"/>
    <dgm:cxn modelId="{0206021D-262D-4B33-8CD7-9D504D1388FE}" type="presOf" srcId="{BA842D9F-50AC-43BA-82A5-7F4C734B8B8B}" destId="{B43A9E17-1101-48DC-97E9-FD9F3C298386}" srcOrd="0" destOrd="0" presId="urn:microsoft.com/office/officeart/2008/layout/LinedList"/>
    <dgm:cxn modelId="{75CB102E-40AA-4543-B934-CDD39161CE8D}" type="presOf" srcId="{FD27FF43-90E0-4DB9-BE03-608FA3F56C29}" destId="{EBA45233-668E-4A5C-9930-24015F716AB0}" srcOrd="0" destOrd="0" presId="urn:microsoft.com/office/officeart/2008/layout/LinedList"/>
    <dgm:cxn modelId="{B77BF7A1-DF61-4458-8071-31C96FB5F6E8}" srcId="{52A87A78-8F7A-4027-AB3F-93DC35FE8CC7}" destId="{FD27FF43-90E0-4DB9-BE03-608FA3F56C29}" srcOrd="2" destOrd="0" parTransId="{2D9034B5-02E9-4F3F-B57B-072DD07137C7}" sibTransId="{4C81F010-B65B-4ED3-B605-A25CFCD53B88}"/>
    <dgm:cxn modelId="{C2C6A1AB-E58F-48D6-8E31-1B669F34255B}" type="presOf" srcId="{52A87A78-8F7A-4027-AB3F-93DC35FE8CC7}" destId="{89FB5B78-432C-4343-9714-53735573E0CC}" srcOrd="0" destOrd="0" presId="urn:microsoft.com/office/officeart/2008/layout/LinedList"/>
    <dgm:cxn modelId="{716F1BD2-8A52-41DB-948D-B70587979000}" type="presOf" srcId="{E3AD871E-D0E2-42B4-9E86-BB48A8CE18D7}" destId="{16F01C58-485C-454F-B4BB-26D8917AB3EB}" srcOrd="0" destOrd="0" presId="urn:microsoft.com/office/officeart/2008/layout/LinedList"/>
    <dgm:cxn modelId="{2A4724F8-860A-48FB-9068-5A3681186141}" srcId="{52A87A78-8F7A-4027-AB3F-93DC35FE8CC7}" destId="{E3AD871E-D0E2-42B4-9E86-BB48A8CE18D7}" srcOrd="1" destOrd="0" parTransId="{FB48CD55-28AB-4B57-90CD-F254A302FDB3}" sibTransId="{31CF2731-86F0-433C-B4D9-C8D1EE6A7708}"/>
    <dgm:cxn modelId="{0F1508F5-2758-449F-9630-610EA0ED4F45}" type="presParOf" srcId="{89FB5B78-432C-4343-9714-53735573E0CC}" destId="{77ECF392-1DF3-4D12-991A-D24490F0DA81}" srcOrd="0" destOrd="0" presId="urn:microsoft.com/office/officeart/2008/layout/LinedList"/>
    <dgm:cxn modelId="{9D4C1D2C-B1CA-4C64-A9E6-803FA952651C}" type="presParOf" srcId="{89FB5B78-432C-4343-9714-53735573E0CC}" destId="{1D0E6083-0627-482D-9FC4-B95EC6235802}" srcOrd="1" destOrd="0" presId="urn:microsoft.com/office/officeart/2008/layout/LinedList"/>
    <dgm:cxn modelId="{6112E3B7-E8C2-4F21-9E8B-35CF1C52B85E}" type="presParOf" srcId="{1D0E6083-0627-482D-9FC4-B95EC6235802}" destId="{B43A9E17-1101-48DC-97E9-FD9F3C298386}" srcOrd="0" destOrd="0" presId="urn:microsoft.com/office/officeart/2008/layout/LinedList"/>
    <dgm:cxn modelId="{A9931EC0-B14A-4785-B416-797FEEF506A4}" type="presParOf" srcId="{1D0E6083-0627-482D-9FC4-B95EC6235802}" destId="{EAD4A758-2180-4536-889F-5ADF1C9E07B8}" srcOrd="1" destOrd="0" presId="urn:microsoft.com/office/officeart/2008/layout/LinedList"/>
    <dgm:cxn modelId="{3FB3A0A5-BB0D-442C-977F-5E8573A65128}" type="presParOf" srcId="{89FB5B78-432C-4343-9714-53735573E0CC}" destId="{E7094AB4-63CE-4447-87CE-F2B31D668F41}" srcOrd="2" destOrd="0" presId="urn:microsoft.com/office/officeart/2008/layout/LinedList"/>
    <dgm:cxn modelId="{C6648A43-AFCB-4526-BA1A-D074FE8F6AAB}" type="presParOf" srcId="{89FB5B78-432C-4343-9714-53735573E0CC}" destId="{4BC28BAF-E747-4F5E-B4C5-72F6CD0ADF13}" srcOrd="3" destOrd="0" presId="urn:microsoft.com/office/officeart/2008/layout/LinedList"/>
    <dgm:cxn modelId="{42D0CD5D-7BD4-4BF5-8ED8-F44AA0AA4A83}" type="presParOf" srcId="{4BC28BAF-E747-4F5E-B4C5-72F6CD0ADF13}" destId="{16F01C58-485C-454F-B4BB-26D8917AB3EB}" srcOrd="0" destOrd="0" presId="urn:microsoft.com/office/officeart/2008/layout/LinedList"/>
    <dgm:cxn modelId="{415BF2B5-84A2-4786-9432-EF6F609B6CED}" type="presParOf" srcId="{4BC28BAF-E747-4F5E-B4C5-72F6CD0ADF13}" destId="{09AF76CF-0B2E-4929-931E-577FDB6291A1}" srcOrd="1" destOrd="0" presId="urn:microsoft.com/office/officeart/2008/layout/LinedList"/>
    <dgm:cxn modelId="{5C9F27D4-138D-4FDF-A993-D44F1CF83DB8}" type="presParOf" srcId="{89FB5B78-432C-4343-9714-53735573E0CC}" destId="{E284725B-ED2A-48A2-B9D4-DE668FC8E907}" srcOrd="4" destOrd="0" presId="urn:microsoft.com/office/officeart/2008/layout/LinedList"/>
    <dgm:cxn modelId="{4B99249B-4139-400F-A38A-9A7BD2ECCE60}" type="presParOf" srcId="{89FB5B78-432C-4343-9714-53735573E0CC}" destId="{89CC4C8A-BD45-4E62-8121-332C532014E3}" srcOrd="5" destOrd="0" presId="urn:microsoft.com/office/officeart/2008/layout/LinedList"/>
    <dgm:cxn modelId="{5483B9FC-22ED-494A-8186-9D5582BB6B90}" type="presParOf" srcId="{89CC4C8A-BD45-4E62-8121-332C532014E3}" destId="{EBA45233-668E-4A5C-9930-24015F716AB0}" srcOrd="0" destOrd="0" presId="urn:microsoft.com/office/officeart/2008/layout/LinedList"/>
    <dgm:cxn modelId="{8FFD850E-0C6E-4715-9D07-AD475D78E4F8}" type="presParOf" srcId="{89CC4C8A-BD45-4E62-8121-332C532014E3}" destId="{296FDF5F-7686-439D-A4F2-C505C2D23879}" srcOrd="1"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6BDFE9-D655-41C6-B50C-F212E26E6A6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199C285-85DB-4A78-AF94-B4D7B0196E84}">
      <dgm:prSet/>
      <dgm:spPr/>
      <dgm:t>
        <a:bodyPr/>
        <a:lstStyle/>
        <a:p>
          <a:r>
            <a:rPr lang="en-US" b="0" i="0"/>
            <a:t>Sensonica Vega is a fully autonomous device designed for personal use in session mode.</a:t>
          </a:r>
          <a:endParaRPr lang="en-US"/>
        </a:p>
      </dgm:t>
    </dgm:pt>
    <dgm:pt modelId="{ABFE54F9-5843-484D-A95F-72B7BA49271E}" type="parTrans" cxnId="{74BE3C91-E400-4772-9CAF-CAC18485A885}">
      <dgm:prSet/>
      <dgm:spPr/>
      <dgm:t>
        <a:bodyPr/>
        <a:lstStyle/>
        <a:p>
          <a:endParaRPr lang="en-US"/>
        </a:p>
      </dgm:t>
    </dgm:pt>
    <dgm:pt modelId="{BE48A204-175E-4424-9BA5-04CE7ADE741E}" type="sibTrans" cxnId="{74BE3C91-E400-4772-9CAF-CAC18485A885}">
      <dgm:prSet/>
      <dgm:spPr/>
      <dgm:t>
        <a:bodyPr/>
        <a:lstStyle/>
        <a:p>
          <a:endParaRPr lang="en-US"/>
        </a:p>
      </dgm:t>
    </dgm:pt>
    <dgm:pt modelId="{DAFB5CE1-BF44-43CD-B9CF-820B5608C320}">
      <dgm:prSet/>
      <dgm:spPr/>
      <dgm:t>
        <a:bodyPr/>
        <a:lstStyle/>
        <a:p>
          <a:r>
            <a:rPr lang="en-US" b="0" i="0"/>
            <a:t>Vega is equipped with a rechargeable battery, display and keyboard and makes it possible to choose pre-programmed application modes, as well as the power and duration of treatment.</a:t>
          </a:r>
          <a:endParaRPr lang="en-US"/>
        </a:p>
      </dgm:t>
    </dgm:pt>
    <dgm:pt modelId="{D2467E6E-4D57-474F-B22A-984D41CD27A2}" type="parTrans" cxnId="{BAA192EF-B69D-470E-A896-05537358218B}">
      <dgm:prSet/>
      <dgm:spPr/>
      <dgm:t>
        <a:bodyPr/>
        <a:lstStyle/>
        <a:p>
          <a:endParaRPr lang="en-US"/>
        </a:p>
      </dgm:t>
    </dgm:pt>
    <dgm:pt modelId="{05BB65AF-059F-4C2D-B126-D95D18C29C4A}" type="sibTrans" cxnId="{BAA192EF-B69D-470E-A896-05537358218B}">
      <dgm:prSet/>
      <dgm:spPr/>
      <dgm:t>
        <a:bodyPr/>
        <a:lstStyle/>
        <a:p>
          <a:endParaRPr lang="en-US"/>
        </a:p>
      </dgm:t>
    </dgm:pt>
    <dgm:pt modelId="{64F59D14-049D-422D-AB65-C60DF7B38008}">
      <dgm:prSet/>
      <dgm:spPr/>
      <dgm:t>
        <a:bodyPr/>
        <a:lstStyle/>
        <a:p>
          <a:r>
            <a:rPr lang="en-US" b="0" i="0"/>
            <a:t>Vega dimensions: 221 x 65 x 55 mm.</a:t>
          </a:r>
          <a:endParaRPr lang="en-US"/>
        </a:p>
      </dgm:t>
    </dgm:pt>
    <dgm:pt modelId="{6E8D2404-0357-454F-9CA2-63347658AB28}" type="parTrans" cxnId="{C5478C24-B0D4-4663-93A8-3336BA54C9AB}">
      <dgm:prSet/>
      <dgm:spPr/>
      <dgm:t>
        <a:bodyPr/>
        <a:lstStyle/>
        <a:p>
          <a:endParaRPr lang="en-US"/>
        </a:p>
      </dgm:t>
    </dgm:pt>
    <dgm:pt modelId="{489EDC39-AC25-4F3F-AE46-BAF0409F8F60}" type="sibTrans" cxnId="{C5478C24-B0D4-4663-93A8-3336BA54C9AB}">
      <dgm:prSet/>
      <dgm:spPr/>
      <dgm:t>
        <a:bodyPr/>
        <a:lstStyle/>
        <a:p>
          <a:endParaRPr lang="en-US"/>
        </a:p>
      </dgm:t>
    </dgm:pt>
    <dgm:pt modelId="{1BADD4D1-F3A0-49CB-8223-234963614CAA}">
      <dgm:prSet/>
      <dgm:spPr/>
      <dgm:t>
        <a:bodyPr/>
        <a:lstStyle/>
        <a:p>
          <a:r>
            <a:rPr lang="en-US" b="0" i="0"/>
            <a:t>Case dimensions: 275 x 225 x 120 mm.</a:t>
          </a:r>
          <a:endParaRPr lang="en-US"/>
        </a:p>
      </dgm:t>
    </dgm:pt>
    <dgm:pt modelId="{BA02F5DE-33C2-4DDD-AB7B-FB2BFB6D8255}" type="parTrans" cxnId="{3302AA62-971B-49FC-96DE-E3ACBDF77A0A}">
      <dgm:prSet/>
      <dgm:spPr/>
      <dgm:t>
        <a:bodyPr/>
        <a:lstStyle/>
        <a:p>
          <a:endParaRPr lang="en-US"/>
        </a:p>
      </dgm:t>
    </dgm:pt>
    <dgm:pt modelId="{DB75F887-34F2-428D-B185-5AE24C76985E}" type="sibTrans" cxnId="{3302AA62-971B-49FC-96DE-E3ACBDF77A0A}">
      <dgm:prSet/>
      <dgm:spPr/>
      <dgm:t>
        <a:bodyPr/>
        <a:lstStyle/>
        <a:p>
          <a:endParaRPr lang="en-US"/>
        </a:p>
      </dgm:t>
    </dgm:pt>
    <dgm:pt modelId="{7B1C86DF-BFB9-4DE6-88D5-986657BBA472}">
      <dgm:prSet/>
      <dgm:spPr/>
      <dgm:t>
        <a:bodyPr/>
        <a:lstStyle/>
        <a:p>
          <a:r>
            <a:rPr lang="en-US" b="0" i="0"/>
            <a:t>Weight: 2 kg.</a:t>
          </a:r>
          <a:endParaRPr lang="en-US"/>
        </a:p>
      </dgm:t>
    </dgm:pt>
    <dgm:pt modelId="{5C0CF933-C1EA-44CF-84D2-A4411591BE4D}" type="parTrans" cxnId="{7F135ED0-E2C6-46CF-8D8D-58CBF4F4DE7B}">
      <dgm:prSet/>
      <dgm:spPr/>
      <dgm:t>
        <a:bodyPr/>
        <a:lstStyle/>
        <a:p>
          <a:endParaRPr lang="en-US"/>
        </a:p>
      </dgm:t>
    </dgm:pt>
    <dgm:pt modelId="{035BA1F0-1A27-4904-B1EF-BE2047F300B0}" type="sibTrans" cxnId="{7F135ED0-E2C6-46CF-8D8D-58CBF4F4DE7B}">
      <dgm:prSet/>
      <dgm:spPr/>
      <dgm:t>
        <a:bodyPr/>
        <a:lstStyle/>
        <a:p>
          <a:endParaRPr lang="en-US"/>
        </a:p>
      </dgm:t>
    </dgm:pt>
    <dgm:pt modelId="{941A2282-F770-43A4-90FE-7B878406DAB7}">
      <dgm:prSet/>
      <dgm:spPr/>
      <dgm:t>
        <a:bodyPr/>
        <a:lstStyle/>
        <a:p>
          <a:r>
            <a:rPr lang="en-US" b="0" i="0"/>
            <a:t>Power consumption in charging/operating mode: up to 40/30W.</a:t>
          </a:r>
          <a:endParaRPr lang="en-US"/>
        </a:p>
      </dgm:t>
    </dgm:pt>
    <dgm:pt modelId="{7594EF8B-8BE3-4891-86D2-998E67464FFA}" type="parTrans" cxnId="{9578B51D-128A-4A62-947A-EADED7CA7384}">
      <dgm:prSet/>
      <dgm:spPr/>
      <dgm:t>
        <a:bodyPr/>
        <a:lstStyle/>
        <a:p>
          <a:endParaRPr lang="en-US"/>
        </a:p>
      </dgm:t>
    </dgm:pt>
    <dgm:pt modelId="{9B4939D1-AEA4-405E-81BD-0D11224137CC}" type="sibTrans" cxnId="{9578B51D-128A-4A62-947A-EADED7CA7384}">
      <dgm:prSet/>
      <dgm:spPr/>
      <dgm:t>
        <a:bodyPr/>
        <a:lstStyle/>
        <a:p>
          <a:endParaRPr lang="en-US"/>
        </a:p>
      </dgm:t>
    </dgm:pt>
    <dgm:pt modelId="{75DAE68C-2D52-4E77-8751-B8AFD3DC6050}">
      <dgm:prSet/>
      <dgm:spPr/>
      <dgm:t>
        <a:bodyPr/>
        <a:lstStyle/>
        <a:p>
          <a:r>
            <a:rPr lang="en-US" b="0" i="0"/>
            <a:t>Battery life at maximum power: 15 minutes.</a:t>
          </a:r>
          <a:endParaRPr lang="en-US"/>
        </a:p>
      </dgm:t>
    </dgm:pt>
    <dgm:pt modelId="{E8B40F36-5C0F-4E72-B8BA-9901D630EE14}" type="parTrans" cxnId="{70870866-1D19-4806-8FD6-6C83071B92C4}">
      <dgm:prSet/>
      <dgm:spPr/>
      <dgm:t>
        <a:bodyPr/>
        <a:lstStyle/>
        <a:p>
          <a:endParaRPr lang="en-US"/>
        </a:p>
      </dgm:t>
    </dgm:pt>
    <dgm:pt modelId="{73C7459B-E3CE-4403-8D23-6CF65A10D833}" type="sibTrans" cxnId="{70870866-1D19-4806-8FD6-6C83071B92C4}">
      <dgm:prSet/>
      <dgm:spPr/>
      <dgm:t>
        <a:bodyPr/>
        <a:lstStyle/>
        <a:p>
          <a:endParaRPr lang="en-US"/>
        </a:p>
      </dgm:t>
    </dgm:pt>
    <dgm:pt modelId="{0AC7CFBA-02D7-49AD-95DF-4786819D3EB8}">
      <dgm:prSet/>
      <dgm:spPr/>
      <dgm:t>
        <a:bodyPr/>
        <a:lstStyle/>
        <a:p>
          <a:r>
            <a:rPr lang="en-US" b="0" i="0"/>
            <a:t>Power source – supports PD3.0 charging technology, 45 watts of power, Type-C connector.</a:t>
          </a:r>
          <a:endParaRPr lang="en-US"/>
        </a:p>
      </dgm:t>
    </dgm:pt>
    <dgm:pt modelId="{BA798176-873F-4ED7-8022-B72176D00B24}" type="parTrans" cxnId="{98CAC5B3-370F-4E3E-8839-74615BBCF80A}">
      <dgm:prSet/>
      <dgm:spPr/>
      <dgm:t>
        <a:bodyPr/>
        <a:lstStyle/>
        <a:p>
          <a:endParaRPr lang="en-US"/>
        </a:p>
      </dgm:t>
    </dgm:pt>
    <dgm:pt modelId="{C5397EEB-923C-4797-BC54-1C88C726FCC4}" type="sibTrans" cxnId="{98CAC5B3-370F-4E3E-8839-74615BBCF80A}">
      <dgm:prSet/>
      <dgm:spPr/>
      <dgm:t>
        <a:bodyPr/>
        <a:lstStyle/>
        <a:p>
          <a:endParaRPr lang="en-US"/>
        </a:p>
      </dgm:t>
    </dgm:pt>
    <dgm:pt modelId="{B36D8122-A8A2-477D-A672-E326E6204F0B}">
      <dgm:prSet/>
      <dgm:spPr/>
      <dgm:t>
        <a:bodyPr/>
        <a:lstStyle/>
        <a:p>
          <a:r>
            <a:rPr lang="en-US" b="0" i="0"/>
            <a:t>Comfortable handle for holding in your hand.</a:t>
          </a:r>
          <a:endParaRPr lang="en-US"/>
        </a:p>
      </dgm:t>
    </dgm:pt>
    <dgm:pt modelId="{CF0DE59F-1FE7-43F0-9221-6A52C493489F}" type="parTrans" cxnId="{BE3474EB-74F8-4F8A-AEBB-9BB1DB459227}">
      <dgm:prSet/>
      <dgm:spPr/>
      <dgm:t>
        <a:bodyPr/>
        <a:lstStyle/>
        <a:p>
          <a:endParaRPr lang="en-US"/>
        </a:p>
      </dgm:t>
    </dgm:pt>
    <dgm:pt modelId="{B1C217C7-E1E0-419D-803A-CC070F684511}" type="sibTrans" cxnId="{BE3474EB-74F8-4F8A-AEBB-9BB1DB459227}">
      <dgm:prSet/>
      <dgm:spPr/>
      <dgm:t>
        <a:bodyPr/>
        <a:lstStyle/>
        <a:p>
          <a:endParaRPr lang="en-US"/>
        </a:p>
      </dgm:t>
    </dgm:pt>
    <dgm:pt modelId="{1490B2DD-EF92-48DA-A8C1-16A9B1C96562}">
      <dgm:prSet/>
      <dgm:spPr/>
      <dgm:t>
        <a:bodyPr/>
        <a:lstStyle/>
        <a:p>
          <a:r>
            <a:rPr lang="en-US" b="0" i="0"/>
            <a:t>Operating conditions: ambient temperature: +10 – +35 degrees and 10-90% humidity.</a:t>
          </a:r>
          <a:endParaRPr lang="en-US"/>
        </a:p>
      </dgm:t>
    </dgm:pt>
    <dgm:pt modelId="{8D45FBF6-E545-4606-9DB1-B6D9E2D51A5F}" type="parTrans" cxnId="{86E8A9CD-BBA5-4A84-935C-05F10E5C7833}">
      <dgm:prSet/>
      <dgm:spPr/>
      <dgm:t>
        <a:bodyPr/>
        <a:lstStyle/>
        <a:p>
          <a:endParaRPr lang="en-US"/>
        </a:p>
      </dgm:t>
    </dgm:pt>
    <dgm:pt modelId="{54E61754-694F-46EC-9527-9B47CEAD305A}" type="sibTrans" cxnId="{86E8A9CD-BBA5-4A84-935C-05F10E5C7833}">
      <dgm:prSet/>
      <dgm:spPr/>
      <dgm:t>
        <a:bodyPr/>
        <a:lstStyle/>
        <a:p>
          <a:endParaRPr lang="en-US"/>
        </a:p>
      </dgm:t>
    </dgm:pt>
    <dgm:pt modelId="{18FA4DE2-83A5-46B0-874C-BC266CE94635}">
      <dgm:prSet/>
      <dgm:spPr/>
      <dgm:t>
        <a:bodyPr/>
        <a:lstStyle/>
        <a:p>
          <a:r>
            <a:rPr lang="en-US" b="0" i="0"/>
            <a:t>Warranty period of device operation (daily use, 30 minutes) – 1 year.</a:t>
          </a:r>
          <a:endParaRPr lang="en-US"/>
        </a:p>
      </dgm:t>
    </dgm:pt>
    <dgm:pt modelId="{416BFCD9-9E2E-4E1F-A040-6F51187B5B7D}" type="parTrans" cxnId="{BA138D1B-21F9-4A51-A7F1-6B670310F5F0}">
      <dgm:prSet/>
      <dgm:spPr/>
      <dgm:t>
        <a:bodyPr/>
        <a:lstStyle/>
        <a:p>
          <a:endParaRPr lang="en-US"/>
        </a:p>
      </dgm:t>
    </dgm:pt>
    <dgm:pt modelId="{15F91559-0B33-4FA9-B09D-67EF30C2010F}" type="sibTrans" cxnId="{BA138D1B-21F9-4A51-A7F1-6B670310F5F0}">
      <dgm:prSet/>
      <dgm:spPr/>
      <dgm:t>
        <a:bodyPr/>
        <a:lstStyle/>
        <a:p>
          <a:endParaRPr lang="en-US"/>
        </a:p>
      </dgm:t>
    </dgm:pt>
    <dgm:pt modelId="{024CEA5E-E7C8-46CB-908A-2B78F63D1EC0}">
      <dgm:prSet/>
      <dgm:spPr/>
      <dgm:t>
        <a:bodyPr/>
        <a:lstStyle/>
        <a:p>
          <a:r>
            <a:rPr lang="en-US" b="0" i="0"/>
            <a:t>Assigned service life – 3 years.</a:t>
          </a:r>
          <a:endParaRPr lang="en-US"/>
        </a:p>
      </dgm:t>
    </dgm:pt>
    <dgm:pt modelId="{9C95D22E-AA17-45BD-9A3F-83190697A287}" type="parTrans" cxnId="{C3E0E93C-6BBE-483E-8848-3F98FD41C98C}">
      <dgm:prSet/>
      <dgm:spPr/>
      <dgm:t>
        <a:bodyPr/>
        <a:lstStyle/>
        <a:p>
          <a:endParaRPr lang="en-US"/>
        </a:p>
      </dgm:t>
    </dgm:pt>
    <dgm:pt modelId="{AE2E05A0-1B9D-41DC-A1F4-615526557BC2}" type="sibTrans" cxnId="{C3E0E93C-6BBE-483E-8848-3F98FD41C98C}">
      <dgm:prSet/>
      <dgm:spPr/>
      <dgm:t>
        <a:bodyPr/>
        <a:lstStyle/>
        <a:p>
          <a:endParaRPr lang="en-US"/>
        </a:p>
      </dgm:t>
    </dgm:pt>
    <dgm:pt modelId="{D9C40CCE-95A8-4EA6-8A57-1BCE41147644}" type="pres">
      <dgm:prSet presAssocID="{F96BDFE9-D655-41C6-B50C-F212E26E6A68}" presName="diagram" presStyleCnt="0">
        <dgm:presLayoutVars>
          <dgm:dir/>
          <dgm:resizeHandles val="exact"/>
        </dgm:presLayoutVars>
      </dgm:prSet>
      <dgm:spPr/>
    </dgm:pt>
    <dgm:pt modelId="{0BF589AA-38EF-4616-858E-E47C3A41323F}" type="pres">
      <dgm:prSet presAssocID="{5199C285-85DB-4A78-AF94-B4D7B0196E84}" presName="node" presStyleLbl="node1" presStyleIdx="0" presStyleCnt="12">
        <dgm:presLayoutVars>
          <dgm:bulletEnabled val="1"/>
        </dgm:presLayoutVars>
      </dgm:prSet>
      <dgm:spPr/>
    </dgm:pt>
    <dgm:pt modelId="{283AD3B7-73D5-485C-AA01-194A7973E52F}" type="pres">
      <dgm:prSet presAssocID="{BE48A204-175E-4424-9BA5-04CE7ADE741E}" presName="sibTrans" presStyleCnt="0"/>
      <dgm:spPr/>
    </dgm:pt>
    <dgm:pt modelId="{E7E42C2D-74BE-4D7E-82DC-A00FF1A6F5D8}" type="pres">
      <dgm:prSet presAssocID="{DAFB5CE1-BF44-43CD-B9CF-820B5608C320}" presName="node" presStyleLbl="node1" presStyleIdx="1" presStyleCnt="12">
        <dgm:presLayoutVars>
          <dgm:bulletEnabled val="1"/>
        </dgm:presLayoutVars>
      </dgm:prSet>
      <dgm:spPr/>
    </dgm:pt>
    <dgm:pt modelId="{B561A4B1-A131-4FBE-8EEA-A862E97ACAFD}" type="pres">
      <dgm:prSet presAssocID="{05BB65AF-059F-4C2D-B126-D95D18C29C4A}" presName="sibTrans" presStyleCnt="0"/>
      <dgm:spPr/>
    </dgm:pt>
    <dgm:pt modelId="{50F4D3F9-F03A-4555-88BF-BC70AA23E6B2}" type="pres">
      <dgm:prSet presAssocID="{64F59D14-049D-422D-AB65-C60DF7B38008}" presName="node" presStyleLbl="node1" presStyleIdx="2" presStyleCnt="12">
        <dgm:presLayoutVars>
          <dgm:bulletEnabled val="1"/>
        </dgm:presLayoutVars>
      </dgm:prSet>
      <dgm:spPr/>
    </dgm:pt>
    <dgm:pt modelId="{ADE5BF1E-77F1-4FD1-8E79-096BB94B849B}" type="pres">
      <dgm:prSet presAssocID="{489EDC39-AC25-4F3F-AE46-BAF0409F8F60}" presName="sibTrans" presStyleCnt="0"/>
      <dgm:spPr/>
    </dgm:pt>
    <dgm:pt modelId="{E19E31B2-3C84-4913-94ED-C4B180B2258B}" type="pres">
      <dgm:prSet presAssocID="{1BADD4D1-F3A0-49CB-8223-234963614CAA}" presName="node" presStyleLbl="node1" presStyleIdx="3" presStyleCnt="12">
        <dgm:presLayoutVars>
          <dgm:bulletEnabled val="1"/>
        </dgm:presLayoutVars>
      </dgm:prSet>
      <dgm:spPr/>
    </dgm:pt>
    <dgm:pt modelId="{63298E96-0F73-49E4-97F9-6B53B36B1283}" type="pres">
      <dgm:prSet presAssocID="{DB75F887-34F2-428D-B185-5AE24C76985E}" presName="sibTrans" presStyleCnt="0"/>
      <dgm:spPr/>
    </dgm:pt>
    <dgm:pt modelId="{6A1DA0B8-B707-4E73-AC6B-5FC1CA7F320E}" type="pres">
      <dgm:prSet presAssocID="{7B1C86DF-BFB9-4DE6-88D5-986657BBA472}" presName="node" presStyleLbl="node1" presStyleIdx="4" presStyleCnt="12">
        <dgm:presLayoutVars>
          <dgm:bulletEnabled val="1"/>
        </dgm:presLayoutVars>
      </dgm:prSet>
      <dgm:spPr/>
    </dgm:pt>
    <dgm:pt modelId="{E7360194-7771-4A47-871F-F50D23BE1ABC}" type="pres">
      <dgm:prSet presAssocID="{035BA1F0-1A27-4904-B1EF-BE2047F300B0}" presName="sibTrans" presStyleCnt="0"/>
      <dgm:spPr/>
    </dgm:pt>
    <dgm:pt modelId="{C686A822-320D-4697-BDCC-5C0BAF718B05}" type="pres">
      <dgm:prSet presAssocID="{941A2282-F770-43A4-90FE-7B878406DAB7}" presName="node" presStyleLbl="node1" presStyleIdx="5" presStyleCnt="12">
        <dgm:presLayoutVars>
          <dgm:bulletEnabled val="1"/>
        </dgm:presLayoutVars>
      </dgm:prSet>
      <dgm:spPr/>
    </dgm:pt>
    <dgm:pt modelId="{3E2C6B8D-528C-4FBD-8A74-4CFD07C6BCDD}" type="pres">
      <dgm:prSet presAssocID="{9B4939D1-AEA4-405E-81BD-0D11224137CC}" presName="sibTrans" presStyleCnt="0"/>
      <dgm:spPr/>
    </dgm:pt>
    <dgm:pt modelId="{4283ACE4-939A-4589-8D31-5F3CB7DB16BB}" type="pres">
      <dgm:prSet presAssocID="{75DAE68C-2D52-4E77-8751-B8AFD3DC6050}" presName="node" presStyleLbl="node1" presStyleIdx="6" presStyleCnt="12">
        <dgm:presLayoutVars>
          <dgm:bulletEnabled val="1"/>
        </dgm:presLayoutVars>
      </dgm:prSet>
      <dgm:spPr/>
    </dgm:pt>
    <dgm:pt modelId="{5D121E39-56C8-43BE-85CD-7FB0ADD1EF82}" type="pres">
      <dgm:prSet presAssocID="{73C7459B-E3CE-4403-8D23-6CF65A10D833}" presName="sibTrans" presStyleCnt="0"/>
      <dgm:spPr/>
    </dgm:pt>
    <dgm:pt modelId="{C7BDA815-BE6A-4F1D-8DE1-C59E9996EF46}" type="pres">
      <dgm:prSet presAssocID="{0AC7CFBA-02D7-49AD-95DF-4786819D3EB8}" presName="node" presStyleLbl="node1" presStyleIdx="7" presStyleCnt="12">
        <dgm:presLayoutVars>
          <dgm:bulletEnabled val="1"/>
        </dgm:presLayoutVars>
      </dgm:prSet>
      <dgm:spPr/>
    </dgm:pt>
    <dgm:pt modelId="{9718C431-6C69-4830-AC21-DE973B3BC9EB}" type="pres">
      <dgm:prSet presAssocID="{C5397EEB-923C-4797-BC54-1C88C726FCC4}" presName="sibTrans" presStyleCnt="0"/>
      <dgm:spPr/>
    </dgm:pt>
    <dgm:pt modelId="{5B974617-2A0D-46B3-AFD9-7BCE92C0E837}" type="pres">
      <dgm:prSet presAssocID="{B36D8122-A8A2-477D-A672-E326E6204F0B}" presName="node" presStyleLbl="node1" presStyleIdx="8" presStyleCnt="12">
        <dgm:presLayoutVars>
          <dgm:bulletEnabled val="1"/>
        </dgm:presLayoutVars>
      </dgm:prSet>
      <dgm:spPr/>
    </dgm:pt>
    <dgm:pt modelId="{0A405C4E-F531-4937-8AA2-4FADCC055EA9}" type="pres">
      <dgm:prSet presAssocID="{B1C217C7-E1E0-419D-803A-CC070F684511}" presName="sibTrans" presStyleCnt="0"/>
      <dgm:spPr/>
    </dgm:pt>
    <dgm:pt modelId="{5F115523-D920-45CA-9134-AF4BEFF438F6}" type="pres">
      <dgm:prSet presAssocID="{1490B2DD-EF92-48DA-A8C1-16A9B1C96562}" presName="node" presStyleLbl="node1" presStyleIdx="9" presStyleCnt="12">
        <dgm:presLayoutVars>
          <dgm:bulletEnabled val="1"/>
        </dgm:presLayoutVars>
      </dgm:prSet>
      <dgm:spPr/>
    </dgm:pt>
    <dgm:pt modelId="{DF98E7ED-AB6A-4483-9C28-B196E7196159}" type="pres">
      <dgm:prSet presAssocID="{54E61754-694F-46EC-9527-9B47CEAD305A}" presName="sibTrans" presStyleCnt="0"/>
      <dgm:spPr/>
    </dgm:pt>
    <dgm:pt modelId="{2272F339-8DB3-4F8D-898C-C730B33AA91C}" type="pres">
      <dgm:prSet presAssocID="{18FA4DE2-83A5-46B0-874C-BC266CE94635}" presName="node" presStyleLbl="node1" presStyleIdx="10" presStyleCnt="12">
        <dgm:presLayoutVars>
          <dgm:bulletEnabled val="1"/>
        </dgm:presLayoutVars>
      </dgm:prSet>
      <dgm:spPr/>
    </dgm:pt>
    <dgm:pt modelId="{CBBA145F-0854-4637-A7F0-AB0FA0819CCC}" type="pres">
      <dgm:prSet presAssocID="{15F91559-0B33-4FA9-B09D-67EF30C2010F}" presName="sibTrans" presStyleCnt="0"/>
      <dgm:spPr/>
    </dgm:pt>
    <dgm:pt modelId="{5B43359E-0BB6-4B02-9DC4-66622CEC09DF}" type="pres">
      <dgm:prSet presAssocID="{024CEA5E-E7C8-46CB-908A-2B78F63D1EC0}" presName="node" presStyleLbl="node1" presStyleIdx="11" presStyleCnt="12">
        <dgm:presLayoutVars>
          <dgm:bulletEnabled val="1"/>
        </dgm:presLayoutVars>
      </dgm:prSet>
      <dgm:spPr/>
    </dgm:pt>
  </dgm:ptLst>
  <dgm:cxnLst>
    <dgm:cxn modelId="{BA138D1B-21F9-4A51-A7F1-6B670310F5F0}" srcId="{F96BDFE9-D655-41C6-B50C-F212E26E6A68}" destId="{18FA4DE2-83A5-46B0-874C-BC266CE94635}" srcOrd="10" destOrd="0" parTransId="{416BFCD9-9E2E-4E1F-A040-6F51187B5B7D}" sibTransId="{15F91559-0B33-4FA9-B09D-67EF30C2010F}"/>
    <dgm:cxn modelId="{9578B51D-128A-4A62-947A-EADED7CA7384}" srcId="{F96BDFE9-D655-41C6-B50C-F212E26E6A68}" destId="{941A2282-F770-43A4-90FE-7B878406DAB7}" srcOrd="5" destOrd="0" parTransId="{7594EF8B-8BE3-4891-86D2-998E67464FFA}" sibTransId="{9B4939D1-AEA4-405E-81BD-0D11224137CC}"/>
    <dgm:cxn modelId="{E02F1E1F-EC2C-4346-B941-9DC64AEC7670}" type="presOf" srcId="{0AC7CFBA-02D7-49AD-95DF-4786819D3EB8}" destId="{C7BDA815-BE6A-4F1D-8DE1-C59E9996EF46}" srcOrd="0" destOrd="0" presId="urn:microsoft.com/office/officeart/2005/8/layout/default"/>
    <dgm:cxn modelId="{3677F220-B5AF-4374-A0EE-031200747DFC}" type="presOf" srcId="{941A2282-F770-43A4-90FE-7B878406DAB7}" destId="{C686A822-320D-4697-BDCC-5C0BAF718B05}" srcOrd="0" destOrd="0" presId="urn:microsoft.com/office/officeart/2005/8/layout/default"/>
    <dgm:cxn modelId="{C5478C24-B0D4-4663-93A8-3336BA54C9AB}" srcId="{F96BDFE9-D655-41C6-B50C-F212E26E6A68}" destId="{64F59D14-049D-422D-AB65-C60DF7B38008}" srcOrd="2" destOrd="0" parTransId="{6E8D2404-0357-454F-9CA2-63347658AB28}" sibTransId="{489EDC39-AC25-4F3F-AE46-BAF0409F8F60}"/>
    <dgm:cxn modelId="{6386D73A-C714-40B1-8051-8F55EE4CA00A}" type="presOf" srcId="{18FA4DE2-83A5-46B0-874C-BC266CE94635}" destId="{2272F339-8DB3-4F8D-898C-C730B33AA91C}" srcOrd="0" destOrd="0" presId="urn:microsoft.com/office/officeart/2005/8/layout/default"/>
    <dgm:cxn modelId="{C3E0E93C-6BBE-483E-8848-3F98FD41C98C}" srcId="{F96BDFE9-D655-41C6-B50C-F212E26E6A68}" destId="{024CEA5E-E7C8-46CB-908A-2B78F63D1EC0}" srcOrd="11" destOrd="0" parTransId="{9C95D22E-AA17-45BD-9A3F-83190697A287}" sibTransId="{AE2E05A0-1B9D-41DC-A1F4-615526557BC2}"/>
    <dgm:cxn modelId="{3302AA62-971B-49FC-96DE-E3ACBDF77A0A}" srcId="{F96BDFE9-D655-41C6-B50C-F212E26E6A68}" destId="{1BADD4D1-F3A0-49CB-8223-234963614CAA}" srcOrd="3" destOrd="0" parTransId="{BA02F5DE-33C2-4DDD-AB7B-FB2BFB6D8255}" sibTransId="{DB75F887-34F2-428D-B185-5AE24C76985E}"/>
    <dgm:cxn modelId="{F806CE43-0E4D-41CF-A7AB-8569D7AB8DF1}" type="presOf" srcId="{5199C285-85DB-4A78-AF94-B4D7B0196E84}" destId="{0BF589AA-38EF-4616-858E-E47C3A41323F}" srcOrd="0" destOrd="0" presId="urn:microsoft.com/office/officeart/2005/8/layout/default"/>
    <dgm:cxn modelId="{70870866-1D19-4806-8FD6-6C83071B92C4}" srcId="{F96BDFE9-D655-41C6-B50C-F212E26E6A68}" destId="{75DAE68C-2D52-4E77-8751-B8AFD3DC6050}" srcOrd="6" destOrd="0" parTransId="{E8B40F36-5C0F-4E72-B8BA-9901D630EE14}" sibTransId="{73C7459B-E3CE-4403-8D23-6CF65A10D833}"/>
    <dgm:cxn modelId="{6C1BAF48-6599-4704-BC6F-D4B45E81D66B}" type="presOf" srcId="{024CEA5E-E7C8-46CB-908A-2B78F63D1EC0}" destId="{5B43359E-0BB6-4B02-9DC4-66622CEC09DF}" srcOrd="0" destOrd="0" presId="urn:microsoft.com/office/officeart/2005/8/layout/default"/>
    <dgm:cxn modelId="{24A7177A-FE77-4E1A-86B4-F82AFB32EC48}" type="presOf" srcId="{1BADD4D1-F3A0-49CB-8223-234963614CAA}" destId="{E19E31B2-3C84-4913-94ED-C4B180B2258B}" srcOrd="0" destOrd="0" presId="urn:microsoft.com/office/officeart/2005/8/layout/default"/>
    <dgm:cxn modelId="{DD41B07B-665B-4462-80AA-A74F27765F1D}" type="presOf" srcId="{1490B2DD-EF92-48DA-A8C1-16A9B1C96562}" destId="{5F115523-D920-45CA-9134-AF4BEFF438F6}" srcOrd="0" destOrd="0" presId="urn:microsoft.com/office/officeart/2005/8/layout/default"/>
    <dgm:cxn modelId="{97A22283-CED5-4186-8468-CD90EE162F20}" type="presOf" srcId="{F96BDFE9-D655-41C6-B50C-F212E26E6A68}" destId="{D9C40CCE-95A8-4EA6-8A57-1BCE41147644}" srcOrd="0" destOrd="0" presId="urn:microsoft.com/office/officeart/2005/8/layout/default"/>
    <dgm:cxn modelId="{74BE3C91-E400-4772-9CAF-CAC18485A885}" srcId="{F96BDFE9-D655-41C6-B50C-F212E26E6A68}" destId="{5199C285-85DB-4A78-AF94-B4D7B0196E84}" srcOrd="0" destOrd="0" parTransId="{ABFE54F9-5843-484D-A95F-72B7BA49271E}" sibTransId="{BE48A204-175E-4424-9BA5-04CE7ADE741E}"/>
    <dgm:cxn modelId="{98CAC5B3-370F-4E3E-8839-74615BBCF80A}" srcId="{F96BDFE9-D655-41C6-B50C-F212E26E6A68}" destId="{0AC7CFBA-02D7-49AD-95DF-4786819D3EB8}" srcOrd="7" destOrd="0" parTransId="{BA798176-873F-4ED7-8022-B72176D00B24}" sibTransId="{C5397EEB-923C-4797-BC54-1C88C726FCC4}"/>
    <dgm:cxn modelId="{86E8A9CD-BBA5-4A84-935C-05F10E5C7833}" srcId="{F96BDFE9-D655-41C6-B50C-F212E26E6A68}" destId="{1490B2DD-EF92-48DA-A8C1-16A9B1C96562}" srcOrd="9" destOrd="0" parTransId="{8D45FBF6-E545-4606-9DB1-B6D9E2D51A5F}" sibTransId="{54E61754-694F-46EC-9527-9B47CEAD305A}"/>
    <dgm:cxn modelId="{7F135ED0-E2C6-46CF-8D8D-58CBF4F4DE7B}" srcId="{F96BDFE9-D655-41C6-B50C-F212E26E6A68}" destId="{7B1C86DF-BFB9-4DE6-88D5-986657BBA472}" srcOrd="4" destOrd="0" parTransId="{5C0CF933-C1EA-44CF-84D2-A4411591BE4D}" sibTransId="{035BA1F0-1A27-4904-B1EF-BE2047F300B0}"/>
    <dgm:cxn modelId="{4395F5D7-376F-4DC8-9E0F-025CC8726A7B}" type="presOf" srcId="{DAFB5CE1-BF44-43CD-B9CF-820B5608C320}" destId="{E7E42C2D-74BE-4D7E-82DC-A00FF1A6F5D8}" srcOrd="0" destOrd="0" presId="urn:microsoft.com/office/officeart/2005/8/layout/default"/>
    <dgm:cxn modelId="{B61718DC-BA42-4F2D-856B-86AF55C8484A}" type="presOf" srcId="{75DAE68C-2D52-4E77-8751-B8AFD3DC6050}" destId="{4283ACE4-939A-4589-8D31-5F3CB7DB16BB}" srcOrd="0" destOrd="0" presId="urn:microsoft.com/office/officeart/2005/8/layout/default"/>
    <dgm:cxn modelId="{BE3474EB-74F8-4F8A-AEBB-9BB1DB459227}" srcId="{F96BDFE9-D655-41C6-B50C-F212E26E6A68}" destId="{B36D8122-A8A2-477D-A672-E326E6204F0B}" srcOrd="8" destOrd="0" parTransId="{CF0DE59F-1FE7-43F0-9221-6A52C493489F}" sibTransId="{B1C217C7-E1E0-419D-803A-CC070F684511}"/>
    <dgm:cxn modelId="{BAA192EF-B69D-470E-A896-05537358218B}" srcId="{F96BDFE9-D655-41C6-B50C-F212E26E6A68}" destId="{DAFB5CE1-BF44-43CD-B9CF-820B5608C320}" srcOrd="1" destOrd="0" parTransId="{D2467E6E-4D57-474F-B22A-984D41CD27A2}" sibTransId="{05BB65AF-059F-4C2D-B126-D95D18C29C4A}"/>
    <dgm:cxn modelId="{A5B180F2-E8A9-4154-87A3-B54CCAECBD81}" type="presOf" srcId="{7B1C86DF-BFB9-4DE6-88D5-986657BBA472}" destId="{6A1DA0B8-B707-4E73-AC6B-5FC1CA7F320E}" srcOrd="0" destOrd="0" presId="urn:microsoft.com/office/officeart/2005/8/layout/default"/>
    <dgm:cxn modelId="{5D9D5DFD-E053-495E-B314-4EE670E9B6FF}" type="presOf" srcId="{64F59D14-049D-422D-AB65-C60DF7B38008}" destId="{50F4D3F9-F03A-4555-88BF-BC70AA23E6B2}" srcOrd="0" destOrd="0" presId="urn:microsoft.com/office/officeart/2005/8/layout/default"/>
    <dgm:cxn modelId="{F1136DFD-CB69-4F18-BD70-B31757F7F393}" type="presOf" srcId="{B36D8122-A8A2-477D-A672-E326E6204F0B}" destId="{5B974617-2A0D-46B3-AFD9-7BCE92C0E837}" srcOrd="0" destOrd="0" presId="urn:microsoft.com/office/officeart/2005/8/layout/default"/>
    <dgm:cxn modelId="{5EFD1C5D-AD52-4A30-9868-DEF069B1E2E1}" type="presParOf" srcId="{D9C40CCE-95A8-4EA6-8A57-1BCE41147644}" destId="{0BF589AA-38EF-4616-858E-E47C3A41323F}" srcOrd="0" destOrd="0" presId="urn:microsoft.com/office/officeart/2005/8/layout/default"/>
    <dgm:cxn modelId="{9E9540E5-33C3-4541-A6EE-727F93184A91}" type="presParOf" srcId="{D9C40CCE-95A8-4EA6-8A57-1BCE41147644}" destId="{283AD3B7-73D5-485C-AA01-194A7973E52F}" srcOrd="1" destOrd="0" presId="urn:microsoft.com/office/officeart/2005/8/layout/default"/>
    <dgm:cxn modelId="{3FFAD9A2-165D-46B4-8FDB-5A1E109B14DB}" type="presParOf" srcId="{D9C40CCE-95A8-4EA6-8A57-1BCE41147644}" destId="{E7E42C2D-74BE-4D7E-82DC-A00FF1A6F5D8}" srcOrd="2" destOrd="0" presId="urn:microsoft.com/office/officeart/2005/8/layout/default"/>
    <dgm:cxn modelId="{6AD0207B-C95F-4E69-97A0-55F605E9D3FB}" type="presParOf" srcId="{D9C40CCE-95A8-4EA6-8A57-1BCE41147644}" destId="{B561A4B1-A131-4FBE-8EEA-A862E97ACAFD}" srcOrd="3" destOrd="0" presId="urn:microsoft.com/office/officeart/2005/8/layout/default"/>
    <dgm:cxn modelId="{9CAB4047-1716-4EEB-9EBB-508B65AC318E}" type="presParOf" srcId="{D9C40CCE-95A8-4EA6-8A57-1BCE41147644}" destId="{50F4D3F9-F03A-4555-88BF-BC70AA23E6B2}" srcOrd="4" destOrd="0" presId="urn:microsoft.com/office/officeart/2005/8/layout/default"/>
    <dgm:cxn modelId="{ED8C8AFC-4F43-46C7-82F1-07B386F98A69}" type="presParOf" srcId="{D9C40CCE-95A8-4EA6-8A57-1BCE41147644}" destId="{ADE5BF1E-77F1-4FD1-8E79-096BB94B849B}" srcOrd="5" destOrd="0" presId="urn:microsoft.com/office/officeart/2005/8/layout/default"/>
    <dgm:cxn modelId="{28E36391-1C41-46A3-ADD7-E6A08B322B8A}" type="presParOf" srcId="{D9C40CCE-95A8-4EA6-8A57-1BCE41147644}" destId="{E19E31B2-3C84-4913-94ED-C4B180B2258B}" srcOrd="6" destOrd="0" presId="urn:microsoft.com/office/officeart/2005/8/layout/default"/>
    <dgm:cxn modelId="{CBA1D11A-8581-4A00-9F7C-A73053152924}" type="presParOf" srcId="{D9C40CCE-95A8-4EA6-8A57-1BCE41147644}" destId="{63298E96-0F73-49E4-97F9-6B53B36B1283}" srcOrd="7" destOrd="0" presId="urn:microsoft.com/office/officeart/2005/8/layout/default"/>
    <dgm:cxn modelId="{451D3841-07E9-4E6C-A39D-3BD54770D412}" type="presParOf" srcId="{D9C40CCE-95A8-4EA6-8A57-1BCE41147644}" destId="{6A1DA0B8-B707-4E73-AC6B-5FC1CA7F320E}" srcOrd="8" destOrd="0" presId="urn:microsoft.com/office/officeart/2005/8/layout/default"/>
    <dgm:cxn modelId="{1B5B7654-8529-4D9E-9EF1-123BE08638A8}" type="presParOf" srcId="{D9C40CCE-95A8-4EA6-8A57-1BCE41147644}" destId="{E7360194-7771-4A47-871F-F50D23BE1ABC}" srcOrd="9" destOrd="0" presId="urn:microsoft.com/office/officeart/2005/8/layout/default"/>
    <dgm:cxn modelId="{42EFFD57-B911-487E-86A8-914ACA49EC3F}" type="presParOf" srcId="{D9C40CCE-95A8-4EA6-8A57-1BCE41147644}" destId="{C686A822-320D-4697-BDCC-5C0BAF718B05}" srcOrd="10" destOrd="0" presId="urn:microsoft.com/office/officeart/2005/8/layout/default"/>
    <dgm:cxn modelId="{397C48BF-2075-4AE0-BA4C-7F4112A81372}" type="presParOf" srcId="{D9C40CCE-95A8-4EA6-8A57-1BCE41147644}" destId="{3E2C6B8D-528C-4FBD-8A74-4CFD07C6BCDD}" srcOrd="11" destOrd="0" presId="urn:microsoft.com/office/officeart/2005/8/layout/default"/>
    <dgm:cxn modelId="{266DA054-F609-44FE-9470-623F98EC3089}" type="presParOf" srcId="{D9C40CCE-95A8-4EA6-8A57-1BCE41147644}" destId="{4283ACE4-939A-4589-8D31-5F3CB7DB16BB}" srcOrd="12" destOrd="0" presId="urn:microsoft.com/office/officeart/2005/8/layout/default"/>
    <dgm:cxn modelId="{B5F6F938-E244-46C4-AFDF-05F7A3935C3E}" type="presParOf" srcId="{D9C40CCE-95A8-4EA6-8A57-1BCE41147644}" destId="{5D121E39-56C8-43BE-85CD-7FB0ADD1EF82}" srcOrd="13" destOrd="0" presId="urn:microsoft.com/office/officeart/2005/8/layout/default"/>
    <dgm:cxn modelId="{AE9A1945-77D1-4DE5-823C-D4E1F398152B}" type="presParOf" srcId="{D9C40CCE-95A8-4EA6-8A57-1BCE41147644}" destId="{C7BDA815-BE6A-4F1D-8DE1-C59E9996EF46}" srcOrd="14" destOrd="0" presId="urn:microsoft.com/office/officeart/2005/8/layout/default"/>
    <dgm:cxn modelId="{28CA26A9-2CEC-4D15-B515-BE10A01B4458}" type="presParOf" srcId="{D9C40CCE-95A8-4EA6-8A57-1BCE41147644}" destId="{9718C431-6C69-4830-AC21-DE973B3BC9EB}" srcOrd="15" destOrd="0" presId="urn:microsoft.com/office/officeart/2005/8/layout/default"/>
    <dgm:cxn modelId="{18D3EDF1-4216-4448-9A8E-46F381EEE390}" type="presParOf" srcId="{D9C40CCE-95A8-4EA6-8A57-1BCE41147644}" destId="{5B974617-2A0D-46B3-AFD9-7BCE92C0E837}" srcOrd="16" destOrd="0" presId="urn:microsoft.com/office/officeart/2005/8/layout/default"/>
    <dgm:cxn modelId="{F076EFF0-23AB-493C-A424-C0DB021AEF9F}" type="presParOf" srcId="{D9C40CCE-95A8-4EA6-8A57-1BCE41147644}" destId="{0A405C4E-F531-4937-8AA2-4FADCC055EA9}" srcOrd="17" destOrd="0" presId="urn:microsoft.com/office/officeart/2005/8/layout/default"/>
    <dgm:cxn modelId="{6A835D3C-75BF-4A59-BAFD-3E3E6B40E88C}" type="presParOf" srcId="{D9C40CCE-95A8-4EA6-8A57-1BCE41147644}" destId="{5F115523-D920-45CA-9134-AF4BEFF438F6}" srcOrd="18" destOrd="0" presId="urn:microsoft.com/office/officeart/2005/8/layout/default"/>
    <dgm:cxn modelId="{68EC9CD4-9310-4C4F-AD94-F42919477D13}" type="presParOf" srcId="{D9C40CCE-95A8-4EA6-8A57-1BCE41147644}" destId="{DF98E7ED-AB6A-4483-9C28-B196E7196159}" srcOrd="19" destOrd="0" presId="urn:microsoft.com/office/officeart/2005/8/layout/default"/>
    <dgm:cxn modelId="{1404570F-B9C8-4D24-9C95-A475A0D1412E}" type="presParOf" srcId="{D9C40CCE-95A8-4EA6-8A57-1BCE41147644}" destId="{2272F339-8DB3-4F8D-898C-C730B33AA91C}" srcOrd="20" destOrd="0" presId="urn:microsoft.com/office/officeart/2005/8/layout/default"/>
    <dgm:cxn modelId="{27306FAB-8380-4555-8F3C-DB11F3397699}" type="presParOf" srcId="{D9C40CCE-95A8-4EA6-8A57-1BCE41147644}" destId="{CBBA145F-0854-4637-A7F0-AB0FA0819CCC}" srcOrd="21" destOrd="0" presId="urn:microsoft.com/office/officeart/2005/8/layout/default"/>
    <dgm:cxn modelId="{6C6773D2-AB6C-4B05-97AB-A0BB72C952BC}" type="presParOf" srcId="{D9C40CCE-95A8-4EA6-8A57-1BCE41147644}" destId="{5B43359E-0BB6-4B02-9DC4-66622CEC09D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208B53-3AC3-41D0-B760-B42DBEFFEEB0}"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CD449FCE-0AE5-46B2-A1FB-23CAA47AF2FB}">
      <dgm:prSet/>
      <dgm:spPr/>
      <dgm:t>
        <a:bodyPr/>
        <a:lstStyle/>
        <a:p>
          <a:r>
            <a:rPr lang="en-US" b="0" i="0"/>
            <a:t>Inside Vega’s compact body is a broadband Gertsenshtein generator consisting of a resonator, an extremely powerful magnetic system and a coherent radiation source based on a pair of powerful laser emitters. Since our device’s non-ionizing radiation power  is about 100 times lower than the average level of natural cosmic radiation, the device is not able to dramatically  affect the living organism in a negative way. </a:t>
          </a:r>
          <a:endParaRPr lang="en-US"/>
        </a:p>
      </dgm:t>
    </dgm:pt>
    <dgm:pt modelId="{98FEDD13-9EBE-40C7-B280-E58444691D94}" type="parTrans" cxnId="{8AA455D5-E570-48B4-B449-4C81F807E78F}">
      <dgm:prSet/>
      <dgm:spPr/>
      <dgm:t>
        <a:bodyPr/>
        <a:lstStyle/>
        <a:p>
          <a:endParaRPr lang="en-US"/>
        </a:p>
      </dgm:t>
    </dgm:pt>
    <dgm:pt modelId="{0637D1F8-6F83-4F65-A704-83AAC37F2113}" type="sibTrans" cxnId="{8AA455D5-E570-48B4-B449-4C81F807E78F}">
      <dgm:prSet/>
      <dgm:spPr/>
      <dgm:t>
        <a:bodyPr/>
        <a:lstStyle/>
        <a:p>
          <a:endParaRPr lang="en-US"/>
        </a:p>
      </dgm:t>
    </dgm:pt>
    <dgm:pt modelId="{8E5DAF8E-C7F6-4773-90D7-F7D3EC1697EB}">
      <dgm:prSet/>
      <dgm:spPr/>
      <dgm:t>
        <a:bodyPr/>
        <a:lstStyle/>
        <a:p>
          <a:r>
            <a:rPr lang="en-US" b="0" i="0"/>
            <a:t>The therapeutic effect is achieved by fine-tuning the characteristics of the radiation, and the shape and frequency of the generated signal. The device has a narrow directional pattern, which allows you to affect individual parts of the body in isolation, without affecting the entire body.</a:t>
          </a:r>
          <a:endParaRPr lang="en-US"/>
        </a:p>
      </dgm:t>
    </dgm:pt>
    <dgm:pt modelId="{E4821140-0298-42EF-BCD5-2353BC37A50F}" type="parTrans" cxnId="{503C12AD-ED73-400A-8ADA-00B96AB51360}">
      <dgm:prSet/>
      <dgm:spPr/>
      <dgm:t>
        <a:bodyPr/>
        <a:lstStyle/>
        <a:p>
          <a:endParaRPr lang="en-US"/>
        </a:p>
      </dgm:t>
    </dgm:pt>
    <dgm:pt modelId="{3C86FE79-92A5-4F09-A6EB-476A3A9010CA}" type="sibTrans" cxnId="{503C12AD-ED73-400A-8ADA-00B96AB51360}">
      <dgm:prSet/>
      <dgm:spPr/>
      <dgm:t>
        <a:bodyPr/>
        <a:lstStyle/>
        <a:p>
          <a:endParaRPr lang="en-US"/>
        </a:p>
      </dgm:t>
    </dgm:pt>
    <dgm:pt modelId="{C177CBBE-2437-40B2-B687-5C70CCC1D74B}" type="pres">
      <dgm:prSet presAssocID="{66208B53-3AC3-41D0-B760-B42DBEFFEEB0}" presName="Name0" presStyleCnt="0">
        <dgm:presLayoutVars>
          <dgm:dir/>
          <dgm:resizeHandles val="exact"/>
        </dgm:presLayoutVars>
      </dgm:prSet>
      <dgm:spPr/>
    </dgm:pt>
    <dgm:pt modelId="{4DCDD3CA-0091-48B0-9C58-C128CC6A73A7}" type="pres">
      <dgm:prSet presAssocID="{CD449FCE-0AE5-46B2-A1FB-23CAA47AF2FB}" presName="node" presStyleLbl="node1" presStyleIdx="0" presStyleCnt="2">
        <dgm:presLayoutVars>
          <dgm:bulletEnabled val="1"/>
        </dgm:presLayoutVars>
      </dgm:prSet>
      <dgm:spPr/>
    </dgm:pt>
    <dgm:pt modelId="{16B0C56F-28BB-4177-864C-67DFE446B595}" type="pres">
      <dgm:prSet presAssocID="{0637D1F8-6F83-4F65-A704-83AAC37F2113}" presName="sibTrans" presStyleLbl="sibTrans2D1" presStyleIdx="0" presStyleCnt="1"/>
      <dgm:spPr/>
    </dgm:pt>
    <dgm:pt modelId="{3B4127A6-0735-45AB-896B-3D2DD717F958}" type="pres">
      <dgm:prSet presAssocID="{0637D1F8-6F83-4F65-A704-83AAC37F2113}" presName="connectorText" presStyleLbl="sibTrans2D1" presStyleIdx="0" presStyleCnt="1"/>
      <dgm:spPr/>
    </dgm:pt>
    <dgm:pt modelId="{BA1EDC30-8F38-4284-9537-D52FC6CAFF41}" type="pres">
      <dgm:prSet presAssocID="{8E5DAF8E-C7F6-4773-90D7-F7D3EC1697EB}" presName="node" presStyleLbl="node1" presStyleIdx="1" presStyleCnt="2">
        <dgm:presLayoutVars>
          <dgm:bulletEnabled val="1"/>
        </dgm:presLayoutVars>
      </dgm:prSet>
      <dgm:spPr/>
    </dgm:pt>
  </dgm:ptLst>
  <dgm:cxnLst>
    <dgm:cxn modelId="{6C3FD005-A882-4E6A-9EA8-9D3BCAEC599B}" type="presOf" srcId="{0637D1F8-6F83-4F65-A704-83AAC37F2113}" destId="{3B4127A6-0735-45AB-896B-3D2DD717F958}" srcOrd="1" destOrd="0" presId="urn:microsoft.com/office/officeart/2005/8/layout/process1"/>
    <dgm:cxn modelId="{607F4B1F-BFF0-4EBB-9D77-032F99078515}" type="presOf" srcId="{0637D1F8-6F83-4F65-A704-83AAC37F2113}" destId="{16B0C56F-28BB-4177-864C-67DFE446B595}" srcOrd="0" destOrd="0" presId="urn:microsoft.com/office/officeart/2005/8/layout/process1"/>
    <dgm:cxn modelId="{7442443D-F792-4DED-A030-BED7D7C000C0}" type="presOf" srcId="{8E5DAF8E-C7F6-4773-90D7-F7D3EC1697EB}" destId="{BA1EDC30-8F38-4284-9537-D52FC6CAFF41}" srcOrd="0" destOrd="0" presId="urn:microsoft.com/office/officeart/2005/8/layout/process1"/>
    <dgm:cxn modelId="{3A546255-F362-40CA-891D-6248BF2375AA}" type="presOf" srcId="{66208B53-3AC3-41D0-B760-B42DBEFFEEB0}" destId="{C177CBBE-2437-40B2-B687-5C70CCC1D74B}" srcOrd="0" destOrd="0" presId="urn:microsoft.com/office/officeart/2005/8/layout/process1"/>
    <dgm:cxn modelId="{503C12AD-ED73-400A-8ADA-00B96AB51360}" srcId="{66208B53-3AC3-41D0-B760-B42DBEFFEEB0}" destId="{8E5DAF8E-C7F6-4773-90D7-F7D3EC1697EB}" srcOrd="1" destOrd="0" parTransId="{E4821140-0298-42EF-BCD5-2353BC37A50F}" sibTransId="{3C86FE79-92A5-4F09-A6EB-476A3A9010CA}"/>
    <dgm:cxn modelId="{AD3060CC-59F6-41A1-8D84-8CA4AF375D2F}" type="presOf" srcId="{CD449FCE-0AE5-46B2-A1FB-23CAA47AF2FB}" destId="{4DCDD3CA-0091-48B0-9C58-C128CC6A73A7}" srcOrd="0" destOrd="0" presId="urn:microsoft.com/office/officeart/2005/8/layout/process1"/>
    <dgm:cxn modelId="{8AA455D5-E570-48B4-B449-4C81F807E78F}" srcId="{66208B53-3AC3-41D0-B760-B42DBEFFEEB0}" destId="{CD449FCE-0AE5-46B2-A1FB-23CAA47AF2FB}" srcOrd="0" destOrd="0" parTransId="{98FEDD13-9EBE-40C7-B280-E58444691D94}" sibTransId="{0637D1F8-6F83-4F65-A704-83AAC37F2113}"/>
    <dgm:cxn modelId="{7A35A4AC-E534-445B-95A9-09774D1C788E}" type="presParOf" srcId="{C177CBBE-2437-40B2-B687-5C70CCC1D74B}" destId="{4DCDD3CA-0091-48B0-9C58-C128CC6A73A7}" srcOrd="0" destOrd="0" presId="urn:microsoft.com/office/officeart/2005/8/layout/process1"/>
    <dgm:cxn modelId="{E7E4CF04-2FDD-404D-A7D6-016DBDCA94EC}" type="presParOf" srcId="{C177CBBE-2437-40B2-B687-5C70CCC1D74B}" destId="{16B0C56F-28BB-4177-864C-67DFE446B595}" srcOrd="1" destOrd="0" presId="urn:microsoft.com/office/officeart/2005/8/layout/process1"/>
    <dgm:cxn modelId="{DECCE2B7-8E7D-4981-AF3A-7C7E1D0BF626}" type="presParOf" srcId="{16B0C56F-28BB-4177-864C-67DFE446B595}" destId="{3B4127A6-0735-45AB-896B-3D2DD717F958}" srcOrd="0" destOrd="0" presId="urn:microsoft.com/office/officeart/2005/8/layout/process1"/>
    <dgm:cxn modelId="{AC2485E3-A90A-4E9C-8E25-7C0F6D1DCD3A}" type="presParOf" srcId="{C177CBBE-2437-40B2-B687-5C70CCC1D74B}" destId="{BA1EDC30-8F38-4284-9537-D52FC6CAFF4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872D7C-BDC6-46D8-9E9C-375827EB1D8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AB0273E-4293-4A53-B883-4139F8C9596E}">
      <dgm:prSet/>
      <dgm:spPr/>
      <dgm:t>
        <a:bodyPr/>
        <a:lstStyle/>
        <a:p>
          <a:r>
            <a:rPr lang="en-US" b="0" i="0"/>
            <a:t>One of the device’s uses is to improve blood and lymph circulation after an injury and reduce symptoms of inflammation, especially joint pain. Thanks to Gertsenshtein waves’ action on the human body, blood circulation is activated, inflammation is reduced, and metabolism in cells and tissues is improved.</a:t>
          </a:r>
          <a:endParaRPr lang="en-US"/>
        </a:p>
      </dgm:t>
    </dgm:pt>
    <dgm:pt modelId="{3A601A48-0042-477A-9F45-ED84D2DCCEE4}" type="parTrans" cxnId="{4702E04C-38AD-4766-885A-1DF142EB83E3}">
      <dgm:prSet/>
      <dgm:spPr/>
      <dgm:t>
        <a:bodyPr/>
        <a:lstStyle/>
        <a:p>
          <a:endParaRPr lang="en-US"/>
        </a:p>
      </dgm:t>
    </dgm:pt>
    <dgm:pt modelId="{4F335634-5DE0-400C-9373-9660FFF1002C}" type="sibTrans" cxnId="{4702E04C-38AD-4766-885A-1DF142EB83E3}">
      <dgm:prSet/>
      <dgm:spPr/>
      <dgm:t>
        <a:bodyPr/>
        <a:lstStyle/>
        <a:p>
          <a:endParaRPr lang="en-US"/>
        </a:p>
      </dgm:t>
    </dgm:pt>
    <dgm:pt modelId="{658F0A72-BB01-4B51-91B6-824E50811EFF}">
      <dgm:prSet/>
      <dgm:spPr/>
      <dgm:t>
        <a:bodyPr/>
        <a:lstStyle/>
        <a:p>
          <a:r>
            <a:rPr lang="en-US" b="0" i="0"/>
            <a:t>Vega affects the processes occurring in the connective tissue, which stops both acute and chronic inflammatory reactions, leading to a therapeutic effect and elimination of inflammatory symptoms (pain, swelling, hyperemia, dysfunction, etc.).</a:t>
          </a:r>
          <a:endParaRPr lang="en-US"/>
        </a:p>
      </dgm:t>
    </dgm:pt>
    <dgm:pt modelId="{15C6999B-C8E0-4B22-8E6B-DDA1827712AD}" type="parTrans" cxnId="{92D52630-9444-4614-86C0-468E0203A43B}">
      <dgm:prSet/>
      <dgm:spPr/>
      <dgm:t>
        <a:bodyPr/>
        <a:lstStyle/>
        <a:p>
          <a:endParaRPr lang="en-US"/>
        </a:p>
      </dgm:t>
    </dgm:pt>
    <dgm:pt modelId="{6496690C-4A9D-4737-B8C5-C6374BFADBDA}" type="sibTrans" cxnId="{92D52630-9444-4614-86C0-468E0203A43B}">
      <dgm:prSet/>
      <dgm:spPr/>
      <dgm:t>
        <a:bodyPr/>
        <a:lstStyle/>
        <a:p>
          <a:endParaRPr lang="en-US"/>
        </a:p>
      </dgm:t>
    </dgm:pt>
    <dgm:pt modelId="{88C1F470-0B5D-4CF4-BF3D-C06209288C60}">
      <dgm:prSet/>
      <dgm:spPr/>
      <dgm:t>
        <a:bodyPr/>
        <a:lstStyle/>
        <a:p>
          <a:r>
            <a:rPr lang="en-US" b="0" i="0"/>
            <a:t>Vega is recommended after trauma, including recovery from sports injuries (sprains, contusions, rehabilitation after fractures), rehabilitation of  muscle and ligament structure disorders, bone and cartilage tissue lesions, periosteum and blood and lymph plexus of treated areas of the body.</a:t>
          </a:r>
          <a:endParaRPr lang="en-US"/>
        </a:p>
      </dgm:t>
    </dgm:pt>
    <dgm:pt modelId="{6AD0BA3A-9291-4DC5-BFE6-8E3104B5D6E0}" type="parTrans" cxnId="{ED4AE012-D3F2-4C51-B18C-D143CAEA95C1}">
      <dgm:prSet/>
      <dgm:spPr/>
      <dgm:t>
        <a:bodyPr/>
        <a:lstStyle/>
        <a:p>
          <a:endParaRPr lang="en-US"/>
        </a:p>
      </dgm:t>
    </dgm:pt>
    <dgm:pt modelId="{96CD802C-C630-4681-81B5-0A7A3D5CA659}" type="sibTrans" cxnId="{ED4AE012-D3F2-4C51-B18C-D143CAEA95C1}">
      <dgm:prSet/>
      <dgm:spPr/>
      <dgm:t>
        <a:bodyPr/>
        <a:lstStyle/>
        <a:p>
          <a:endParaRPr lang="en-US"/>
        </a:p>
      </dgm:t>
    </dgm:pt>
    <dgm:pt modelId="{0FCADC67-8C14-4B84-8B8E-15F52295D625}" type="pres">
      <dgm:prSet presAssocID="{8A872D7C-BDC6-46D8-9E9C-375827EB1D83}" presName="linear" presStyleCnt="0">
        <dgm:presLayoutVars>
          <dgm:animLvl val="lvl"/>
          <dgm:resizeHandles val="exact"/>
        </dgm:presLayoutVars>
      </dgm:prSet>
      <dgm:spPr/>
    </dgm:pt>
    <dgm:pt modelId="{CD6211A9-DAE3-4C41-B33A-9D2F96B8CA55}" type="pres">
      <dgm:prSet presAssocID="{6AB0273E-4293-4A53-B883-4139F8C9596E}" presName="parentText" presStyleLbl="node1" presStyleIdx="0" presStyleCnt="3">
        <dgm:presLayoutVars>
          <dgm:chMax val="0"/>
          <dgm:bulletEnabled val="1"/>
        </dgm:presLayoutVars>
      </dgm:prSet>
      <dgm:spPr/>
    </dgm:pt>
    <dgm:pt modelId="{32CA582E-5272-4E1D-A021-2615AD271A82}" type="pres">
      <dgm:prSet presAssocID="{4F335634-5DE0-400C-9373-9660FFF1002C}" presName="spacer" presStyleCnt="0"/>
      <dgm:spPr/>
    </dgm:pt>
    <dgm:pt modelId="{9AFE2486-5C18-4683-90D4-A322C591C925}" type="pres">
      <dgm:prSet presAssocID="{658F0A72-BB01-4B51-91B6-824E50811EFF}" presName="parentText" presStyleLbl="node1" presStyleIdx="1" presStyleCnt="3">
        <dgm:presLayoutVars>
          <dgm:chMax val="0"/>
          <dgm:bulletEnabled val="1"/>
        </dgm:presLayoutVars>
      </dgm:prSet>
      <dgm:spPr/>
    </dgm:pt>
    <dgm:pt modelId="{DB3342FB-DE07-4B56-9C94-7420E1EF36F7}" type="pres">
      <dgm:prSet presAssocID="{6496690C-4A9D-4737-B8C5-C6374BFADBDA}" presName="spacer" presStyleCnt="0"/>
      <dgm:spPr/>
    </dgm:pt>
    <dgm:pt modelId="{5556A734-2FF8-42A7-A639-47C559784C5C}" type="pres">
      <dgm:prSet presAssocID="{88C1F470-0B5D-4CF4-BF3D-C06209288C60}" presName="parentText" presStyleLbl="node1" presStyleIdx="2" presStyleCnt="3">
        <dgm:presLayoutVars>
          <dgm:chMax val="0"/>
          <dgm:bulletEnabled val="1"/>
        </dgm:presLayoutVars>
      </dgm:prSet>
      <dgm:spPr/>
    </dgm:pt>
  </dgm:ptLst>
  <dgm:cxnLst>
    <dgm:cxn modelId="{ED4AE012-D3F2-4C51-B18C-D143CAEA95C1}" srcId="{8A872D7C-BDC6-46D8-9E9C-375827EB1D83}" destId="{88C1F470-0B5D-4CF4-BF3D-C06209288C60}" srcOrd="2" destOrd="0" parTransId="{6AD0BA3A-9291-4DC5-BFE6-8E3104B5D6E0}" sibTransId="{96CD802C-C630-4681-81B5-0A7A3D5CA659}"/>
    <dgm:cxn modelId="{C19D011F-7D31-45E5-9D08-018C2EB3079F}" type="presOf" srcId="{658F0A72-BB01-4B51-91B6-824E50811EFF}" destId="{9AFE2486-5C18-4683-90D4-A322C591C925}" srcOrd="0" destOrd="0" presId="urn:microsoft.com/office/officeart/2005/8/layout/vList2"/>
    <dgm:cxn modelId="{F23F9721-E4AD-4772-8C8F-7743A4005EA0}" type="presOf" srcId="{88C1F470-0B5D-4CF4-BF3D-C06209288C60}" destId="{5556A734-2FF8-42A7-A639-47C559784C5C}" srcOrd="0" destOrd="0" presId="urn:microsoft.com/office/officeart/2005/8/layout/vList2"/>
    <dgm:cxn modelId="{92D52630-9444-4614-86C0-468E0203A43B}" srcId="{8A872D7C-BDC6-46D8-9E9C-375827EB1D83}" destId="{658F0A72-BB01-4B51-91B6-824E50811EFF}" srcOrd="1" destOrd="0" parTransId="{15C6999B-C8E0-4B22-8E6B-DDA1827712AD}" sibTransId="{6496690C-4A9D-4737-B8C5-C6374BFADBDA}"/>
    <dgm:cxn modelId="{4702E04C-38AD-4766-885A-1DF142EB83E3}" srcId="{8A872D7C-BDC6-46D8-9E9C-375827EB1D83}" destId="{6AB0273E-4293-4A53-B883-4139F8C9596E}" srcOrd="0" destOrd="0" parTransId="{3A601A48-0042-477A-9F45-ED84D2DCCEE4}" sibTransId="{4F335634-5DE0-400C-9373-9660FFF1002C}"/>
    <dgm:cxn modelId="{7D3F877F-E158-4CC7-8E81-21FFB125B4BD}" type="presOf" srcId="{6AB0273E-4293-4A53-B883-4139F8C9596E}" destId="{CD6211A9-DAE3-4C41-B33A-9D2F96B8CA55}" srcOrd="0" destOrd="0" presId="urn:microsoft.com/office/officeart/2005/8/layout/vList2"/>
    <dgm:cxn modelId="{932B2EEA-7495-4235-8118-DF70BB0ED46A}" type="presOf" srcId="{8A872D7C-BDC6-46D8-9E9C-375827EB1D83}" destId="{0FCADC67-8C14-4B84-8B8E-15F52295D625}" srcOrd="0" destOrd="0" presId="urn:microsoft.com/office/officeart/2005/8/layout/vList2"/>
    <dgm:cxn modelId="{A1A7C213-701B-4424-B0DB-969966E59123}" type="presParOf" srcId="{0FCADC67-8C14-4B84-8B8E-15F52295D625}" destId="{CD6211A9-DAE3-4C41-B33A-9D2F96B8CA55}" srcOrd="0" destOrd="0" presId="urn:microsoft.com/office/officeart/2005/8/layout/vList2"/>
    <dgm:cxn modelId="{5AA22B6C-2192-42D3-9365-3CE0EFD39D0B}" type="presParOf" srcId="{0FCADC67-8C14-4B84-8B8E-15F52295D625}" destId="{32CA582E-5272-4E1D-A021-2615AD271A82}" srcOrd="1" destOrd="0" presId="urn:microsoft.com/office/officeart/2005/8/layout/vList2"/>
    <dgm:cxn modelId="{9A4152E8-1CC8-464B-AB36-3676F55050F3}" type="presParOf" srcId="{0FCADC67-8C14-4B84-8B8E-15F52295D625}" destId="{9AFE2486-5C18-4683-90D4-A322C591C925}" srcOrd="2" destOrd="0" presId="urn:microsoft.com/office/officeart/2005/8/layout/vList2"/>
    <dgm:cxn modelId="{7674AB86-BF67-4109-8085-87FB56E76689}" type="presParOf" srcId="{0FCADC67-8C14-4B84-8B8E-15F52295D625}" destId="{DB3342FB-DE07-4B56-9C94-7420E1EF36F7}" srcOrd="3" destOrd="0" presId="urn:microsoft.com/office/officeart/2005/8/layout/vList2"/>
    <dgm:cxn modelId="{D6EAB20E-B2DB-496E-BDBA-E9C4CE108525}" type="presParOf" srcId="{0FCADC67-8C14-4B84-8B8E-15F52295D625}" destId="{5556A734-2FF8-42A7-A639-47C559784C5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952650-C949-4A5A-9EBC-7B869263C421}"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26E0E71F-71A7-4C2C-AF4A-D3935F637B04}">
      <dgm:prSet/>
      <dgm:spPr/>
      <dgm:t>
        <a:bodyPr/>
        <a:lstStyle/>
        <a:p>
          <a:r>
            <a:rPr lang="en-US" b="0" i="0"/>
            <a:t>info@sensonica.com</a:t>
          </a:r>
          <a:endParaRPr lang="en-US"/>
        </a:p>
      </dgm:t>
    </dgm:pt>
    <dgm:pt modelId="{594CFAB0-1740-4544-8159-21EE7C4425F4}" type="parTrans" cxnId="{2BBDEAB6-0303-4452-95F6-25AB06606671}">
      <dgm:prSet/>
      <dgm:spPr/>
      <dgm:t>
        <a:bodyPr/>
        <a:lstStyle/>
        <a:p>
          <a:endParaRPr lang="en-US"/>
        </a:p>
      </dgm:t>
    </dgm:pt>
    <dgm:pt modelId="{A51035B5-7D9D-4C23-8F12-2E6F4304F105}" type="sibTrans" cxnId="{2BBDEAB6-0303-4452-95F6-25AB06606671}">
      <dgm:prSet/>
      <dgm:spPr/>
      <dgm:t>
        <a:bodyPr/>
        <a:lstStyle/>
        <a:p>
          <a:endParaRPr lang="en-US"/>
        </a:p>
      </dgm:t>
    </dgm:pt>
    <dgm:pt modelId="{C0C7B945-EC1A-48A8-AF5D-515313F4BF6C}">
      <dgm:prSet/>
      <dgm:spPr/>
      <dgm:t>
        <a:bodyPr/>
        <a:lstStyle/>
        <a:p>
          <a:r>
            <a:rPr lang="nn-NO" b="1"/>
            <a:t>Dr Elena Gopchuk</a:t>
          </a:r>
          <a:endParaRPr lang="en-US"/>
        </a:p>
      </dgm:t>
    </dgm:pt>
    <dgm:pt modelId="{27DD38B7-96F3-4863-B518-6F6A21565B31}" type="parTrans" cxnId="{31174CC1-9B3B-4319-82C4-FCC65AB49F3B}">
      <dgm:prSet/>
      <dgm:spPr/>
      <dgm:t>
        <a:bodyPr/>
        <a:lstStyle/>
        <a:p>
          <a:endParaRPr lang="en-US"/>
        </a:p>
      </dgm:t>
    </dgm:pt>
    <dgm:pt modelId="{EBD48E1D-CF8B-4ABC-A4DF-27120B40FADD}" type="sibTrans" cxnId="{31174CC1-9B3B-4319-82C4-FCC65AB49F3B}">
      <dgm:prSet/>
      <dgm:spPr/>
      <dgm:t>
        <a:bodyPr/>
        <a:lstStyle/>
        <a:p>
          <a:endParaRPr lang="en-US"/>
        </a:p>
      </dgm:t>
    </dgm:pt>
    <dgm:pt modelId="{A1D9D16C-DE7F-4E35-88E1-BE5C41121BE5}">
      <dgm:prSet/>
      <dgm:spPr/>
      <dgm:t>
        <a:bodyPr/>
        <a:lstStyle/>
        <a:p>
          <a:r>
            <a:rPr lang="nn-NO">
              <a:hlinkClick xmlns:r="http://schemas.openxmlformats.org/officeDocument/2006/relationships" r:id="rId1"/>
            </a:rPr>
            <a:t>gopchuk@gmail.com</a:t>
          </a:r>
          <a:endParaRPr lang="en-US"/>
        </a:p>
      </dgm:t>
    </dgm:pt>
    <dgm:pt modelId="{F205D155-4FBE-493F-BDFB-4E48776BB466}" type="parTrans" cxnId="{5A6D2EFF-6B7A-4DC5-8637-3405D01D8518}">
      <dgm:prSet/>
      <dgm:spPr/>
      <dgm:t>
        <a:bodyPr/>
        <a:lstStyle/>
        <a:p>
          <a:endParaRPr lang="en-US"/>
        </a:p>
      </dgm:t>
    </dgm:pt>
    <dgm:pt modelId="{F7B9B6CA-A80C-4908-8AFB-CD17FEAFB452}" type="sibTrans" cxnId="{5A6D2EFF-6B7A-4DC5-8637-3405D01D8518}">
      <dgm:prSet/>
      <dgm:spPr/>
      <dgm:t>
        <a:bodyPr/>
        <a:lstStyle/>
        <a:p>
          <a:endParaRPr lang="en-US"/>
        </a:p>
      </dgm:t>
    </dgm:pt>
    <dgm:pt modelId="{95943859-0ABC-41B8-8C33-3304866D73A4}">
      <dgm:prSet/>
      <dgm:spPr/>
      <dgm:t>
        <a:bodyPr/>
        <a:lstStyle/>
        <a:p>
          <a:r>
            <a:rPr lang="nn-NO">
              <a:hlinkClick xmlns:r="http://schemas.openxmlformats.org/officeDocument/2006/relationships" r:id="rId1"/>
            </a:rPr>
            <a:t>@</a:t>
          </a:r>
          <a:r>
            <a:rPr lang="nn-NO"/>
            <a:t>Elena.Gopchuk</a:t>
          </a:r>
          <a:endParaRPr lang="en-US"/>
        </a:p>
      </dgm:t>
    </dgm:pt>
    <dgm:pt modelId="{09E2AED5-1585-42B0-9738-40AFC254D0DE}" type="parTrans" cxnId="{B037393F-50F6-42BD-B04A-FE2182ADA5CA}">
      <dgm:prSet/>
      <dgm:spPr/>
      <dgm:t>
        <a:bodyPr/>
        <a:lstStyle/>
        <a:p>
          <a:endParaRPr lang="en-US"/>
        </a:p>
      </dgm:t>
    </dgm:pt>
    <dgm:pt modelId="{99B776E2-5737-4B36-87C0-A493F60FA92E}" type="sibTrans" cxnId="{B037393F-50F6-42BD-B04A-FE2182ADA5CA}">
      <dgm:prSet/>
      <dgm:spPr/>
      <dgm:t>
        <a:bodyPr/>
        <a:lstStyle/>
        <a:p>
          <a:endParaRPr lang="en-US"/>
        </a:p>
      </dgm:t>
    </dgm:pt>
    <dgm:pt modelId="{00849C1E-5B53-4D6E-9F65-B48912B14488}" type="pres">
      <dgm:prSet presAssocID="{6F952650-C949-4A5A-9EBC-7B869263C421}" presName="linear" presStyleCnt="0">
        <dgm:presLayoutVars>
          <dgm:animLvl val="lvl"/>
          <dgm:resizeHandles val="exact"/>
        </dgm:presLayoutVars>
      </dgm:prSet>
      <dgm:spPr/>
    </dgm:pt>
    <dgm:pt modelId="{350E0EC1-A8F0-4E97-B283-24B8339E55DE}" type="pres">
      <dgm:prSet presAssocID="{26E0E71F-71A7-4C2C-AF4A-D3935F637B04}" presName="parentText" presStyleLbl="node1" presStyleIdx="0" presStyleCnt="4" custLinFactY="-88175" custLinFactNeighborX="2020" custLinFactNeighborY="-100000">
        <dgm:presLayoutVars>
          <dgm:chMax val="0"/>
          <dgm:bulletEnabled val="1"/>
        </dgm:presLayoutVars>
      </dgm:prSet>
      <dgm:spPr/>
    </dgm:pt>
    <dgm:pt modelId="{8C4B799E-24DB-4F5B-BCB0-58B875C960EE}" type="pres">
      <dgm:prSet presAssocID="{A51035B5-7D9D-4C23-8F12-2E6F4304F105}" presName="spacer" presStyleCnt="0"/>
      <dgm:spPr/>
    </dgm:pt>
    <dgm:pt modelId="{482FE42B-EC62-46D7-9382-9E1754B4BF7F}" type="pres">
      <dgm:prSet presAssocID="{C0C7B945-EC1A-48A8-AF5D-515313F4BF6C}" presName="parentText" presStyleLbl="node1" presStyleIdx="1" presStyleCnt="4">
        <dgm:presLayoutVars>
          <dgm:chMax val="0"/>
          <dgm:bulletEnabled val="1"/>
        </dgm:presLayoutVars>
      </dgm:prSet>
      <dgm:spPr/>
    </dgm:pt>
    <dgm:pt modelId="{EF021988-F6B5-467F-8251-DF1E0D1B7E42}" type="pres">
      <dgm:prSet presAssocID="{EBD48E1D-CF8B-4ABC-A4DF-27120B40FADD}" presName="spacer" presStyleCnt="0"/>
      <dgm:spPr/>
    </dgm:pt>
    <dgm:pt modelId="{F22AD670-6D70-448E-93C9-027B51FFFD88}" type="pres">
      <dgm:prSet presAssocID="{A1D9D16C-DE7F-4E35-88E1-BE5C41121BE5}" presName="parentText" presStyleLbl="node1" presStyleIdx="2" presStyleCnt="4">
        <dgm:presLayoutVars>
          <dgm:chMax val="0"/>
          <dgm:bulletEnabled val="1"/>
        </dgm:presLayoutVars>
      </dgm:prSet>
      <dgm:spPr/>
    </dgm:pt>
    <dgm:pt modelId="{6FAA1B96-14D5-4B5C-A42D-91A1E18A6E6A}" type="pres">
      <dgm:prSet presAssocID="{F7B9B6CA-A80C-4908-8AFB-CD17FEAFB452}" presName="spacer" presStyleCnt="0"/>
      <dgm:spPr/>
    </dgm:pt>
    <dgm:pt modelId="{D327D41E-92DA-40F6-A599-CFAC447AC55F}" type="pres">
      <dgm:prSet presAssocID="{95943859-0ABC-41B8-8C33-3304866D73A4}" presName="parentText" presStyleLbl="node1" presStyleIdx="3" presStyleCnt="4">
        <dgm:presLayoutVars>
          <dgm:chMax val="0"/>
          <dgm:bulletEnabled val="1"/>
        </dgm:presLayoutVars>
      </dgm:prSet>
      <dgm:spPr/>
    </dgm:pt>
  </dgm:ptLst>
  <dgm:cxnLst>
    <dgm:cxn modelId="{D84FDB02-9427-4C30-8F5B-276EBE2BBAF0}" type="presOf" srcId="{C0C7B945-EC1A-48A8-AF5D-515313F4BF6C}" destId="{482FE42B-EC62-46D7-9382-9E1754B4BF7F}" srcOrd="0" destOrd="0" presId="urn:microsoft.com/office/officeart/2005/8/layout/vList2"/>
    <dgm:cxn modelId="{860E461A-7136-4385-A1DE-D0CD7E479090}" type="presOf" srcId="{26E0E71F-71A7-4C2C-AF4A-D3935F637B04}" destId="{350E0EC1-A8F0-4E97-B283-24B8339E55DE}" srcOrd="0" destOrd="0" presId="urn:microsoft.com/office/officeart/2005/8/layout/vList2"/>
    <dgm:cxn modelId="{4E7D731B-EE0F-46B0-811B-4C5124603381}" type="presOf" srcId="{6F952650-C949-4A5A-9EBC-7B869263C421}" destId="{00849C1E-5B53-4D6E-9F65-B48912B14488}" srcOrd="0" destOrd="0" presId="urn:microsoft.com/office/officeart/2005/8/layout/vList2"/>
    <dgm:cxn modelId="{B037393F-50F6-42BD-B04A-FE2182ADA5CA}" srcId="{6F952650-C949-4A5A-9EBC-7B869263C421}" destId="{95943859-0ABC-41B8-8C33-3304866D73A4}" srcOrd="3" destOrd="0" parTransId="{09E2AED5-1585-42B0-9738-40AFC254D0DE}" sibTransId="{99B776E2-5737-4B36-87C0-A493F60FA92E}"/>
    <dgm:cxn modelId="{2BBDEAB6-0303-4452-95F6-25AB06606671}" srcId="{6F952650-C949-4A5A-9EBC-7B869263C421}" destId="{26E0E71F-71A7-4C2C-AF4A-D3935F637B04}" srcOrd="0" destOrd="0" parTransId="{594CFAB0-1740-4544-8159-21EE7C4425F4}" sibTransId="{A51035B5-7D9D-4C23-8F12-2E6F4304F105}"/>
    <dgm:cxn modelId="{31174CC1-9B3B-4319-82C4-FCC65AB49F3B}" srcId="{6F952650-C949-4A5A-9EBC-7B869263C421}" destId="{C0C7B945-EC1A-48A8-AF5D-515313F4BF6C}" srcOrd="1" destOrd="0" parTransId="{27DD38B7-96F3-4863-B518-6F6A21565B31}" sibTransId="{EBD48E1D-CF8B-4ABC-A4DF-27120B40FADD}"/>
    <dgm:cxn modelId="{4E7EE9C2-D742-4E46-A41D-5F77005DD987}" type="presOf" srcId="{A1D9D16C-DE7F-4E35-88E1-BE5C41121BE5}" destId="{F22AD670-6D70-448E-93C9-027B51FFFD88}" srcOrd="0" destOrd="0" presId="urn:microsoft.com/office/officeart/2005/8/layout/vList2"/>
    <dgm:cxn modelId="{224F29F7-013F-41DC-B996-163C84B4E5C7}" type="presOf" srcId="{95943859-0ABC-41B8-8C33-3304866D73A4}" destId="{D327D41E-92DA-40F6-A599-CFAC447AC55F}" srcOrd="0" destOrd="0" presId="urn:microsoft.com/office/officeart/2005/8/layout/vList2"/>
    <dgm:cxn modelId="{5A6D2EFF-6B7A-4DC5-8637-3405D01D8518}" srcId="{6F952650-C949-4A5A-9EBC-7B869263C421}" destId="{A1D9D16C-DE7F-4E35-88E1-BE5C41121BE5}" srcOrd="2" destOrd="0" parTransId="{F205D155-4FBE-493F-BDFB-4E48776BB466}" sibTransId="{F7B9B6CA-A80C-4908-8AFB-CD17FEAFB452}"/>
    <dgm:cxn modelId="{BAFB6863-B635-48E2-86A6-1058AE45DE38}" type="presParOf" srcId="{00849C1E-5B53-4D6E-9F65-B48912B14488}" destId="{350E0EC1-A8F0-4E97-B283-24B8339E55DE}" srcOrd="0" destOrd="0" presId="urn:microsoft.com/office/officeart/2005/8/layout/vList2"/>
    <dgm:cxn modelId="{7AD5898C-A25D-45A6-BE94-7D3577511D98}" type="presParOf" srcId="{00849C1E-5B53-4D6E-9F65-B48912B14488}" destId="{8C4B799E-24DB-4F5B-BCB0-58B875C960EE}" srcOrd="1" destOrd="0" presId="urn:microsoft.com/office/officeart/2005/8/layout/vList2"/>
    <dgm:cxn modelId="{992A4DDB-F8A1-45A4-A55A-3124F83FF0B2}" type="presParOf" srcId="{00849C1E-5B53-4D6E-9F65-B48912B14488}" destId="{482FE42B-EC62-46D7-9382-9E1754B4BF7F}" srcOrd="2" destOrd="0" presId="urn:microsoft.com/office/officeart/2005/8/layout/vList2"/>
    <dgm:cxn modelId="{73C44769-B2BA-4D14-B35E-592111C62FF3}" type="presParOf" srcId="{00849C1E-5B53-4D6E-9F65-B48912B14488}" destId="{EF021988-F6B5-467F-8251-DF1E0D1B7E42}" srcOrd="3" destOrd="0" presId="urn:microsoft.com/office/officeart/2005/8/layout/vList2"/>
    <dgm:cxn modelId="{D2DAC518-8255-4173-9387-C471A1260989}" type="presParOf" srcId="{00849C1E-5B53-4D6E-9F65-B48912B14488}" destId="{F22AD670-6D70-448E-93C9-027B51FFFD88}" srcOrd="4" destOrd="0" presId="urn:microsoft.com/office/officeart/2005/8/layout/vList2"/>
    <dgm:cxn modelId="{A99B55F5-88C0-4AA3-B3B1-219330533960}" type="presParOf" srcId="{00849C1E-5B53-4D6E-9F65-B48912B14488}" destId="{6FAA1B96-14D5-4B5C-A42D-91A1E18A6E6A}" srcOrd="5" destOrd="0" presId="urn:microsoft.com/office/officeart/2005/8/layout/vList2"/>
    <dgm:cxn modelId="{E195FEFC-3D7B-4863-9959-924E8F9A0D09}" type="presParOf" srcId="{00849C1E-5B53-4D6E-9F65-B48912B14488}" destId="{D327D41E-92DA-40F6-A599-CFAC447AC55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7838E-D48E-491E-9966-98CCF42C6903}">
      <dsp:nvSpPr>
        <dsp:cNvPr id="0" name=""/>
        <dsp:cNvSpPr/>
      </dsp:nvSpPr>
      <dsp:spPr>
        <a:xfrm rot="10800000">
          <a:off x="2088257" y="847398"/>
          <a:ext cx="7975011" cy="263942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9941"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Lifestyle medicine strategies, such as incorporating whole foods and a plant-based diet, sustainable physical activity and mind-body exercises, restorative sleep, stress resiliency, awareness and mitigation of substance abuse and addiction, and establishing meaningful social networks and self-care strategies, is a part of managing chronic pain.</a:t>
          </a:r>
          <a:endParaRPr lang="el-GR" sz="2200" kern="1200" dirty="0"/>
        </a:p>
      </dsp:txBody>
      <dsp:txXfrm rot="10800000">
        <a:off x="2748112" y="847398"/>
        <a:ext cx="7315156" cy="2639421"/>
      </dsp:txXfrm>
    </dsp:sp>
    <dsp:sp modelId="{77C87029-22FD-45D7-A0A1-9B854F6C632C}">
      <dsp:nvSpPr>
        <dsp:cNvPr id="0" name=""/>
        <dsp:cNvSpPr/>
      </dsp:nvSpPr>
      <dsp:spPr>
        <a:xfrm>
          <a:off x="0" y="472566"/>
          <a:ext cx="3673567" cy="3673567"/>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49237-540D-4BCB-BD83-8623C175BF61}">
      <dsp:nvSpPr>
        <dsp:cNvPr id="0" name=""/>
        <dsp:cNvSpPr/>
      </dsp:nvSpPr>
      <dsp:spPr>
        <a:xfrm>
          <a:off x="0" y="0"/>
          <a:ext cx="6617436" cy="7755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Application of our detectors and generators in various areas of human life &amp; activity, getting &amp; giving the ability to control &amp; conduct connection between cosmic non-ionizing radiation and biological life on Earth.</a:t>
          </a:r>
          <a:endParaRPr lang="en-US" sz="1400" kern="1200"/>
        </a:p>
      </dsp:txBody>
      <dsp:txXfrm>
        <a:off x="22716" y="22716"/>
        <a:ext cx="5780507" cy="730164"/>
      </dsp:txXfrm>
    </dsp:sp>
    <dsp:sp modelId="{F3656070-954B-4C2B-A4FF-88A230E3DE2B}">
      <dsp:nvSpPr>
        <dsp:cNvPr id="0" name=""/>
        <dsp:cNvSpPr/>
      </dsp:nvSpPr>
      <dsp:spPr>
        <a:xfrm>
          <a:off x="583891" y="904863"/>
          <a:ext cx="6617436" cy="7755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Nowadays, our interests include human health, wellbeing, agriculture, astronomy and metallurgy, chemistry, space weather and seismic activity detection.</a:t>
          </a:r>
          <a:endParaRPr lang="en-US" sz="1400" kern="1200"/>
        </a:p>
      </dsp:txBody>
      <dsp:txXfrm>
        <a:off x="606607" y="927579"/>
        <a:ext cx="5483974" cy="730164"/>
      </dsp:txXfrm>
    </dsp:sp>
    <dsp:sp modelId="{8ED54D07-A033-4260-AA6A-17185B6F3AA9}">
      <dsp:nvSpPr>
        <dsp:cNvPr id="0" name=""/>
        <dsp:cNvSpPr/>
      </dsp:nvSpPr>
      <dsp:spPr>
        <a:xfrm>
          <a:off x="1167782" y="1809726"/>
          <a:ext cx="6617436" cy="7755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With our new technologies, we want to help people live better quality lives in the endlessly fast changing conditions all over the globe.</a:t>
          </a:r>
          <a:endParaRPr lang="en-US" sz="1400" kern="1200"/>
        </a:p>
      </dsp:txBody>
      <dsp:txXfrm>
        <a:off x="1190498" y="1832442"/>
        <a:ext cx="5483974" cy="730164"/>
      </dsp:txXfrm>
    </dsp:sp>
    <dsp:sp modelId="{C9ED58C3-BDCB-4449-B78E-61A411C0D7D8}">
      <dsp:nvSpPr>
        <dsp:cNvPr id="0" name=""/>
        <dsp:cNvSpPr/>
      </dsp:nvSpPr>
      <dsp:spPr>
        <a:xfrm>
          <a:off x="6113298" y="588160"/>
          <a:ext cx="504137" cy="5041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226729" y="588160"/>
        <a:ext cx="277275" cy="379363"/>
      </dsp:txXfrm>
    </dsp:sp>
    <dsp:sp modelId="{9585F629-8377-415C-BC37-27FAE2451778}">
      <dsp:nvSpPr>
        <dsp:cNvPr id="0" name=""/>
        <dsp:cNvSpPr/>
      </dsp:nvSpPr>
      <dsp:spPr>
        <a:xfrm>
          <a:off x="6697189" y="1487853"/>
          <a:ext cx="504137" cy="50413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6810620" y="1487853"/>
        <a:ext cx="277275" cy="379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AB078-110F-4AA6-9BE5-9B31C422A77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E47A9-B772-43F5-81FA-17EF234F7F0E}">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r>
            <a:rPr lang="en-US" sz="2600" b="0" i="0" kern="1200" dirty="0"/>
            <a:t>For a technological development task, we made random number generator hardware, based on luminescence, but instead of a random process, certain patterns were found in the phosphor’s brightness fluctuations, which we began to study. We proved the link of these fluctuations with cosmic processes, in particular, solar activity and non-ionizing radiation.</a:t>
          </a:r>
          <a:endParaRPr lang="en-US" sz="2600" kern="1200" dirty="0"/>
        </a:p>
      </dsp:txBody>
      <dsp:txXfrm>
        <a:off x="0" y="0"/>
        <a:ext cx="10515600" cy="2175669"/>
      </dsp:txXfrm>
    </dsp:sp>
    <dsp:sp modelId="{0E163953-E9FE-460E-BD6D-00A0663E18D1}">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AF02A-0888-45D6-A78B-E093CCC3CDD4}">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a:lnSpc>
              <a:spcPct val="90000"/>
            </a:lnSpc>
            <a:spcBef>
              <a:spcPct val="0"/>
            </a:spcBef>
            <a:spcAft>
              <a:spcPct val="35000"/>
            </a:spcAft>
            <a:buNone/>
          </a:pPr>
          <a:endParaRPr lang="en-US" sz="2600" kern="1200" dirty="0">
            <a:solidFill>
              <a:schemeClr val="accent1">
                <a:lumMod val="75000"/>
              </a:schemeClr>
            </a:solidFill>
          </a:endParaRPr>
        </a:p>
        <a:p>
          <a:pPr marL="0" lvl="0" indent="0" algn="ctr" defTabSz="1155700">
            <a:lnSpc>
              <a:spcPct val="90000"/>
            </a:lnSpc>
            <a:spcBef>
              <a:spcPct val="0"/>
            </a:spcBef>
            <a:spcAft>
              <a:spcPct val="35000"/>
            </a:spcAft>
            <a:buNone/>
          </a:pPr>
          <a:r>
            <a:rPr lang="en-US" sz="2600" kern="1200" dirty="0">
              <a:solidFill>
                <a:schemeClr val="accent1">
                  <a:lumMod val="75000"/>
                </a:schemeClr>
              </a:solidFill>
            </a:rPr>
            <a:t>https://sensonica.com</a:t>
          </a:r>
        </a:p>
      </dsp:txBody>
      <dsp:txXfrm>
        <a:off x="0" y="2175669"/>
        <a:ext cx="10515600" cy="2175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CF392-1DF3-4D12-991A-D24490F0DA81}">
      <dsp:nvSpPr>
        <dsp:cNvPr id="0" name=""/>
        <dsp:cNvSpPr/>
      </dsp:nvSpPr>
      <dsp:spPr>
        <a:xfrm>
          <a:off x="0" y="2722"/>
          <a:ext cx="718435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A9E17-1101-48DC-97E9-FD9F3C298386}">
      <dsp:nvSpPr>
        <dsp:cNvPr id="0" name=""/>
        <dsp:cNvSpPr/>
      </dsp:nvSpPr>
      <dsp:spPr>
        <a:xfrm>
          <a:off x="0" y="2722"/>
          <a:ext cx="7184355" cy="185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t>Gravitational waves are perturbations of the gravitational field that propagate like ripples on water. They can travel great distances without interacting with matter, so they are a valuable source of information about the various events and can do various biological influences.</a:t>
          </a:r>
        </a:p>
        <a:p>
          <a:pPr marL="0" lvl="0" indent="0" algn="l" defTabSz="622300">
            <a:lnSpc>
              <a:spcPct val="90000"/>
            </a:lnSpc>
            <a:spcBef>
              <a:spcPct val="0"/>
            </a:spcBef>
            <a:spcAft>
              <a:spcPct val="35000"/>
            </a:spcAft>
            <a:buNone/>
          </a:pPr>
          <a:r>
            <a:rPr lang="en-US" sz="1400" b="0" i="0" kern="1200" dirty="0"/>
            <a:t> These could be mergers of neutron stars and black holes, the last stages of the collapse of stellar cores. For the first time, gravitational waves were detected by the LIGO detector in 2015, and the reason for their creation was precisely the merger of two black holes.</a:t>
          </a:r>
          <a:endParaRPr lang="en-US" sz="1400" kern="1200" dirty="0"/>
        </a:p>
      </dsp:txBody>
      <dsp:txXfrm>
        <a:off x="0" y="2722"/>
        <a:ext cx="7184355" cy="1856499"/>
      </dsp:txXfrm>
    </dsp:sp>
    <dsp:sp modelId="{E7094AB4-63CE-4447-87CE-F2B31D668F41}">
      <dsp:nvSpPr>
        <dsp:cNvPr id="0" name=""/>
        <dsp:cNvSpPr/>
      </dsp:nvSpPr>
      <dsp:spPr>
        <a:xfrm>
          <a:off x="0" y="1859221"/>
          <a:ext cx="718435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F01C58-485C-454F-B4BB-26D8917AB3EB}">
      <dsp:nvSpPr>
        <dsp:cNvPr id="0" name=""/>
        <dsp:cNvSpPr/>
      </dsp:nvSpPr>
      <dsp:spPr>
        <a:xfrm>
          <a:off x="0" y="1859221"/>
          <a:ext cx="7184355" cy="185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solidFill>
                <a:schemeClr val="tx1"/>
              </a:solidFill>
            </a:rPr>
            <a:t>First time use an optical interferometer ( </a:t>
          </a:r>
          <a:r>
            <a:rPr lang="en-US" sz="1400" b="0" i="0" u="sng"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Michelson interferometer</a:t>
          </a:r>
          <a:r>
            <a:rPr lang="en-US" sz="1400" b="0" i="0" kern="1200" dirty="0">
              <a:solidFill>
                <a:schemeClr val="tx1"/>
              </a:solidFill>
            </a:rPr>
            <a:t>) as a detector of gravitational waves was proposed by Soviet scientists </a:t>
          </a:r>
          <a:r>
            <a:rPr lang="en-US" sz="1400" b="0" i="0" u="sng"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M.E. Herzenstein and V.I. </a:t>
          </a:r>
          <a:r>
            <a:rPr lang="en-US" sz="1400" b="0" i="0" u="sng" kern="1200" dirty="0" err="1">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Pustovoit</a:t>
          </a:r>
          <a:r>
            <a:rPr lang="en-US" sz="1400" b="0" i="0" u="sng"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 in 1962</a:t>
          </a:r>
          <a:r>
            <a:rPr lang="en-US" sz="1400" b="0" i="0" kern="1200" dirty="0">
              <a:solidFill>
                <a:schemeClr val="tx1"/>
              </a:solidFill>
            </a:rPr>
            <a:t> . </a:t>
          </a:r>
        </a:p>
        <a:p>
          <a:pPr marL="0" lvl="0" indent="0" algn="l" defTabSz="622300">
            <a:lnSpc>
              <a:spcPct val="90000"/>
            </a:lnSpc>
            <a:spcBef>
              <a:spcPct val="0"/>
            </a:spcBef>
            <a:spcAft>
              <a:spcPct val="35000"/>
            </a:spcAft>
            <a:buNone/>
          </a:pPr>
          <a:endParaRPr lang="en-US" sz="1400" b="0" i="0" kern="1200" dirty="0">
            <a:solidFill>
              <a:schemeClr val="tx1"/>
            </a:solidFill>
          </a:endParaRPr>
        </a:p>
        <a:p>
          <a:pPr marL="0" lvl="0" indent="0" algn="l" defTabSz="622300">
            <a:lnSpc>
              <a:spcPct val="90000"/>
            </a:lnSpc>
            <a:spcBef>
              <a:spcPct val="0"/>
            </a:spcBef>
            <a:spcAft>
              <a:spcPct val="35000"/>
            </a:spcAft>
            <a:buNone/>
          </a:pPr>
          <a:r>
            <a:rPr lang="en-US" sz="1400" b="0" i="0" kern="1200" dirty="0"/>
            <a:t>American professor Rainer Weiss proposed increasing the effective length of the arms of the interferometer due to multiple reflections of the optical beam from the mirrors located in each arm. That is, having run a shoulder 3 km back and forth a hundred times, the beam will make a run of 300 km. As a result, the Weiss-proposed detector is able to measure the change in length of one of the shoulders by 10 </a:t>
          </a:r>
          <a:r>
            <a:rPr lang="en-US" sz="1400" b="0" i="0" kern="1200" baseline="30000" dirty="0"/>
            <a:t>-18</a:t>
          </a:r>
          <a:r>
            <a:rPr lang="en-US" sz="1400" b="0" i="0" kern="1200" dirty="0"/>
            <a:t> m.</a:t>
          </a:r>
          <a:endParaRPr lang="en-US" sz="1400" kern="1200" dirty="0"/>
        </a:p>
      </dsp:txBody>
      <dsp:txXfrm>
        <a:off x="0" y="1859221"/>
        <a:ext cx="7184355" cy="1856499"/>
      </dsp:txXfrm>
    </dsp:sp>
    <dsp:sp modelId="{E284725B-ED2A-48A2-B9D4-DE668FC8E907}">
      <dsp:nvSpPr>
        <dsp:cNvPr id="0" name=""/>
        <dsp:cNvSpPr/>
      </dsp:nvSpPr>
      <dsp:spPr>
        <a:xfrm>
          <a:off x="0" y="3715721"/>
          <a:ext cx="718435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45233-668E-4A5C-9930-24015F716AB0}">
      <dsp:nvSpPr>
        <dsp:cNvPr id="0" name=""/>
        <dsp:cNvSpPr/>
      </dsp:nvSpPr>
      <dsp:spPr>
        <a:xfrm>
          <a:off x="0" y="3718443"/>
          <a:ext cx="7184355" cy="1856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i="1" kern="1200" dirty="0"/>
            <a:t>https://sudonull.com/post/56898-Updated-gravitational-wave-detector-will-work-this-year</a:t>
          </a:r>
        </a:p>
      </dsp:txBody>
      <dsp:txXfrm>
        <a:off x="0" y="3718443"/>
        <a:ext cx="7184355" cy="1856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589AA-38EF-4616-858E-E47C3A41323F}">
      <dsp:nvSpPr>
        <dsp:cNvPr id="0" name=""/>
        <dsp:cNvSpPr/>
      </dsp:nvSpPr>
      <dsp:spPr>
        <a:xfrm>
          <a:off x="666654" y="143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Sensonica Vega is a fully autonomous device designed for personal use in session mode.</a:t>
          </a:r>
          <a:endParaRPr lang="en-US" sz="1000" kern="1200"/>
        </a:p>
      </dsp:txBody>
      <dsp:txXfrm>
        <a:off x="666654" y="1431"/>
        <a:ext cx="1845227" cy="1107136"/>
      </dsp:txXfrm>
    </dsp:sp>
    <dsp:sp modelId="{E7E42C2D-74BE-4D7E-82DC-A00FF1A6F5D8}">
      <dsp:nvSpPr>
        <dsp:cNvPr id="0" name=""/>
        <dsp:cNvSpPr/>
      </dsp:nvSpPr>
      <dsp:spPr>
        <a:xfrm>
          <a:off x="2696404" y="143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Vega is equipped with a rechargeable battery, display and keyboard and makes it possible to choose pre-programmed application modes, as well as the power and duration of treatment.</a:t>
          </a:r>
          <a:endParaRPr lang="en-US" sz="1000" kern="1200"/>
        </a:p>
      </dsp:txBody>
      <dsp:txXfrm>
        <a:off x="2696404" y="1431"/>
        <a:ext cx="1845227" cy="1107136"/>
      </dsp:txXfrm>
    </dsp:sp>
    <dsp:sp modelId="{50F4D3F9-F03A-4555-88BF-BC70AA23E6B2}">
      <dsp:nvSpPr>
        <dsp:cNvPr id="0" name=""/>
        <dsp:cNvSpPr/>
      </dsp:nvSpPr>
      <dsp:spPr>
        <a:xfrm>
          <a:off x="4726155" y="143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Vega dimensions: 221 x 65 x 55 mm.</a:t>
          </a:r>
          <a:endParaRPr lang="en-US" sz="1000" kern="1200"/>
        </a:p>
      </dsp:txBody>
      <dsp:txXfrm>
        <a:off x="4726155" y="1431"/>
        <a:ext cx="1845227" cy="1107136"/>
      </dsp:txXfrm>
    </dsp:sp>
    <dsp:sp modelId="{E19E31B2-3C84-4913-94ED-C4B180B2258B}">
      <dsp:nvSpPr>
        <dsp:cNvPr id="0" name=""/>
        <dsp:cNvSpPr/>
      </dsp:nvSpPr>
      <dsp:spPr>
        <a:xfrm>
          <a:off x="6755905" y="143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Case dimensions: 275 x 225 x 120 mm.</a:t>
          </a:r>
          <a:endParaRPr lang="en-US" sz="1000" kern="1200"/>
        </a:p>
      </dsp:txBody>
      <dsp:txXfrm>
        <a:off x="6755905" y="1431"/>
        <a:ext cx="1845227" cy="1107136"/>
      </dsp:txXfrm>
    </dsp:sp>
    <dsp:sp modelId="{6A1DA0B8-B707-4E73-AC6B-5FC1CA7F320E}">
      <dsp:nvSpPr>
        <dsp:cNvPr id="0" name=""/>
        <dsp:cNvSpPr/>
      </dsp:nvSpPr>
      <dsp:spPr>
        <a:xfrm>
          <a:off x="8785656" y="143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Weight: 2 kg.</a:t>
          </a:r>
          <a:endParaRPr lang="en-US" sz="1000" kern="1200"/>
        </a:p>
      </dsp:txBody>
      <dsp:txXfrm>
        <a:off x="8785656" y="1431"/>
        <a:ext cx="1845227" cy="1107136"/>
      </dsp:txXfrm>
    </dsp:sp>
    <dsp:sp modelId="{C686A822-320D-4697-BDCC-5C0BAF718B05}">
      <dsp:nvSpPr>
        <dsp:cNvPr id="0" name=""/>
        <dsp:cNvSpPr/>
      </dsp:nvSpPr>
      <dsp:spPr>
        <a:xfrm>
          <a:off x="666654" y="129309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Power consumption in charging/operating mode: up to 40/30W.</a:t>
          </a:r>
          <a:endParaRPr lang="en-US" sz="1000" kern="1200"/>
        </a:p>
      </dsp:txBody>
      <dsp:txXfrm>
        <a:off x="666654" y="1293091"/>
        <a:ext cx="1845227" cy="1107136"/>
      </dsp:txXfrm>
    </dsp:sp>
    <dsp:sp modelId="{4283ACE4-939A-4589-8D31-5F3CB7DB16BB}">
      <dsp:nvSpPr>
        <dsp:cNvPr id="0" name=""/>
        <dsp:cNvSpPr/>
      </dsp:nvSpPr>
      <dsp:spPr>
        <a:xfrm>
          <a:off x="2696404" y="129309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Battery life at maximum power: 15 minutes.</a:t>
          </a:r>
          <a:endParaRPr lang="en-US" sz="1000" kern="1200"/>
        </a:p>
      </dsp:txBody>
      <dsp:txXfrm>
        <a:off x="2696404" y="1293091"/>
        <a:ext cx="1845227" cy="1107136"/>
      </dsp:txXfrm>
    </dsp:sp>
    <dsp:sp modelId="{C7BDA815-BE6A-4F1D-8DE1-C59E9996EF46}">
      <dsp:nvSpPr>
        <dsp:cNvPr id="0" name=""/>
        <dsp:cNvSpPr/>
      </dsp:nvSpPr>
      <dsp:spPr>
        <a:xfrm>
          <a:off x="4726155" y="129309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Power source – supports PD3.0 charging technology, 45 watts of power, Type-C connector.</a:t>
          </a:r>
          <a:endParaRPr lang="en-US" sz="1000" kern="1200"/>
        </a:p>
      </dsp:txBody>
      <dsp:txXfrm>
        <a:off x="4726155" y="1293091"/>
        <a:ext cx="1845227" cy="1107136"/>
      </dsp:txXfrm>
    </dsp:sp>
    <dsp:sp modelId="{5B974617-2A0D-46B3-AFD9-7BCE92C0E837}">
      <dsp:nvSpPr>
        <dsp:cNvPr id="0" name=""/>
        <dsp:cNvSpPr/>
      </dsp:nvSpPr>
      <dsp:spPr>
        <a:xfrm>
          <a:off x="6755905" y="129309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Comfortable handle for holding in your hand.</a:t>
          </a:r>
          <a:endParaRPr lang="en-US" sz="1000" kern="1200"/>
        </a:p>
      </dsp:txBody>
      <dsp:txXfrm>
        <a:off x="6755905" y="1293091"/>
        <a:ext cx="1845227" cy="1107136"/>
      </dsp:txXfrm>
    </dsp:sp>
    <dsp:sp modelId="{5F115523-D920-45CA-9134-AF4BEFF438F6}">
      <dsp:nvSpPr>
        <dsp:cNvPr id="0" name=""/>
        <dsp:cNvSpPr/>
      </dsp:nvSpPr>
      <dsp:spPr>
        <a:xfrm>
          <a:off x="8785656" y="1293091"/>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Operating conditions: ambient temperature: +10 – +35 degrees and 10-90% humidity.</a:t>
          </a:r>
          <a:endParaRPr lang="en-US" sz="1000" kern="1200"/>
        </a:p>
      </dsp:txBody>
      <dsp:txXfrm>
        <a:off x="8785656" y="1293091"/>
        <a:ext cx="1845227" cy="1107136"/>
      </dsp:txXfrm>
    </dsp:sp>
    <dsp:sp modelId="{2272F339-8DB3-4F8D-898C-C730B33AA91C}">
      <dsp:nvSpPr>
        <dsp:cNvPr id="0" name=""/>
        <dsp:cNvSpPr/>
      </dsp:nvSpPr>
      <dsp:spPr>
        <a:xfrm>
          <a:off x="3711279" y="2584750"/>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Warranty period of device operation (daily use, 30 minutes) – 1 year.</a:t>
          </a:r>
          <a:endParaRPr lang="en-US" sz="1000" kern="1200"/>
        </a:p>
      </dsp:txBody>
      <dsp:txXfrm>
        <a:off x="3711279" y="2584750"/>
        <a:ext cx="1845227" cy="1107136"/>
      </dsp:txXfrm>
    </dsp:sp>
    <dsp:sp modelId="{5B43359E-0BB6-4B02-9DC4-66622CEC09DF}">
      <dsp:nvSpPr>
        <dsp:cNvPr id="0" name=""/>
        <dsp:cNvSpPr/>
      </dsp:nvSpPr>
      <dsp:spPr>
        <a:xfrm>
          <a:off x="5741030" y="2584750"/>
          <a:ext cx="1845227" cy="11071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i="0" kern="1200"/>
            <a:t>Assigned service life – 3 years.</a:t>
          </a:r>
          <a:endParaRPr lang="en-US" sz="1000" kern="1200"/>
        </a:p>
      </dsp:txBody>
      <dsp:txXfrm>
        <a:off x="5741030" y="2584750"/>
        <a:ext cx="1845227" cy="11071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DD3CA-0091-48B0-9C58-C128CC6A73A7}">
      <dsp:nvSpPr>
        <dsp:cNvPr id="0" name=""/>
        <dsp:cNvSpPr/>
      </dsp:nvSpPr>
      <dsp:spPr>
        <a:xfrm>
          <a:off x="2228" y="750290"/>
          <a:ext cx="4751262" cy="28507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Inside Vega’s compact body is a broadband Gertsenshtein generator consisting of a resonator, an extremely powerful magnetic system and a coherent radiation source based on a pair of powerful laser emitters. Since our device’s non-ionizing radiation power  is about 100 times lower than the average level of natural cosmic radiation, the device is not able to dramatically  affect the living organism in a negative way. </a:t>
          </a:r>
          <a:endParaRPr lang="en-US" sz="1800" kern="1200"/>
        </a:p>
      </dsp:txBody>
      <dsp:txXfrm>
        <a:off x="85724" y="833786"/>
        <a:ext cx="4584270" cy="2683765"/>
      </dsp:txXfrm>
    </dsp:sp>
    <dsp:sp modelId="{16B0C56F-28BB-4177-864C-67DFE446B595}">
      <dsp:nvSpPr>
        <dsp:cNvPr id="0" name=""/>
        <dsp:cNvSpPr/>
      </dsp:nvSpPr>
      <dsp:spPr>
        <a:xfrm>
          <a:off x="5228617" y="1586512"/>
          <a:ext cx="1007267" cy="117831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228617" y="1822175"/>
        <a:ext cx="705087" cy="706987"/>
      </dsp:txXfrm>
    </dsp:sp>
    <dsp:sp modelId="{BA1EDC30-8F38-4284-9537-D52FC6CAFF41}">
      <dsp:nvSpPr>
        <dsp:cNvPr id="0" name=""/>
        <dsp:cNvSpPr/>
      </dsp:nvSpPr>
      <dsp:spPr>
        <a:xfrm>
          <a:off x="6653996" y="750290"/>
          <a:ext cx="4751262" cy="2850757"/>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The therapeutic effect is achieved by fine-tuning the characteristics of the radiation, and the shape and frequency of the generated signal. The device has a narrow directional pattern, which allows you to affect individual parts of the body in isolation, without affecting the entire body.</a:t>
          </a:r>
          <a:endParaRPr lang="en-US" sz="1800" kern="1200"/>
        </a:p>
      </dsp:txBody>
      <dsp:txXfrm>
        <a:off x="6737492" y="833786"/>
        <a:ext cx="4584270" cy="26837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211A9-DAE3-4C41-B33A-9D2F96B8CA55}">
      <dsp:nvSpPr>
        <dsp:cNvPr id="0" name=""/>
        <dsp:cNvSpPr/>
      </dsp:nvSpPr>
      <dsp:spPr>
        <a:xfrm>
          <a:off x="0" y="468368"/>
          <a:ext cx="11407487" cy="1099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One of the device’s uses is to improve blood and lymph circulation after an injury and reduce symptoms of inflammation, especially joint pain. Thanks to Gertsenshtein waves’ action on the human body, blood circulation is activated, inflammation is reduced, and metabolism in cells and tissues is improved.</a:t>
          </a:r>
          <a:endParaRPr lang="en-US" sz="2000" kern="1200"/>
        </a:p>
      </dsp:txBody>
      <dsp:txXfrm>
        <a:off x="53688" y="522056"/>
        <a:ext cx="11300111" cy="992424"/>
      </dsp:txXfrm>
    </dsp:sp>
    <dsp:sp modelId="{9AFE2486-5C18-4683-90D4-A322C591C925}">
      <dsp:nvSpPr>
        <dsp:cNvPr id="0" name=""/>
        <dsp:cNvSpPr/>
      </dsp:nvSpPr>
      <dsp:spPr>
        <a:xfrm>
          <a:off x="0" y="1625769"/>
          <a:ext cx="11407487" cy="1099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Vega affects the processes occurring in the connective tissue, which stops both acute and chronic inflammatory reactions, leading to a therapeutic effect and elimination of inflammatory symptoms (pain, swelling, hyperemia, dysfunction, etc.).</a:t>
          </a:r>
          <a:endParaRPr lang="en-US" sz="2000" kern="1200"/>
        </a:p>
      </dsp:txBody>
      <dsp:txXfrm>
        <a:off x="53688" y="1679457"/>
        <a:ext cx="11300111" cy="992424"/>
      </dsp:txXfrm>
    </dsp:sp>
    <dsp:sp modelId="{5556A734-2FF8-42A7-A639-47C559784C5C}">
      <dsp:nvSpPr>
        <dsp:cNvPr id="0" name=""/>
        <dsp:cNvSpPr/>
      </dsp:nvSpPr>
      <dsp:spPr>
        <a:xfrm>
          <a:off x="0" y="2783169"/>
          <a:ext cx="11407487" cy="1099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Vega is recommended after trauma, including recovery from sports injuries (sprains, contusions, rehabilitation after fractures), rehabilitation of  muscle and ligament structure disorders, bone and cartilage tissue lesions, periosteum and blood and lymph plexus of treated areas of the body.</a:t>
          </a:r>
          <a:endParaRPr lang="en-US" sz="2000" kern="1200"/>
        </a:p>
      </dsp:txBody>
      <dsp:txXfrm>
        <a:off x="53688" y="2836857"/>
        <a:ext cx="11300111" cy="9924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E0EC1-A8F0-4E97-B283-24B8339E55DE}">
      <dsp:nvSpPr>
        <dsp:cNvPr id="0" name=""/>
        <dsp:cNvSpPr/>
      </dsp:nvSpPr>
      <dsp:spPr>
        <a:xfrm>
          <a:off x="0" y="0"/>
          <a:ext cx="5029199" cy="7195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info@sensonica.com</a:t>
          </a:r>
          <a:endParaRPr lang="en-US" sz="3000" kern="1200"/>
        </a:p>
      </dsp:txBody>
      <dsp:txXfrm>
        <a:off x="35125" y="35125"/>
        <a:ext cx="4958949" cy="649299"/>
      </dsp:txXfrm>
    </dsp:sp>
    <dsp:sp modelId="{482FE42B-EC62-46D7-9382-9E1754B4BF7F}">
      <dsp:nvSpPr>
        <dsp:cNvPr id="0" name=""/>
        <dsp:cNvSpPr/>
      </dsp:nvSpPr>
      <dsp:spPr>
        <a:xfrm>
          <a:off x="0" y="851063"/>
          <a:ext cx="5029199" cy="7195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n-NO" sz="3000" b="1" kern="1200"/>
            <a:t>Dr Elena Gopchuk</a:t>
          </a:r>
          <a:endParaRPr lang="en-US" sz="3000" kern="1200"/>
        </a:p>
      </dsp:txBody>
      <dsp:txXfrm>
        <a:off x="35125" y="886188"/>
        <a:ext cx="4958949" cy="649299"/>
      </dsp:txXfrm>
    </dsp:sp>
    <dsp:sp modelId="{F22AD670-6D70-448E-93C9-027B51FFFD88}">
      <dsp:nvSpPr>
        <dsp:cNvPr id="0" name=""/>
        <dsp:cNvSpPr/>
      </dsp:nvSpPr>
      <dsp:spPr>
        <a:xfrm>
          <a:off x="0" y="1657012"/>
          <a:ext cx="5029199" cy="7195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n-NO" sz="3000" kern="1200">
              <a:hlinkClick xmlns:r="http://schemas.openxmlformats.org/officeDocument/2006/relationships" r:id="rId1"/>
            </a:rPr>
            <a:t>gopchuk@gmail.com</a:t>
          </a:r>
          <a:endParaRPr lang="en-US" sz="3000" kern="1200"/>
        </a:p>
      </dsp:txBody>
      <dsp:txXfrm>
        <a:off x="35125" y="1692137"/>
        <a:ext cx="4958949" cy="649299"/>
      </dsp:txXfrm>
    </dsp:sp>
    <dsp:sp modelId="{D327D41E-92DA-40F6-A599-CFAC447AC55F}">
      <dsp:nvSpPr>
        <dsp:cNvPr id="0" name=""/>
        <dsp:cNvSpPr/>
      </dsp:nvSpPr>
      <dsp:spPr>
        <a:xfrm>
          <a:off x="0" y="2462962"/>
          <a:ext cx="5029199" cy="71954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n-NO" sz="3000" kern="1200">
              <a:hlinkClick xmlns:r="http://schemas.openxmlformats.org/officeDocument/2006/relationships" r:id="rId1"/>
            </a:rPr>
            <a:t>@</a:t>
          </a:r>
          <a:r>
            <a:rPr lang="nn-NO" sz="3000" kern="1200"/>
            <a:t>Elena.Gopchuk</a:t>
          </a:r>
          <a:endParaRPr lang="en-US" sz="3000" kern="1200"/>
        </a:p>
      </dsp:txBody>
      <dsp:txXfrm>
        <a:off x="35125" y="2498087"/>
        <a:ext cx="4958949"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695D-39BE-4C89-AB4E-B959E6D92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8A87C0-8B73-4DCB-A22B-BE669FF12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C9ACC-2E99-457C-953B-BB0F57209362}"/>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938B4C0C-BC9D-48F2-9241-0CCB77F8E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B0EEB-1346-41C2-B0B1-CD4360CFD579}"/>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288729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5A77-F620-4694-9056-777D2006F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59887F-5F47-4481-8033-C8253D5C6A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326647-BCC3-4910-93C9-3EF0DC3FDA40}"/>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261C5AB7-79B1-45A8-A85C-3E127EC13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C8800-589F-4240-9951-B8041E521709}"/>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59049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E12C6-525D-4487-B520-65F9200B37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52A01-0026-4690-B6EE-1777008E1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5F9B8-E86C-4639-B199-C2539DCBCB38}"/>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A21ADA72-468F-4230-973E-92C794425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82F85-2C82-490C-ACA5-B249E8E1FE98}"/>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44520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CB3CA-E8E5-441E-9059-378551E13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410EF-D522-4B95-84D9-83C9EF6CCC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E41A3-CE4E-4334-95FE-5581EB2A28F6}"/>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0909A969-0DB0-440D-8771-51DE9C47D5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6D816-ADF6-4138-801C-031FCEAAA6A9}"/>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901344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2A75-6128-42F3-8DE0-6FE61BE232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B94785-7A13-4AFC-95B0-0314D19643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EA185E-CBA6-4763-BF05-EF1113EB0E14}"/>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641B2F39-4A61-4842-A642-B954BAB44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EDD6B-51C5-42AB-99C2-E93A48C0721D}"/>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50824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1DA2-7FAD-49CE-B701-8F0891825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D35A99-A1A8-48DC-BD67-0B274A59BF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59116-8B03-47BF-9660-351DB2B860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27FF36-8854-433A-80D1-C490556294D2}"/>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6" name="Footer Placeholder 5">
            <a:extLst>
              <a:ext uri="{FF2B5EF4-FFF2-40B4-BE49-F238E27FC236}">
                <a16:creationId xmlns:a16="http://schemas.microsoft.com/office/drawing/2014/main" id="{F483A2CE-81CA-4A5C-A46F-161EF211E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07C1D-41F2-4C78-A83F-FDC485B2D840}"/>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16427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BD0D-0EC3-48FE-BBEB-4E08133097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2115BA-A63C-46BB-8324-FA77F1AA7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4F711-9FFD-40A4-80AA-96EF98C152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9D5451-0721-4C84-9A74-0DE2CCD7F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728C4-C552-43BE-872C-CA2F01FD8C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2ABC05-AE9D-4047-8854-51C6709F7E34}"/>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8" name="Footer Placeholder 7">
            <a:extLst>
              <a:ext uri="{FF2B5EF4-FFF2-40B4-BE49-F238E27FC236}">
                <a16:creationId xmlns:a16="http://schemas.microsoft.com/office/drawing/2014/main" id="{C7B40D42-DB72-4C4B-8C20-D0CEF5A0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3B4552-34B9-4415-8167-C317157519F4}"/>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1360087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A4BA-24FC-4BA5-A285-D34FCB232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D0BD18-FE21-4EFC-BD1C-3D1B8C115859}"/>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4" name="Footer Placeholder 3">
            <a:extLst>
              <a:ext uri="{FF2B5EF4-FFF2-40B4-BE49-F238E27FC236}">
                <a16:creationId xmlns:a16="http://schemas.microsoft.com/office/drawing/2014/main" id="{1DBF6A75-25CC-4CC2-83F0-296E92352D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6FD5F9-A58E-42B4-A27F-F8E8342AD0CA}"/>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31574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53163-4FA9-429F-AC91-DDF8FA25733F}"/>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3" name="Footer Placeholder 2">
            <a:extLst>
              <a:ext uri="{FF2B5EF4-FFF2-40B4-BE49-F238E27FC236}">
                <a16:creationId xmlns:a16="http://schemas.microsoft.com/office/drawing/2014/main" id="{465ED6A5-22CE-4578-B4F6-EF13E690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C06DA5-6351-4168-85D6-E20EB3F4FB70}"/>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295560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0798-970B-4787-9935-5F865D661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12A87-AAA3-4BF6-A316-1D6F32A9A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B5644-66B3-43B9-9AA3-76B5815E8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45EF9-6008-41F2-B7E1-BD0D383BAD8B}"/>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6" name="Footer Placeholder 5">
            <a:extLst>
              <a:ext uri="{FF2B5EF4-FFF2-40B4-BE49-F238E27FC236}">
                <a16:creationId xmlns:a16="http://schemas.microsoft.com/office/drawing/2014/main" id="{576EE39A-F7D8-4980-829B-6DCB4B89B4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6354E-8B5D-4071-AFE8-7804AD7141C1}"/>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178374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1DFE-AFE5-48B6-9F16-57FC102E7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A3B93B-5616-4EF9-B0C1-FA9622CE1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7079D3-0E88-4755-9892-7AD3A5EF9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52F98-4EDA-4B48-BA12-4BBF43CFA6B8}"/>
              </a:ext>
            </a:extLst>
          </p:cNvPr>
          <p:cNvSpPr>
            <a:spLocks noGrp="1"/>
          </p:cNvSpPr>
          <p:nvPr>
            <p:ph type="dt" sz="half" idx="10"/>
          </p:nvPr>
        </p:nvSpPr>
        <p:spPr/>
        <p:txBody>
          <a:bodyPr/>
          <a:lstStyle/>
          <a:p>
            <a:fld id="{82869430-A7D8-4335-BC67-30E0AFD4919F}" type="datetimeFigureOut">
              <a:rPr lang="en-US" smtClean="0"/>
              <a:t>11/17/2022</a:t>
            </a:fld>
            <a:endParaRPr lang="en-US"/>
          </a:p>
        </p:txBody>
      </p:sp>
      <p:sp>
        <p:nvSpPr>
          <p:cNvPr id="6" name="Footer Placeholder 5">
            <a:extLst>
              <a:ext uri="{FF2B5EF4-FFF2-40B4-BE49-F238E27FC236}">
                <a16:creationId xmlns:a16="http://schemas.microsoft.com/office/drawing/2014/main" id="{4E61811F-1DEA-4F7B-A0F5-6CA377462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7A725F-6244-4D3E-88D5-B893208BCDA6}"/>
              </a:ext>
            </a:extLst>
          </p:cNvPr>
          <p:cNvSpPr>
            <a:spLocks noGrp="1"/>
          </p:cNvSpPr>
          <p:nvPr>
            <p:ph type="sldNum" sz="quarter" idx="12"/>
          </p:nvPr>
        </p:nvSpPr>
        <p:spPr/>
        <p:txBody>
          <a:bodyPr/>
          <a:lstStyle/>
          <a:p>
            <a:fld id="{56FDA011-155F-424D-B417-315E59F2F3F4}" type="slidenum">
              <a:rPr lang="en-US" smtClean="0"/>
              <a:t>‹#›</a:t>
            </a:fld>
            <a:endParaRPr lang="en-US"/>
          </a:p>
        </p:txBody>
      </p:sp>
    </p:spTree>
    <p:extLst>
      <p:ext uri="{BB962C8B-B14F-4D97-AF65-F5344CB8AC3E}">
        <p14:creationId xmlns:p14="http://schemas.microsoft.com/office/powerpoint/2010/main" val="3709465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7AE928-0EB5-4DA4-8AFE-45035D888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76B8F1-82B6-4680-BA3B-C9768A541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74E52-E618-451B-B8F2-63B71805C1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69430-A7D8-4335-BC67-30E0AFD4919F}" type="datetimeFigureOut">
              <a:rPr lang="en-US" smtClean="0"/>
              <a:t>11/17/2022</a:t>
            </a:fld>
            <a:endParaRPr lang="en-US"/>
          </a:p>
        </p:txBody>
      </p:sp>
      <p:sp>
        <p:nvSpPr>
          <p:cNvPr id="5" name="Footer Placeholder 4">
            <a:extLst>
              <a:ext uri="{FF2B5EF4-FFF2-40B4-BE49-F238E27FC236}">
                <a16:creationId xmlns:a16="http://schemas.microsoft.com/office/drawing/2014/main" id="{FBC72CF0-5AB4-4E4A-97CD-82D012A2D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FB90AA-1DB0-42EE-8CFA-F1B98E361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DA011-155F-424D-B417-315E59F2F3F4}" type="slidenum">
              <a:rPr lang="en-US" smtClean="0"/>
              <a:t>‹#›</a:t>
            </a:fld>
            <a:endParaRPr lang="en-US"/>
          </a:p>
        </p:txBody>
      </p:sp>
    </p:spTree>
    <p:extLst>
      <p:ext uri="{BB962C8B-B14F-4D97-AF65-F5344CB8AC3E}">
        <p14:creationId xmlns:p14="http://schemas.microsoft.com/office/powerpoint/2010/main" val="103275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ru.wikipedia.org/wiki/LIGO" TargetMode="External"/><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hyperlink" Target="https://youtu.be/QzjfVIylu8c" TargetMode="Externa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co/b9wdVBk1xp"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co/b9wdVBk1xp"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8E365-42BD-0FD5-5799-CDCBB4E9CB2C}"/>
              </a:ext>
            </a:extLst>
          </p:cNvPr>
          <p:cNvSpPr>
            <a:spLocks noGrp="1"/>
          </p:cNvSpPr>
          <p:nvPr>
            <p:ph idx="1"/>
          </p:nvPr>
        </p:nvSpPr>
        <p:spPr/>
        <p:txBody>
          <a:bodyPr>
            <a:normAutofit lnSpcReduction="10000"/>
          </a:bodyPr>
          <a:lstStyle/>
          <a:p>
            <a:pPr marL="0" indent="0" algn="ctr">
              <a:buNone/>
            </a:pPr>
            <a:r>
              <a:rPr lang="en-US" b="1" dirty="0"/>
              <a:t>Supportive tools of Lifestyle medicine in rehabilitation and treatment protocol after traumas and chronic pain</a:t>
            </a:r>
          </a:p>
          <a:p>
            <a:pPr marL="0" indent="0" algn="ctr">
              <a:buNone/>
            </a:pPr>
            <a:endParaRPr lang="en-US" b="1" dirty="0"/>
          </a:p>
          <a:p>
            <a:pPr marL="0" indent="0" algn="ctr">
              <a:buNone/>
            </a:pPr>
            <a:r>
              <a:rPr lang="en-US" b="1" dirty="0"/>
              <a:t>Elena Gopchuk</a:t>
            </a:r>
          </a:p>
          <a:p>
            <a:pPr marL="0" indent="0" algn="ctr">
              <a:buNone/>
            </a:pPr>
            <a:r>
              <a:rPr lang="en-US" b="1" dirty="0"/>
              <a:t>MD PHD</a:t>
            </a:r>
          </a:p>
          <a:p>
            <a:pPr marL="0" indent="0" algn="ctr">
              <a:buNone/>
            </a:pPr>
            <a:endParaRPr lang="en-US" b="1" dirty="0"/>
          </a:p>
          <a:p>
            <a:pPr marL="0" indent="0" algn="ctr">
              <a:buNone/>
            </a:pPr>
            <a:endParaRPr lang="en-US" b="1" dirty="0"/>
          </a:p>
          <a:p>
            <a:pPr marL="0" indent="0" algn="ctr">
              <a:buNone/>
            </a:pPr>
            <a:endParaRPr lang="en-US" b="1" dirty="0"/>
          </a:p>
          <a:p>
            <a:pPr marL="0" indent="0" algn="ctr">
              <a:buNone/>
            </a:pPr>
            <a:r>
              <a:rPr lang="en-US" b="1" dirty="0"/>
              <a:t>Athens, 2022</a:t>
            </a:r>
            <a:endParaRPr lang="el-GR" b="1" dirty="0"/>
          </a:p>
        </p:txBody>
      </p:sp>
      <p:pic>
        <p:nvPicPr>
          <p:cNvPr id="8196" name="Picture 4" descr="Sensonica: Alternative Pain Treatment Technologies Based on Innovations">
            <a:extLst>
              <a:ext uri="{FF2B5EF4-FFF2-40B4-BE49-F238E27FC236}">
                <a16:creationId xmlns:a16="http://schemas.microsoft.com/office/drawing/2014/main" id="{A4A253B2-027A-9D48-0502-B8454A0708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3331" y="4315095"/>
            <a:ext cx="3092016" cy="71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07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2508C79-CF2E-0DF0-5BBE-52EF99077EDB}"/>
              </a:ext>
            </a:extLst>
          </p:cNvPr>
          <p:cNvGraphicFramePr>
            <a:graphicFrameLocks noGrp="1"/>
          </p:cNvGraphicFramePr>
          <p:nvPr>
            <p:ph idx="1"/>
            <p:extLst>
              <p:ext uri="{D42A27DB-BD31-4B8C-83A1-F6EECF244321}">
                <p14:modId xmlns:p14="http://schemas.microsoft.com/office/powerpoint/2010/main" val="32897696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Sensonica: Alternative Pain Treatment Technologies Based on Innovations">
            <a:extLst>
              <a:ext uri="{FF2B5EF4-FFF2-40B4-BE49-F238E27FC236}">
                <a16:creationId xmlns:a16="http://schemas.microsoft.com/office/drawing/2014/main" id="{0B431D33-C265-C433-78DE-903384A2E37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86418" y="5126946"/>
            <a:ext cx="3092016" cy="718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42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49B88-2558-3EC5-29F5-5304DA113D09}"/>
              </a:ext>
            </a:extLst>
          </p:cNvPr>
          <p:cNvSpPr>
            <a:spLocks noGrp="1"/>
          </p:cNvSpPr>
          <p:nvPr>
            <p:ph type="title"/>
          </p:nvPr>
        </p:nvSpPr>
        <p:spPr>
          <a:xfrm>
            <a:off x="5548113" y="317896"/>
            <a:ext cx="5873773" cy="1121410"/>
          </a:xfrm>
        </p:spPr>
        <p:txBody>
          <a:bodyPr>
            <a:normAutofit/>
          </a:bodyPr>
          <a:lstStyle/>
          <a:p>
            <a:pPr algn="ctr"/>
            <a:r>
              <a:rPr lang="en-US" sz="3600" b="1" dirty="0"/>
              <a:t>17 patents and applications </a:t>
            </a:r>
            <a:br>
              <a:rPr lang="en-US" sz="3600" b="1" dirty="0"/>
            </a:br>
            <a:r>
              <a:rPr lang="en-US" sz="3600" b="1" dirty="0"/>
              <a:t>US and EU</a:t>
            </a:r>
            <a:endParaRPr lang="el-GR" sz="3600" b="1" dirty="0"/>
          </a:p>
        </p:txBody>
      </p:sp>
      <p:pic>
        <p:nvPicPr>
          <p:cNvPr id="7170" name="Picture 2">
            <a:extLst>
              <a:ext uri="{FF2B5EF4-FFF2-40B4-BE49-F238E27FC236}">
                <a16:creationId xmlns:a16="http://schemas.microsoft.com/office/drawing/2014/main" id="{EF559FA0-AB29-1C1C-5FA5-60D125C2545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948" r="10537" b="-1"/>
          <a:stretch/>
        </p:blipFill>
        <p:spPr bwMode="auto">
          <a:xfrm>
            <a:off x="401651" y="666572"/>
            <a:ext cx="5276561" cy="591617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ECABA5-0C8E-A736-C879-1883B425C23C}"/>
              </a:ext>
            </a:extLst>
          </p:cNvPr>
          <p:cNvSpPr>
            <a:spLocks noGrp="1"/>
          </p:cNvSpPr>
          <p:nvPr>
            <p:ph idx="1"/>
          </p:nvPr>
        </p:nvSpPr>
        <p:spPr>
          <a:xfrm>
            <a:off x="6513788" y="2333297"/>
            <a:ext cx="4840010" cy="3843666"/>
          </a:xfrm>
        </p:spPr>
        <p:txBody>
          <a:bodyPr>
            <a:normAutofit/>
          </a:bodyPr>
          <a:lstStyle/>
          <a:p>
            <a:r>
              <a:rPr lang="en-US" sz="1400" b="0" i="0" dirty="0">
                <a:effectLst/>
                <a:latin typeface="SecondaryCustomFont"/>
              </a:rPr>
              <a:t>US20190154844 </a:t>
            </a:r>
            <a:r>
              <a:rPr lang="en-US" sz="1400" b="0" i="0" dirty="0">
                <a:effectLst/>
                <a:latin typeface="PrimaryCustomFont"/>
              </a:rPr>
              <a:t>05/23/2019</a:t>
            </a:r>
          </a:p>
          <a:p>
            <a:pPr marL="0" indent="0">
              <a:buNone/>
            </a:pPr>
            <a:r>
              <a:rPr lang="en-US" sz="1400" b="0" i="0" dirty="0">
                <a:effectLst/>
                <a:latin typeface="PrimaryCustomFont"/>
              </a:rPr>
              <a:t>DETECTION APPARATUS AND METHOD FOR MEASURING THE EFFECT OF RADIATION ON BIOLOGICAL OBJECTS</a:t>
            </a:r>
            <a:br>
              <a:rPr lang="en-US" sz="1400" b="0" i="0" dirty="0">
                <a:effectLst/>
                <a:latin typeface="PrimaryCustomFont"/>
              </a:rPr>
            </a:br>
            <a:r>
              <a:rPr lang="en-US" sz="1400" b="0" i="0" dirty="0">
                <a:effectLst/>
                <a:latin typeface="PrimaryCustomFont"/>
              </a:rPr>
              <a:t>Radiation detection arrangement and method for measuring the effect of radiation on a biological object using (thermally activated delayed fluorescence) TADF material-based detection of radiation.</a:t>
            </a:r>
          </a:p>
          <a:p>
            <a:endParaRPr lang="en-US" sz="1400" b="0" i="0" dirty="0">
              <a:effectLst/>
              <a:latin typeface="PrimaryCustomFont"/>
            </a:endParaRPr>
          </a:p>
          <a:p>
            <a:r>
              <a:rPr lang="en-US" sz="1400" b="0" i="0" dirty="0">
                <a:effectLst/>
                <a:latin typeface="SecondaryCustomFont"/>
              </a:rPr>
              <a:t>US20200371269 </a:t>
            </a:r>
            <a:r>
              <a:rPr lang="en-US" sz="1400" b="0" i="0" dirty="0">
                <a:effectLst/>
                <a:latin typeface="PrimaryCustomFont"/>
              </a:rPr>
              <a:t>11/26/2020 INFORMATION EXCHANGE USING GRAVITATIONAL WAVES</a:t>
            </a:r>
            <a:br>
              <a:rPr lang="en-US" sz="1400" b="0" i="0" dirty="0">
                <a:effectLst/>
                <a:latin typeface="PrimaryCustomFont"/>
              </a:rPr>
            </a:br>
            <a:r>
              <a:rPr lang="en-US" sz="1400" b="0" i="0" dirty="0">
                <a:effectLst/>
                <a:latin typeface="PrimaryCustomFont"/>
              </a:rPr>
              <a:t>Radiation detection arrangement and method for detection of external radiation using TADF material.</a:t>
            </a:r>
          </a:p>
          <a:p>
            <a:pPr marL="0" indent="0">
              <a:buNone/>
            </a:pPr>
            <a:endParaRPr lang="en-US" sz="1400" b="0" i="0" dirty="0">
              <a:effectLst/>
              <a:latin typeface="PrimaryCustomFont"/>
            </a:endParaRPr>
          </a:p>
          <a:p>
            <a:pPr marL="0" indent="0" algn="ctr">
              <a:buNone/>
            </a:pPr>
            <a:r>
              <a:rPr lang="en-US" sz="1400" b="1" dirty="0"/>
              <a:t>https://sensonica.com/patents</a:t>
            </a:r>
            <a:endParaRPr lang="el-GR" sz="1400" b="1" dirty="0"/>
          </a:p>
        </p:txBody>
      </p:sp>
    </p:spTree>
    <p:extLst>
      <p:ext uri="{BB962C8B-B14F-4D97-AF65-F5344CB8AC3E}">
        <p14:creationId xmlns:p14="http://schemas.microsoft.com/office/powerpoint/2010/main" val="16049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3"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0"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2038CD4-7837-68ED-1E4E-EE5F4834C8B3}"/>
              </a:ext>
            </a:extLst>
          </p:cNvPr>
          <p:cNvSpPr>
            <a:spLocks noGrp="1"/>
          </p:cNvSpPr>
          <p:nvPr>
            <p:ph type="title"/>
          </p:nvPr>
        </p:nvSpPr>
        <p:spPr>
          <a:xfrm>
            <a:off x="535020" y="685800"/>
            <a:ext cx="2780271" cy="5105400"/>
          </a:xfrm>
        </p:spPr>
        <p:txBody>
          <a:bodyPr>
            <a:normAutofit/>
          </a:bodyPr>
          <a:lstStyle/>
          <a:p>
            <a:r>
              <a:rPr lang="en-US" sz="4000" b="0" i="0">
                <a:solidFill>
                  <a:srgbClr val="FFFFFF"/>
                </a:solidFill>
                <a:effectLst/>
                <a:latin typeface="PrimaryCustomFont"/>
              </a:rPr>
              <a:t>Herzenstein effect </a:t>
            </a:r>
            <a:endParaRPr lang="el-GR" sz="4000">
              <a:solidFill>
                <a:srgbClr val="FFFFFF"/>
              </a:solidFill>
            </a:endParaRPr>
          </a:p>
        </p:txBody>
      </p:sp>
      <p:graphicFrame>
        <p:nvGraphicFramePr>
          <p:cNvPr id="7" name="Content Placeholder 2">
            <a:extLst>
              <a:ext uri="{FF2B5EF4-FFF2-40B4-BE49-F238E27FC236}">
                <a16:creationId xmlns:a16="http://schemas.microsoft.com/office/drawing/2014/main" id="{FFD60881-5EB1-B812-919C-8B9A7A842BBA}"/>
              </a:ext>
            </a:extLst>
          </p:cNvPr>
          <p:cNvGraphicFramePr>
            <a:graphicFrameLocks noGrp="1"/>
          </p:cNvGraphicFramePr>
          <p:nvPr>
            <p:ph idx="1"/>
            <p:extLst>
              <p:ext uri="{D42A27DB-BD31-4B8C-83A1-F6EECF244321}">
                <p14:modId xmlns:p14="http://schemas.microsoft.com/office/powerpoint/2010/main" val="1616519087"/>
              </p:ext>
            </p:extLst>
          </p:nvPr>
        </p:nvGraphicFramePr>
        <p:xfrm>
          <a:off x="4938729" y="685800"/>
          <a:ext cx="7184355" cy="5574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6" descr="Diagram&#10;&#10;Description automatically generated">
            <a:extLst>
              <a:ext uri="{FF2B5EF4-FFF2-40B4-BE49-F238E27FC236}">
                <a16:creationId xmlns:a16="http://schemas.microsoft.com/office/drawing/2014/main" id="{4898880D-0BEB-2873-30C0-8B7EFA8997D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5958466" y="4769550"/>
            <a:ext cx="4475531" cy="1913288"/>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BD49A1C-4535-6DA3-EA5D-C174E504AAE0}"/>
              </a:ext>
            </a:extLst>
          </p:cNvPr>
          <p:cNvSpPr txBox="1"/>
          <p:nvPr/>
        </p:nvSpPr>
        <p:spPr>
          <a:xfrm>
            <a:off x="4938729" y="5791200"/>
            <a:ext cx="6110242" cy="369332"/>
          </a:xfrm>
          <a:prstGeom prst="rect">
            <a:avLst/>
          </a:prstGeom>
          <a:noFill/>
        </p:spPr>
        <p:txBody>
          <a:bodyPr wrap="square">
            <a:spAutoFit/>
          </a:bodyPr>
          <a:lstStyle/>
          <a:p>
            <a:r>
              <a:rPr lang="en-US" sz="1800" dirty="0">
                <a:latin typeface="Ubuntu" panose="020B0504030602030204" pitchFamily="34" charset="0"/>
              </a:rPr>
              <a:t>D</a:t>
            </a:r>
            <a:r>
              <a:rPr lang="en-US" sz="1800" b="0" i="0" dirty="0">
                <a:effectLst/>
                <a:latin typeface="Ubuntu" panose="020B0504030602030204" pitchFamily="34" charset="0"/>
              </a:rPr>
              <a:t>etector  </a:t>
            </a:r>
            <a:r>
              <a:rPr lang="en-US" sz="1800" b="0" i="0" u="sng" dirty="0">
                <a:effectLst/>
                <a:latin typeface="Ubuntu" panose="020B0504030602030204" pitchFamily="34" charset="0"/>
                <a:hlinkClick r:id="rId8"/>
              </a:rPr>
              <a:t>LIGO</a:t>
            </a:r>
            <a:r>
              <a:rPr lang="en-US" sz="1800" b="0" i="0" dirty="0">
                <a:effectLst/>
                <a:latin typeface="Ubuntu" panose="020B0504030602030204" pitchFamily="34" charset="0"/>
              </a:rPr>
              <a:t> USA</a:t>
            </a:r>
            <a:endParaRPr lang="el-GR" dirty="0"/>
          </a:p>
        </p:txBody>
      </p:sp>
      <p:pic>
        <p:nvPicPr>
          <p:cNvPr id="16386" name="Picture 2">
            <a:extLst>
              <a:ext uri="{FF2B5EF4-FFF2-40B4-BE49-F238E27FC236}">
                <a16:creationId xmlns:a16="http://schemas.microsoft.com/office/drawing/2014/main" id="{6C622AFF-3A9E-ACEF-CC1B-FC7F97596D7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9063" y="4137566"/>
            <a:ext cx="2297617" cy="2297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5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9E1FC4-F119-06A7-98CD-48F479BAF304}"/>
              </a:ext>
            </a:extLst>
          </p:cNvPr>
          <p:cNvSpPr>
            <a:spLocks noGrp="1"/>
          </p:cNvSpPr>
          <p:nvPr>
            <p:ph type="title"/>
          </p:nvPr>
        </p:nvSpPr>
        <p:spPr>
          <a:xfrm>
            <a:off x="6657715" y="467271"/>
            <a:ext cx="4195674" cy="2052522"/>
          </a:xfrm>
        </p:spPr>
        <p:txBody>
          <a:bodyPr anchor="b">
            <a:normAutofit/>
          </a:bodyPr>
          <a:lstStyle/>
          <a:p>
            <a:r>
              <a:rPr lang="en-US" sz="5600" b="1"/>
              <a:t>Vega</a:t>
            </a:r>
            <a:endParaRPr lang="el-GR" sz="5600" b="1"/>
          </a:p>
        </p:txBody>
      </p:sp>
      <p:sp>
        <p:nvSpPr>
          <p:cNvPr id="1047" name="Oval 103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1DA0BDC-2DA3-D4AE-035C-39F102E83E9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 b="-3"/>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4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4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1030" name="Content Placeholder 1029">
            <a:extLst>
              <a:ext uri="{FF2B5EF4-FFF2-40B4-BE49-F238E27FC236}">
                <a16:creationId xmlns:a16="http://schemas.microsoft.com/office/drawing/2014/main" id="{4E24F63F-FD9B-726D-1946-91EFCBE5A9EF}"/>
              </a:ext>
            </a:extLst>
          </p:cNvPr>
          <p:cNvSpPr>
            <a:spLocks noGrp="1"/>
          </p:cNvSpPr>
          <p:nvPr>
            <p:ph idx="1"/>
          </p:nvPr>
        </p:nvSpPr>
        <p:spPr>
          <a:xfrm>
            <a:off x="6657715" y="2990818"/>
            <a:ext cx="4195673" cy="2913872"/>
          </a:xfrm>
        </p:spPr>
        <p:txBody>
          <a:bodyPr anchor="t">
            <a:normAutofit/>
          </a:bodyPr>
          <a:lstStyle/>
          <a:p>
            <a:r>
              <a:rPr lang="en-US" sz="1600" b="1" i="0" dirty="0">
                <a:solidFill>
                  <a:schemeClr val="tx1">
                    <a:alpha val="80000"/>
                  </a:schemeClr>
                </a:solidFill>
                <a:effectLst/>
                <a:latin typeface="PrimaryCustomFont"/>
              </a:rPr>
              <a:t>Sensonica Vega is a portable, non-invasive, directional non-ionizing radiation device</a:t>
            </a:r>
            <a:r>
              <a:rPr lang="en-US" sz="1600" b="0" i="0" dirty="0">
                <a:solidFill>
                  <a:schemeClr val="tx1">
                    <a:alpha val="80000"/>
                  </a:schemeClr>
                </a:solidFill>
                <a:effectLst/>
                <a:latin typeface="PrimaryCustomFont"/>
              </a:rPr>
              <a:t> based on the Herzenstein effect which allows you to fight chronic pain.</a:t>
            </a:r>
          </a:p>
          <a:p>
            <a:r>
              <a:rPr lang="en-US" sz="1600" b="0" i="0" dirty="0">
                <a:solidFill>
                  <a:schemeClr val="tx1">
                    <a:alpha val="80000"/>
                  </a:schemeClr>
                </a:solidFill>
                <a:effectLst/>
                <a:latin typeface="PrimaryCustomFont"/>
              </a:rPr>
              <a:t>Vega affects the processes occurring in the connective tissue, which  stops both acute and chronic inflammatory reactions, leading to a therapeutic effect and elimination of inflammatory symptoms (pain, swelling, hyperemia, dysfunction, etc.).</a:t>
            </a:r>
          </a:p>
          <a:p>
            <a:endParaRPr lang="en-US" sz="1600" dirty="0">
              <a:solidFill>
                <a:schemeClr val="tx1">
                  <a:alpha val="80000"/>
                </a:schemeClr>
              </a:solidFill>
            </a:endParaRPr>
          </a:p>
        </p:txBody>
      </p:sp>
      <p:sp>
        <p:nvSpPr>
          <p:cNvPr id="104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544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04036C-4DD8-C466-9F4C-47B78AD6169C}"/>
              </a:ext>
            </a:extLst>
          </p:cNvPr>
          <p:cNvSpPr>
            <a:spLocks noGrp="1"/>
          </p:cNvSpPr>
          <p:nvPr>
            <p:ph idx="1"/>
          </p:nvPr>
        </p:nvSpPr>
        <p:spPr>
          <a:xfrm>
            <a:off x="658027" y="1504060"/>
            <a:ext cx="11194990" cy="4672903"/>
          </a:xfrm>
        </p:spPr>
        <p:txBody>
          <a:bodyPr/>
          <a:lstStyle/>
          <a:p>
            <a:pPr marL="0" indent="0">
              <a:buNone/>
            </a:pPr>
            <a:r>
              <a:rPr lang="en-US" dirty="0">
                <a:hlinkClick r:id="rId2"/>
              </a:rPr>
              <a:t>https://youtu.be/QzjfVIylu8c</a:t>
            </a:r>
            <a:endParaRPr lang="en-US" dirty="0"/>
          </a:p>
          <a:p>
            <a:endParaRPr lang="en-US" dirty="0"/>
          </a:p>
          <a:p>
            <a:endParaRPr lang="en-US" dirty="0"/>
          </a:p>
          <a:p>
            <a:endParaRPr lang="el-GR" dirty="0"/>
          </a:p>
        </p:txBody>
      </p:sp>
      <p:graphicFrame>
        <p:nvGraphicFramePr>
          <p:cNvPr id="9" name="TextBox 6">
            <a:extLst>
              <a:ext uri="{FF2B5EF4-FFF2-40B4-BE49-F238E27FC236}">
                <a16:creationId xmlns:a16="http://schemas.microsoft.com/office/drawing/2014/main" id="{E41E01B1-26E7-A395-67D4-901F239690EE}"/>
              </a:ext>
            </a:extLst>
          </p:cNvPr>
          <p:cNvGraphicFramePr/>
          <p:nvPr>
            <p:extLst>
              <p:ext uri="{D42A27DB-BD31-4B8C-83A1-F6EECF244321}">
                <p14:modId xmlns:p14="http://schemas.microsoft.com/office/powerpoint/2010/main" val="2125027692"/>
              </p:ext>
            </p:extLst>
          </p:nvPr>
        </p:nvGraphicFramePr>
        <p:xfrm>
          <a:off x="555478" y="2483644"/>
          <a:ext cx="11297538" cy="369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271AE8B6-8092-32F0-F677-EBE16A0E432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r="-3" b="-3"/>
          <a:stretch/>
        </p:blipFill>
        <p:spPr bwMode="auto">
          <a:xfrm>
            <a:off x="9370634" y="4959577"/>
            <a:ext cx="2265888" cy="1898423"/>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3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64329121-BDA2-9710-3F65-573FA4A816BB}"/>
              </a:ext>
            </a:extLst>
          </p:cNvPr>
          <p:cNvGraphicFramePr>
            <a:graphicFrameLocks noGrp="1"/>
          </p:cNvGraphicFramePr>
          <p:nvPr>
            <p:ph idx="1"/>
            <p:extLst>
              <p:ext uri="{D42A27DB-BD31-4B8C-83A1-F6EECF244321}">
                <p14:modId xmlns:p14="http://schemas.microsoft.com/office/powerpoint/2010/main" val="3978492426"/>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D3E3512B-9EED-2529-9DDE-10F00E5CCC3A}"/>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3" b="-3"/>
          <a:stretch/>
        </p:blipFill>
        <p:spPr bwMode="auto">
          <a:xfrm>
            <a:off x="4632379" y="681037"/>
            <a:ext cx="2265888" cy="1898423"/>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0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19922F-AD68-4E94-85E8-0AA44A1B1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751C283-E267-0481-5C4E-7C6C3DB88A67}"/>
              </a:ext>
            </a:extLst>
          </p:cNvPr>
          <p:cNvGraphicFramePr>
            <a:graphicFrameLocks noGrp="1"/>
          </p:cNvGraphicFramePr>
          <p:nvPr>
            <p:ph idx="1"/>
            <p:extLst>
              <p:ext uri="{D42A27DB-BD31-4B8C-83A1-F6EECF244321}">
                <p14:modId xmlns:p14="http://schemas.microsoft.com/office/powerpoint/2010/main" val="2880265625"/>
              </p:ext>
            </p:extLst>
          </p:nvPr>
        </p:nvGraphicFramePr>
        <p:xfrm>
          <a:off x="344624" y="1825625"/>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5B5A86E2-8BC0-09D1-6569-B48A45B5067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3" b="-3"/>
          <a:stretch/>
        </p:blipFill>
        <p:spPr bwMode="auto">
          <a:xfrm>
            <a:off x="1528961" y="193613"/>
            <a:ext cx="2265888" cy="1898423"/>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1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861C-60B4-A75C-9597-3FB893C8DA49}"/>
              </a:ext>
            </a:extLst>
          </p:cNvPr>
          <p:cNvSpPr>
            <a:spLocks noGrp="1"/>
          </p:cNvSpPr>
          <p:nvPr>
            <p:ph type="title"/>
          </p:nvPr>
        </p:nvSpPr>
        <p:spPr>
          <a:xfrm>
            <a:off x="1179320" y="1031697"/>
            <a:ext cx="10242846" cy="1207301"/>
          </a:xfrm>
        </p:spPr>
        <p:txBody>
          <a:bodyPr>
            <a:normAutofit/>
          </a:bodyPr>
          <a:lstStyle/>
          <a:p>
            <a:pPr algn="ctr"/>
            <a:r>
              <a:rPr lang="en-US" sz="4000" b="1" dirty="0"/>
              <a:t>Nonrandomized volunteering study</a:t>
            </a:r>
            <a:endParaRPr lang="el-GR" sz="4000" b="1" dirty="0"/>
          </a:p>
        </p:txBody>
      </p:sp>
      <p:sp>
        <p:nvSpPr>
          <p:cNvPr id="3" name="Content Placeholder 2">
            <a:extLst>
              <a:ext uri="{FF2B5EF4-FFF2-40B4-BE49-F238E27FC236}">
                <a16:creationId xmlns:a16="http://schemas.microsoft.com/office/drawing/2014/main" id="{3095F237-55C2-97B1-F55F-D13069C96102}"/>
              </a:ext>
            </a:extLst>
          </p:cNvPr>
          <p:cNvSpPr>
            <a:spLocks noGrp="1"/>
          </p:cNvSpPr>
          <p:nvPr>
            <p:ph idx="1"/>
          </p:nvPr>
        </p:nvSpPr>
        <p:spPr>
          <a:xfrm>
            <a:off x="965675" y="2238998"/>
            <a:ext cx="10456491" cy="4151610"/>
          </a:xfrm>
        </p:spPr>
        <p:txBody>
          <a:bodyPr>
            <a:normAutofit lnSpcReduction="10000"/>
          </a:bodyPr>
          <a:lstStyle/>
          <a:p>
            <a:pPr algn="l"/>
            <a:r>
              <a:rPr lang="en-US" b="1" i="0" dirty="0">
                <a:solidFill>
                  <a:srgbClr val="212121"/>
                </a:solidFill>
                <a:effectLst/>
                <a:latin typeface="BlinkMacSystemFont"/>
              </a:rPr>
              <a:t>Objectives: </a:t>
            </a:r>
            <a:r>
              <a:rPr lang="en-US" b="0" i="0" dirty="0">
                <a:solidFill>
                  <a:srgbClr val="212121"/>
                </a:solidFill>
                <a:effectLst/>
                <a:latin typeface="BlinkMacSystemFont"/>
              </a:rPr>
              <a:t>The aim of this study was to observe the medium-term effects on joint pain with the use of Vega </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30 patients were nonrandomly selected in Riga University Hospital. The primary outcome was legs joints pain. 15 min Vega ionization daily within 2 weeks. Questioner (q) of complains and symptoms was filled up at 1 month and 3 months after treatment.</a:t>
            </a:r>
          </a:p>
          <a:p>
            <a:pPr algn="l"/>
            <a:r>
              <a:rPr lang="en-US" b="1" i="0" dirty="0">
                <a:solidFill>
                  <a:srgbClr val="212121"/>
                </a:solidFill>
                <a:effectLst/>
                <a:latin typeface="BlinkMacSystemFont"/>
              </a:rPr>
              <a:t>Conclusion: </a:t>
            </a:r>
            <a:r>
              <a:rPr lang="en-US" b="0" i="1" dirty="0">
                <a:solidFill>
                  <a:srgbClr val="212121"/>
                </a:solidFill>
                <a:effectLst/>
                <a:latin typeface="BlinkMacSystemFont"/>
              </a:rPr>
              <a:t>effective at reducing chronic non-specific pain and disability according to q at 3-month follow-up was detected </a:t>
            </a:r>
            <a:r>
              <a:rPr lang="en-US" b="0" i="0" dirty="0">
                <a:solidFill>
                  <a:srgbClr val="212121"/>
                </a:solidFill>
                <a:effectLst/>
                <a:latin typeface="BlinkMacSystemFont"/>
              </a:rPr>
              <a:t>improvements in reduce of </a:t>
            </a:r>
            <a:r>
              <a:rPr lang="en-US" b="0" i="0">
                <a:solidFill>
                  <a:srgbClr val="212121"/>
                </a:solidFill>
                <a:effectLst/>
                <a:latin typeface="BlinkMacSystemFont"/>
              </a:rPr>
              <a:t>pain complains, </a:t>
            </a:r>
            <a:r>
              <a:rPr lang="en-US" b="0" i="0" dirty="0">
                <a:solidFill>
                  <a:srgbClr val="212121"/>
                </a:solidFill>
                <a:effectLst/>
                <a:latin typeface="BlinkMacSystemFont"/>
              </a:rPr>
              <a:t>kinesiophobia, pain anxiety, and pain-related beliefs.</a:t>
            </a:r>
          </a:p>
          <a:p>
            <a:endParaRPr lang="el-GR" dirty="0"/>
          </a:p>
        </p:txBody>
      </p:sp>
    </p:spTree>
    <p:extLst>
      <p:ext uri="{BB962C8B-B14F-4D97-AF65-F5344CB8AC3E}">
        <p14:creationId xmlns:p14="http://schemas.microsoft.com/office/powerpoint/2010/main" val="33337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18586-6DBE-F6E8-3AD3-B0D95163964D}"/>
              </a:ext>
            </a:extLst>
          </p:cNvPr>
          <p:cNvSpPr>
            <a:spLocks noGrp="1"/>
          </p:cNvSpPr>
          <p:nvPr>
            <p:ph type="title"/>
          </p:nvPr>
        </p:nvSpPr>
        <p:spPr>
          <a:xfrm>
            <a:off x="268779" y="1033263"/>
            <a:ext cx="4101176" cy="1891751"/>
          </a:xfrm>
        </p:spPr>
        <p:txBody>
          <a:bodyPr>
            <a:noAutofit/>
          </a:bodyPr>
          <a:lstStyle/>
          <a:p>
            <a:pPr algn="ctr"/>
            <a:r>
              <a:rPr lang="en-US" sz="3200" b="1" u="sng" dirty="0">
                <a:solidFill>
                  <a:schemeClr val="accent1">
                    <a:lumMod val="50000"/>
                  </a:schemeClr>
                </a:solidFill>
              </a:rPr>
              <a:t>WE ARE LOOKING FOR THE PARTNERS TO COLLABORATE</a:t>
            </a:r>
            <a:br>
              <a:rPr lang="en-US" sz="3600" b="1" dirty="0">
                <a:solidFill>
                  <a:schemeClr val="accent1">
                    <a:lumMod val="50000"/>
                  </a:schemeClr>
                </a:solidFill>
              </a:rPr>
            </a:br>
            <a:br>
              <a:rPr lang="en-US" sz="3600" b="1" dirty="0">
                <a:solidFill>
                  <a:schemeClr val="accent1">
                    <a:lumMod val="50000"/>
                  </a:schemeClr>
                </a:solidFill>
              </a:rPr>
            </a:br>
            <a:br>
              <a:rPr lang="en-US" sz="3600" dirty="0"/>
            </a:br>
            <a:endParaRPr lang="el-GR" sz="3600" dirty="0"/>
          </a:p>
        </p:txBody>
      </p:sp>
      <p:sp>
        <p:nvSpPr>
          <p:cNvPr id="3" name="Content Placeholder 2">
            <a:extLst>
              <a:ext uri="{FF2B5EF4-FFF2-40B4-BE49-F238E27FC236}">
                <a16:creationId xmlns:a16="http://schemas.microsoft.com/office/drawing/2014/main" id="{956E6244-6B7D-799E-B291-B77EF3A0B0A6}"/>
              </a:ext>
            </a:extLst>
          </p:cNvPr>
          <p:cNvSpPr>
            <a:spLocks noGrp="1"/>
          </p:cNvSpPr>
          <p:nvPr>
            <p:ph idx="1"/>
          </p:nvPr>
        </p:nvSpPr>
        <p:spPr>
          <a:xfrm>
            <a:off x="564022" y="4349810"/>
            <a:ext cx="3549942" cy="4092498"/>
          </a:xfrm>
        </p:spPr>
        <p:txBody>
          <a:bodyPr>
            <a:normAutofit/>
          </a:bodyPr>
          <a:lstStyle/>
          <a:p>
            <a:pPr marL="0" indent="0">
              <a:buNone/>
            </a:pPr>
            <a:endParaRPr lang="en-US" sz="2000" dirty="0"/>
          </a:p>
          <a:p>
            <a:r>
              <a:rPr lang="en-US" sz="2000" i="1" dirty="0"/>
              <a:t>Research</a:t>
            </a:r>
          </a:p>
          <a:p>
            <a:r>
              <a:rPr lang="en-US" sz="2000" i="1" dirty="0"/>
              <a:t>Sales B2B B2C</a:t>
            </a:r>
          </a:p>
          <a:p>
            <a:r>
              <a:rPr lang="en-US" sz="2000" i="1" dirty="0"/>
              <a:t>Education - Sensonica school of healthy lifestyle</a:t>
            </a:r>
          </a:p>
        </p:txBody>
      </p:sp>
      <p:sp>
        <p:nvSpPr>
          <p:cNvPr id="6163" name="Rectangle 616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F82AD519-A363-00F1-FBB3-0CCE9D4B537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 b="2401"/>
          <a:stretch/>
        </p:blipFill>
        <p:spPr bwMode="auto">
          <a:xfrm>
            <a:off x="5661891" y="820403"/>
            <a:ext cx="5520803" cy="522675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Cat hiding behind wall">
            <a:extLst>
              <a:ext uri="{FF2B5EF4-FFF2-40B4-BE49-F238E27FC236}">
                <a16:creationId xmlns:a16="http://schemas.microsoft.com/office/drawing/2014/main" id="{8764C67A-FDE7-1C37-4278-5814D6557F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978" y="2055182"/>
            <a:ext cx="3344864" cy="2232343"/>
          </a:xfrm>
          <a:prstGeom prst="rect">
            <a:avLst/>
          </a:prstGeom>
        </p:spPr>
      </p:pic>
      <p:sp>
        <p:nvSpPr>
          <p:cNvPr id="7" name="TextBox 6">
            <a:extLst>
              <a:ext uri="{FF2B5EF4-FFF2-40B4-BE49-F238E27FC236}">
                <a16:creationId xmlns:a16="http://schemas.microsoft.com/office/drawing/2014/main" id="{C16D9CD2-6CAC-F033-354D-D4D30568EB34}"/>
              </a:ext>
            </a:extLst>
          </p:cNvPr>
          <p:cNvSpPr txBox="1"/>
          <p:nvPr/>
        </p:nvSpPr>
        <p:spPr>
          <a:xfrm>
            <a:off x="5244981" y="683439"/>
            <a:ext cx="4727961" cy="1077218"/>
          </a:xfrm>
          <a:prstGeom prst="rect">
            <a:avLst/>
          </a:prstGeom>
          <a:noFill/>
        </p:spPr>
        <p:txBody>
          <a:bodyPr wrap="square">
            <a:spAutoFit/>
          </a:bodyPr>
          <a:lstStyle/>
          <a:p>
            <a:r>
              <a:rPr lang="en-US" sz="1800" b="1" dirty="0">
                <a:solidFill>
                  <a:schemeClr val="accent1">
                    <a:lumMod val="50000"/>
                  </a:schemeClr>
                </a:solidFill>
              </a:rPr>
              <a:t>research laboratories, universities, clinics, doctors, physiotherapist to continue discover effects of patented </a:t>
            </a:r>
            <a:r>
              <a:rPr lang="en-US" sz="2800" b="1" dirty="0">
                <a:solidFill>
                  <a:schemeClr val="accent1">
                    <a:lumMod val="50000"/>
                  </a:schemeClr>
                </a:solidFill>
              </a:rPr>
              <a:t>technology</a:t>
            </a:r>
            <a:endParaRPr lang="el-GR" dirty="0"/>
          </a:p>
        </p:txBody>
      </p:sp>
    </p:spTree>
    <p:extLst>
      <p:ext uri="{BB962C8B-B14F-4D97-AF65-F5344CB8AC3E}">
        <p14:creationId xmlns:p14="http://schemas.microsoft.com/office/powerpoint/2010/main" val="171040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16" name="Freeform: Shape 15">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Sensonica: Alternative Pain Treatment Technologies Based on Innovations">
            <a:extLst>
              <a:ext uri="{FF2B5EF4-FFF2-40B4-BE49-F238E27FC236}">
                <a16:creationId xmlns:a16="http://schemas.microsoft.com/office/drawing/2014/main" id="{CE81402B-658B-C7D6-9BCB-D337BB14D2D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869599" y="2876469"/>
            <a:ext cx="4954693" cy="115076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2" name="Freeform: Shape 21">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5" name="Freeform: Shape 24">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Content Placeholder 2">
            <a:extLst>
              <a:ext uri="{FF2B5EF4-FFF2-40B4-BE49-F238E27FC236}">
                <a16:creationId xmlns:a16="http://schemas.microsoft.com/office/drawing/2014/main" id="{B2C85386-B300-96E5-100A-30BF7D9DBE49}"/>
              </a:ext>
            </a:extLst>
          </p:cNvPr>
          <p:cNvGraphicFramePr>
            <a:graphicFrameLocks noGrp="1"/>
          </p:cNvGraphicFramePr>
          <p:nvPr>
            <p:ph idx="1"/>
            <p:extLst>
              <p:ext uri="{D42A27DB-BD31-4B8C-83A1-F6EECF244321}">
                <p14:modId xmlns:p14="http://schemas.microsoft.com/office/powerpoint/2010/main" val="1380540990"/>
              </p:ext>
            </p:extLst>
          </p:nvPr>
        </p:nvGraphicFramePr>
        <p:xfrm>
          <a:off x="6694679" y="1496854"/>
          <a:ext cx="5029200" cy="322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Graphic 25" descr="Woman with hands together">
            <a:extLst>
              <a:ext uri="{FF2B5EF4-FFF2-40B4-BE49-F238E27FC236}">
                <a16:creationId xmlns:a16="http://schemas.microsoft.com/office/drawing/2014/main" id="{39F78716-922F-9FCB-D632-BCFD917CD566}"/>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390565" y="647202"/>
            <a:ext cx="2106757" cy="1949536"/>
          </a:xfrm>
          <a:prstGeom prst="rect">
            <a:avLst/>
          </a:prstGeom>
        </p:spPr>
      </p:pic>
    </p:spTree>
    <p:extLst>
      <p:ext uri="{BB962C8B-B14F-4D97-AF65-F5344CB8AC3E}">
        <p14:creationId xmlns:p14="http://schemas.microsoft.com/office/powerpoint/2010/main" val="2823457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unopened pill packets">
            <a:extLst>
              <a:ext uri="{FF2B5EF4-FFF2-40B4-BE49-F238E27FC236}">
                <a16:creationId xmlns:a16="http://schemas.microsoft.com/office/drawing/2014/main" id="{7B9FD88D-8E7A-D096-24D9-C8CC448E37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647" r="3647"/>
          <a:stretch/>
        </p:blipFill>
        <p:spPr>
          <a:xfrm>
            <a:off x="2522356" y="10"/>
            <a:ext cx="9669642" cy="6857990"/>
          </a:xfrm>
          <a:prstGeom prst="rect">
            <a:avLst/>
          </a:prstGeom>
        </p:spPr>
      </p:pic>
      <p:sp>
        <p:nvSpPr>
          <p:cNvPr id="38" name="Rectangle 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3FE1C6E-AC44-69FF-B082-D79504E6B41D}"/>
              </a:ext>
            </a:extLst>
          </p:cNvPr>
          <p:cNvSpPr>
            <a:spLocks noGrp="1"/>
          </p:cNvSpPr>
          <p:nvPr>
            <p:ph idx="1"/>
          </p:nvPr>
        </p:nvSpPr>
        <p:spPr>
          <a:xfrm>
            <a:off x="838200" y="2434201"/>
            <a:ext cx="3822189" cy="3742762"/>
          </a:xfrm>
        </p:spPr>
        <p:txBody>
          <a:bodyPr>
            <a:normAutofit/>
          </a:bodyPr>
          <a:lstStyle/>
          <a:p>
            <a:pPr marL="0" indent="0">
              <a:buNone/>
            </a:pPr>
            <a:r>
              <a:rPr lang="en-US" sz="2000" b="0" i="0" dirty="0">
                <a:effectLst/>
                <a:latin typeface="Source Sans Pro" panose="020B0503030403020204" pitchFamily="34" charset="0"/>
              </a:rPr>
              <a:t>Pain — has an Element of Blank —</a:t>
            </a:r>
            <a:br>
              <a:rPr lang="en-US" sz="2000" dirty="0"/>
            </a:br>
            <a:r>
              <a:rPr lang="en-US" sz="2000" b="0" i="0" dirty="0">
                <a:effectLst/>
                <a:latin typeface="Source Sans Pro" panose="020B0503030403020204" pitchFamily="34" charset="0"/>
              </a:rPr>
              <a:t>It cannot recollect</a:t>
            </a:r>
            <a:br>
              <a:rPr lang="en-US" sz="2000" dirty="0"/>
            </a:br>
            <a:r>
              <a:rPr lang="en-US" sz="2000" b="0" i="0" dirty="0">
                <a:effectLst/>
                <a:latin typeface="Source Sans Pro" panose="020B0503030403020204" pitchFamily="34" charset="0"/>
              </a:rPr>
              <a:t>When it begun — or if there were</a:t>
            </a:r>
            <a:br>
              <a:rPr lang="en-US" sz="2000" dirty="0"/>
            </a:br>
            <a:r>
              <a:rPr lang="en-US" sz="2000" b="0" i="0" dirty="0">
                <a:effectLst/>
                <a:latin typeface="Source Sans Pro" panose="020B0503030403020204" pitchFamily="34" charset="0"/>
              </a:rPr>
              <a:t>A time when it was not …</a:t>
            </a:r>
          </a:p>
          <a:p>
            <a:pPr marL="0" indent="0">
              <a:buNone/>
            </a:pPr>
            <a:endParaRPr lang="en-US" sz="2000" b="0" i="0" dirty="0">
              <a:effectLst/>
              <a:latin typeface="Source Sans Pro" panose="020B0503030403020204" pitchFamily="34" charset="0"/>
            </a:endParaRPr>
          </a:p>
          <a:p>
            <a:pPr marL="0" indent="0">
              <a:buNone/>
            </a:pPr>
            <a:r>
              <a:rPr lang="en-US" sz="2000" i="1" dirty="0">
                <a:effectLst/>
                <a:latin typeface="Source Sans Pro" panose="020B0503030403020204" pitchFamily="34" charset="0"/>
              </a:rPr>
              <a:t>Emily Dickinson,</a:t>
            </a:r>
          </a:p>
          <a:p>
            <a:pPr marL="0" indent="0">
              <a:buNone/>
            </a:pPr>
            <a:r>
              <a:rPr lang="en-US" sz="2000" i="1" dirty="0">
                <a:effectLst/>
                <a:latin typeface="Source Sans Pro" panose="020B0503030403020204" pitchFamily="34" charset="0"/>
              </a:rPr>
              <a:t> American poet 1930-1986</a:t>
            </a:r>
            <a:endParaRPr lang="el-GR" sz="2000" i="1" dirty="0"/>
          </a:p>
        </p:txBody>
      </p:sp>
    </p:spTree>
    <p:extLst>
      <p:ext uri="{BB962C8B-B14F-4D97-AF65-F5344CB8AC3E}">
        <p14:creationId xmlns:p14="http://schemas.microsoft.com/office/powerpoint/2010/main" val="272481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72" name="Rectangle 1236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Tweets with replies by Jo Nijs (@JoNijsBE) / Twitter">
            <a:extLst>
              <a:ext uri="{FF2B5EF4-FFF2-40B4-BE49-F238E27FC236}">
                <a16:creationId xmlns:a16="http://schemas.microsoft.com/office/drawing/2014/main" id="{0886CB35-8214-7901-9E0B-3AFCBDEAD8C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4159" b="-3"/>
          <a:stretch/>
        </p:blipFill>
        <p:spPr bwMode="auto">
          <a:xfrm>
            <a:off x="694707" y="1119842"/>
            <a:ext cx="7313959" cy="42927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D8709E-C6B2-AC9B-723A-B0F81AC5C688}"/>
              </a:ext>
            </a:extLst>
          </p:cNvPr>
          <p:cNvSpPr>
            <a:spLocks noGrp="1"/>
          </p:cNvSpPr>
          <p:nvPr>
            <p:ph idx="1"/>
          </p:nvPr>
        </p:nvSpPr>
        <p:spPr>
          <a:xfrm>
            <a:off x="8388096" y="1436122"/>
            <a:ext cx="3803904" cy="3660185"/>
          </a:xfrm>
        </p:spPr>
        <p:txBody>
          <a:bodyPr anchor="ctr">
            <a:normAutofit/>
          </a:bodyPr>
          <a:lstStyle/>
          <a:p>
            <a:pPr marL="0" indent="0" algn="ctr">
              <a:buNone/>
            </a:pPr>
            <a:r>
              <a:rPr lang="en-US" sz="2200" b="0" i="0" dirty="0">
                <a:effectLst/>
                <a:latin typeface="PrimaryCustomFont"/>
              </a:rPr>
              <a:t>Pain takes away our ability to enjoy the small moments, but through science, we can help relieve pain and get back to doing what we love.</a:t>
            </a:r>
            <a:endParaRPr lang="el-GR" sz="2200" dirty="0"/>
          </a:p>
        </p:txBody>
      </p:sp>
    </p:spTree>
    <p:extLst>
      <p:ext uri="{BB962C8B-B14F-4D97-AF65-F5344CB8AC3E}">
        <p14:creationId xmlns:p14="http://schemas.microsoft.com/office/powerpoint/2010/main" val="3673435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A718516-AB6E-97AA-4A28-03EB64ADC996}"/>
              </a:ext>
            </a:extLst>
          </p:cNvPr>
          <p:cNvGraphicFramePr>
            <a:graphicFrameLocks noGrp="1"/>
          </p:cNvGraphicFramePr>
          <p:nvPr>
            <p:ph idx="1"/>
            <p:extLst>
              <p:ext uri="{D42A27DB-BD31-4B8C-83A1-F6EECF244321}">
                <p14:modId xmlns:p14="http://schemas.microsoft.com/office/powerpoint/2010/main" val="1597937987"/>
              </p:ext>
            </p:extLst>
          </p:nvPr>
        </p:nvGraphicFramePr>
        <p:xfrm>
          <a:off x="838199" y="1690688"/>
          <a:ext cx="1096587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1778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FB264AB-9AFB-9099-DA72-474F6193FC34}"/>
              </a:ext>
            </a:extLst>
          </p:cNvPr>
          <p:cNvSpPr>
            <a:spLocks noGrp="1"/>
          </p:cNvSpPr>
          <p:nvPr>
            <p:ph type="title"/>
          </p:nvPr>
        </p:nvSpPr>
        <p:spPr>
          <a:xfrm>
            <a:off x="838200" y="713312"/>
            <a:ext cx="4038600" cy="5431376"/>
          </a:xfrm>
        </p:spPr>
        <p:txBody>
          <a:bodyPr>
            <a:normAutofit/>
          </a:bodyPr>
          <a:lstStyle/>
          <a:p>
            <a:r>
              <a:rPr lang="en-US" b="1" i="0" dirty="0">
                <a:solidFill>
                  <a:schemeClr val="accent1">
                    <a:lumMod val="75000"/>
                  </a:schemeClr>
                </a:solidFill>
                <a:effectLst/>
                <a:latin typeface="Merriweather" panose="00000500000000000000" pitchFamily="2" charset="0"/>
              </a:rPr>
              <a:t>Pain Neuroscience Education for People With Chronic Pain</a:t>
            </a:r>
            <a:br>
              <a:rPr lang="en-US" b="1" i="0" dirty="0">
                <a:effectLst/>
                <a:latin typeface="Merriweather" panose="00000500000000000000" pitchFamily="2" charset="0"/>
              </a:rPr>
            </a:br>
            <a:endParaRPr lang="el-GR" dirty="0"/>
          </a:p>
        </p:txBody>
      </p:sp>
      <p:sp>
        <p:nvSpPr>
          <p:cNvPr id="20" name="Content Placeholder 2">
            <a:extLst>
              <a:ext uri="{FF2B5EF4-FFF2-40B4-BE49-F238E27FC236}">
                <a16:creationId xmlns:a16="http://schemas.microsoft.com/office/drawing/2014/main" id="{4B15E5A8-4025-5884-0025-D912E4623464}"/>
              </a:ext>
            </a:extLst>
          </p:cNvPr>
          <p:cNvSpPr>
            <a:spLocks noGrp="1"/>
          </p:cNvSpPr>
          <p:nvPr>
            <p:ph idx="1"/>
          </p:nvPr>
        </p:nvSpPr>
        <p:spPr>
          <a:xfrm>
            <a:off x="6019087" y="798770"/>
            <a:ext cx="5257801" cy="5431376"/>
          </a:xfrm>
        </p:spPr>
        <p:txBody>
          <a:bodyPr anchor="ctr">
            <a:normAutofit/>
          </a:bodyPr>
          <a:lstStyle/>
          <a:p>
            <a:r>
              <a:rPr lang="en-US" sz="2000" b="0" i="0" dirty="0">
                <a:effectLst/>
                <a:latin typeface="BlinkMacSystemFont"/>
              </a:rPr>
              <a:t>Pain neuroscience education (PNE) and motivational interviewing (MI) widely implemented and tested in the field of chronic pain management, and both strategies have been shown to be effective in the short term for the management of chronic pain. </a:t>
            </a:r>
          </a:p>
          <a:p>
            <a:r>
              <a:rPr lang="en-US" sz="2000" b="0" i="0" dirty="0">
                <a:effectLst/>
                <a:latin typeface="BlinkMacSystemFont"/>
              </a:rPr>
              <a:t>The goal of PNE is to optimize patients pain beliefs/perceptions to facilitate the acquisition of adaptive pain-coping strategies.</a:t>
            </a:r>
          </a:p>
          <a:p>
            <a:r>
              <a:rPr lang="en-US" sz="2000" b="0" i="0" dirty="0">
                <a:effectLst/>
                <a:latin typeface="BlinkMacSystemFont"/>
              </a:rPr>
              <a:t> MI is a patient-centered communication style for eliciting and enhancing motivation for behavior change by shifting the patient away from a state of indecision or uncertainty. </a:t>
            </a:r>
          </a:p>
          <a:p>
            <a:r>
              <a:rPr lang="en-US" sz="2000" b="0" i="0" dirty="0">
                <a:solidFill>
                  <a:srgbClr val="212121"/>
                </a:solidFill>
                <a:effectLst/>
                <a:latin typeface="BlinkMacSystemFont"/>
              </a:rPr>
              <a:t>Clinicians can integrate PNE and MI in the treatment of patients experiencing chronic pain. </a:t>
            </a:r>
            <a:endParaRPr lang="el-GR" sz="2000" dirty="0"/>
          </a:p>
          <a:p>
            <a:endParaRPr lang="el-GR" sz="2000" dirty="0"/>
          </a:p>
        </p:txBody>
      </p:sp>
    </p:spTree>
    <p:extLst>
      <p:ext uri="{BB962C8B-B14F-4D97-AF65-F5344CB8AC3E}">
        <p14:creationId xmlns:p14="http://schemas.microsoft.com/office/powerpoint/2010/main" val="352513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787B-19B3-5D83-3F01-A33AC00DC517}"/>
              </a:ext>
            </a:extLst>
          </p:cNvPr>
          <p:cNvSpPr>
            <a:spLocks noGrp="1"/>
          </p:cNvSpPr>
          <p:nvPr>
            <p:ph type="title"/>
          </p:nvPr>
        </p:nvSpPr>
        <p:spPr>
          <a:xfrm>
            <a:off x="484214" y="599120"/>
            <a:ext cx="3505495" cy="1622321"/>
          </a:xfrm>
        </p:spPr>
        <p:txBody>
          <a:bodyPr>
            <a:noAutofit/>
          </a:bodyPr>
          <a:lstStyle/>
          <a:p>
            <a:pPr algn="ctr"/>
            <a:r>
              <a:rPr lang="en-US" sz="2000" b="1" i="0" dirty="0">
                <a:solidFill>
                  <a:schemeClr val="accent1">
                    <a:lumMod val="75000"/>
                  </a:schemeClr>
                </a:solidFill>
                <a:effectLst/>
                <a:latin typeface="Merriweather" panose="00000500000000000000" pitchFamily="2" charset="0"/>
              </a:rPr>
              <a:t>Pain Neuroscience Education for People With Chronic Pain</a:t>
            </a:r>
            <a:br>
              <a:rPr lang="en-US" sz="2000" b="1" i="0" dirty="0">
                <a:effectLst/>
                <a:latin typeface="TwitterChirp"/>
              </a:rPr>
            </a:br>
            <a:endParaRPr lang="el-GR" sz="2000" dirty="0">
              <a:solidFill>
                <a:schemeClr val="accent1"/>
              </a:solidFill>
            </a:endParaRPr>
          </a:p>
        </p:txBody>
      </p:sp>
      <p:sp>
        <p:nvSpPr>
          <p:cNvPr id="11270" name="Content Placeholder 11269">
            <a:extLst>
              <a:ext uri="{FF2B5EF4-FFF2-40B4-BE49-F238E27FC236}">
                <a16:creationId xmlns:a16="http://schemas.microsoft.com/office/drawing/2014/main" id="{0CDDF5EA-7ED4-2A67-88CC-E9DAAF80FD38}"/>
              </a:ext>
            </a:extLst>
          </p:cNvPr>
          <p:cNvSpPr>
            <a:spLocks noGrp="1"/>
          </p:cNvSpPr>
          <p:nvPr>
            <p:ph idx="1"/>
          </p:nvPr>
        </p:nvSpPr>
        <p:spPr>
          <a:xfrm>
            <a:off x="648929" y="2713704"/>
            <a:ext cx="3505494" cy="3785419"/>
          </a:xfrm>
        </p:spPr>
        <p:txBody>
          <a:bodyPr>
            <a:normAutofit/>
          </a:bodyPr>
          <a:lstStyle/>
          <a:p>
            <a:pPr algn="l"/>
            <a:r>
              <a:rPr lang="en-US" sz="2000" b="1" i="0" dirty="0">
                <a:effectLst/>
                <a:latin typeface="TwitterChirp"/>
              </a:rPr>
              <a:t>Jo </a:t>
            </a:r>
            <a:r>
              <a:rPr lang="en-US" sz="2000" b="1" i="0" dirty="0" err="1">
                <a:effectLst/>
                <a:latin typeface="TwitterChirp"/>
              </a:rPr>
              <a:t>Nijs</a:t>
            </a:r>
            <a:r>
              <a:rPr lang="en-US" sz="2000" b="1" dirty="0">
                <a:latin typeface="TwitterChirp"/>
              </a:rPr>
              <a:t> </a:t>
            </a:r>
            <a:r>
              <a:rPr lang="en-US" sz="2000" b="1" i="0" dirty="0">
                <a:effectLst/>
                <a:latin typeface="TwitterChirp"/>
              </a:rPr>
              <a:t>@JoNijsBE Phys </a:t>
            </a:r>
            <a:r>
              <a:rPr lang="en-US" sz="2000" b="1" i="0" dirty="0" err="1">
                <a:effectLst/>
                <a:latin typeface="TwitterChirp"/>
              </a:rPr>
              <a:t>Ther</a:t>
            </a:r>
            <a:endParaRPr lang="en-US" sz="2000" b="1" i="0" dirty="0">
              <a:effectLst/>
              <a:latin typeface="TwitterChirp"/>
            </a:endParaRPr>
          </a:p>
          <a:p>
            <a:pPr marL="0" indent="0" algn="ctr">
              <a:buNone/>
            </a:pPr>
            <a:r>
              <a:rPr lang="en-US" sz="2000" b="1" i="0" dirty="0">
                <a:effectLst/>
                <a:latin typeface="TwitterChirp"/>
              </a:rPr>
              <a:t> 2020 May 18;100(5):846-859. </a:t>
            </a:r>
            <a:r>
              <a:rPr lang="en-US" sz="2000" b="1" i="0" dirty="0" err="1">
                <a:effectLst/>
                <a:latin typeface="TwitterChirp"/>
              </a:rPr>
              <a:t>doi</a:t>
            </a:r>
            <a:r>
              <a:rPr lang="en-US" sz="2000" b="1" i="0" dirty="0">
                <a:effectLst/>
                <a:latin typeface="TwitterChirp"/>
              </a:rPr>
              <a:t>: 10.1093/</a:t>
            </a:r>
            <a:r>
              <a:rPr lang="en-US" sz="2000" b="1" i="0" dirty="0" err="1">
                <a:effectLst/>
                <a:latin typeface="TwitterChirp"/>
              </a:rPr>
              <a:t>ptj</a:t>
            </a:r>
            <a:r>
              <a:rPr lang="en-US" sz="2000" b="1" i="0" dirty="0">
                <a:effectLst/>
                <a:latin typeface="TwitterChirp"/>
              </a:rPr>
              <a:t>/pzaa021.</a:t>
            </a:r>
          </a:p>
          <a:p>
            <a:pPr marL="0" indent="0" algn="ctr">
              <a:buNone/>
            </a:pPr>
            <a:r>
              <a:rPr lang="en-US" sz="2000" b="1" i="0" dirty="0">
                <a:effectLst/>
                <a:latin typeface="TwitterChirp"/>
              </a:rPr>
              <a:t>Integrating Motivational Interviewing in Pain Neuroscience Education for People With Chronic Pain: A Practical Guide for Clinicians</a:t>
            </a:r>
          </a:p>
        </p:txBody>
      </p:sp>
      <p:sp>
        <p:nvSpPr>
          <p:cNvPr id="11293" name="Rectangle 1129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Jo Nijs (@JoNijsBE) / Twitter">
            <a:extLst>
              <a:ext uri="{FF2B5EF4-FFF2-40B4-BE49-F238E27FC236}">
                <a16:creationId xmlns:a16="http://schemas.microsoft.com/office/drawing/2014/main" id="{B053D804-EE25-3803-B170-452B4019510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947874" y="599120"/>
            <a:ext cx="4845464" cy="54480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E2B84AA-C8E1-6D72-640A-49E1A20DF9E5}"/>
              </a:ext>
            </a:extLst>
          </p:cNvPr>
          <p:cNvSpPr txBox="1"/>
          <p:nvPr/>
        </p:nvSpPr>
        <p:spPr>
          <a:xfrm>
            <a:off x="1398662" y="5889548"/>
            <a:ext cx="6097424" cy="369332"/>
          </a:xfrm>
          <a:prstGeom prst="rect">
            <a:avLst/>
          </a:prstGeom>
          <a:noFill/>
        </p:spPr>
        <p:txBody>
          <a:bodyPr wrap="square">
            <a:spAutoFit/>
          </a:bodyPr>
          <a:lstStyle/>
          <a:p>
            <a:r>
              <a:rPr lang="en-US" sz="1800" b="0" i="0" dirty="0">
                <a:solidFill>
                  <a:schemeClr val="accent1"/>
                </a:solidFill>
                <a:effectLst/>
                <a:latin typeface="TwitterChirp"/>
                <a:hlinkClick r:id="rId3">
                  <a:extLst>
                    <a:ext uri="{A12FA001-AC4F-418D-AE19-62706E023703}">
                      <ahyp:hlinkClr xmlns:ahyp="http://schemas.microsoft.com/office/drawing/2018/hyperlinkcolor" val="tx"/>
                    </a:ext>
                  </a:extLst>
                </a:hlinkClick>
              </a:rPr>
              <a:t>paininmotion.be</a:t>
            </a:r>
            <a:endParaRPr lang="el-GR" dirty="0"/>
          </a:p>
        </p:txBody>
      </p:sp>
    </p:spTree>
    <p:extLst>
      <p:ext uri="{BB962C8B-B14F-4D97-AF65-F5344CB8AC3E}">
        <p14:creationId xmlns:p14="http://schemas.microsoft.com/office/powerpoint/2010/main" val="165794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0C15-234F-0175-010C-C18F3CD6EE88}"/>
              </a:ext>
            </a:extLst>
          </p:cNvPr>
          <p:cNvSpPr>
            <a:spLocks noGrp="1"/>
          </p:cNvSpPr>
          <p:nvPr>
            <p:ph type="title"/>
          </p:nvPr>
        </p:nvSpPr>
        <p:spPr>
          <a:xfrm>
            <a:off x="648929" y="629266"/>
            <a:ext cx="3505495" cy="1622321"/>
          </a:xfrm>
        </p:spPr>
        <p:txBody>
          <a:bodyPr>
            <a:normAutofit/>
          </a:bodyPr>
          <a:lstStyle/>
          <a:p>
            <a:pPr algn="ctr"/>
            <a:r>
              <a:rPr lang="en-US" sz="2400" b="1" i="0" dirty="0">
                <a:solidFill>
                  <a:schemeClr val="accent1"/>
                </a:solidFill>
                <a:effectLst/>
                <a:latin typeface="Merriweather" panose="00000500000000000000" pitchFamily="2" charset="0"/>
              </a:rPr>
              <a:t>Pain Neuroscience Education for People With Chronic Pain</a:t>
            </a:r>
            <a:endParaRPr lang="el-GR" sz="2400" dirty="0">
              <a:solidFill>
                <a:schemeClr val="accent1"/>
              </a:solidFill>
            </a:endParaRPr>
          </a:p>
        </p:txBody>
      </p:sp>
      <p:sp>
        <p:nvSpPr>
          <p:cNvPr id="9222" name="Content Placeholder 9221">
            <a:extLst>
              <a:ext uri="{FF2B5EF4-FFF2-40B4-BE49-F238E27FC236}">
                <a16:creationId xmlns:a16="http://schemas.microsoft.com/office/drawing/2014/main" id="{262A51AC-DCAF-3E79-D11C-0B226C002701}"/>
              </a:ext>
            </a:extLst>
          </p:cNvPr>
          <p:cNvSpPr>
            <a:spLocks noGrp="1"/>
          </p:cNvSpPr>
          <p:nvPr>
            <p:ph idx="1"/>
          </p:nvPr>
        </p:nvSpPr>
        <p:spPr>
          <a:xfrm>
            <a:off x="586853" y="2491884"/>
            <a:ext cx="3752773" cy="4113008"/>
          </a:xfrm>
        </p:spPr>
        <p:txBody>
          <a:bodyPr>
            <a:normAutofit/>
          </a:bodyPr>
          <a:lstStyle/>
          <a:p>
            <a:pPr marL="0" indent="0" algn="ctr">
              <a:buNone/>
            </a:pPr>
            <a:r>
              <a:rPr lang="en-US" sz="2000" b="1" i="0" dirty="0">
                <a:effectLst/>
                <a:latin typeface="TwitterChirp"/>
              </a:rPr>
              <a:t>Jo </a:t>
            </a:r>
            <a:r>
              <a:rPr lang="en-US" sz="2000" b="1" i="0" dirty="0" err="1">
                <a:effectLst/>
                <a:latin typeface="TwitterChirp"/>
              </a:rPr>
              <a:t>Nijs</a:t>
            </a:r>
            <a:r>
              <a:rPr lang="en-US" sz="2000" b="1" dirty="0">
                <a:latin typeface="TwitterChirp"/>
              </a:rPr>
              <a:t> </a:t>
            </a:r>
            <a:r>
              <a:rPr lang="en-US" sz="2000" b="1" i="0" dirty="0">
                <a:effectLst/>
                <a:latin typeface="TwitterChirp"/>
              </a:rPr>
              <a:t>@JoNijsBE Phys </a:t>
            </a:r>
            <a:r>
              <a:rPr lang="en-US" sz="2000" b="1" i="0" dirty="0" err="1">
                <a:effectLst/>
                <a:latin typeface="TwitterChirp"/>
              </a:rPr>
              <a:t>Ther</a:t>
            </a:r>
            <a:r>
              <a:rPr lang="en-US" sz="2000" b="1" dirty="0">
                <a:latin typeface="TwitterChirp"/>
              </a:rPr>
              <a:t> </a:t>
            </a:r>
            <a:r>
              <a:rPr lang="en-US" sz="2000" b="1" i="0" dirty="0">
                <a:effectLst/>
                <a:latin typeface="TwitterChirp"/>
              </a:rPr>
              <a:t>2020 May 18;100(5):846-859. </a:t>
            </a:r>
            <a:r>
              <a:rPr lang="en-US" sz="2000" b="1" i="0" dirty="0" err="1">
                <a:effectLst/>
                <a:latin typeface="TwitterChirp"/>
              </a:rPr>
              <a:t>doi</a:t>
            </a:r>
            <a:r>
              <a:rPr lang="en-US" sz="2000" b="1" i="0" dirty="0">
                <a:effectLst/>
                <a:latin typeface="TwitterChirp"/>
              </a:rPr>
              <a:t>: 10.1093/</a:t>
            </a:r>
            <a:r>
              <a:rPr lang="en-US" sz="2000" b="1" i="0" dirty="0" err="1">
                <a:effectLst/>
                <a:latin typeface="TwitterChirp"/>
              </a:rPr>
              <a:t>ptj</a:t>
            </a:r>
            <a:r>
              <a:rPr lang="en-US" sz="2000" b="1" i="0" dirty="0">
                <a:effectLst/>
                <a:latin typeface="TwitterChirp"/>
              </a:rPr>
              <a:t>/pzaa021.</a:t>
            </a:r>
          </a:p>
          <a:p>
            <a:pPr marL="0" indent="0" algn="ctr">
              <a:buNone/>
            </a:pPr>
            <a:r>
              <a:rPr lang="en-US" sz="2000" b="1" i="0" dirty="0">
                <a:effectLst/>
                <a:latin typeface="TwitterChirp"/>
              </a:rPr>
              <a:t>Integrating Motivational Interviewing in Pain Neuroscience Education for People With Chronic Pain: A Practical Guide for Clinicians</a:t>
            </a:r>
          </a:p>
          <a:p>
            <a:endParaRPr lang="en-US" sz="2000" dirty="0"/>
          </a:p>
        </p:txBody>
      </p:sp>
      <p:sp>
        <p:nvSpPr>
          <p:cNvPr id="9268" name="Rectangle 925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 H A D E A R (@geept101) / Twitter">
            <a:extLst>
              <a:ext uri="{FF2B5EF4-FFF2-40B4-BE49-F238E27FC236}">
                <a16:creationId xmlns:a16="http://schemas.microsoft.com/office/drawing/2014/main" id="{67E70409-CBF3-2152-A3D2-EFD66C1CF5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972579" y="807593"/>
            <a:ext cx="4885897" cy="5239568"/>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DB74AA-7CFC-DB6E-1281-6BB6BF1D13C8}"/>
              </a:ext>
            </a:extLst>
          </p:cNvPr>
          <p:cNvSpPr txBox="1"/>
          <p:nvPr/>
        </p:nvSpPr>
        <p:spPr>
          <a:xfrm>
            <a:off x="1105712" y="5484315"/>
            <a:ext cx="6097424" cy="369332"/>
          </a:xfrm>
          <a:prstGeom prst="rect">
            <a:avLst/>
          </a:prstGeom>
          <a:noFill/>
        </p:spPr>
        <p:txBody>
          <a:bodyPr wrap="square">
            <a:spAutoFit/>
          </a:bodyPr>
          <a:lstStyle/>
          <a:p>
            <a:r>
              <a:rPr lang="en-US" sz="1800" b="0" i="0" dirty="0">
                <a:effectLst/>
                <a:latin typeface="TwitterChirp"/>
                <a:hlinkClick r:id="rId3">
                  <a:extLst>
                    <a:ext uri="{A12FA001-AC4F-418D-AE19-62706E023703}">
                      <ahyp:hlinkClr xmlns:ahyp="http://schemas.microsoft.com/office/drawing/2018/hyperlinkcolor" val="tx"/>
                    </a:ext>
                  </a:extLst>
                </a:hlinkClick>
              </a:rPr>
              <a:t>paininmotion.be</a:t>
            </a:r>
            <a:endParaRPr lang="el-GR" dirty="0"/>
          </a:p>
        </p:txBody>
      </p:sp>
    </p:spTree>
    <p:extLst>
      <p:ext uri="{BB962C8B-B14F-4D97-AF65-F5344CB8AC3E}">
        <p14:creationId xmlns:p14="http://schemas.microsoft.com/office/powerpoint/2010/main" val="2928175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0328A-8E01-966E-5999-FD3436078690}"/>
              </a:ext>
            </a:extLst>
          </p:cNvPr>
          <p:cNvSpPr>
            <a:spLocks noGrp="1"/>
          </p:cNvSpPr>
          <p:nvPr>
            <p:ph type="title"/>
          </p:nvPr>
        </p:nvSpPr>
        <p:spPr>
          <a:xfrm>
            <a:off x="648929" y="629266"/>
            <a:ext cx="3505495" cy="1622321"/>
          </a:xfrm>
        </p:spPr>
        <p:txBody>
          <a:bodyPr>
            <a:normAutofit/>
          </a:bodyPr>
          <a:lstStyle/>
          <a:p>
            <a:r>
              <a:rPr lang="en-US" sz="2000" b="1" i="0" dirty="0">
                <a:solidFill>
                  <a:schemeClr val="accent1">
                    <a:lumMod val="75000"/>
                  </a:schemeClr>
                </a:solidFill>
                <a:effectLst/>
                <a:latin typeface="Merriweather" panose="00000500000000000000" pitchFamily="2" charset="0"/>
              </a:rPr>
              <a:t>Pain Neuroscience Education for People With Chronic Pain</a:t>
            </a:r>
            <a:endParaRPr lang="el-GR" sz="2000" dirty="0"/>
          </a:p>
        </p:txBody>
      </p:sp>
      <p:sp>
        <p:nvSpPr>
          <p:cNvPr id="15366" name="Content Placeholder 15365">
            <a:extLst>
              <a:ext uri="{FF2B5EF4-FFF2-40B4-BE49-F238E27FC236}">
                <a16:creationId xmlns:a16="http://schemas.microsoft.com/office/drawing/2014/main" id="{B6923D2D-1F8F-C1CD-62A1-65FCDA544BE2}"/>
              </a:ext>
            </a:extLst>
          </p:cNvPr>
          <p:cNvSpPr>
            <a:spLocks noGrp="1"/>
          </p:cNvSpPr>
          <p:nvPr>
            <p:ph idx="1"/>
          </p:nvPr>
        </p:nvSpPr>
        <p:spPr>
          <a:xfrm>
            <a:off x="648931" y="2438400"/>
            <a:ext cx="3505494" cy="3785419"/>
          </a:xfrm>
        </p:spPr>
        <p:txBody>
          <a:bodyPr>
            <a:normAutofit/>
          </a:bodyPr>
          <a:lstStyle/>
          <a:p>
            <a:pPr marL="0" indent="0" algn="ctr">
              <a:buNone/>
            </a:pPr>
            <a:r>
              <a:rPr lang="en-US" sz="2000" b="1" i="0" dirty="0">
                <a:effectLst/>
                <a:latin typeface="TwitterChirp"/>
              </a:rPr>
              <a:t>Jo </a:t>
            </a:r>
            <a:r>
              <a:rPr lang="en-US" sz="2000" b="1" i="0" dirty="0" err="1">
                <a:effectLst/>
                <a:latin typeface="TwitterChirp"/>
              </a:rPr>
              <a:t>Nijs</a:t>
            </a:r>
            <a:r>
              <a:rPr lang="en-US" sz="2000" b="1" dirty="0">
                <a:latin typeface="TwitterChirp"/>
              </a:rPr>
              <a:t> </a:t>
            </a:r>
            <a:r>
              <a:rPr lang="en-US" sz="2000" b="1" i="0" dirty="0">
                <a:effectLst/>
                <a:latin typeface="TwitterChirp"/>
              </a:rPr>
              <a:t>@JoNijsBE Phys </a:t>
            </a:r>
            <a:r>
              <a:rPr lang="en-US" sz="2000" b="1" i="0" dirty="0" err="1">
                <a:effectLst/>
                <a:latin typeface="TwitterChirp"/>
              </a:rPr>
              <a:t>Ther</a:t>
            </a:r>
            <a:r>
              <a:rPr lang="en-US" sz="2000" b="1" dirty="0">
                <a:latin typeface="TwitterChirp"/>
              </a:rPr>
              <a:t> </a:t>
            </a:r>
            <a:r>
              <a:rPr lang="en-US" sz="2000" b="1" i="0" dirty="0">
                <a:effectLst/>
                <a:latin typeface="TwitterChirp"/>
              </a:rPr>
              <a:t>2020 May 18;100(5):846-859. </a:t>
            </a:r>
            <a:r>
              <a:rPr lang="en-US" sz="2000" b="1" i="0" dirty="0" err="1">
                <a:effectLst/>
                <a:latin typeface="TwitterChirp"/>
              </a:rPr>
              <a:t>doi</a:t>
            </a:r>
            <a:r>
              <a:rPr lang="en-US" sz="2000" b="1" i="0" dirty="0">
                <a:effectLst/>
                <a:latin typeface="TwitterChirp"/>
              </a:rPr>
              <a:t>: 10.1093/</a:t>
            </a:r>
            <a:r>
              <a:rPr lang="en-US" sz="2000" b="1" i="0" dirty="0" err="1">
                <a:effectLst/>
                <a:latin typeface="TwitterChirp"/>
              </a:rPr>
              <a:t>ptj</a:t>
            </a:r>
            <a:r>
              <a:rPr lang="en-US" sz="2000" b="1" i="0" dirty="0">
                <a:effectLst/>
                <a:latin typeface="TwitterChirp"/>
              </a:rPr>
              <a:t>/pzaa021.</a:t>
            </a:r>
          </a:p>
          <a:p>
            <a:pPr marL="0" indent="0" algn="ctr">
              <a:buNone/>
            </a:pPr>
            <a:r>
              <a:rPr lang="en-US" sz="2000" b="1" i="0" dirty="0">
                <a:effectLst/>
                <a:latin typeface="TwitterChirp"/>
              </a:rPr>
              <a:t>Integrating Motivational Interviewing in Pain Neuroscience Education for People With Chronic Pain: A Practical Guide for Clinicians</a:t>
            </a:r>
          </a:p>
          <a:p>
            <a:endParaRPr lang="en-US" sz="2000" dirty="0"/>
          </a:p>
        </p:txBody>
      </p:sp>
      <p:sp>
        <p:nvSpPr>
          <p:cNvPr id="15369" name="Rectangle 1536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Image">
            <a:extLst>
              <a:ext uri="{FF2B5EF4-FFF2-40B4-BE49-F238E27FC236}">
                <a16:creationId xmlns:a16="http://schemas.microsoft.com/office/drawing/2014/main" id="{89180A8A-0A8E-4344-6C4B-9CEB43FF3E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064271" y="807593"/>
            <a:ext cx="4702512"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3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person holding a phone&#10;&#10;Description automatically generated with medium confidence">
            <a:extLst>
              <a:ext uri="{FF2B5EF4-FFF2-40B4-BE49-F238E27FC236}">
                <a16:creationId xmlns:a16="http://schemas.microsoft.com/office/drawing/2014/main" id="{DEE895F8-CFA4-1A2A-CAE9-D5E403A36A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7006" y="2184559"/>
            <a:ext cx="4118202" cy="42023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62C9A8-9C3C-2E12-9C1C-4560E8554DA7}"/>
              </a:ext>
            </a:extLst>
          </p:cNvPr>
          <p:cNvSpPr>
            <a:spLocks noGrp="1"/>
          </p:cNvSpPr>
          <p:nvPr>
            <p:ph type="title"/>
          </p:nvPr>
        </p:nvSpPr>
        <p:spPr>
          <a:xfrm>
            <a:off x="777667" y="1550615"/>
            <a:ext cx="9101271" cy="1021670"/>
          </a:xfrm>
        </p:spPr>
        <p:txBody>
          <a:bodyPr>
            <a:normAutofit fontScale="90000"/>
          </a:bodyPr>
          <a:lstStyle/>
          <a:p>
            <a:pPr algn="ctr"/>
            <a:r>
              <a:rPr lang="en-US" b="1" dirty="0">
                <a:solidFill>
                  <a:srgbClr val="0070C0"/>
                </a:solidFill>
              </a:rPr>
              <a:t>SENSONICA</a:t>
            </a:r>
            <a:r>
              <a:rPr lang="en-US" b="1" dirty="0">
                <a:solidFill>
                  <a:schemeClr val="accent5"/>
                </a:solidFill>
              </a:rPr>
              <a:t> – </a:t>
            </a:r>
            <a:r>
              <a:rPr lang="en-US" b="1" i="0" dirty="0">
                <a:solidFill>
                  <a:srgbClr val="BDBEC8"/>
                </a:solidFill>
                <a:effectLst/>
                <a:latin typeface="PrimaryCustomFont"/>
              </a:rPr>
              <a:t>visualizing</a:t>
            </a:r>
            <a:br>
              <a:rPr lang="en-US" b="1" dirty="0"/>
            </a:br>
            <a:r>
              <a:rPr lang="en-US" b="1" i="0" dirty="0">
                <a:solidFill>
                  <a:srgbClr val="BDBEC8"/>
                </a:solidFill>
                <a:effectLst/>
                <a:latin typeface="PrimaryCustomFont"/>
              </a:rPr>
              <a:t>the invisible</a:t>
            </a:r>
            <a:r>
              <a:rPr lang="en-US" b="0" i="0" dirty="0">
                <a:solidFill>
                  <a:srgbClr val="BDBEC8"/>
                </a:solidFill>
                <a:effectLst/>
                <a:latin typeface="PrimaryCustomFont"/>
              </a:rPr>
              <a:t>.</a:t>
            </a:r>
            <a:endParaRPr lang="el-GR" dirty="0">
              <a:solidFill>
                <a:schemeClr val="accent5"/>
              </a:solidFill>
            </a:endParaRPr>
          </a:p>
        </p:txBody>
      </p:sp>
      <p:sp>
        <p:nvSpPr>
          <p:cNvPr id="3" name="Content Placeholder 2">
            <a:extLst>
              <a:ext uri="{FF2B5EF4-FFF2-40B4-BE49-F238E27FC236}">
                <a16:creationId xmlns:a16="http://schemas.microsoft.com/office/drawing/2014/main" id="{34771602-DFA3-CABC-C981-04BCF396778A}"/>
              </a:ext>
            </a:extLst>
          </p:cNvPr>
          <p:cNvSpPr>
            <a:spLocks noGrp="1"/>
          </p:cNvSpPr>
          <p:nvPr>
            <p:ph idx="1"/>
          </p:nvPr>
        </p:nvSpPr>
        <p:spPr>
          <a:xfrm>
            <a:off x="487110" y="2795056"/>
            <a:ext cx="10447946" cy="4062943"/>
          </a:xfrm>
        </p:spPr>
        <p:txBody>
          <a:bodyPr/>
          <a:lstStyle/>
          <a:p>
            <a:pPr marL="0" indent="0" algn="l">
              <a:buNone/>
            </a:pPr>
            <a:r>
              <a:rPr lang="en-US" i="0" dirty="0">
                <a:solidFill>
                  <a:srgbClr val="39364E"/>
                </a:solidFill>
                <a:effectLst/>
                <a:latin typeface="SecondaryCustomFont"/>
              </a:rPr>
              <a:t>Wellness Devices </a:t>
            </a:r>
            <a:r>
              <a:rPr lang="en-US" i="0" dirty="0">
                <a:solidFill>
                  <a:srgbClr val="377EF9"/>
                </a:solidFill>
                <a:effectLst/>
                <a:latin typeface="SecondaryCustomFont"/>
              </a:rPr>
              <a:t>That Rely on Science</a:t>
            </a:r>
            <a:endParaRPr lang="en-US" i="0" dirty="0">
              <a:solidFill>
                <a:srgbClr val="39364E"/>
              </a:solidFill>
              <a:effectLst/>
              <a:latin typeface="SecondaryCustomFont"/>
            </a:endParaRPr>
          </a:p>
          <a:p>
            <a:pPr marL="0" indent="0" algn="l">
              <a:buNone/>
            </a:pPr>
            <a:r>
              <a:rPr lang="en-US" i="0" dirty="0">
                <a:solidFill>
                  <a:srgbClr val="39374D"/>
                </a:solidFill>
                <a:effectLst/>
                <a:latin typeface="PrimaryCustomFont"/>
              </a:rPr>
              <a:t>detectors and generators of non-ionized radiation.</a:t>
            </a:r>
          </a:p>
          <a:p>
            <a:pPr marL="0" indent="0">
              <a:buNone/>
            </a:pPr>
            <a:endParaRPr lang="el-GR" dirty="0"/>
          </a:p>
        </p:txBody>
      </p:sp>
      <p:sp>
        <p:nvSpPr>
          <p:cNvPr id="11" name="TextBox 10">
            <a:extLst>
              <a:ext uri="{FF2B5EF4-FFF2-40B4-BE49-F238E27FC236}">
                <a16:creationId xmlns:a16="http://schemas.microsoft.com/office/drawing/2014/main" id="{4183ADA9-C664-EA06-A947-48605F0F5B34}"/>
              </a:ext>
            </a:extLst>
          </p:cNvPr>
          <p:cNvSpPr txBox="1"/>
          <p:nvPr/>
        </p:nvSpPr>
        <p:spPr>
          <a:xfrm>
            <a:off x="8706028" y="1599785"/>
            <a:ext cx="2976073" cy="1200329"/>
          </a:xfrm>
          <a:prstGeom prst="rect">
            <a:avLst/>
          </a:prstGeom>
          <a:noFill/>
        </p:spPr>
        <p:txBody>
          <a:bodyPr wrap="square">
            <a:spAutoFit/>
          </a:bodyPr>
          <a:lstStyle/>
          <a:p>
            <a:pPr algn="ctr"/>
            <a:r>
              <a:rPr lang="en-US" b="0" i="0" dirty="0">
                <a:solidFill>
                  <a:srgbClr val="39374D"/>
                </a:solidFill>
                <a:effectLst/>
                <a:latin typeface="PrimaryCustomFont"/>
              </a:rPr>
              <a:t>Sensonica is an international company, established in 2017 by the group of scientists and engineers.</a:t>
            </a:r>
            <a:endParaRPr lang="el-GR" dirty="0"/>
          </a:p>
        </p:txBody>
      </p:sp>
      <p:graphicFrame>
        <p:nvGraphicFramePr>
          <p:cNvPr id="3076" name="TextBox 8">
            <a:extLst>
              <a:ext uri="{FF2B5EF4-FFF2-40B4-BE49-F238E27FC236}">
                <a16:creationId xmlns:a16="http://schemas.microsoft.com/office/drawing/2014/main" id="{3BECA9B3-B56D-2E34-C2FF-5D96657CE984}"/>
              </a:ext>
            </a:extLst>
          </p:cNvPr>
          <p:cNvGraphicFramePr/>
          <p:nvPr>
            <p:extLst>
              <p:ext uri="{D42A27DB-BD31-4B8C-83A1-F6EECF244321}">
                <p14:modId xmlns:p14="http://schemas.microsoft.com/office/powerpoint/2010/main" val="1782287199"/>
              </p:ext>
            </p:extLst>
          </p:nvPr>
        </p:nvGraphicFramePr>
        <p:xfrm>
          <a:off x="752029" y="4078619"/>
          <a:ext cx="7785219"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6508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4314</TotalTime>
  <Words>1552</Words>
  <Application>Microsoft Office PowerPoint</Application>
  <PresentationFormat>Widescreen</PresentationFormat>
  <Paragraphs>92</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BlinkMacSystemFont</vt:lpstr>
      <vt:lpstr>Calibri</vt:lpstr>
      <vt:lpstr>Calibri Light</vt:lpstr>
      <vt:lpstr>Merriweather</vt:lpstr>
      <vt:lpstr>PrimaryCustomFont</vt:lpstr>
      <vt:lpstr>SecondaryCustomFont</vt:lpstr>
      <vt:lpstr>Source Sans Pro</vt:lpstr>
      <vt:lpstr>TwitterChirp</vt:lpstr>
      <vt:lpstr>Ubuntu</vt:lpstr>
      <vt:lpstr>Office Theme</vt:lpstr>
      <vt:lpstr>PowerPoint Presentation</vt:lpstr>
      <vt:lpstr>PowerPoint Presentation</vt:lpstr>
      <vt:lpstr>PowerPoint Presentation</vt:lpstr>
      <vt:lpstr>PowerPoint Presentation</vt:lpstr>
      <vt:lpstr>Pain Neuroscience Education for People With Chronic Pain </vt:lpstr>
      <vt:lpstr>Pain Neuroscience Education for People With Chronic Pain </vt:lpstr>
      <vt:lpstr>Pain Neuroscience Education for People With Chronic Pain</vt:lpstr>
      <vt:lpstr>Pain Neuroscience Education for People With Chronic Pain</vt:lpstr>
      <vt:lpstr>SENSONICA – visualizing the invisible.</vt:lpstr>
      <vt:lpstr>PowerPoint Presentation</vt:lpstr>
      <vt:lpstr>17 patents and applications  US and EU</vt:lpstr>
      <vt:lpstr>Herzenstein effect </vt:lpstr>
      <vt:lpstr>Vega</vt:lpstr>
      <vt:lpstr>PowerPoint Presentation</vt:lpstr>
      <vt:lpstr>PowerPoint Presentation</vt:lpstr>
      <vt:lpstr>PowerPoint Presentation</vt:lpstr>
      <vt:lpstr>Nonrandomized volunteering study</vt:lpstr>
      <vt:lpstr>WE ARE LOOKING FOR THE PARTNERS TO COLLABORATE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Yiota Mitroyianni</dc:creator>
  <cp:lastModifiedBy>Yiota Mitroyianni</cp:lastModifiedBy>
  <cp:revision>8</cp:revision>
  <dcterms:created xsi:type="dcterms:W3CDTF">2022-04-06T09:10:52Z</dcterms:created>
  <dcterms:modified xsi:type="dcterms:W3CDTF">2022-11-17T12:33:05Z</dcterms:modified>
</cp:coreProperties>
</file>