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9"/>
  </p:notesMasterIdLst>
  <p:sldIdLst>
    <p:sldId id="256" r:id="rId4"/>
    <p:sldId id="259" r:id="rId5"/>
    <p:sldId id="260" r:id="rId6"/>
    <p:sldId id="261" r:id="rId7"/>
    <p:sldId id="265" r:id="rId8"/>
    <p:sldId id="262" r:id="rId9"/>
    <p:sldId id="263" r:id="rId10"/>
    <p:sldId id="264" r:id="rId11"/>
    <p:sldId id="275" r:id="rId12"/>
    <p:sldId id="267" r:id="rId13"/>
    <p:sldId id="266" r:id="rId14"/>
    <p:sldId id="268" r:id="rId15"/>
    <p:sldId id="269" r:id="rId16"/>
    <p:sldId id="270" r:id="rId17"/>
    <p:sldId id="271"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229FA3-8DAF-BA51-E5C6-8650E4962650}" name="Bence Verpeléti" initials="BV" userId="S::bence.verpeleti@medipredict.com::d14b630f-c357-4db0-9f0a-93dddd4bc9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5FF"/>
    <a:srgbClr val="5254A7"/>
    <a:srgbClr val="FFB164"/>
    <a:srgbClr val="D68389"/>
    <a:srgbClr val="FFAE9D"/>
    <a:srgbClr val="FFB1DD"/>
    <a:srgbClr val="0064B1"/>
    <a:srgbClr val="FCFCFF"/>
    <a:srgbClr val="F7F7F7"/>
    <a:srgbClr val="8C8C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75533" autoAdjust="0"/>
  </p:normalViewPr>
  <p:slideViewPr>
    <p:cSldViewPr snapToGrid="0">
      <p:cViewPr varScale="1">
        <p:scale>
          <a:sx n="59" d="100"/>
          <a:sy n="59" d="100"/>
        </p:scale>
        <p:origin x="13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ce Verpeléti" userId="d14b630f-c357-4db0-9f0a-93dddd4bc93d" providerId="ADAL" clId="{776B6EC1-4F5C-4CCA-B083-C944D1F1BFE9}"/>
    <pc:docChg chg="delSld">
      <pc:chgData name="Bence Verpeléti" userId="d14b630f-c357-4db0-9f0a-93dddd4bc93d" providerId="ADAL" clId="{776B6EC1-4F5C-4CCA-B083-C944D1F1BFE9}" dt="2022-11-04T19:26:18.392" v="0" actId="47"/>
      <pc:docMkLst>
        <pc:docMk/>
      </pc:docMkLst>
      <pc:sldChg chg="del">
        <pc:chgData name="Bence Verpeléti" userId="d14b630f-c357-4db0-9f0a-93dddd4bc93d" providerId="ADAL" clId="{776B6EC1-4F5C-4CCA-B083-C944D1F1BFE9}" dt="2022-11-04T19:26:18.392" v="0" actId="47"/>
        <pc:sldMkLst>
          <pc:docMk/>
          <pc:sldMk cId="2550801372" sldId="2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T Norms Regular" panose="02000503030000020003" pitchFamily="2" charset="77"/>
                <a:ea typeface="+mn-ea"/>
                <a:cs typeface="+mn-cs"/>
              </a:defRPr>
            </a:pPr>
            <a:r>
              <a:rPr lang="en-US" sz="1400" dirty="0">
                <a:latin typeface="TT Norms Regular" panose="02000503030000020003" pitchFamily="2" charset="77"/>
              </a:rPr>
              <a:t>DISTRIBUTION OF MEAN NEW FINDINGS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T Norms Regular" panose="02000503030000020003" pitchFamily="2" charset="77"/>
              <a:ea typeface="+mn-ea"/>
              <a:cs typeface="+mn-cs"/>
            </a:defRPr>
          </a:pPr>
          <a:endParaRPr lang="el-GR"/>
        </a:p>
      </c:txPr>
    </c:title>
    <c:autoTitleDeleted val="0"/>
    <c:plotArea>
      <c:layout/>
      <c:pieChart>
        <c:varyColors val="1"/>
        <c:ser>
          <c:idx val="0"/>
          <c:order val="0"/>
          <c:tx>
            <c:strRef>
              <c:f>Sheet1!$B$1</c:f>
              <c:strCache>
                <c:ptCount val="1"/>
                <c:pt idx="0">
                  <c:v>Distribution of mean new findings</c:v>
                </c:pt>
              </c:strCache>
            </c:strRef>
          </c:tx>
          <c:explosion val="5"/>
          <c:dPt>
            <c:idx val="0"/>
            <c:bubble3D val="0"/>
            <c:spPr>
              <a:solidFill>
                <a:srgbClr val="0064B1"/>
              </a:solidFill>
              <a:ln w="19050">
                <a:noFill/>
              </a:ln>
              <a:effectLst/>
            </c:spPr>
            <c:extLst>
              <c:ext xmlns:c16="http://schemas.microsoft.com/office/drawing/2014/chart" uri="{C3380CC4-5D6E-409C-BE32-E72D297353CC}">
                <c16:uniqueId val="{00000001-2A42-46A9-BC01-840BFD20E0D6}"/>
              </c:ext>
            </c:extLst>
          </c:dPt>
          <c:dPt>
            <c:idx val="1"/>
            <c:bubble3D val="0"/>
            <c:spPr>
              <a:noFill/>
              <a:ln w="19050">
                <a:solidFill>
                  <a:srgbClr val="0064B1"/>
                </a:solidFill>
              </a:ln>
              <a:effectLst/>
            </c:spPr>
            <c:extLst>
              <c:ext xmlns:c16="http://schemas.microsoft.com/office/drawing/2014/chart" uri="{C3380CC4-5D6E-409C-BE32-E72D297353CC}">
                <c16:uniqueId val="{00000003-2A42-46A9-BC01-840BFD20E0D6}"/>
              </c:ext>
            </c:extLst>
          </c:dPt>
          <c:dPt>
            <c:idx val="2"/>
            <c:bubble3D val="0"/>
            <c:spPr>
              <a:solidFill>
                <a:srgbClr val="FFAE9D"/>
              </a:solidFill>
              <a:ln w="19050">
                <a:noFill/>
              </a:ln>
              <a:effectLst/>
            </c:spPr>
            <c:extLst>
              <c:ext xmlns:c16="http://schemas.microsoft.com/office/drawing/2014/chart" uri="{C3380CC4-5D6E-409C-BE32-E72D297353CC}">
                <c16:uniqueId val="{00000002-0E0F-45BB-AB69-6D2CA65B0C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TT Norms Regular" panose="02000503030000020003" pitchFamily="2" charset="77"/>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MRI medical diagnoses</c:v>
                </c:pt>
                <c:pt idx="1">
                  <c:v>non-MRI medical diagnoses</c:v>
                </c:pt>
                <c:pt idx="2">
                  <c:v>OMICS health-risks</c:v>
                </c:pt>
              </c:strCache>
            </c:strRef>
          </c:cat>
          <c:val>
            <c:numRef>
              <c:f>Sheet1!$B$2:$B$4</c:f>
              <c:numCache>
                <c:formatCode>General</c:formatCode>
                <c:ptCount val="3"/>
                <c:pt idx="0">
                  <c:v>2.6</c:v>
                </c:pt>
                <c:pt idx="1">
                  <c:v>5.5</c:v>
                </c:pt>
                <c:pt idx="2">
                  <c:v>4.5999999999999996</c:v>
                </c:pt>
              </c:numCache>
            </c:numRef>
          </c:val>
          <c:extLst>
            <c:ext xmlns:c16="http://schemas.microsoft.com/office/drawing/2014/chart" uri="{C3380CC4-5D6E-409C-BE32-E72D297353CC}">
              <c16:uniqueId val="{00000000-0E0F-45BB-AB69-6D2CA65B0CB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5833868481670513E-2"/>
          <c:y val="0.86918949078252861"/>
          <c:w val="0.72254003674875622"/>
          <c:h val="0.11318380397253194"/>
        </c:manualLayout>
      </c:layout>
      <c:overlay val="0"/>
      <c:spPr>
        <a:noFill/>
        <a:ln>
          <a:noFill/>
        </a:ln>
        <a:effectLst/>
      </c:spPr>
      <c:txPr>
        <a:bodyPr rot="0" spcFirstLastPara="1" vertOverflow="ellipsis" vert="horz" wrap="square" anchor="ctr" anchorCtr="1"/>
        <a:lstStyle/>
        <a:p>
          <a:pPr>
            <a:defRPr sz="1200" b="0" i="0" u="none" strike="noStrike" kern="1200" cap="all" baseline="0">
              <a:solidFill>
                <a:schemeClr val="tx1">
                  <a:lumMod val="65000"/>
                  <a:lumOff val="35000"/>
                </a:schemeClr>
              </a:solidFill>
              <a:latin typeface="TT Norms Regular" panose="02000503030000020003" pitchFamily="2" charset="77"/>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95755316038939"/>
          <c:y val="0.47261415802731566"/>
          <c:w val="0.26938373725804055"/>
          <c:h val="0.52738584197268434"/>
        </c:manualLayout>
      </c:layout>
      <c:pieChart>
        <c:varyColors val="1"/>
        <c:ser>
          <c:idx val="0"/>
          <c:order val="0"/>
          <c:tx>
            <c:strRef>
              <c:f>Sheet1!$B$1</c:f>
              <c:strCache>
                <c:ptCount val="1"/>
                <c:pt idx="0">
                  <c:v>Column1</c:v>
                </c:pt>
              </c:strCache>
            </c:strRef>
          </c:tx>
          <c:dPt>
            <c:idx val="0"/>
            <c:bubble3D val="0"/>
            <c:spPr>
              <a:solidFill>
                <a:srgbClr val="B6B5FF"/>
              </a:solidFill>
              <a:ln w="19050">
                <a:solidFill>
                  <a:schemeClr val="lt1"/>
                </a:solidFill>
              </a:ln>
              <a:effectLst/>
            </c:spPr>
            <c:extLst>
              <c:ext xmlns:c16="http://schemas.microsoft.com/office/drawing/2014/chart" uri="{C3380CC4-5D6E-409C-BE32-E72D297353CC}">
                <c16:uniqueId val="{00000001-851C-48AD-9C22-B0684ED55CAF}"/>
              </c:ext>
            </c:extLst>
          </c:dPt>
          <c:dPt>
            <c:idx val="1"/>
            <c:bubble3D val="0"/>
            <c:spPr>
              <a:solidFill>
                <a:srgbClr val="FFB164"/>
              </a:solidFill>
              <a:ln w="19050">
                <a:solidFill>
                  <a:schemeClr val="lt1"/>
                </a:solidFill>
              </a:ln>
              <a:effectLst/>
            </c:spPr>
            <c:extLst>
              <c:ext xmlns:c16="http://schemas.microsoft.com/office/drawing/2014/chart" uri="{C3380CC4-5D6E-409C-BE32-E72D297353CC}">
                <c16:uniqueId val="{00000003-851C-48AD-9C22-B0684ED55CAF}"/>
              </c:ext>
            </c:extLst>
          </c:dPt>
          <c:dPt>
            <c:idx val="2"/>
            <c:bubble3D val="0"/>
            <c:spPr>
              <a:solidFill>
                <a:srgbClr val="FFB1DD"/>
              </a:solidFill>
              <a:ln w="19050">
                <a:solidFill>
                  <a:schemeClr val="lt1"/>
                </a:solidFill>
              </a:ln>
              <a:effectLst/>
            </c:spPr>
            <c:extLst>
              <c:ext xmlns:c16="http://schemas.microsoft.com/office/drawing/2014/chart" uri="{C3380CC4-5D6E-409C-BE32-E72D297353CC}">
                <c16:uniqueId val="{00000005-851C-48AD-9C22-B0684ED55CAF}"/>
              </c:ext>
            </c:extLst>
          </c:dPt>
          <c:dPt>
            <c:idx val="3"/>
            <c:bubble3D val="0"/>
            <c:spPr>
              <a:solidFill>
                <a:srgbClr val="5254A7"/>
              </a:solidFill>
              <a:ln w="19050">
                <a:solidFill>
                  <a:schemeClr val="lt1"/>
                </a:solidFill>
              </a:ln>
              <a:effectLst/>
            </c:spPr>
            <c:extLst>
              <c:ext xmlns:c16="http://schemas.microsoft.com/office/drawing/2014/chart" uri="{C3380CC4-5D6E-409C-BE32-E72D297353CC}">
                <c16:uniqueId val="{00000007-851C-48AD-9C22-B0684ED55CAF}"/>
              </c:ext>
            </c:extLst>
          </c:dPt>
          <c:dPt>
            <c:idx val="4"/>
            <c:bubble3D val="0"/>
            <c:spPr>
              <a:solidFill>
                <a:srgbClr val="53EEB0"/>
              </a:solidFill>
              <a:ln w="19050">
                <a:solidFill>
                  <a:schemeClr val="lt1"/>
                </a:solidFill>
              </a:ln>
              <a:effectLst/>
            </c:spPr>
            <c:extLst>
              <c:ext xmlns:c16="http://schemas.microsoft.com/office/drawing/2014/chart" uri="{C3380CC4-5D6E-409C-BE32-E72D297353CC}">
                <c16:uniqueId val="{00000009-3C74-4D6A-952F-D3243FAAE99E}"/>
              </c:ext>
            </c:extLst>
          </c:dPt>
          <c:cat>
            <c:strRef>
              <c:f>Sheet1!$A$2:$A$6</c:f>
              <c:strCache>
                <c:ptCount val="5"/>
                <c:pt idx="0">
                  <c:v>Additional examinations</c:v>
                </c:pt>
                <c:pt idx="1">
                  <c:v>Control examinations</c:v>
                </c:pt>
                <c:pt idx="2">
                  <c:v>Screening tests</c:v>
                </c:pt>
                <c:pt idx="3">
                  <c:v>Therapeutic recommendation</c:v>
                </c:pt>
                <c:pt idx="4">
                  <c:v>Lifestyle recommendation</c:v>
                </c:pt>
              </c:strCache>
            </c:strRef>
          </c:cat>
          <c:val>
            <c:numRef>
              <c:f>Sheet1!$B$2:$B$6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0-5CC3-4867-B99B-9B09CD10C43B}"/>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
          <c:y val="2.0911593367902184E-2"/>
          <c:w val="1"/>
          <c:h val="0.95817681326419568"/>
        </c:manualLayout>
      </c:layout>
      <c:overlay val="0"/>
      <c:spPr>
        <a:noFill/>
        <a:ln>
          <a:noFill/>
        </a:ln>
        <a:effectLst/>
      </c:spPr>
      <c:txPr>
        <a:bodyPr rot="0" spcFirstLastPara="1" vertOverflow="ellipsis" vert="horz" wrap="square" anchor="ctr" anchorCtr="1"/>
        <a:lstStyle/>
        <a:p>
          <a:pPr>
            <a:defRPr sz="1050" b="0" i="0" u="none" strike="noStrike" kern="1200" cap="all" baseline="0">
              <a:solidFill>
                <a:srgbClr val="0064B1"/>
              </a:solidFill>
              <a:latin typeface="TT Norms Regular" panose="02000503030000020003" pitchFamily="2" charset="77"/>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5247468448424"/>
          <c:y val="5.5020881559076348E-2"/>
          <c:w val="0.69955641251945377"/>
          <c:h val="0.86979799981385242"/>
        </c:manualLayout>
      </c:layout>
      <c:pieChart>
        <c:varyColors val="1"/>
        <c:ser>
          <c:idx val="0"/>
          <c:order val="0"/>
          <c:tx>
            <c:strRef>
              <c:f>Sheet1!$B$1</c:f>
              <c:strCache>
                <c:ptCount val="1"/>
                <c:pt idx="0">
                  <c:v>Whole-body MRI recommendations</c:v>
                </c:pt>
              </c:strCache>
            </c:strRef>
          </c:tx>
          <c:spPr>
            <a:solidFill>
              <a:srgbClr val="B6B5FF"/>
            </a:solidFill>
            <a:ln>
              <a:noFill/>
            </a:ln>
          </c:spPr>
          <c:dPt>
            <c:idx val="0"/>
            <c:bubble3D val="0"/>
            <c:spPr>
              <a:solidFill>
                <a:srgbClr val="B6B5FF"/>
              </a:solidFill>
              <a:ln w="19050">
                <a:noFill/>
              </a:ln>
              <a:effectLst/>
            </c:spPr>
            <c:extLst>
              <c:ext xmlns:c16="http://schemas.microsoft.com/office/drawing/2014/chart" uri="{C3380CC4-5D6E-409C-BE32-E72D297353CC}">
                <c16:uniqueId val="{00000001-8E68-4169-AB43-08471E1663BD}"/>
              </c:ext>
            </c:extLst>
          </c:dPt>
          <c:dPt>
            <c:idx val="1"/>
            <c:bubble3D val="0"/>
            <c:spPr>
              <a:solidFill>
                <a:srgbClr val="B6B5FF"/>
              </a:solidFill>
              <a:ln w="19050">
                <a:noFill/>
              </a:ln>
              <a:effectLst/>
            </c:spPr>
            <c:extLst>
              <c:ext xmlns:c16="http://schemas.microsoft.com/office/drawing/2014/chart" uri="{C3380CC4-5D6E-409C-BE32-E72D297353CC}">
                <c16:uniqueId val="{00000003-8E68-4169-AB43-08471E1663BD}"/>
              </c:ext>
            </c:extLst>
          </c:dPt>
          <c:dPt>
            <c:idx val="2"/>
            <c:bubble3D val="0"/>
            <c:spPr>
              <a:solidFill>
                <a:srgbClr val="B6B5FF"/>
              </a:solidFill>
              <a:ln w="19050">
                <a:noFill/>
              </a:ln>
              <a:effectLst/>
            </c:spPr>
            <c:extLst>
              <c:ext xmlns:c16="http://schemas.microsoft.com/office/drawing/2014/chart" uri="{C3380CC4-5D6E-409C-BE32-E72D297353CC}">
                <c16:uniqueId val="{00000005-8E68-4169-AB43-08471E1663BD}"/>
              </c:ext>
            </c:extLst>
          </c:dPt>
          <c:dPt>
            <c:idx val="3"/>
            <c:bubble3D val="0"/>
            <c:spPr>
              <a:solidFill>
                <a:srgbClr val="B6B5FF"/>
              </a:solidFill>
              <a:ln w="19050">
                <a:noFill/>
              </a:ln>
              <a:effectLst/>
            </c:spPr>
            <c:extLst>
              <c:ext xmlns:c16="http://schemas.microsoft.com/office/drawing/2014/chart" uri="{C3380CC4-5D6E-409C-BE32-E72D297353CC}">
                <c16:uniqueId val="{00000007-8E68-4169-AB43-08471E1663BD}"/>
              </c:ext>
            </c:extLst>
          </c:dPt>
          <c:dLbls>
            <c:dLbl>
              <c:idx val="0"/>
              <c:layout>
                <c:manualLayout>
                  <c:x val="0.20388773948473579"/>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68-4169-AB43-08471E1663B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T Norms Regular" panose="02000503030000020003" pitchFamily="2" charset="77"/>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Additional examinations</c:v>
                </c:pt>
                <c:pt idx="1">
                  <c:v>Control examinations</c:v>
                </c:pt>
                <c:pt idx="2">
                  <c:v>Screening tests</c:v>
                </c:pt>
                <c:pt idx="3">
                  <c:v>Lifestyle recommendation</c:v>
                </c:pt>
              </c:strCache>
            </c:strRef>
          </c:cat>
          <c:val>
            <c:numRef>
              <c:f>Sheet1!$B$2:$B$5</c:f>
              <c:numCache>
                <c:formatCode>General</c:formatCode>
                <c:ptCount val="4"/>
                <c:pt idx="0">
                  <c:v>1.3</c:v>
                </c:pt>
                <c:pt idx="2">
                  <c:v>0</c:v>
                </c:pt>
                <c:pt idx="3">
                  <c:v>0</c:v>
                </c:pt>
              </c:numCache>
            </c:numRef>
          </c:val>
          <c:extLst>
            <c:ext xmlns:c16="http://schemas.microsoft.com/office/drawing/2014/chart" uri="{C3380CC4-5D6E-409C-BE32-E72D297353CC}">
              <c16:uniqueId val="{00000008-8E68-4169-AB43-08471E1663BD}"/>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5247468448424"/>
          <c:y val="5.5020881559076348E-2"/>
          <c:w val="0.69955641251945377"/>
          <c:h val="0.86979799981385242"/>
        </c:manualLayout>
      </c:layout>
      <c:pieChart>
        <c:varyColors val="1"/>
        <c:ser>
          <c:idx val="0"/>
          <c:order val="0"/>
          <c:tx>
            <c:strRef>
              <c:f>Sheet1!$B$1</c:f>
              <c:strCache>
                <c:ptCount val="1"/>
                <c:pt idx="0">
                  <c:v>Traditional health assessment recommendations</c:v>
                </c:pt>
              </c:strCache>
            </c:strRef>
          </c:tx>
          <c:spPr>
            <a:ln>
              <a:noFill/>
            </a:ln>
          </c:spPr>
          <c:dPt>
            <c:idx val="0"/>
            <c:bubble3D val="0"/>
            <c:spPr>
              <a:solidFill>
                <a:srgbClr val="B6B5FF"/>
              </a:solidFill>
              <a:ln w="19050">
                <a:noFill/>
              </a:ln>
              <a:effectLst/>
            </c:spPr>
            <c:extLst>
              <c:ext xmlns:c16="http://schemas.microsoft.com/office/drawing/2014/chart" uri="{C3380CC4-5D6E-409C-BE32-E72D297353CC}">
                <c16:uniqueId val="{00000001-178D-4ECB-9125-97EA70B3418C}"/>
              </c:ext>
            </c:extLst>
          </c:dPt>
          <c:dPt>
            <c:idx val="1"/>
            <c:bubble3D val="0"/>
            <c:spPr>
              <a:solidFill>
                <a:srgbClr val="FFB164"/>
              </a:solidFill>
              <a:ln w="19050">
                <a:noFill/>
              </a:ln>
              <a:effectLst/>
            </c:spPr>
            <c:extLst>
              <c:ext xmlns:c16="http://schemas.microsoft.com/office/drawing/2014/chart" uri="{C3380CC4-5D6E-409C-BE32-E72D297353CC}">
                <c16:uniqueId val="{00000003-178D-4ECB-9125-97EA70B3418C}"/>
              </c:ext>
            </c:extLst>
          </c:dPt>
          <c:dPt>
            <c:idx val="2"/>
            <c:bubble3D val="0"/>
            <c:spPr>
              <a:solidFill>
                <a:srgbClr val="FFB1DD"/>
              </a:solidFill>
              <a:ln w="19050">
                <a:noFill/>
              </a:ln>
              <a:effectLst/>
            </c:spPr>
            <c:extLst>
              <c:ext xmlns:c16="http://schemas.microsoft.com/office/drawing/2014/chart" uri="{C3380CC4-5D6E-409C-BE32-E72D297353CC}">
                <c16:uniqueId val="{00000005-178D-4ECB-9125-97EA70B3418C}"/>
              </c:ext>
            </c:extLst>
          </c:dPt>
          <c:dPt>
            <c:idx val="3"/>
            <c:bubble3D val="0"/>
            <c:spPr>
              <a:solidFill>
                <a:srgbClr val="5254A7"/>
              </a:solidFill>
              <a:ln w="19050">
                <a:noFill/>
              </a:ln>
              <a:effectLst/>
            </c:spPr>
            <c:extLst>
              <c:ext xmlns:c16="http://schemas.microsoft.com/office/drawing/2014/chart" uri="{C3380CC4-5D6E-409C-BE32-E72D297353CC}">
                <c16:uniqueId val="{00000007-178D-4ECB-9125-97EA70B3418C}"/>
              </c:ext>
            </c:extLst>
          </c:dPt>
          <c:dPt>
            <c:idx val="4"/>
            <c:bubble3D val="0"/>
            <c:spPr>
              <a:solidFill>
                <a:srgbClr val="53EEB0"/>
              </a:solidFill>
              <a:ln w="19050">
                <a:noFill/>
              </a:ln>
              <a:effectLst/>
            </c:spPr>
            <c:extLst>
              <c:ext xmlns:c16="http://schemas.microsoft.com/office/drawing/2014/chart" uri="{C3380CC4-5D6E-409C-BE32-E72D297353CC}">
                <c16:uniqueId val="{00000008-01B0-4A0E-95D4-1D0F76122200}"/>
              </c:ext>
            </c:extLst>
          </c:dPt>
          <c:dLbls>
            <c:dLbl>
              <c:idx val="4"/>
              <c:layout>
                <c:manualLayout>
                  <c:x val="-4.0820511567793712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B0-4A0E-95D4-1D0F7612220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T Norms Regular" panose="02000503030000020003" pitchFamily="2" charset="77"/>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Additional examinations</c:v>
                </c:pt>
                <c:pt idx="1">
                  <c:v>Control examinations</c:v>
                </c:pt>
                <c:pt idx="2">
                  <c:v>Screening tests</c:v>
                </c:pt>
                <c:pt idx="3">
                  <c:v>Therapetuc recommendation</c:v>
                </c:pt>
                <c:pt idx="4">
                  <c:v>Lifestyle recommendation</c:v>
                </c:pt>
              </c:strCache>
            </c:strRef>
          </c:cat>
          <c:val>
            <c:numRef>
              <c:f>Sheet1!$B$2:$B$6</c:f>
              <c:numCache>
                <c:formatCode>General</c:formatCode>
                <c:ptCount val="5"/>
                <c:pt idx="0">
                  <c:v>3.9</c:v>
                </c:pt>
                <c:pt idx="1">
                  <c:v>3.5</c:v>
                </c:pt>
                <c:pt idx="2">
                  <c:v>5.3</c:v>
                </c:pt>
                <c:pt idx="3">
                  <c:v>2.6</c:v>
                </c:pt>
                <c:pt idx="4">
                  <c:v>2.2999999999999998</c:v>
                </c:pt>
              </c:numCache>
            </c:numRef>
          </c:val>
          <c:extLst>
            <c:ext xmlns:c16="http://schemas.microsoft.com/office/drawing/2014/chart" uri="{C3380CC4-5D6E-409C-BE32-E72D297353CC}">
              <c16:uniqueId val="{00000008-178D-4ECB-9125-97EA70B3418C}"/>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05247468448424"/>
          <c:y val="5.5020881559076348E-2"/>
          <c:w val="0.69955641251945377"/>
          <c:h val="0.86979799981385242"/>
        </c:manualLayout>
      </c:layout>
      <c:pieChart>
        <c:varyColors val="1"/>
        <c:ser>
          <c:idx val="0"/>
          <c:order val="0"/>
          <c:tx>
            <c:strRef>
              <c:f>Sheet1!$B$1</c:f>
              <c:strCache>
                <c:ptCount val="1"/>
                <c:pt idx="0">
                  <c:v>High-definition health assessment recommendations</c:v>
                </c:pt>
              </c:strCache>
            </c:strRef>
          </c:tx>
          <c:spPr>
            <a:ln>
              <a:noFill/>
            </a:ln>
          </c:spPr>
          <c:dPt>
            <c:idx val="0"/>
            <c:bubble3D val="0"/>
            <c:spPr>
              <a:solidFill>
                <a:srgbClr val="B6B5FF"/>
              </a:solidFill>
              <a:ln w="19050">
                <a:noFill/>
              </a:ln>
              <a:effectLst/>
            </c:spPr>
            <c:extLst>
              <c:ext xmlns:c16="http://schemas.microsoft.com/office/drawing/2014/chart" uri="{C3380CC4-5D6E-409C-BE32-E72D297353CC}">
                <c16:uniqueId val="{00000001-D9C3-4A6F-A1B4-97B3215A734C}"/>
              </c:ext>
            </c:extLst>
          </c:dPt>
          <c:dPt>
            <c:idx val="1"/>
            <c:bubble3D val="0"/>
            <c:spPr>
              <a:solidFill>
                <a:srgbClr val="FFB164"/>
              </a:solidFill>
              <a:ln w="19050">
                <a:noFill/>
              </a:ln>
              <a:effectLst/>
            </c:spPr>
            <c:extLst>
              <c:ext xmlns:c16="http://schemas.microsoft.com/office/drawing/2014/chart" uri="{C3380CC4-5D6E-409C-BE32-E72D297353CC}">
                <c16:uniqueId val="{00000003-D9C3-4A6F-A1B4-97B3215A734C}"/>
              </c:ext>
            </c:extLst>
          </c:dPt>
          <c:dPt>
            <c:idx val="2"/>
            <c:bubble3D val="0"/>
            <c:spPr>
              <a:solidFill>
                <a:srgbClr val="FFB1DD"/>
              </a:solidFill>
              <a:ln w="19050">
                <a:noFill/>
              </a:ln>
              <a:effectLst/>
            </c:spPr>
            <c:extLst>
              <c:ext xmlns:c16="http://schemas.microsoft.com/office/drawing/2014/chart" uri="{C3380CC4-5D6E-409C-BE32-E72D297353CC}">
                <c16:uniqueId val="{00000005-D9C3-4A6F-A1B4-97B3215A734C}"/>
              </c:ext>
            </c:extLst>
          </c:dPt>
          <c:dPt>
            <c:idx val="3"/>
            <c:bubble3D val="0"/>
            <c:spPr>
              <a:solidFill>
                <a:srgbClr val="5254A7"/>
              </a:solidFill>
              <a:ln w="19050">
                <a:noFill/>
              </a:ln>
              <a:effectLst/>
            </c:spPr>
            <c:extLst>
              <c:ext xmlns:c16="http://schemas.microsoft.com/office/drawing/2014/chart" uri="{C3380CC4-5D6E-409C-BE32-E72D297353CC}">
                <c16:uniqueId val="{00000007-D9C3-4A6F-A1B4-97B3215A734C}"/>
              </c:ext>
            </c:extLst>
          </c:dPt>
          <c:dPt>
            <c:idx val="4"/>
            <c:bubble3D val="0"/>
            <c:spPr>
              <a:solidFill>
                <a:srgbClr val="53EEB0"/>
              </a:solidFill>
              <a:ln w="19050">
                <a:noFill/>
              </a:ln>
              <a:effectLst/>
            </c:spPr>
            <c:extLst>
              <c:ext xmlns:c16="http://schemas.microsoft.com/office/drawing/2014/chart" uri="{C3380CC4-5D6E-409C-BE32-E72D297353CC}">
                <c16:uniqueId val="{00000009-D9C3-4A6F-A1B4-97B3215A734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T Norms Regular" panose="02000503030000020003" pitchFamily="2" charset="77"/>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Additional examinations</c:v>
                </c:pt>
                <c:pt idx="1">
                  <c:v>Control examinations</c:v>
                </c:pt>
                <c:pt idx="2">
                  <c:v>Screening tests</c:v>
                </c:pt>
                <c:pt idx="3">
                  <c:v>Therapetuc recommendation</c:v>
                </c:pt>
                <c:pt idx="4">
                  <c:v>Lifestyle recommendation</c:v>
                </c:pt>
              </c:strCache>
            </c:strRef>
          </c:cat>
          <c:val>
            <c:numRef>
              <c:f>Sheet1!$B$2:$B$6</c:f>
              <c:numCache>
                <c:formatCode>General</c:formatCode>
                <c:ptCount val="5"/>
                <c:pt idx="0">
                  <c:v>4.2</c:v>
                </c:pt>
                <c:pt idx="1">
                  <c:v>3.5</c:v>
                </c:pt>
                <c:pt idx="2">
                  <c:v>5.9</c:v>
                </c:pt>
                <c:pt idx="3">
                  <c:v>2.6</c:v>
                </c:pt>
                <c:pt idx="4">
                  <c:v>7</c:v>
                </c:pt>
              </c:numCache>
            </c:numRef>
          </c:val>
          <c:extLst>
            <c:ext xmlns:c16="http://schemas.microsoft.com/office/drawing/2014/chart" uri="{C3380CC4-5D6E-409C-BE32-E72D297353CC}">
              <c16:uniqueId val="{0000000A-D9C3-4A6F-A1B4-97B3215A734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55624-86A6-4633-8EF2-CB1ECBF72855}"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32AE8-5AE3-4D23-AD75-FCF2660EAD75}" type="slidenum">
              <a:rPr lang="en-US" smtClean="0"/>
              <a:t>‹#›</a:t>
            </a:fld>
            <a:endParaRPr lang="en-US"/>
          </a:p>
        </p:txBody>
      </p:sp>
    </p:spTree>
    <p:extLst>
      <p:ext uri="{BB962C8B-B14F-4D97-AF65-F5344CB8AC3E}">
        <p14:creationId xmlns:p14="http://schemas.microsoft.com/office/powerpoint/2010/main" val="91950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am going to talk about the possible benefits of high-definition health assessment to personalized health preservation.</a:t>
            </a:r>
          </a:p>
          <a:p>
            <a:endParaRPr lang="en-US" dirty="0"/>
          </a:p>
          <a:p>
            <a:r>
              <a:rPr lang="en-US" dirty="0" err="1"/>
              <a:t>Medipredict</a:t>
            </a:r>
            <a:r>
              <a:rPr lang="en-US" dirty="0"/>
              <a:t> is a digital health company providing a comprehensive evaluation of health status by combining information from multiple sources, such as detailed medical examinations, medical imaging, microbiome analysis, metabolomics, genomics, and processing medical history.</a:t>
            </a:r>
          </a:p>
        </p:txBody>
      </p:sp>
      <p:sp>
        <p:nvSpPr>
          <p:cNvPr id="4" name="Slide Number Placeholder 3"/>
          <p:cNvSpPr>
            <a:spLocks noGrp="1"/>
          </p:cNvSpPr>
          <p:nvPr>
            <p:ph type="sldNum" sz="quarter" idx="5"/>
          </p:nvPr>
        </p:nvSpPr>
        <p:spPr/>
        <p:txBody>
          <a:bodyPr/>
          <a:lstStyle/>
          <a:p>
            <a:fld id="{61A32AE8-5AE3-4D23-AD75-FCF2660EAD75}" type="slidenum">
              <a:rPr lang="en-US" smtClean="0"/>
              <a:t>1</a:t>
            </a:fld>
            <a:endParaRPr lang="en-US"/>
          </a:p>
        </p:txBody>
      </p:sp>
    </p:spTree>
    <p:extLst>
      <p:ext uri="{BB962C8B-B14F-4D97-AF65-F5344CB8AC3E}">
        <p14:creationId xmlns:p14="http://schemas.microsoft.com/office/powerpoint/2010/main" val="158105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also see an example participant. We know some health conditions from medical history already. The managerial screening not including WB-MRI (which they often do not) uncovered several health issues, and MRI imaging added even more. With OMICS examinations we could pinpoint several health-risk that are relevant for the participant. Sadly, this participant is no longer with us due to the pancreatic malignancy that was uncovered during the health assessment. But it is important to note that without WB-imaging or metabolomic examinations, this malignancy would have been completely overlooked.</a:t>
            </a:r>
          </a:p>
        </p:txBody>
      </p:sp>
      <p:sp>
        <p:nvSpPr>
          <p:cNvPr id="4" name="Slide Number Placeholder 3"/>
          <p:cNvSpPr>
            <a:spLocks noGrp="1"/>
          </p:cNvSpPr>
          <p:nvPr>
            <p:ph type="sldNum" sz="quarter" idx="5"/>
          </p:nvPr>
        </p:nvSpPr>
        <p:spPr/>
        <p:txBody>
          <a:bodyPr/>
          <a:lstStyle/>
          <a:p>
            <a:fld id="{61A32AE8-5AE3-4D23-AD75-FCF2660EAD75}" type="slidenum">
              <a:rPr lang="en-US" smtClean="0"/>
              <a:t>10</a:t>
            </a:fld>
            <a:endParaRPr lang="en-US"/>
          </a:p>
        </p:txBody>
      </p:sp>
    </p:spTree>
    <p:extLst>
      <p:ext uri="{BB962C8B-B14F-4D97-AF65-F5344CB8AC3E}">
        <p14:creationId xmlns:p14="http://schemas.microsoft.com/office/powerpoint/2010/main" val="34465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 of the 10 participants, 8 had known health conditions, but all 10 received previously unknown medical diagnoses and additional health risks. The majority of new findings come from the traditional health-assessment methods still.</a:t>
            </a:r>
          </a:p>
        </p:txBody>
      </p:sp>
      <p:sp>
        <p:nvSpPr>
          <p:cNvPr id="4" name="Slide Number Placeholder 3"/>
          <p:cNvSpPr>
            <a:spLocks noGrp="1"/>
          </p:cNvSpPr>
          <p:nvPr>
            <p:ph type="sldNum" sz="quarter" idx="5"/>
          </p:nvPr>
        </p:nvSpPr>
        <p:spPr/>
        <p:txBody>
          <a:bodyPr/>
          <a:lstStyle/>
          <a:p>
            <a:fld id="{61A32AE8-5AE3-4D23-AD75-FCF2660EAD75}" type="slidenum">
              <a:rPr lang="en-US" smtClean="0"/>
              <a:t>11</a:t>
            </a:fld>
            <a:endParaRPr lang="en-US"/>
          </a:p>
        </p:txBody>
      </p:sp>
    </p:spTree>
    <p:extLst>
      <p:ext uri="{BB962C8B-B14F-4D97-AF65-F5344CB8AC3E}">
        <p14:creationId xmlns:p14="http://schemas.microsoft.com/office/powerpoint/2010/main" val="2117569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truly interesting thing is to take a look at the recommendations given by physicians during the high-definition health assessment. Recommendations were categorized to… . With only WB-MRI, the radiologists only recommended additional examinations. With the multiphasic health check-up, including the MRI scan also, the emphasis is on more examinations and follow-up screening tests. But if we include omics analysis, the share of lifestyle recommendations increase drastically.</a:t>
            </a:r>
          </a:p>
        </p:txBody>
      </p:sp>
      <p:sp>
        <p:nvSpPr>
          <p:cNvPr id="4" name="Slide Number Placeholder 3"/>
          <p:cNvSpPr>
            <a:spLocks noGrp="1"/>
          </p:cNvSpPr>
          <p:nvPr>
            <p:ph type="sldNum" sz="quarter" idx="5"/>
          </p:nvPr>
        </p:nvSpPr>
        <p:spPr/>
        <p:txBody>
          <a:bodyPr/>
          <a:lstStyle/>
          <a:p>
            <a:fld id="{61A32AE8-5AE3-4D23-AD75-FCF2660EAD75}" type="slidenum">
              <a:rPr lang="en-US" smtClean="0"/>
              <a:t>12</a:t>
            </a:fld>
            <a:endParaRPr lang="en-US"/>
          </a:p>
        </p:txBody>
      </p:sp>
    </p:spTree>
    <p:extLst>
      <p:ext uri="{BB962C8B-B14F-4D97-AF65-F5344CB8AC3E}">
        <p14:creationId xmlns:p14="http://schemas.microsoft.com/office/powerpoint/2010/main" val="3259036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conclusion…</a:t>
            </a:r>
          </a:p>
        </p:txBody>
      </p:sp>
      <p:sp>
        <p:nvSpPr>
          <p:cNvPr id="4" name="Slide Number Placeholder 3"/>
          <p:cNvSpPr>
            <a:spLocks noGrp="1"/>
          </p:cNvSpPr>
          <p:nvPr>
            <p:ph type="sldNum" sz="quarter" idx="5"/>
          </p:nvPr>
        </p:nvSpPr>
        <p:spPr/>
        <p:txBody>
          <a:bodyPr/>
          <a:lstStyle/>
          <a:p>
            <a:fld id="{61A32AE8-5AE3-4D23-AD75-FCF2660EAD75}" type="slidenum">
              <a:rPr lang="en-US" smtClean="0"/>
              <a:t>13</a:t>
            </a:fld>
            <a:endParaRPr lang="en-US"/>
          </a:p>
        </p:txBody>
      </p:sp>
    </p:spTree>
    <p:extLst>
      <p:ext uri="{BB962C8B-B14F-4D97-AF65-F5344CB8AC3E}">
        <p14:creationId xmlns:p14="http://schemas.microsoft.com/office/powerpoint/2010/main" val="229357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 sheer number of limitations, like the low number of participants all the way to the increased risk of overdiagnosis, shows that these findings are only preliminary results. And you have to interpret them accordingly. But the picture is clear: with integration: it is possible to provide a more accurate personalized health management plan. And if we are able, it is our duty to do so!</a:t>
            </a:r>
          </a:p>
        </p:txBody>
      </p:sp>
      <p:sp>
        <p:nvSpPr>
          <p:cNvPr id="4" name="Slide Number Placeholder 3"/>
          <p:cNvSpPr>
            <a:spLocks noGrp="1"/>
          </p:cNvSpPr>
          <p:nvPr>
            <p:ph type="sldNum" sz="quarter" idx="5"/>
          </p:nvPr>
        </p:nvSpPr>
        <p:spPr/>
        <p:txBody>
          <a:bodyPr/>
          <a:lstStyle/>
          <a:p>
            <a:fld id="{61A32AE8-5AE3-4D23-AD75-FCF2660EAD75}" type="slidenum">
              <a:rPr lang="en-US" smtClean="0"/>
              <a:t>14</a:t>
            </a:fld>
            <a:endParaRPr lang="en-US"/>
          </a:p>
        </p:txBody>
      </p:sp>
    </p:spTree>
    <p:extLst>
      <p:ext uri="{BB962C8B-B14F-4D97-AF65-F5344CB8AC3E}">
        <p14:creationId xmlns:p14="http://schemas.microsoft.com/office/powerpoint/2010/main" val="2306060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attention!</a:t>
            </a:r>
            <a:endParaRPr lang="en-HU" dirty="0"/>
          </a:p>
        </p:txBody>
      </p:sp>
      <p:sp>
        <p:nvSpPr>
          <p:cNvPr id="4" name="Slide Number Placeholder 3"/>
          <p:cNvSpPr>
            <a:spLocks noGrp="1"/>
          </p:cNvSpPr>
          <p:nvPr>
            <p:ph type="sldNum" sz="quarter" idx="5"/>
          </p:nvPr>
        </p:nvSpPr>
        <p:spPr/>
        <p:txBody>
          <a:bodyPr/>
          <a:lstStyle/>
          <a:p>
            <a:fld id="{61A32AE8-5AE3-4D23-AD75-FCF2660EAD75}" type="slidenum">
              <a:rPr lang="en-US" smtClean="0"/>
              <a:t>15</a:t>
            </a:fld>
            <a:endParaRPr lang="en-US"/>
          </a:p>
        </p:txBody>
      </p:sp>
    </p:spTree>
    <p:extLst>
      <p:ext uri="{BB962C8B-B14F-4D97-AF65-F5344CB8AC3E}">
        <p14:creationId xmlns:p14="http://schemas.microsoft.com/office/powerpoint/2010/main" val="113493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one of the basic principles of health economics. That is why most people take it for granted and willing to pay a fortune to get it back once lost. So let’s see the choices for someone who wants to buy a private preventive health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Average household expenditure: an average of €710 per person was spent on healthcare in 2019 by the EU population, ranging from €250 per person or less in Czechia and Slovakia to €1 000 per person or more in Ireland, Finland, Luxembourg, Germany, and Belgium. </a:t>
            </a:r>
          </a:p>
        </p:txBody>
      </p:sp>
      <p:sp>
        <p:nvSpPr>
          <p:cNvPr id="4" name="Slide Number Placeholder 3"/>
          <p:cNvSpPr>
            <a:spLocks noGrp="1"/>
          </p:cNvSpPr>
          <p:nvPr>
            <p:ph type="sldNum" sz="quarter" idx="5"/>
          </p:nvPr>
        </p:nvSpPr>
        <p:spPr/>
        <p:txBody>
          <a:bodyPr/>
          <a:lstStyle/>
          <a:p>
            <a:fld id="{61A32AE8-5AE3-4D23-AD75-FCF2660EAD75}" type="slidenum">
              <a:rPr lang="en-US" smtClean="0"/>
              <a:t>2</a:t>
            </a:fld>
            <a:endParaRPr lang="en-US"/>
          </a:p>
        </p:txBody>
      </p:sp>
    </p:spTree>
    <p:extLst>
      <p:ext uri="{BB962C8B-B14F-4D97-AF65-F5344CB8AC3E}">
        <p14:creationId xmlns:p14="http://schemas.microsoft.com/office/powerpoint/2010/main" val="369311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shortly clarify two terms: multiphasic health assessment or AKA managerial screening and omics. </a:t>
            </a:r>
            <a:r>
              <a:rPr lang="en-US" b="1" dirty="0"/>
              <a:t>A multiphasic screening program is an efficient health surveillance and disease detection method. Together with </a:t>
            </a:r>
            <a:r>
              <a:rPr lang="en-US" b="1" dirty="0" err="1"/>
              <a:t>omical</a:t>
            </a:r>
            <a:r>
              <a:rPr lang="en-US" b="1" dirty="0"/>
              <a:t> analysis, high-definition health assessment can be achieved. </a:t>
            </a:r>
            <a:r>
              <a:rPr lang="en-US" dirty="0"/>
              <a:t>MHA provides findings with diagnostic value, while omics analysis uncovers health risks. They are both some form of health assessment, but not the same side of the coin. </a:t>
            </a:r>
          </a:p>
        </p:txBody>
      </p:sp>
      <p:sp>
        <p:nvSpPr>
          <p:cNvPr id="4" name="Slide Number Placeholder 3"/>
          <p:cNvSpPr>
            <a:spLocks noGrp="1"/>
          </p:cNvSpPr>
          <p:nvPr>
            <p:ph type="sldNum" sz="quarter" idx="5"/>
          </p:nvPr>
        </p:nvSpPr>
        <p:spPr/>
        <p:txBody>
          <a:bodyPr/>
          <a:lstStyle/>
          <a:p>
            <a:fld id="{61A32AE8-5AE3-4D23-AD75-FCF2660EAD75}" type="slidenum">
              <a:rPr lang="en-US" smtClean="0"/>
              <a:t>3</a:t>
            </a:fld>
            <a:endParaRPr lang="en-US"/>
          </a:p>
        </p:txBody>
      </p:sp>
    </p:spTree>
    <p:extLst>
      <p:ext uri="{BB962C8B-B14F-4D97-AF65-F5344CB8AC3E}">
        <p14:creationId xmlns:p14="http://schemas.microsoft.com/office/powerpoint/2010/main" val="274822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So, the question is: does an integrated approach to health assessment involving jointly evaluating medical and omics tests enable early detection of health conditions, disease predispositions, individual risk factors, and sub-optimal body functions more accurately? Are connecting them worth the effort?</a:t>
            </a:r>
            <a:endParaRPr lang="en-HU" dirty="0"/>
          </a:p>
          <a:p>
            <a:endParaRPr lang="en-HU" dirty="0"/>
          </a:p>
        </p:txBody>
      </p:sp>
      <p:sp>
        <p:nvSpPr>
          <p:cNvPr id="4" name="Slide Number Placeholder 3"/>
          <p:cNvSpPr>
            <a:spLocks noGrp="1"/>
          </p:cNvSpPr>
          <p:nvPr>
            <p:ph type="sldNum" sz="quarter" idx="5"/>
          </p:nvPr>
        </p:nvSpPr>
        <p:spPr/>
        <p:txBody>
          <a:bodyPr/>
          <a:lstStyle/>
          <a:p>
            <a:fld id="{61A32AE8-5AE3-4D23-AD75-FCF2660EAD75}" type="slidenum">
              <a:rPr lang="en-US" smtClean="0"/>
              <a:t>4</a:t>
            </a:fld>
            <a:endParaRPr lang="en-US"/>
          </a:p>
        </p:txBody>
      </p:sp>
    </p:spTree>
    <p:extLst>
      <p:ext uri="{BB962C8B-B14F-4D97-AF65-F5344CB8AC3E}">
        <p14:creationId xmlns:p14="http://schemas.microsoft.com/office/powerpoint/2010/main" val="67806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prove the concept, a qualitative health analysis was performed involving traditional health assessment with history taking. Then performing omics examinations for high-definition health assessment. This allows for… . Assessing connections that traditional health assessment or omics measurements would otherwise miss alone.</a:t>
            </a:r>
          </a:p>
        </p:txBody>
      </p:sp>
      <p:sp>
        <p:nvSpPr>
          <p:cNvPr id="4" name="Slide Number Placeholder 3"/>
          <p:cNvSpPr>
            <a:spLocks noGrp="1"/>
          </p:cNvSpPr>
          <p:nvPr>
            <p:ph type="sldNum" sz="quarter" idx="5"/>
          </p:nvPr>
        </p:nvSpPr>
        <p:spPr/>
        <p:txBody>
          <a:bodyPr/>
          <a:lstStyle/>
          <a:p>
            <a:fld id="{61A32AE8-5AE3-4D23-AD75-FCF2660EAD75}" type="slidenum">
              <a:rPr lang="en-US" smtClean="0"/>
              <a:t>5</a:t>
            </a:fld>
            <a:endParaRPr lang="en-US"/>
          </a:p>
        </p:txBody>
      </p:sp>
    </p:spTree>
    <p:extLst>
      <p:ext uri="{BB962C8B-B14F-4D97-AF65-F5344CB8AC3E}">
        <p14:creationId xmlns:p14="http://schemas.microsoft.com/office/powerpoint/2010/main" val="397237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Involving 5 male, and 5 female participants; the following medical imaging, PE, wearable examination ad laboratory tests were performed: in essence a complete managerial screening of the participants. </a:t>
            </a:r>
          </a:p>
        </p:txBody>
      </p:sp>
      <p:sp>
        <p:nvSpPr>
          <p:cNvPr id="4" name="Slide Number Placeholder 3"/>
          <p:cNvSpPr>
            <a:spLocks noGrp="1"/>
          </p:cNvSpPr>
          <p:nvPr>
            <p:ph type="sldNum" sz="quarter" idx="5"/>
          </p:nvPr>
        </p:nvSpPr>
        <p:spPr/>
        <p:txBody>
          <a:bodyPr/>
          <a:lstStyle/>
          <a:p>
            <a:fld id="{61A32AE8-5AE3-4D23-AD75-FCF2660EAD75}" type="slidenum">
              <a:rPr lang="en-US" smtClean="0"/>
              <a:t>6</a:t>
            </a:fld>
            <a:endParaRPr lang="en-US"/>
          </a:p>
        </p:txBody>
      </p:sp>
    </p:spTree>
    <p:extLst>
      <p:ext uri="{BB962C8B-B14F-4D97-AF65-F5344CB8AC3E}">
        <p14:creationId xmlns:p14="http://schemas.microsoft.com/office/powerpoint/2010/main" val="239053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three OMICS analyses which are known to provide reliable health-risk assessment: WGS… Gut microbiome analysis… and custom blood metabolomics...</a:t>
            </a:r>
          </a:p>
          <a:p>
            <a:endParaRPr lang="en-US" dirty="0"/>
          </a:p>
          <a:p>
            <a:r>
              <a:rPr lang="en-US" dirty="0"/>
              <a:t>Sanger validation: </a:t>
            </a:r>
            <a:r>
              <a:rPr lang="en-US" b="0" dirty="0"/>
              <a:t>The resulting amplicons were checked for sequence similarity throughout the human genome.</a:t>
            </a:r>
          </a:p>
          <a:p>
            <a:r>
              <a:rPr lang="en-US" dirty="0"/>
              <a:t>Shotgun metagenomic DNA sequencing: A relatively new and powerful environmental sequencing approach that provides insight into community biodiversity and function.</a:t>
            </a:r>
          </a:p>
        </p:txBody>
      </p:sp>
      <p:sp>
        <p:nvSpPr>
          <p:cNvPr id="4" name="Slide Number Placeholder 3"/>
          <p:cNvSpPr>
            <a:spLocks noGrp="1"/>
          </p:cNvSpPr>
          <p:nvPr>
            <p:ph type="sldNum" sz="quarter" idx="5"/>
          </p:nvPr>
        </p:nvSpPr>
        <p:spPr/>
        <p:txBody>
          <a:bodyPr/>
          <a:lstStyle/>
          <a:p>
            <a:fld id="{61A32AE8-5AE3-4D23-AD75-FCF2660EAD75}" type="slidenum">
              <a:rPr lang="en-US" smtClean="0"/>
              <a:t>7</a:t>
            </a:fld>
            <a:endParaRPr lang="en-US"/>
          </a:p>
        </p:txBody>
      </p:sp>
    </p:spTree>
    <p:extLst>
      <p:ext uri="{BB962C8B-B14F-4D97-AF65-F5344CB8AC3E}">
        <p14:creationId xmlns:p14="http://schemas.microsoft.com/office/powerpoint/2010/main" val="31789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let’s see a CV health assessment this way. With WGS…</a:t>
            </a:r>
          </a:p>
          <a:p>
            <a:endParaRPr lang="en-US" dirty="0"/>
          </a:p>
          <a:p>
            <a:r>
              <a:rPr lang="en-US" dirty="0"/>
              <a:t>Trimethylamine N-oxide (</a:t>
            </a:r>
            <a:r>
              <a:rPr lang="en-US" i="1" dirty="0"/>
              <a:t>TMAO</a:t>
            </a:r>
            <a:r>
              <a:rPr lang="en-US" dirty="0"/>
              <a:t>)</a:t>
            </a:r>
          </a:p>
        </p:txBody>
      </p:sp>
      <p:sp>
        <p:nvSpPr>
          <p:cNvPr id="4" name="Slide Number Placeholder 3"/>
          <p:cNvSpPr>
            <a:spLocks noGrp="1"/>
          </p:cNvSpPr>
          <p:nvPr>
            <p:ph type="sldNum" sz="quarter" idx="5"/>
          </p:nvPr>
        </p:nvSpPr>
        <p:spPr/>
        <p:txBody>
          <a:bodyPr/>
          <a:lstStyle/>
          <a:p>
            <a:fld id="{61A32AE8-5AE3-4D23-AD75-FCF2660EAD75}" type="slidenum">
              <a:rPr lang="en-US" smtClean="0"/>
              <a:t>8</a:t>
            </a:fld>
            <a:endParaRPr lang="en-US"/>
          </a:p>
        </p:txBody>
      </p:sp>
    </p:spTree>
    <p:extLst>
      <p:ext uri="{BB962C8B-B14F-4D97-AF65-F5344CB8AC3E}">
        <p14:creationId xmlns:p14="http://schemas.microsoft.com/office/powerpoint/2010/main" val="67448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including all results from all examinations enables us to build a truly holistic health network including all organ systems. Connecting all the pieces allows seeing a bigger picture for more personalized health insights.</a:t>
            </a:r>
            <a:endParaRPr lang="en-HU" dirty="0"/>
          </a:p>
        </p:txBody>
      </p:sp>
      <p:sp>
        <p:nvSpPr>
          <p:cNvPr id="4" name="Slide Number Placeholder 3"/>
          <p:cNvSpPr>
            <a:spLocks noGrp="1"/>
          </p:cNvSpPr>
          <p:nvPr>
            <p:ph type="sldNum" sz="quarter" idx="5"/>
          </p:nvPr>
        </p:nvSpPr>
        <p:spPr/>
        <p:txBody>
          <a:bodyPr/>
          <a:lstStyle/>
          <a:p>
            <a:fld id="{61A32AE8-5AE3-4D23-AD75-FCF2660EAD75}" type="slidenum">
              <a:rPr lang="en-US" smtClean="0"/>
              <a:t>9</a:t>
            </a:fld>
            <a:endParaRPr lang="en-US"/>
          </a:p>
        </p:txBody>
      </p:sp>
    </p:spTree>
    <p:extLst>
      <p:ext uri="{BB962C8B-B14F-4D97-AF65-F5344CB8AC3E}">
        <p14:creationId xmlns:p14="http://schemas.microsoft.com/office/powerpoint/2010/main" val="205519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695D-39BE-4C89-AB4E-B959E6D92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8A87C0-8B73-4DCB-A22B-BE669FF12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C9ACC-2E99-457C-953B-BB0F57209362}"/>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938B4C0C-BC9D-48F2-9241-0CCB77F8E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B0EEB-1346-41C2-B0B1-CD4360CFD579}"/>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288729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5A77-F620-4694-9056-777D2006F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9887F-5F47-4481-8033-C8253D5C6A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26647-BCC3-4910-93C9-3EF0DC3FDA40}"/>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261C5AB7-79B1-45A8-A85C-3E127EC13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C8800-589F-4240-9951-B8041E521709}"/>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59049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E12C6-525D-4487-B520-65F9200B37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52A01-0026-4690-B6EE-1777008E1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5F9B8-E86C-4639-B199-C2539DCBCB38}"/>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A21ADA72-468F-4230-973E-92C794425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82F85-2C82-490C-ACA5-B249E8E1FE98}"/>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44520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B3CA-E8E5-441E-9059-378551E13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410EF-D522-4B95-84D9-83C9EF6CCC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E41A3-CE4E-4334-95FE-5581EB2A28F6}"/>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0909A969-0DB0-440D-8771-51DE9C47D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6D816-ADF6-4138-801C-031FCEAAA6A9}"/>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9013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2A75-6128-42F3-8DE0-6FE61BE232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B94785-7A13-4AFC-95B0-0314D19643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EA185E-CBA6-4763-BF05-EF1113EB0E14}"/>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641B2F39-4A61-4842-A642-B954BAB44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EDD6B-51C5-42AB-99C2-E93A48C0721D}"/>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50824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1DA2-7FAD-49CE-B701-8F0891825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35A99-A1A8-48DC-BD67-0B274A59BF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59116-8B03-47BF-9660-351DB2B860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7FF36-8854-433A-80D1-C490556294D2}"/>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6" name="Footer Placeholder 5">
            <a:extLst>
              <a:ext uri="{FF2B5EF4-FFF2-40B4-BE49-F238E27FC236}">
                <a16:creationId xmlns:a16="http://schemas.microsoft.com/office/drawing/2014/main" id="{F483A2CE-81CA-4A5C-A46F-161EF211E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07C1D-41F2-4C78-A83F-FDC485B2D840}"/>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16427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BD0D-0EC3-48FE-BBEB-4E08133097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2115BA-A63C-46BB-8324-FA77F1AA7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4F711-9FFD-40A4-80AA-96EF98C15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9D5451-0721-4C84-9A74-0DE2CCD7F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728C4-C552-43BE-872C-CA2F01FD8C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ABC05-AE9D-4047-8854-51C6709F7E34}"/>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8" name="Footer Placeholder 7">
            <a:extLst>
              <a:ext uri="{FF2B5EF4-FFF2-40B4-BE49-F238E27FC236}">
                <a16:creationId xmlns:a16="http://schemas.microsoft.com/office/drawing/2014/main" id="{C7B40D42-DB72-4C4B-8C20-D0CEF5A0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3B4552-34B9-4415-8167-C317157519F4}"/>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136008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A4BA-24FC-4BA5-A285-D34FCB232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D0BD18-FE21-4EFC-BD1C-3D1B8C115859}"/>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4" name="Footer Placeholder 3">
            <a:extLst>
              <a:ext uri="{FF2B5EF4-FFF2-40B4-BE49-F238E27FC236}">
                <a16:creationId xmlns:a16="http://schemas.microsoft.com/office/drawing/2014/main" id="{1DBF6A75-25CC-4CC2-83F0-296E92352D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6FD5F9-A58E-42B4-A27F-F8E8342AD0CA}"/>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31574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53163-4FA9-429F-AC91-DDF8FA25733F}"/>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3" name="Footer Placeholder 2">
            <a:extLst>
              <a:ext uri="{FF2B5EF4-FFF2-40B4-BE49-F238E27FC236}">
                <a16:creationId xmlns:a16="http://schemas.microsoft.com/office/drawing/2014/main" id="{465ED6A5-22CE-4578-B4F6-EF13E690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C06DA5-6351-4168-85D6-E20EB3F4FB70}"/>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295560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0798-970B-4787-9935-5F865D661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12A87-AAA3-4BF6-A316-1D6F32A9A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B5644-66B3-43B9-9AA3-76B5815E8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45EF9-6008-41F2-B7E1-BD0D383BAD8B}"/>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6" name="Footer Placeholder 5">
            <a:extLst>
              <a:ext uri="{FF2B5EF4-FFF2-40B4-BE49-F238E27FC236}">
                <a16:creationId xmlns:a16="http://schemas.microsoft.com/office/drawing/2014/main" id="{576EE39A-F7D8-4980-829B-6DCB4B89B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6354E-8B5D-4071-AFE8-7804AD7141C1}"/>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178374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1DFE-AFE5-48B6-9F16-57FC102E7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A3B93B-5616-4EF9-B0C1-FA9622CE1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7079D3-0E88-4755-9892-7AD3A5EF9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52F98-4EDA-4B48-BA12-4BBF43CFA6B8}"/>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6" name="Footer Placeholder 5">
            <a:extLst>
              <a:ext uri="{FF2B5EF4-FFF2-40B4-BE49-F238E27FC236}">
                <a16:creationId xmlns:a16="http://schemas.microsoft.com/office/drawing/2014/main" id="{4E61811F-1DEA-4F7B-A0F5-6CA377462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A725F-6244-4D3E-88D5-B893208BCDA6}"/>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370946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AE928-0EB5-4DA4-8AFE-45035D888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76B8F1-82B6-4680-BA3B-C9768A541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74E52-E618-451B-B8F2-63B71805C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FBC72CF0-5AB4-4E4A-97CD-82D012A2D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FB90AA-1DB0-42EE-8CFA-F1B98E361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DA011-155F-424D-B417-315E59F2F3F4}" type="slidenum">
              <a:rPr lang="en-US" smtClean="0"/>
              <a:t>‹#›</a:t>
            </a:fld>
            <a:endParaRPr lang="en-US"/>
          </a:p>
        </p:txBody>
      </p:sp>
    </p:spTree>
    <p:extLst>
      <p:ext uri="{BB962C8B-B14F-4D97-AF65-F5344CB8AC3E}">
        <p14:creationId xmlns:p14="http://schemas.microsoft.com/office/powerpoint/2010/main" val="10327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jpeg"/><Relationship Id="rId7"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jpeg"/><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tif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sv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7.emf"/><Relationship Id="rId12" Type="http://schemas.openxmlformats.org/officeDocument/2006/relationships/image" Target="../media/image19.png"/><Relationship Id="rId17"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8.svg"/><Relationship Id="rId5" Type="http://schemas.openxmlformats.org/officeDocument/2006/relationships/image" Target="../media/image6.emf"/><Relationship Id="rId15" Type="http://schemas.openxmlformats.org/officeDocument/2006/relationships/image" Target="../media/image22.svg"/><Relationship Id="rId10"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16.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image" Target="../media/image12.png"/><Relationship Id="rId4" Type="http://schemas.openxmlformats.org/officeDocument/2006/relationships/image" Target="../media/image37.pn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6.png"/><Relationship Id="rId21" Type="http://schemas.openxmlformats.org/officeDocument/2006/relationships/image" Target="../media/image62.svg"/><Relationship Id="rId7" Type="http://schemas.openxmlformats.org/officeDocument/2006/relationships/image" Target="../media/image48.svg"/><Relationship Id="rId12" Type="http://schemas.openxmlformats.org/officeDocument/2006/relationships/image" Target="../media/image53.png"/><Relationship Id="rId17" Type="http://schemas.openxmlformats.org/officeDocument/2006/relationships/image" Target="../media/image58.svg"/><Relationship Id="rId25" Type="http://schemas.openxmlformats.org/officeDocument/2006/relationships/image" Target="../media/image66.svg"/><Relationship Id="rId2" Type="http://schemas.openxmlformats.org/officeDocument/2006/relationships/notesSlide" Target="../notesSlides/notesSlide9.xml"/><Relationship Id="rId16" Type="http://schemas.openxmlformats.org/officeDocument/2006/relationships/image" Target="../media/image57.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svg"/><Relationship Id="rId24" Type="http://schemas.openxmlformats.org/officeDocument/2006/relationships/image" Target="../media/image65.png"/><Relationship Id="rId5" Type="http://schemas.openxmlformats.org/officeDocument/2006/relationships/image" Target="../media/image12.png"/><Relationship Id="rId15" Type="http://schemas.openxmlformats.org/officeDocument/2006/relationships/image" Target="../media/image56.svg"/><Relationship Id="rId23" Type="http://schemas.openxmlformats.org/officeDocument/2006/relationships/image" Target="../media/image64.svg"/><Relationship Id="rId10" Type="http://schemas.openxmlformats.org/officeDocument/2006/relationships/image" Target="../media/image51.png"/><Relationship Id="rId19" Type="http://schemas.openxmlformats.org/officeDocument/2006/relationships/image" Target="../media/image60.svg"/><Relationship Id="rId4" Type="http://schemas.microsoft.com/office/2007/relationships/hdphoto" Target="../media/hdphoto3.wdp"/><Relationship Id="rId9" Type="http://schemas.openxmlformats.org/officeDocument/2006/relationships/image" Target="../media/image50.sv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ooden block pieces">
            <a:extLst>
              <a:ext uri="{FF2B5EF4-FFF2-40B4-BE49-F238E27FC236}">
                <a16:creationId xmlns:a16="http://schemas.microsoft.com/office/drawing/2014/main" id="{924944F9-876C-B137-DB12-ABBE1CFDB2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3731"/>
          <a:stretch/>
        </p:blipFill>
        <p:spPr>
          <a:xfrm flipH="1">
            <a:off x="0" y="1015346"/>
            <a:ext cx="12192000" cy="5842653"/>
          </a:xfrm>
          <a:prstGeom prst="rect">
            <a:avLst/>
          </a:prstGeom>
        </p:spPr>
      </p:pic>
      <p:sp>
        <p:nvSpPr>
          <p:cNvPr id="5" name="TextBox 4">
            <a:extLst>
              <a:ext uri="{FF2B5EF4-FFF2-40B4-BE49-F238E27FC236}">
                <a16:creationId xmlns:a16="http://schemas.microsoft.com/office/drawing/2014/main" id="{FBDC79E3-3E6A-BB3F-8A9A-5E817C53BDE4}"/>
              </a:ext>
            </a:extLst>
          </p:cNvPr>
          <p:cNvSpPr txBox="1"/>
          <p:nvPr/>
        </p:nvSpPr>
        <p:spPr>
          <a:xfrm>
            <a:off x="344702" y="5475459"/>
            <a:ext cx="10582455" cy="1259832"/>
          </a:xfrm>
          <a:prstGeom prst="rect">
            <a:avLst/>
          </a:prstGeom>
          <a:noFill/>
        </p:spPr>
        <p:txBody>
          <a:bodyPr wrap="square">
            <a:spAutoFit/>
          </a:bodyPr>
          <a:lstStyle/>
          <a:p>
            <a:pPr marL="0" marR="0" fontAlgn="base">
              <a:lnSpc>
                <a:spcPct val="150000"/>
              </a:lnSpc>
              <a:spcBef>
                <a:spcPts val="0"/>
              </a:spcBef>
              <a:spcAft>
                <a:spcPts val="0"/>
              </a:spcAft>
            </a:pPr>
            <a:r>
              <a:rPr lang="en-US" sz="1404" b="1" dirty="0">
                <a:solidFill>
                  <a:srgbClr val="0064B1"/>
                </a:solidFill>
                <a:latin typeface="TT Norms Bold" panose="02000503030000020003" pitchFamily="2" charset="77"/>
              </a:rPr>
              <a:t>Bence Verpeléti </a:t>
            </a:r>
            <a:r>
              <a:rPr lang="en-US" sz="1050" baseline="30000" dirty="0">
                <a:solidFill>
                  <a:srgbClr val="0064B1"/>
                </a:solidFill>
                <a:latin typeface="Calibri" panose="020F0502020204030204" pitchFamily="34" charset="0"/>
                <a:ea typeface="Times New Roman" panose="02020603050405020304" pitchFamily="18" charset="0"/>
              </a:rPr>
              <a:t>1</a:t>
            </a:r>
            <a:r>
              <a:rPr lang="en-US" sz="1400" dirty="0">
                <a:solidFill>
                  <a:srgbClr val="0064B1"/>
                </a:solidFill>
                <a:latin typeface="Calibri" panose="020F0502020204030204" pitchFamily="34" charset="0"/>
                <a:ea typeface="Times New Roman" panose="02020603050405020304" pitchFamily="18" charset="0"/>
              </a:rPr>
              <a:t>, </a:t>
            </a:r>
            <a:r>
              <a:rPr lang="en-US" sz="1404" dirty="0" err="1">
                <a:solidFill>
                  <a:srgbClr val="0064B1"/>
                </a:solidFill>
                <a:latin typeface="TT Norms Regular" panose="02000503030000020003" pitchFamily="2" charset="77"/>
              </a:rPr>
              <a:t>Döme</a:t>
            </a:r>
            <a:r>
              <a:rPr lang="en-US" sz="1404" dirty="0">
                <a:solidFill>
                  <a:srgbClr val="0064B1"/>
                </a:solidFill>
                <a:latin typeface="TT Norms Regular" panose="02000503030000020003" pitchFamily="2" charset="77"/>
              </a:rPr>
              <a:t> </a:t>
            </a:r>
            <a:r>
              <a:rPr lang="en-US" sz="1404" dirty="0" err="1">
                <a:solidFill>
                  <a:srgbClr val="0064B1"/>
                </a:solidFill>
                <a:latin typeface="TT Norms Regular" panose="02000503030000020003" pitchFamily="2" charset="77"/>
              </a:rPr>
              <a:t>Cseh</a:t>
            </a:r>
            <a:r>
              <a:rPr lang="en-US" sz="1404" dirty="0">
                <a:solidFill>
                  <a:srgbClr val="0064B1"/>
                </a:solidFill>
                <a:latin typeface="TT Norms Regular" panose="02000503030000020003" pitchFamily="2" charset="77"/>
              </a:rPr>
              <a:t> </a:t>
            </a:r>
            <a:r>
              <a:rPr lang="en-US" sz="1050" baseline="30000" dirty="0">
                <a:solidFill>
                  <a:srgbClr val="0064B1"/>
                </a:solidFill>
                <a:latin typeface="Calibri" panose="020F0502020204030204" pitchFamily="34" charset="0"/>
                <a:ea typeface="Times New Roman" panose="02020603050405020304" pitchFamily="18" charset="0"/>
              </a:rPr>
              <a:t>1</a:t>
            </a:r>
            <a:r>
              <a:rPr lang="en-US" sz="1400" dirty="0">
                <a:solidFill>
                  <a:srgbClr val="0064B1"/>
                </a:solidFill>
                <a:latin typeface="Calibri" panose="020F0502020204030204" pitchFamily="34" charset="0"/>
                <a:ea typeface="Times New Roman" panose="02020603050405020304" pitchFamily="18" charset="0"/>
              </a:rPr>
              <a:t>, </a:t>
            </a:r>
            <a:r>
              <a:rPr lang="en-US" sz="1404" dirty="0" err="1">
                <a:solidFill>
                  <a:srgbClr val="0064B1"/>
                </a:solidFill>
                <a:latin typeface="TT Norms Regular" panose="02000503030000020003" pitchFamily="2" charset="77"/>
              </a:rPr>
              <a:t>Ildikó</a:t>
            </a:r>
            <a:r>
              <a:rPr lang="en-US" sz="1404" dirty="0">
                <a:solidFill>
                  <a:srgbClr val="0064B1"/>
                </a:solidFill>
                <a:latin typeface="TT Norms Regular" panose="02000503030000020003" pitchFamily="2" charset="77"/>
              </a:rPr>
              <a:t> Thibodeau </a:t>
            </a:r>
            <a:r>
              <a:rPr lang="en-US" sz="1050" baseline="30000" dirty="0">
                <a:solidFill>
                  <a:srgbClr val="0064B1"/>
                </a:solidFill>
                <a:latin typeface="Calibri" panose="020F0502020204030204" pitchFamily="34" charset="0"/>
                <a:ea typeface="Times New Roman" panose="02020603050405020304" pitchFamily="18" charset="0"/>
              </a:rPr>
              <a:t>1</a:t>
            </a:r>
            <a:r>
              <a:rPr lang="en-US" sz="1400" dirty="0">
                <a:solidFill>
                  <a:srgbClr val="0064B1"/>
                </a:solidFill>
                <a:latin typeface="Calibri" panose="020F0502020204030204" pitchFamily="34" charset="0"/>
                <a:ea typeface="Times New Roman" panose="02020603050405020304" pitchFamily="18" charset="0"/>
              </a:rPr>
              <a:t>, </a:t>
            </a:r>
            <a:br>
              <a:rPr lang="en-US" sz="1400" dirty="0">
                <a:solidFill>
                  <a:srgbClr val="0064B1"/>
                </a:solidFill>
                <a:latin typeface="Calibri" panose="020F0502020204030204" pitchFamily="34" charset="0"/>
                <a:ea typeface="Times New Roman" panose="02020603050405020304" pitchFamily="18" charset="0"/>
              </a:rPr>
            </a:br>
            <a:r>
              <a:rPr lang="en-US" sz="1404" dirty="0" err="1">
                <a:solidFill>
                  <a:srgbClr val="0064B1"/>
                </a:solidFill>
                <a:latin typeface="TT Norms Regular" panose="02000503030000020003" pitchFamily="2" charset="77"/>
              </a:rPr>
              <a:t>Eszter</a:t>
            </a:r>
            <a:r>
              <a:rPr lang="en-US" sz="1404" dirty="0">
                <a:solidFill>
                  <a:srgbClr val="0064B1"/>
                </a:solidFill>
                <a:latin typeface="TT Norms Regular" panose="02000503030000020003" pitchFamily="2" charset="77"/>
              </a:rPr>
              <a:t> </a:t>
            </a:r>
            <a:r>
              <a:rPr lang="en-US" sz="1404" dirty="0" err="1">
                <a:solidFill>
                  <a:srgbClr val="0064B1"/>
                </a:solidFill>
                <a:latin typeface="TT Norms Regular" panose="02000503030000020003" pitchFamily="2" charset="77"/>
              </a:rPr>
              <a:t>Tóth</a:t>
            </a:r>
            <a:r>
              <a:rPr lang="en-US" sz="1404" dirty="0">
                <a:solidFill>
                  <a:srgbClr val="0064B1"/>
                </a:solidFill>
                <a:latin typeface="TT Norms Regular" panose="02000503030000020003" pitchFamily="2" charset="77"/>
              </a:rPr>
              <a:t> </a:t>
            </a:r>
            <a:r>
              <a:rPr lang="en-US" sz="1050" baseline="30000" dirty="0">
                <a:solidFill>
                  <a:srgbClr val="0064B1"/>
                </a:solidFill>
                <a:latin typeface="Calibri" panose="020F0502020204030204" pitchFamily="34" charset="0"/>
                <a:ea typeface="Times New Roman" panose="02020603050405020304" pitchFamily="18" charset="0"/>
              </a:rPr>
              <a:t>1</a:t>
            </a:r>
            <a:r>
              <a:rPr lang="en-US" sz="1400" dirty="0">
                <a:solidFill>
                  <a:srgbClr val="0064B1"/>
                </a:solidFill>
                <a:latin typeface="Calibri" panose="020F0502020204030204" pitchFamily="34" charset="0"/>
                <a:ea typeface="Times New Roman" panose="02020603050405020304" pitchFamily="18" charset="0"/>
              </a:rPr>
              <a:t>, </a:t>
            </a:r>
            <a:r>
              <a:rPr lang="en-US" sz="1404" dirty="0" err="1">
                <a:solidFill>
                  <a:srgbClr val="0064B1"/>
                </a:solidFill>
                <a:latin typeface="TT Norms Regular" panose="02000503030000020003" pitchFamily="2" charset="77"/>
              </a:rPr>
              <a:t>Gábor</a:t>
            </a:r>
            <a:r>
              <a:rPr lang="en-US" sz="1404" dirty="0">
                <a:solidFill>
                  <a:srgbClr val="0064B1"/>
                </a:solidFill>
                <a:latin typeface="TT Norms Regular" panose="02000503030000020003" pitchFamily="2" charset="77"/>
              </a:rPr>
              <a:t> </a:t>
            </a:r>
            <a:r>
              <a:rPr lang="en-US" sz="1404" dirty="0" err="1">
                <a:solidFill>
                  <a:srgbClr val="0064B1"/>
                </a:solidFill>
                <a:latin typeface="TT Norms Regular" panose="02000503030000020003" pitchFamily="2" charset="77"/>
              </a:rPr>
              <a:t>Endre</a:t>
            </a:r>
            <a:r>
              <a:rPr lang="en-US" sz="1404" dirty="0">
                <a:solidFill>
                  <a:srgbClr val="0064B1"/>
                </a:solidFill>
                <a:latin typeface="TT Norms Regular" panose="02000503030000020003" pitchFamily="2" charset="77"/>
              </a:rPr>
              <a:t> </a:t>
            </a:r>
            <a:r>
              <a:rPr lang="en-US" sz="1050" baseline="30000" dirty="0">
                <a:solidFill>
                  <a:srgbClr val="0064B1"/>
                </a:solidFill>
                <a:latin typeface="Calibri" panose="020F0502020204030204" pitchFamily="34" charset="0"/>
                <a:ea typeface="Times New Roman" panose="02020603050405020304" pitchFamily="18" charset="0"/>
              </a:rPr>
              <a:t>1</a:t>
            </a:r>
            <a:r>
              <a:rPr lang="en-US" sz="1400" dirty="0">
                <a:solidFill>
                  <a:srgbClr val="0064B1"/>
                </a:solidFill>
                <a:latin typeface="Calibri" panose="020F0502020204030204" pitchFamily="34" charset="0"/>
                <a:ea typeface="Times New Roman" panose="02020603050405020304" pitchFamily="18" charset="0"/>
              </a:rPr>
              <a:t>, </a:t>
            </a:r>
            <a:r>
              <a:rPr lang="en-US" sz="1404" dirty="0">
                <a:solidFill>
                  <a:srgbClr val="0064B1"/>
                </a:solidFill>
                <a:latin typeface="TT Norms Regular" panose="02000503030000020003" pitchFamily="2" charset="77"/>
              </a:rPr>
              <a:t>Richard Kiss </a:t>
            </a:r>
            <a:r>
              <a:rPr lang="en-US" sz="1050" baseline="30000" dirty="0">
                <a:solidFill>
                  <a:srgbClr val="0064B1"/>
                </a:solidFill>
                <a:latin typeface="Calibri" panose="020F0502020204030204" pitchFamily="34" charset="0"/>
                <a:ea typeface="Times New Roman" panose="02020603050405020304" pitchFamily="18" charset="0"/>
              </a:rPr>
              <a:t>1,2</a:t>
            </a:r>
            <a:r>
              <a:rPr lang="en-US" sz="1050" dirty="0">
                <a:solidFill>
                  <a:srgbClr val="0064B1"/>
                </a:solidFill>
                <a:latin typeface="Calibri" panose="020F0502020204030204" pitchFamily="34" charset="0"/>
                <a:ea typeface="Times New Roman" panose="02020603050405020304" pitchFamily="18" charset="0"/>
              </a:rPr>
              <a:t> </a:t>
            </a:r>
            <a:endParaRPr lang="en-US" sz="1400" dirty="0">
              <a:solidFill>
                <a:srgbClr val="0064B1"/>
              </a:solidFill>
              <a:latin typeface="Times New Roman" panose="02020603050405020304" pitchFamily="18" charset="0"/>
              <a:ea typeface="Times New Roman" panose="02020603050405020304" pitchFamily="18" charset="0"/>
            </a:endParaRPr>
          </a:p>
          <a:p>
            <a:pPr marL="0" marR="0" fontAlgn="base">
              <a:lnSpc>
                <a:spcPct val="150000"/>
              </a:lnSpc>
              <a:spcBef>
                <a:spcPts val="0"/>
              </a:spcBef>
              <a:spcAft>
                <a:spcPts val="0"/>
              </a:spcAft>
            </a:pPr>
            <a:r>
              <a:rPr lang="en-US" sz="1200" dirty="0">
                <a:solidFill>
                  <a:srgbClr val="0064B1"/>
                </a:solidFill>
                <a:latin typeface="TT Norms Regular" panose="02000503030000020003" pitchFamily="2" charset="77"/>
              </a:rPr>
              <a:t>1) </a:t>
            </a:r>
            <a:r>
              <a:rPr lang="en-US" sz="1200" dirty="0" err="1">
                <a:solidFill>
                  <a:srgbClr val="0064B1"/>
                </a:solidFill>
                <a:latin typeface="TT Norms Regular" panose="02000503030000020003" pitchFamily="2" charset="77"/>
              </a:rPr>
              <a:t>Medipredict</a:t>
            </a:r>
            <a:r>
              <a:rPr lang="en-US" sz="1200" dirty="0">
                <a:solidFill>
                  <a:srgbClr val="0064B1"/>
                </a:solidFill>
                <a:latin typeface="TT Norms Regular" panose="02000503030000020003" pitchFamily="2" charset="77"/>
              </a:rPr>
              <a:t> ltd., Budapest, Hungary </a:t>
            </a:r>
          </a:p>
          <a:p>
            <a:pPr marL="0" marR="0" fontAlgn="base">
              <a:lnSpc>
                <a:spcPct val="150000"/>
              </a:lnSpc>
              <a:spcBef>
                <a:spcPts val="0"/>
              </a:spcBef>
              <a:spcAft>
                <a:spcPts val="0"/>
              </a:spcAft>
            </a:pPr>
            <a:r>
              <a:rPr lang="en-US" sz="1200" dirty="0">
                <a:solidFill>
                  <a:srgbClr val="0064B1"/>
                </a:solidFill>
                <a:latin typeface="TT Norms Regular" panose="02000503030000020003" pitchFamily="2" charset="77"/>
              </a:rPr>
              <a:t>2) Department of Pathology and Experimental Cancer Research, Semmelweis University, Budapest, Hungary </a:t>
            </a:r>
          </a:p>
        </p:txBody>
      </p:sp>
      <p:sp>
        <p:nvSpPr>
          <p:cNvPr id="6" name="Rectangle 5">
            <a:extLst>
              <a:ext uri="{FF2B5EF4-FFF2-40B4-BE49-F238E27FC236}">
                <a16:creationId xmlns:a16="http://schemas.microsoft.com/office/drawing/2014/main" id="{BA7EF9C3-CEDE-23C6-21A8-E4C3E03F7406}"/>
              </a:ext>
            </a:extLst>
          </p:cNvPr>
          <p:cNvSpPr/>
          <p:nvPr/>
        </p:nvSpPr>
        <p:spPr>
          <a:xfrm>
            <a:off x="344702" y="1035415"/>
            <a:ext cx="9780199" cy="26457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sz="2000" dirty="0">
              <a:solidFill>
                <a:schemeClr val="bg1"/>
              </a:solidFill>
              <a:latin typeface="TT Norms Regular" panose="02000503030000020003" pitchFamily="2" charset="77"/>
            </a:endParaRPr>
          </a:p>
          <a:p>
            <a:r>
              <a:rPr lang="en-GB" sz="4400" spc="600" dirty="0">
                <a:ln w="0"/>
                <a:solidFill>
                  <a:srgbClr val="0064B1"/>
                </a:solidFill>
                <a:latin typeface="TT Norms Light" panose="02000503020000020003" pitchFamily="2" charset="77"/>
              </a:rPr>
              <a:t>MISSED </a:t>
            </a:r>
            <a:r>
              <a:rPr lang="en-GB" sz="4400" b="1" spc="600" dirty="0">
                <a:ln w="0"/>
                <a:solidFill>
                  <a:srgbClr val="0064B1"/>
                </a:solidFill>
                <a:latin typeface="TT Norms Bold" panose="02000503030000020003" pitchFamily="2" charset="77"/>
              </a:rPr>
              <a:t>CONNECTIONS</a:t>
            </a:r>
          </a:p>
          <a:p>
            <a:br>
              <a:rPr lang="en-US" sz="1400" dirty="0">
                <a:solidFill>
                  <a:schemeClr val="tx1"/>
                </a:solidFill>
                <a:latin typeface="TT Norms Regular" panose="02000503030000020003" pitchFamily="2" charset="77"/>
              </a:rPr>
            </a:br>
            <a:br>
              <a:rPr lang="en-US" sz="1400" dirty="0">
                <a:solidFill>
                  <a:schemeClr val="tx1"/>
                </a:solidFill>
                <a:latin typeface="TT Norms Regular" panose="02000503030000020003" pitchFamily="2" charset="77"/>
              </a:rPr>
            </a:br>
            <a:r>
              <a:rPr lang="en-US" sz="1400" dirty="0">
                <a:solidFill>
                  <a:srgbClr val="0064B1"/>
                </a:solidFill>
                <a:latin typeface="TT Norms Regular" panose="02000503030000020003" pitchFamily="2" charset="77"/>
              </a:rPr>
              <a:t>THE UNDERVALUED SIGNIFICANCE OF </a:t>
            </a:r>
            <a:br>
              <a:rPr lang="en-US" sz="1400" dirty="0">
                <a:solidFill>
                  <a:srgbClr val="0064B1"/>
                </a:solidFill>
                <a:latin typeface="TT Norms Regular" panose="02000503030000020003" pitchFamily="2" charset="77"/>
              </a:rPr>
            </a:br>
            <a:r>
              <a:rPr lang="en-US" sz="1400" dirty="0">
                <a:solidFill>
                  <a:srgbClr val="0064B1"/>
                </a:solidFill>
                <a:latin typeface="TT Norms Regular" panose="02000503030000020003" pitchFamily="2" charset="77"/>
              </a:rPr>
              <a:t>HIGH-DEFINITION MEDICINE IN PERSONALIZED </a:t>
            </a:r>
            <a:br>
              <a:rPr lang="en-US" sz="1400" dirty="0">
                <a:solidFill>
                  <a:srgbClr val="0064B1"/>
                </a:solidFill>
                <a:latin typeface="TT Norms Regular" panose="02000503030000020003" pitchFamily="2" charset="77"/>
              </a:rPr>
            </a:br>
            <a:r>
              <a:rPr lang="en-US" sz="1400" dirty="0">
                <a:solidFill>
                  <a:srgbClr val="0064B1"/>
                </a:solidFill>
                <a:latin typeface="TT Norms Regular" panose="02000503030000020003" pitchFamily="2" charset="77"/>
              </a:rPr>
              <a:t>HEALTH PRESERVATION </a:t>
            </a:r>
            <a:endParaRPr lang="en-US" sz="900" dirty="0">
              <a:solidFill>
                <a:srgbClr val="0064B1"/>
              </a:solidFill>
              <a:latin typeface="TT Norms Regular" panose="02000503030000020003" pitchFamily="2" charset="77"/>
            </a:endParaRPr>
          </a:p>
          <a:p>
            <a:endParaRPr lang="en-US" sz="1200" dirty="0">
              <a:solidFill>
                <a:srgbClr val="0064B1"/>
              </a:solidFill>
              <a:latin typeface="TT Norms Regular" panose="02000503030000020003" pitchFamily="2" charset="77"/>
            </a:endParaRPr>
          </a:p>
          <a:p>
            <a:r>
              <a:rPr lang="en-US" sz="1200" dirty="0">
                <a:solidFill>
                  <a:srgbClr val="0064B1"/>
                </a:solidFill>
                <a:latin typeface="TT Norms Regular" panose="02000503030000020003" pitchFamily="2" charset="77"/>
              </a:rPr>
              <a:t>Innovations in LM</a:t>
            </a:r>
            <a:endParaRPr lang="hu-HU" sz="1200" dirty="0">
              <a:solidFill>
                <a:srgbClr val="0064B1"/>
              </a:solidFill>
              <a:latin typeface="TT Norms Regular" panose="02000503030000020003" pitchFamily="2" charset="77"/>
            </a:endParaRPr>
          </a:p>
        </p:txBody>
      </p:sp>
      <p:cxnSp>
        <p:nvCxnSpPr>
          <p:cNvPr id="12" name="Straight Connector 11">
            <a:extLst>
              <a:ext uri="{FF2B5EF4-FFF2-40B4-BE49-F238E27FC236}">
                <a16:creationId xmlns:a16="http://schemas.microsoft.com/office/drawing/2014/main" id="{FA09BCD3-8DB8-754C-B198-736375C95927}"/>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24D39EA-884D-E17E-D3EA-A84C55F78E2E}"/>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24" name="Picture 23" descr="Text&#10;&#10;Description automatically generated">
            <a:extLst>
              <a:ext uri="{FF2B5EF4-FFF2-40B4-BE49-F238E27FC236}">
                <a16:creationId xmlns:a16="http://schemas.microsoft.com/office/drawing/2014/main" id="{7907D302-89F9-020D-C503-64571D79F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431" y="3565720"/>
            <a:ext cx="5289004" cy="3312347"/>
          </a:xfrm>
          <a:prstGeom prst="rect">
            <a:avLst/>
          </a:prstGeom>
        </p:spPr>
      </p:pic>
    </p:spTree>
    <p:extLst>
      <p:ext uri="{BB962C8B-B14F-4D97-AF65-F5344CB8AC3E}">
        <p14:creationId xmlns:p14="http://schemas.microsoft.com/office/powerpoint/2010/main" val="3636653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7EE42E7-F22C-0CC6-F2E1-6D642BAD8997}"/>
              </a:ext>
            </a:extLst>
          </p:cNvPr>
          <p:cNvSpPr/>
          <p:nvPr/>
        </p:nvSpPr>
        <p:spPr>
          <a:xfrm>
            <a:off x="6095999" y="2864732"/>
            <a:ext cx="6094563" cy="3993267"/>
          </a:xfrm>
          <a:prstGeom prst="rect">
            <a:avLst/>
          </a:prstGeom>
          <a:gradFill flip="none" rotWithShape="1">
            <a:gsLst>
              <a:gs pos="0">
                <a:srgbClr val="E59C8D">
                  <a:alpha val="45000"/>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26" name="Rectangle 25">
            <a:extLst>
              <a:ext uri="{FF2B5EF4-FFF2-40B4-BE49-F238E27FC236}">
                <a16:creationId xmlns:a16="http://schemas.microsoft.com/office/drawing/2014/main" id="{4C6381B0-40D8-D646-867B-96964BE374BA}"/>
              </a:ext>
            </a:extLst>
          </p:cNvPr>
          <p:cNvSpPr/>
          <p:nvPr/>
        </p:nvSpPr>
        <p:spPr>
          <a:xfrm rot="10800000">
            <a:off x="0" y="2864738"/>
            <a:ext cx="6094563" cy="3993262"/>
          </a:xfrm>
          <a:prstGeom prst="rect">
            <a:avLst/>
          </a:prstGeom>
          <a:gradFill flip="none" rotWithShape="1">
            <a:gsLst>
              <a:gs pos="0">
                <a:srgbClr val="0064B1">
                  <a:alpha val="44559"/>
                </a:srgb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sp>
        <p:nvSpPr>
          <p:cNvPr id="5" name="TextBox 4">
            <a:extLst>
              <a:ext uri="{FF2B5EF4-FFF2-40B4-BE49-F238E27FC236}">
                <a16:creationId xmlns:a16="http://schemas.microsoft.com/office/drawing/2014/main" id="{1139605D-0CB2-29C2-1727-5AC6A7C8EFCE}"/>
              </a:ext>
            </a:extLst>
          </p:cNvPr>
          <p:cNvSpPr txBox="1"/>
          <p:nvPr/>
        </p:nvSpPr>
        <p:spPr>
          <a:xfrm>
            <a:off x="3071046" y="1540494"/>
            <a:ext cx="6094562" cy="369332"/>
          </a:xfrm>
          <a:prstGeom prst="rect">
            <a:avLst/>
          </a:prstGeom>
          <a:noFill/>
        </p:spPr>
        <p:txBody>
          <a:bodyPr wrap="square">
            <a:spAutoFit/>
          </a:bodyPr>
          <a:lstStyle/>
          <a:p>
            <a:pPr marL="0" marR="0" algn="ctr" fontAlgn="base">
              <a:spcBef>
                <a:spcPts val="0"/>
              </a:spcBef>
              <a:spcAft>
                <a:spcPts val="0"/>
              </a:spcAft>
            </a:pPr>
            <a:r>
              <a:rPr lang="en-US" spc="300" dirty="0">
                <a:solidFill>
                  <a:schemeClr val="bg2">
                    <a:lumMod val="50000"/>
                  </a:schemeClr>
                </a:solidFill>
                <a:latin typeface="TT Norms Light" panose="02000503020000020003" pitchFamily="2" charset="77"/>
                <a:ea typeface="Times New Roman" panose="02020603050405020304" pitchFamily="18" charset="0"/>
              </a:rPr>
              <a:t>EXAMPLE PARTICIPANT</a:t>
            </a:r>
          </a:p>
        </p:txBody>
      </p:sp>
      <p:sp>
        <p:nvSpPr>
          <p:cNvPr id="2" name="TextBox 1">
            <a:extLst>
              <a:ext uri="{FF2B5EF4-FFF2-40B4-BE49-F238E27FC236}">
                <a16:creationId xmlns:a16="http://schemas.microsoft.com/office/drawing/2014/main" id="{E8A3CCC4-1998-A26D-6875-710410D621F5}"/>
              </a:ext>
            </a:extLst>
          </p:cNvPr>
          <p:cNvSpPr txBox="1"/>
          <p:nvPr/>
        </p:nvSpPr>
        <p:spPr>
          <a:xfrm>
            <a:off x="116133" y="2342854"/>
            <a:ext cx="2129170" cy="461665"/>
          </a:xfrm>
          <a:prstGeom prst="rect">
            <a:avLst/>
          </a:prstGeom>
          <a:noFill/>
        </p:spPr>
        <p:txBody>
          <a:bodyPr wrap="square">
            <a:spAutoFit/>
          </a:bodyPr>
          <a:lstStyle/>
          <a:p>
            <a:r>
              <a:rPr lang="en-US" sz="1200" dirty="0">
                <a:solidFill>
                  <a:srgbClr val="0064B1"/>
                </a:solidFill>
                <a:effectLst/>
                <a:latin typeface="TT Norms Regular" panose="02000503030000020003" pitchFamily="2" charset="77"/>
                <a:ea typeface="Calibri" panose="020F0502020204030204" pitchFamily="34" charset="0"/>
              </a:rPr>
              <a:t>PREVIOUSLY KNOWN HEALTH CONDITIONS</a:t>
            </a:r>
            <a:endParaRPr lang="en-US" sz="1200" dirty="0">
              <a:solidFill>
                <a:srgbClr val="0064B1"/>
              </a:solidFill>
              <a:latin typeface="TT Norms Regular" panose="02000503030000020003" pitchFamily="2" charset="77"/>
            </a:endParaRPr>
          </a:p>
        </p:txBody>
      </p:sp>
      <p:sp>
        <p:nvSpPr>
          <p:cNvPr id="3" name="TextBox 2">
            <a:extLst>
              <a:ext uri="{FF2B5EF4-FFF2-40B4-BE49-F238E27FC236}">
                <a16:creationId xmlns:a16="http://schemas.microsoft.com/office/drawing/2014/main" id="{EF697223-8558-CDCF-A29C-2008F00D9B67}"/>
              </a:ext>
            </a:extLst>
          </p:cNvPr>
          <p:cNvSpPr txBox="1"/>
          <p:nvPr/>
        </p:nvSpPr>
        <p:spPr>
          <a:xfrm>
            <a:off x="4280849" y="2342846"/>
            <a:ext cx="2129170" cy="461665"/>
          </a:xfrm>
          <a:prstGeom prst="rect">
            <a:avLst/>
          </a:prstGeom>
          <a:noFill/>
        </p:spPr>
        <p:txBody>
          <a:bodyPr wrap="square">
            <a:spAutoFit/>
          </a:bodyPr>
          <a:lstStyle/>
          <a:p>
            <a:r>
              <a:rPr lang="en-US" sz="1200" dirty="0">
                <a:solidFill>
                  <a:srgbClr val="0064B1"/>
                </a:solidFill>
                <a:latin typeface="TT Norms Regular" panose="02000503030000020003" pitchFamily="2" charset="77"/>
              </a:rPr>
              <a:t>WHOLE-BODY MRI MEDICAL FINDINGS</a:t>
            </a:r>
          </a:p>
        </p:txBody>
      </p:sp>
      <p:sp>
        <p:nvSpPr>
          <p:cNvPr id="6" name="TextBox 5">
            <a:extLst>
              <a:ext uri="{FF2B5EF4-FFF2-40B4-BE49-F238E27FC236}">
                <a16:creationId xmlns:a16="http://schemas.microsoft.com/office/drawing/2014/main" id="{26685DF7-7C2E-15C2-BB4E-3E0FF9020F8D}"/>
              </a:ext>
            </a:extLst>
          </p:cNvPr>
          <p:cNvSpPr txBox="1"/>
          <p:nvPr/>
        </p:nvSpPr>
        <p:spPr>
          <a:xfrm>
            <a:off x="10013111" y="2342845"/>
            <a:ext cx="1893595" cy="461665"/>
          </a:xfrm>
          <a:prstGeom prst="rect">
            <a:avLst/>
          </a:prstGeom>
          <a:noFill/>
        </p:spPr>
        <p:txBody>
          <a:bodyPr wrap="square">
            <a:spAutoFit/>
          </a:bodyPr>
          <a:lstStyle/>
          <a:p>
            <a:r>
              <a:rPr lang="en-US" sz="1200" dirty="0">
                <a:solidFill>
                  <a:srgbClr val="D68389"/>
                </a:solidFill>
                <a:effectLst/>
                <a:latin typeface="TT Norms Regular" panose="02000503030000020003" pitchFamily="2" charset="77"/>
                <a:ea typeface="Calibri" panose="020F0502020204030204" pitchFamily="34" charset="0"/>
              </a:rPr>
              <a:t>METABOLOMIC ANALYSIS FINDINGS</a:t>
            </a:r>
            <a:endParaRPr lang="en-US" sz="1200" dirty="0">
              <a:solidFill>
                <a:srgbClr val="D68389"/>
              </a:solidFill>
              <a:latin typeface="TT Norms Regular" panose="02000503030000020003" pitchFamily="2" charset="77"/>
            </a:endParaRPr>
          </a:p>
        </p:txBody>
      </p:sp>
      <p:sp>
        <p:nvSpPr>
          <p:cNvPr id="14" name="TextBox 13">
            <a:extLst>
              <a:ext uri="{FF2B5EF4-FFF2-40B4-BE49-F238E27FC236}">
                <a16:creationId xmlns:a16="http://schemas.microsoft.com/office/drawing/2014/main" id="{33AB34FA-220B-3753-C43B-7CF03180FE8B}"/>
              </a:ext>
            </a:extLst>
          </p:cNvPr>
          <p:cNvSpPr txBox="1"/>
          <p:nvPr/>
        </p:nvSpPr>
        <p:spPr>
          <a:xfrm>
            <a:off x="8046943" y="2342845"/>
            <a:ext cx="1806157" cy="461665"/>
          </a:xfrm>
          <a:prstGeom prst="rect">
            <a:avLst/>
          </a:prstGeom>
          <a:noFill/>
        </p:spPr>
        <p:txBody>
          <a:bodyPr wrap="square">
            <a:spAutoFit/>
          </a:bodyPr>
          <a:lstStyle/>
          <a:p>
            <a:r>
              <a:rPr lang="en-US" sz="1200" dirty="0">
                <a:solidFill>
                  <a:srgbClr val="D68389"/>
                </a:solidFill>
                <a:latin typeface="TT Norms Regular" panose="02000503030000020003" pitchFamily="2" charset="77"/>
              </a:rPr>
              <a:t>GUT MICROBIOME ANALYSIS FINDING</a:t>
            </a:r>
          </a:p>
        </p:txBody>
      </p:sp>
      <p:sp>
        <p:nvSpPr>
          <p:cNvPr id="15" name="TextBox 14">
            <a:extLst>
              <a:ext uri="{FF2B5EF4-FFF2-40B4-BE49-F238E27FC236}">
                <a16:creationId xmlns:a16="http://schemas.microsoft.com/office/drawing/2014/main" id="{5A9D6C97-7318-61F6-0AC6-9C7828D09B6E}"/>
              </a:ext>
            </a:extLst>
          </p:cNvPr>
          <p:cNvSpPr txBox="1"/>
          <p:nvPr/>
        </p:nvSpPr>
        <p:spPr>
          <a:xfrm>
            <a:off x="2314681" y="2342850"/>
            <a:ext cx="2129170" cy="461665"/>
          </a:xfrm>
          <a:prstGeom prst="rect">
            <a:avLst/>
          </a:prstGeom>
          <a:noFill/>
        </p:spPr>
        <p:txBody>
          <a:bodyPr wrap="square">
            <a:spAutoFit/>
          </a:bodyPr>
          <a:lstStyle/>
          <a:p>
            <a:r>
              <a:rPr lang="en-US" sz="1200" dirty="0">
                <a:solidFill>
                  <a:srgbClr val="0064B1"/>
                </a:solidFill>
                <a:latin typeface="TT Norms Regular" panose="02000503030000020003" pitchFamily="2" charset="77"/>
              </a:rPr>
              <a:t>NON-MRI MEDICAL FINDINGS</a:t>
            </a:r>
          </a:p>
        </p:txBody>
      </p:sp>
      <p:sp>
        <p:nvSpPr>
          <p:cNvPr id="16" name="TextBox 15">
            <a:extLst>
              <a:ext uri="{FF2B5EF4-FFF2-40B4-BE49-F238E27FC236}">
                <a16:creationId xmlns:a16="http://schemas.microsoft.com/office/drawing/2014/main" id="{168EE111-C9F5-4DE3-E847-CC1E5D2C5196}"/>
              </a:ext>
            </a:extLst>
          </p:cNvPr>
          <p:cNvSpPr txBox="1"/>
          <p:nvPr/>
        </p:nvSpPr>
        <p:spPr>
          <a:xfrm>
            <a:off x="6373485" y="2399690"/>
            <a:ext cx="1825567" cy="276999"/>
          </a:xfrm>
          <a:prstGeom prst="rect">
            <a:avLst/>
          </a:prstGeom>
          <a:noFill/>
        </p:spPr>
        <p:txBody>
          <a:bodyPr wrap="square">
            <a:spAutoFit/>
          </a:bodyPr>
          <a:lstStyle/>
          <a:p>
            <a:r>
              <a:rPr lang="en-US" sz="1200" dirty="0">
                <a:solidFill>
                  <a:srgbClr val="D68389"/>
                </a:solidFill>
                <a:effectLst/>
                <a:latin typeface="TT Norms Regular" panose="02000503030000020003" pitchFamily="2" charset="77"/>
                <a:ea typeface="Calibri" panose="020F0502020204030204" pitchFamily="34" charset="0"/>
              </a:rPr>
              <a:t>WGS FINDINGS</a:t>
            </a:r>
            <a:endParaRPr lang="en-US" sz="1200" dirty="0">
              <a:solidFill>
                <a:srgbClr val="D68389"/>
              </a:solidFill>
              <a:latin typeface="TT Norms Regular" panose="02000503030000020003" pitchFamily="2" charset="77"/>
            </a:endParaRPr>
          </a:p>
        </p:txBody>
      </p:sp>
      <p:graphicFrame>
        <p:nvGraphicFramePr>
          <p:cNvPr id="18" name="Table 17">
            <a:extLst>
              <a:ext uri="{FF2B5EF4-FFF2-40B4-BE49-F238E27FC236}">
                <a16:creationId xmlns:a16="http://schemas.microsoft.com/office/drawing/2014/main" id="{B67F0882-AE80-1705-C8BF-1FAEC5FE4570}"/>
              </a:ext>
            </a:extLst>
          </p:cNvPr>
          <p:cNvGraphicFramePr>
            <a:graphicFrameLocks noGrp="1"/>
          </p:cNvGraphicFramePr>
          <p:nvPr>
            <p:extLst>
              <p:ext uri="{D42A27DB-BD31-4B8C-83A1-F6EECF244321}">
                <p14:modId xmlns:p14="http://schemas.microsoft.com/office/powerpoint/2010/main" val="3550435471"/>
              </p:ext>
            </p:extLst>
          </p:nvPr>
        </p:nvGraphicFramePr>
        <p:xfrm>
          <a:off x="322289" y="3115248"/>
          <a:ext cx="6051195" cy="3161286"/>
        </p:xfrm>
        <a:graphic>
          <a:graphicData uri="http://schemas.openxmlformats.org/drawingml/2006/table">
            <a:tbl>
              <a:tblPr>
                <a:tableStyleId>{5C22544A-7EE6-4342-B048-85BDC9FD1C3A}</a:tableStyleId>
              </a:tblPr>
              <a:tblGrid>
                <a:gridCol w="2035321">
                  <a:extLst>
                    <a:ext uri="{9D8B030D-6E8A-4147-A177-3AD203B41FA5}">
                      <a16:colId xmlns:a16="http://schemas.microsoft.com/office/drawing/2014/main" val="2758790121"/>
                    </a:ext>
                  </a:extLst>
                </a:gridCol>
                <a:gridCol w="1967151">
                  <a:extLst>
                    <a:ext uri="{9D8B030D-6E8A-4147-A177-3AD203B41FA5}">
                      <a16:colId xmlns:a16="http://schemas.microsoft.com/office/drawing/2014/main" val="3631094683"/>
                    </a:ext>
                  </a:extLst>
                </a:gridCol>
                <a:gridCol w="2048723">
                  <a:extLst>
                    <a:ext uri="{9D8B030D-6E8A-4147-A177-3AD203B41FA5}">
                      <a16:colId xmlns:a16="http://schemas.microsoft.com/office/drawing/2014/main" val="2084074473"/>
                    </a:ext>
                  </a:extLst>
                </a:gridCol>
              </a:tblGrid>
              <a:tr h="220124">
                <a:tc>
                  <a:txBody>
                    <a:bodyPr/>
                    <a:lstStyle/>
                    <a:p>
                      <a:pPr algn="l" fontAlgn="b"/>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Obesity</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1190758"/>
                  </a:ext>
                </a:extLst>
              </a:tr>
              <a:tr h="220124">
                <a:tc>
                  <a:txBody>
                    <a:bodyPr/>
                    <a:lstStyle/>
                    <a:p>
                      <a:pPr algn="l" fontAlgn="b"/>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CAD</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3473634"/>
                  </a:ext>
                </a:extLst>
              </a:tr>
              <a:tr h="220124">
                <a:tc>
                  <a:txBody>
                    <a:bodyPr/>
                    <a:lstStyle/>
                    <a:p>
                      <a:pPr algn="l" fontAlgn="b"/>
                      <a:r>
                        <a:rPr lang="en-US" sz="1200" u="none" strike="noStrike" dirty="0">
                          <a:solidFill>
                            <a:srgbClr val="0064B1"/>
                          </a:solidFill>
                          <a:effectLst/>
                          <a:latin typeface="TT Norms Regular" panose="02000503030000020003" pitchFamily="2" charset="77"/>
                        </a:rPr>
                        <a:t>Hypertension</a:t>
                      </a:r>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dirty="0">
                          <a:solidFill>
                            <a:srgbClr val="0064B1"/>
                          </a:solidFill>
                          <a:effectLst/>
                          <a:latin typeface="TT Norms Regular" panose="02000503030000020003" pitchFamily="2" charset="77"/>
                        </a:rPr>
                        <a:t>Hypertension</a:t>
                      </a:r>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a:solidFill>
                            <a:srgbClr val="0064B1"/>
                          </a:solidFill>
                          <a:effectLst/>
                          <a:latin typeface="TT Norms Regular" panose="02000503030000020003" pitchFamily="2" charset="77"/>
                        </a:rPr>
                        <a:t>Hypertension</a:t>
                      </a:r>
                      <a:endParaRPr lang="en-US" sz="1200" b="0" i="0" u="none" strike="noStrike" dirty="0">
                        <a:solidFill>
                          <a:srgbClr val="0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3446937"/>
                  </a:ext>
                </a:extLst>
              </a:tr>
              <a:tr h="220124">
                <a:tc>
                  <a:txBody>
                    <a:bodyPr/>
                    <a:lstStyle/>
                    <a:p>
                      <a:pPr algn="l" fontAlgn="b"/>
                      <a:r>
                        <a:rPr lang="en-US" sz="1200" u="none" strike="noStrike">
                          <a:solidFill>
                            <a:srgbClr val="0064B1"/>
                          </a:solidFill>
                          <a:effectLst/>
                          <a:latin typeface="TT Norms Regular" panose="02000503030000020003" pitchFamily="2" charset="77"/>
                        </a:rPr>
                        <a:t>Dyslipideamia</a:t>
                      </a:r>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a:solidFill>
                            <a:srgbClr val="0064B1"/>
                          </a:solidFill>
                          <a:effectLst/>
                          <a:latin typeface="TT Norms Regular" panose="02000503030000020003" pitchFamily="2" charset="77"/>
                        </a:rPr>
                        <a:t>Dyslipideamia</a:t>
                      </a:r>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2205887"/>
                  </a:ext>
                </a:extLst>
              </a:tr>
              <a:tr h="220124">
                <a:tc>
                  <a:txBody>
                    <a:bodyPr/>
                    <a:lstStyle/>
                    <a:p>
                      <a:pPr algn="l" fontAlgn="b"/>
                      <a:r>
                        <a:rPr lang="en-US" sz="1200" u="none" strike="noStrike">
                          <a:solidFill>
                            <a:srgbClr val="0064B1"/>
                          </a:solidFill>
                          <a:effectLst/>
                          <a:latin typeface="TT Norms Regular" panose="02000503030000020003" pitchFamily="2" charset="77"/>
                        </a:rPr>
                        <a:t>Hypothyreosis</a:t>
                      </a:r>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a:solidFill>
                            <a:srgbClr val="0064B1"/>
                          </a:solidFill>
                          <a:effectLst/>
                          <a:latin typeface="TT Norms Regular" panose="02000503030000020003" pitchFamily="2" charset="77"/>
                        </a:rPr>
                        <a:t>Hypothyreosis</a:t>
                      </a:r>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a:solidFill>
                          <a:srgbClr val="0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3574887"/>
                  </a:ext>
                </a:extLst>
              </a:tr>
              <a:tr h="220124">
                <a:tc>
                  <a:txBody>
                    <a:bodyPr/>
                    <a:lstStyle/>
                    <a:p>
                      <a:pPr algn="l" fontAlgn="b"/>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Diverticulosis</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u="none" strike="noStrike" dirty="0">
                          <a:solidFill>
                            <a:schemeClr val="tx1"/>
                          </a:solidFill>
                          <a:effectLst/>
                          <a:latin typeface="TT Norms Regular" panose="02000503030000020003" pitchFamily="2" charset="77"/>
                        </a:rPr>
                        <a:t>Diverticulosis</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7507809"/>
                  </a:ext>
                </a:extLst>
              </a:tr>
              <a:tr h="220124">
                <a:tc>
                  <a:txBody>
                    <a:bodyPr/>
                    <a:lstStyle/>
                    <a:p>
                      <a:pPr algn="l" fontAlgn="b"/>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GERD</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03977"/>
                  </a:ext>
                </a:extLst>
              </a:tr>
              <a:tr h="220124">
                <a:tc>
                  <a:txBody>
                    <a:bodyPr/>
                    <a:lstStyle/>
                    <a:p>
                      <a:pPr algn="l" fontAlgn="b"/>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Liver cysts</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427683"/>
                  </a:ext>
                </a:extLst>
              </a:tr>
              <a:tr h="220124">
                <a:tc>
                  <a:txBody>
                    <a:bodyPr/>
                    <a:lstStyle/>
                    <a:p>
                      <a:pPr algn="l" fontAlgn="b"/>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Pancreatic malignancy</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9287778"/>
                  </a:ext>
                </a:extLst>
              </a:tr>
              <a:tr h="220124">
                <a:tc>
                  <a:txBody>
                    <a:bodyPr/>
                    <a:lstStyle/>
                    <a:p>
                      <a:pPr algn="l" fontAlgn="b"/>
                      <a:r>
                        <a:rPr lang="en-US" sz="1200" u="none" strike="noStrike">
                          <a:solidFill>
                            <a:srgbClr val="0064B1"/>
                          </a:solidFill>
                          <a:effectLst/>
                          <a:latin typeface="TT Norms Regular" panose="02000503030000020003" pitchFamily="2" charset="77"/>
                        </a:rPr>
                        <a:t>Hydrocele</a:t>
                      </a:r>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dirty="0">
                          <a:solidFill>
                            <a:srgbClr val="0064B1"/>
                          </a:solidFill>
                          <a:effectLst/>
                          <a:latin typeface="TT Norms Regular" panose="02000503030000020003" pitchFamily="2" charset="77"/>
                        </a:rPr>
                        <a:t>Hydrocele</a:t>
                      </a:r>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a:solidFill>
                            <a:srgbClr val="0064B1"/>
                          </a:solidFill>
                          <a:effectLst/>
                          <a:latin typeface="TT Norms Regular" panose="02000503030000020003" pitchFamily="2" charset="77"/>
                        </a:rPr>
                        <a:t>Hydrocele</a:t>
                      </a:r>
                      <a:endParaRPr lang="en-US" sz="1200" b="0" i="0" u="none" strike="noStrike">
                        <a:solidFill>
                          <a:srgbClr val="0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8381973"/>
                  </a:ext>
                </a:extLst>
              </a:tr>
              <a:tr h="220124">
                <a:tc>
                  <a:txBody>
                    <a:bodyPr/>
                    <a:lstStyle/>
                    <a:p>
                      <a:pPr algn="l" fontAlgn="b"/>
                      <a:r>
                        <a:rPr lang="en-US" sz="1200" u="none" strike="noStrike">
                          <a:solidFill>
                            <a:srgbClr val="0064B1"/>
                          </a:solidFill>
                          <a:effectLst/>
                          <a:latin typeface="TT Norms Regular" panose="02000503030000020003" pitchFamily="2" charset="77"/>
                        </a:rPr>
                        <a:t>BPH</a:t>
                      </a:r>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dirty="0">
                          <a:solidFill>
                            <a:srgbClr val="0064B1"/>
                          </a:solidFill>
                          <a:effectLst/>
                          <a:latin typeface="TT Norms Regular" panose="02000503030000020003" pitchFamily="2" charset="77"/>
                        </a:rPr>
                        <a:t>BPH</a:t>
                      </a:r>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a:solidFill>
                            <a:srgbClr val="0064B1"/>
                          </a:solidFill>
                          <a:effectLst/>
                          <a:latin typeface="TT Norms Regular" panose="02000503030000020003" pitchFamily="2" charset="77"/>
                        </a:rPr>
                        <a:t>BPH</a:t>
                      </a:r>
                      <a:endParaRPr lang="en-US" sz="1200" b="0" i="0" u="none" strike="noStrike">
                        <a:solidFill>
                          <a:srgbClr val="0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7640542"/>
                  </a:ext>
                </a:extLst>
              </a:tr>
              <a:tr h="299674">
                <a:tc>
                  <a:txBody>
                    <a:bodyPr/>
                    <a:lstStyle/>
                    <a:p>
                      <a:pPr algn="l" fontAlgn="b"/>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Degenerative disc disease</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Degenerative disc disease</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9764875"/>
                  </a:ext>
                </a:extLst>
              </a:tr>
              <a:tr h="220124">
                <a:tc>
                  <a:txBody>
                    <a:bodyPr/>
                    <a:lstStyle/>
                    <a:p>
                      <a:pPr algn="l" fontAlgn="b"/>
                      <a:r>
                        <a:rPr lang="en-US" sz="1200" u="none" strike="noStrike">
                          <a:solidFill>
                            <a:srgbClr val="0064B1"/>
                          </a:solidFill>
                          <a:effectLst/>
                          <a:latin typeface="TT Norms Regular" panose="02000503030000020003" pitchFamily="2" charset="77"/>
                        </a:rPr>
                        <a:t>Chronic kidney disease</a:t>
                      </a:r>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200" u="none" strike="noStrike" dirty="0">
                          <a:solidFill>
                            <a:srgbClr val="0064B1"/>
                          </a:solidFill>
                          <a:effectLst/>
                          <a:latin typeface="TT Norms Regular" panose="02000503030000020003" pitchFamily="2" charset="77"/>
                        </a:rPr>
                        <a:t>Chronic kidney disease</a:t>
                      </a:r>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194959587"/>
                  </a:ext>
                </a:extLst>
              </a:tr>
              <a:tr h="220124">
                <a:tc>
                  <a:txBody>
                    <a:bodyPr/>
                    <a:lstStyle/>
                    <a:p>
                      <a:pPr algn="l" fontAlgn="b"/>
                      <a:endParaRPr lang="en-US" sz="1200" b="0" i="0" u="none" strike="noStrike">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0064B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chemeClr val="tx1"/>
                          </a:solidFill>
                          <a:effectLst/>
                          <a:latin typeface="TT Norms Regular" panose="02000503030000020003" pitchFamily="2" charset="77"/>
                        </a:rPr>
                        <a:t>Renal cysts</a:t>
                      </a:r>
                      <a:endParaRPr lang="en-US" sz="1200" b="1" i="0" u="none" strike="noStrike" dirty="0">
                        <a:solidFill>
                          <a:schemeClr val="tx1"/>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8467751"/>
                  </a:ext>
                </a:extLst>
              </a:tr>
            </a:tbl>
          </a:graphicData>
        </a:graphic>
      </p:graphicFrame>
      <p:graphicFrame>
        <p:nvGraphicFramePr>
          <p:cNvPr id="19" name="Table 18">
            <a:extLst>
              <a:ext uri="{FF2B5EF4-FFF2-40B4-BE49-F238E27FC236}">
                <a16:creationId xmlns:a16="http://schemas.microsoft.com/office/drawing/2014/main" id="{4CC5A925-1834-8B09-10F5-406999A485CF}"/>
              </a:ext>
            </a:extLst>
          </p:cNvPr>
          <p:cNvGraphicFramePr>
            <a:graphicFrameLocks noGrp="1"/>
          </p:cNvGraphicFramePr>
          <p:nvPr>
            <p:extLst>
              <p:ext uri="{D42A27DB-BD31-4B8C-83A1-F6EECF244321}">
                <p14:modId xmlns:p14="http://schemas.microsoft.com/office/powerpoint/2010/main" val="2158124676"/>
              </p:ext>
            </p:extLst>
          </p:nvPr>
        </p:nvGraphicFramePr>
        <p:xfrm>
          <a:off x="6444708" y="3190664"/>
          <a:ext cx="5449982" cy="3333402"/>
        </p:xfrm>
        <a:graphic>
          <a:graphicData uri="http://schemas.openxmlformats.org/drawingml/2006/table">
            <a:tbl>
              <a:tblPr>
                <a:tableStyleId>{21E4AEA4-8DFA-4A89-87EB-49C32662AFE0}</a:tableStyleId>
              </a:tblPr>
              <a:tblGrid>
                <a:gridCol w="1687637">
                  <a:extLst>
                    <a:ext uri="{9D8B030D-6E8A-4147-A177-3AD203B41FA5}">
                      <a16:colId xmlns:a16="http://schemas.microsoft.com/office/drawing/2014/main" val="380630144"/>
                    </a:ext>
                  </a:extLst>
                </a:gridCol>
                <a:gridCol w="1975717">
                  <a:extLst>
                    <a:ext uri="{9D8B030D-6E8A-4147-A177-3AD203B41FA5}">
                      <a16:colId xmlns:a16="http://schemas.microsoft.com/office/drawing/2014/main" val="1679634979"/>
                    </a:ext>
                  </a:extLst>
                </a:gridCol>
                <a:gridCol w="1786628">
                  <a:extLst>
                    <a:ext uri="{9D8B030D-6E8A-4147-A177-3AD203B41FA5}">
                      <a16:colId xmlns:a16="http://schemas.microsoft.com/office/drawing/2014/main" val="3637762691"/>
                    </a:ext>
                  </a:extLst>
                </a:gridCol>
              </a:tblGrid>
              <a:tr h="243176">
                <a:tc>
                  <a:txBody>
                    <a:bodyPr/>
                    <a:lstStyle/>
                    <a:p>
                      <a:pPr algn="l" fontAlgn="b"/>
                      <a:r>
                        <a:rPr lang="en-US" sz="1200" b="1" u="none" strike="noStrike" dirty="0">
                          <a:solidFill>
                            <a:srgbClr val="C00000"/>
                          </a:solidFill>
                          <a:effectLst/>
                          <a:latin typeface="TT Norms Regular" panose="02000503030000020003" pitchFamily="2" charset="77"/>
                        </a:rPr>
                        <a:t>Factor V Leiden</a:t>
                      </a:r>
                      <a:endParaRPr lang="en-US" sz="1200" b="1" i="0" u="none" strike="noStrike" dirty="0">
                        <a:solidFill>
                          <a:srgbClr val="C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rgbClr val="C00000"/>
                          </a:solidFill>
                          <a:effectLst/>
                          <a:latin typeface="TT Norms Regular" panose="02000503030000020003" pitchFamily="2" charset="77"/>
                        </a:rPr>
                        <a:t>Insulin resistance</a:t>
                      </a:r>
                      <a:endParaRPr lang="en-US" sz="1200" b="1" i="0" u="none" strike="noStrike" dirty="0">
                        <a:solidFill>
                          <a:srgbClr val="C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dirty="0">
                          <a:solidFill>
                            <a:srgbClr val="D68389"/>
                          </a:solidFill>
                          <a:effectLst/>
                          <a:latin typeface="TT Norms Regular" panose="02000503030000020003" pitchFamily="2" charset="77"/>
                        </a:rPr>
                        <a:t>Atherosclerosis</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869937"/>
                  </a:ext>
                </a:extLst>
              </a:tr>
              <a:tr h="243176">
                <a:tc>
                  <a:txBody>
                    <a:bodyPr/>
                    <a:lstStyle/>
                    <a:p>
                      <a:pPr algn="l" fontAlgn="b"/>
                      <a:r>
                        <a:rPr lang="en-US" sz="1200" u="none" strike="noStrike" dirty="0">
                          <a:solidFill>
                            <a:srgbClr val="D68389"/>
                          </a:solidFill>
                          <a:effectLst/>
                          <a:latin typeface="TT Norms Regular" panose="02000503030000020003" pitchFamily="2" charset="77"/>
                        </a:rPr>
                        <a:t>Hypertension</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rgbClr val="C00000"/>
                          </a:solidFill>
                          <a:effectLst/>
                          <a:latin typeface="TT Norms Regular" panose="02000503030000020003" pitchFamily="2" charset="77"/>
                        </a:rPr>
                        <a:t>Risk of kidney stones</a:t>
                      </a:r>
                      <a:endParaRPr lang="en-US" sz="1200" b="1" i="0" u="none" strike="noStrike" dirty="0">
                        <a:solidFill>
                          <a:srgbClr val="C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rgbClr val="C00000"/>
                          </a:solidFill>
                          <a:effectLst/>
                          <a:latin typeface="TT Norms Regular" panose="02000503030000020003" pitchFamily="2" charset="77"/>
                        </a:rPr>
                        <a:t>Insulin resistance</a:t>
                      </a:r>
                      <a:endParaRPr lang="en-US" sz="1200" b="1" i="0" u="none" strike="noStrike" dirty="0">
                        <a:solidFill>
                          <a:srgbClr val="C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754465"/>
                  </a:ext>
                </a:extLst>
              </a:tr>
              <a:tr h="243176">
                <a:tc>
                  <a:txBody>
                    <a:bodyPr/>
                    <a:lstStyle/>
                    <a:p>
                      <a:pPr algn="l" fontAlgn="b"/>
                      <a:r>
                        <a:rPr lang="en-US" sz="1200" u="none" strike="noStrike" dirty="0">
                          <a:solidFill>
                            <a:srgbClr val="D68389"/>
                          </a:solidFill>
                          <a:effectLst/>
                          <a:latin typeface="TT Norms Regular" panose="02000503030000020003" pitchFamily="2" charset="77"/>
                        </a:rPr>
                        <a:t>Gastric cancer</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u="none" strike="noStrike" dirty="0">
                          <a:solidFill>
                            <a:srgbClr val="D68389"/>
                          </a:solidFill>
                          <a:effectLst/>
                          <a:latin typeface="TT Norms Regular" panose="02000503030000020003" pitchFamily="2" charset="77"/>
                        </a:rPr>
                        <a:t>Thyroid cancer</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9827282"/>
                  </a:ext>
                </a:extLst>
              </a:tr>
              <a:tr h="243176">
                <a:tc>
                  <a:txBody>
                    <a:bodyPr/>
                    <a:lstStyle/>
                    <a:p>
                      <a:pPr algn="l" fontAlgn="b"/>
                      <a:r>
                        <a:rPr lang="en-US" sz="1200" u="none" strike="noStrike" dirty="0">
                          <a:solidFill>
                            <a:srgbClr val="D68389"/>
                          </a:solidFill>
                          <a:effectLst/>
                          <a:latin typeface="TT Norms Regular" panose="02000503030000020003" pitchFamily="2" charset="77"/>
                        </a:rPr>
                        <a:t>Gallstones</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200" b="1" u="none" strike="noStrike" dirty="0">
                          <a:solidFill>
                            <a:srgbClr val="C00000"/>
                          </a:solidFill>
                          <a:effectLst/>
                          <a:latin typeface="TT Norms Regular" panose="02000503030000020003" pitchFamily="2" charset="77"/>
                        </a:rPr>
                        <a:t>Pancreatic cancer</a:t>
                      </a:r>
                      <a:endParaRPr lang="en-US" sz="1200" b="1" i="0" u="none" strike="noStrike" dirty="0">
                        <a:solidFill>
                          <a:srgbClr val="C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4352427"/>
                  </a:ext>
                </a:extLst>
              </a:tr>
              <a:tr h="243176">
                <a:tc gridSpan="2">
                  <a:txBody>
                    <a:bodyPr/>
                    <a:lstStyle/>
                    <a:p>
                      <a:pPr algn="l" fontAlgn="b"/>
                      <a:r>
                        <a:rPr lang="en-US" sz="1200" b="0" u="none" strike="noStrike" dirty="0">
                          <a:solidFill>
                            <a:srgbClr val="D68389"/>
                          </a:solidFill>
                          <a:effectLst/>
                          <a:latin typeface="TT Norms Regular" panose="02000503030000020003" pitchFamily="2" charset="77"/>
                        </a:rPr>
                        <a:t>Alzheimer's disease</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solidFill>
                            <a:srgbClr val="D68389"/>
                          </a:solidFill>
                          <a:effectLst/>
                          <a:latin typeface="TT Norms Regular" panose="02000503030000020003" pitchFamily="2" charset="77"/>
                        </a:rPr>
                        <a:t>Chronic kidney disease</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5979881"/>
                  </a:ext>
                </a:extLst>
              </a:tr>
              <a:tr h="243176">
                <a:tc>
                  <a:txBody>
                    <a:bodyPr/>
                    <a:lstStyle/>
                    <a:p>
                      <a:pPr algn="l" fontAlgn="b"/>
                      <a:r>
                        <a:rPr lang="en-US" sz="1200" u="none" strike="noStrike" dirty="0">
                          <a:solidFill>
                            <a:srgbClr val="D68389"/>
                          </a:solidFill>
                          <a:effectLst/>
                          <a:latin typeface="TT Norms Regular" panose="02000503030000020003" pitchFamily="2" charset="77"/>
                        </a:rPr>
                        <a:t>Migraines</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0062757"/>
                  </a:ext>
                </a:extLst>
              </a:tr>
              <a:tr h="243176">
                <a:tc gridSpan="2">
                  <a:txBody>
                    <a:bodyPr/>
                    <a:lstStyle/>
                    <a:p>
                      <a:pPr algn="l" fontAlgn="b"/>
                      <a:r>
                        <a:rPr lang="en-US" sz="1200" u="none" strike="noStrike" dirty="0">
                          <a:solidFill>
                            <a:srgbClr val="D68389"/>
                          </a:solidFill>
                          <a:effectLst/>
                          <a:latin typeface="TT Norms Regular" panose="02000503030000020003" pitchFamily="2" charset="77"/>
                        </a:rPr>
                        <a:t>Eye refractive errors</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785455"/>
                  </a:ext>
                </a:extLst>
              </a:tr>
              <a:tr h="243176">
                <a:tc>
                  <a:txBody>
                    <a:bodyPr/>
                    <a:lstStyle/>
                    <a:p>
                      <a:pPr algn="l" fontAlgn="b"/>
                      <a:r>
                        <a:rPr lang="en-US" sz="1200" u="none" strike="noStrike" dirty="0">
                          <a:solidFill>
                            <a:srgbClr val="D68389"/>
                          </a:solidFill>
                          <a:effectLst/>
                          <a:latin typeface="TT Norms Regular" panose="02000503030000020003" pitchFamily="2" charset="77"/>
                        </a:rPr>
                        <a:t>Asthma</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89546742"/>
                  </a:ext>
                </a:extLst>
              </a:tr>
              <a:tr h="243176">
                <a:tc>
                  <a:txBody>
                    <a:bodyPr/>
                    <a:lstStyle/>
                    <a:p>
                      <a:pPr algn="l" fontAlgn="b"/>
                      <a:r>
                        <a:rPr lang="en-US" sz="1200" u="none" strike="noStrike" dirty="0">
                          <a:solidFill>
                            <a:srgbClr val="D68389"/>
                          </a:solidFill>
                          <a:effectLst/>
                          <a:latin typeface="TT Norms Regular" panose="02000503030000020003" pitchFamily="2" charset="77"/>
                        </a:rPr>
                        <a:t>Lung cancer</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8211056"/>
                  </a:ext>
                </a:extLst>
              </a:tr>
              <a:tr h="243176">
                <a:tc>
                  <a:txBody>
                    <a:bodyPr/>
                    <a:lstStyle/>
                    <a:p>
                      <a:pPr algn="l" fontAlgn="b">
                        <a:lnSpc>
                          <a:spcPct val="150000"/>
                        </a:lnSpc>
                      </a:pPr>
                      <a:r>
                        <a:rPr lang="en-US" sz="1200" u="none" strike="noStrike">
                          <a:solidFill>
                            <a:srgbClr val="D68389"/>
                          </a:solidFill>
                          <a:effectLst/>
                          <a:latin typeface="TT Norms Regular" panose="02000503030000020003" pitchFamily="2" charset="77"/>
                        </a:rPr>
                        <a:t>Melanoma</a:t>
                      </a:r>
                      <a:endParaRPr lang="en-US" sz="1200" b="0" i="0" u="none" strike="noStrike">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89781312"/>
                  </a:ext>
                </a:extLst>
              </a:tr>
              <a:tr h="24317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u="none" strike="noStrike" dirty="0">
                          <a:solidFill>
                            <a:srgbClr val="C00000"/>
                          </a:solidFill>
                          <a:effectLst/>
                          <a:latin typeface="TT Norms Regular" panose="02000503030000020003" pitchFamily="2" charset="77"/>
                        </a:rPr>
                        <a:t>Lumbar degeneration</a:t>
                      </a:r>
                      <a:endParaRPr lang="en-US" sz="1200" b="1" i="0" u="none" strike="noStrike" dirty="0">
                        <a:solidFill>
                          <a:srgbClr val="C00000"/>
                        </a:solidFill>
                        <a:effectLst/>
                        <a:latin typeface="TT Norms Regular" panose="02000503030000020003" pitchFamily="2" charset="77"/>
                      </a:endParaRPr>
                    </a:p>
                    <a:p>
                      <a:pPr marL="0" marR="0" lvl="0" indent="0" algn="l" defTabSz="914400" rtl="0" eaLnBrk="1" fontAlgn="b" latinLnBrk="0" hangingPunct="1">
                        <a:lnSpc>
                          <a:spcPct val="150000"/>
                        </a:lnSpc>
                        <a:spcBef>
                          <a:spcPts val="0"/>
                        </a:spcBef>
                        <a:spcAft>
                          <a:spcPts val="0"/>
                        </a:spcAft>
                        <a:buClrTx/>
                        <a:buSzTx/>
                        <a:buFontTx/>
                        <a:buNone/>
                        <a:tabLst/>
                        <a:defRPr/>
                      </a:pPr>
                      <a:r>
                        <a:rPr lang="en-US" sz="1200" u="none" strike="noStrike" dirty="0">
                          <a:solidFill>
                            <a:srgbClr val="D68389"/>
                          </a:solidFill>
                          <a:effectLst/>
                          <a:latin typeface="TT Norms Regular" panose="02000503030000020003" pitchFamily="2" charset="77"/>
                        </a:rPr>
                        <a:t>Chronic kidney disease</a:t>
                      </a:r>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2168168"/>
                  </a:ext>
                </a:extLst>
              </a:tr>
              <a:tr h="243176">
                <a:tc gridSpan="2">
                  <a:txBody>
                    <a:bodyPr/>
                    <a:lstStyle/>
                    <a:p>
                      <a:pPr algn="l" fontAlgn="b">
                        <a:lnSpc>
                          <a:spcPct val="150000"/>
                        </a:lnSpc>
                      </a:pPr>
                      <a:r>
                        <a:rPr lang="en-US" sz="1200" u="none" strike="noStrike" dirty="0">
                          <a:solidFill>
                            <a:srgbClr val="D68389"/>
                          </a:solidFill>
                          <a:effectLst/>
                          <a:latin typeface="TT Norms Regular" panose="02000503030000020003" pitchFamily="2" charset="77"/>
                        </a:rPr>
                        <a:t>Psoriasis</a:t>
                      </a:r>
                      <a:endParaRPr lang="en-US" sz="1200" b="1" i="0" u="none" strike="noStrike" dirty="0">
                        <a:solidFill>
                          <a:srgbClr val="C00000"/>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07121113"/>
                  </a:ext>
                </a:extLst>
              </a:tr>
              <a:tr h="243176">
                <a:tc gridSpan="2">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1200" b="0" i="0" u="none" strike="noStrike" dirty="0">
                        <a:solidFill>
                          <a:srgbClr val="D68389"/>
                        </a:solidFill>
                        <a:effectLst/>
                        <a:latin typeface="TT Norms Regular" panose="02000503030000020003" pitchFamily="2" charset="77"/>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623003"/>
                  </a:ext>
                </a:extLst>
              </a:tr>
            </a:tbl>
          </a:graphicData>
        </a:graphic>
      </p:graphicFrame>
      <p:sp>
        <p:nvSpPr>
          <p:cNvPr id="20" name="TextBox 19">
            <a:extLst>
              <a:ext uri="{FF2B5EF4-FFF2-40B4-BE49-F238E27FC236}">
                <a16:creationId xmlns:a16="http://schemas.microsoft.com/office/drawing/2014/main" id="{0247FEBE-CB66-EDF7-A4CC-1ADFDAF2A038}"/>
              </a:ext>
            </a:extLst>
          </p:cNvPr>
          <p:cNvSpPr txBox="1"/>
          <p:nvPr/>
        </p:nvSpPr>
        <p:spPr>
          <a:xfrm>
            <a:off x="4696190" y="1904062"/>
            <a:ext cx="2823830" cy="276999"/>
          </a:xfrm>
          <a:prstGeom prst="rect">
            <a:avLst/>
          </a:prstGeom>
          <a:noFill/>
        </p:spPr>
        <p:txBody>
          <a:bodyPr wrap="square">
            <a:spAutoFit/>
          </a:bodyPr>
          <a:lstStyle/>
          <a:p>
            <a:pPr algn="ctr"/>
            <a:r>
              <a:rPr lang="en-US" sz="1200" spc="300" dirty="0">
                <a:solidFill>
                  <a:srgbClr val="000000"/>
                </a:solidFill>
                <a:effectLst/>
                <a:latin typeface="TT Norms Regular" panose="02000503030000020003" pitchFamily="2" charset="77"/>
                <a:ea typeface="Calibri" panose="020F0502020204030204" pitchFamily="34" charset="0"/>
              </a:rPr>
              <a:t>84 YEARS OLD MALE</a:t>
            </a:r>
          </a:p>
        </p:txBody>
      </p:sp>
      <p:cxnSp>
        <p:nvCxnSpPr>
          <p:cNvPr id="7" name="Straight Connector 6">
            <a:extLst>
              <a:ext uri="{FF2B5EF4-FFF2-40B4-BE49-F238E27FC236}">
                <a16:creationId xmlns:a16="http://schemas.microsoft.com/office/drawing/2014/main" id="{235D695E-C9FD-2BD2-9481-7BEE10E238F0}"/>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EEE82D6-EB91-58CF-C2F3-28DDA057F693}"/>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9" name="Straight Connector 8">
            <a:extLst>
              <a:ext uri="{FF2B5EF4-FFF2-40B4-BE49-F238E27FC236}">
                <a16:creationId xmlns:a16="http://schemas.microsoft.com/office/drawing/2014/main" id="{7ECA9F1F-5E36-307C-345C-230EDC65B1F2}"/>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5824E87-70F3-A745-4CA7-E45232BFC8B3}"/>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11" name="Straight Connector 10">
            <a:extLst>
              <a:ext uri="{FF2B5EF4-FFF2-40B4-BE49-F238E27FC236}">
                <a16:creationId xmlns:a16="http://schemas.microsoft.com/office/drawing/2014/main" id="{F1074815-27B6-4F83-FFE2-0671E62F7A8D}"/>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EE75193-609E-37CF-181F-7A0EDC983576}"/>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13" name="Straight Connector 12">
            <a:extLst>
              <a:ext uri="{FF2B5EF4-FFF2-40B4-BE49-F238E27FC236}">
                <a16:creationId xmlns:a16="http://schemas.microsoft.com/office/drawing/2014/main" id="{9EDFB8C3-93B7-9FAC-9BCB-D6041C2D48F5}"/>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553C49D-BBF2-BB46-3B8B-67AF003DC98B}"/>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sp>
        <p:nvSpPr>
          <p:cNvPr id="21" name="Rectangle 20">
            <a:extLst>
              <a:ext uri="{FF2B5EF4-FFF2-40B4-BE49-F238E27FC236}">
                <a16:creationId xmlns:a16="http://schemas.microsoft.com/office/drawing/2014/main" id="{A323B5C2-79A1-483B-6464-DF539ABCC1ED}"/>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METHODS</a:t>
            </a:r>
          </a:p>
        </p:txBody>
      </p:sp>
      <p:grpSp>
        <p:nvGrpSpPr>
          <p:cNvPr id="41" name="Group 40">
            <a:extLst>
              <a:ext uri="{FF2B5EF4-FFF2-40B4-BE49-F238E27FC236}">
                <a16:creationId xmlns:a16="http://schemas.microsoft.com/office/drawing/2014/main" id="{BF324DFC-A3D7-BE02-2071-63D060A56753}"/>
              </a:ext>
            </a:extLst>
          </p:cNvPr>
          <p:cNvGrpSpPr/>
          <p:nvPr/>
        </p:nvGrpSpPr>
        <p:grpSpPr>
          <a:xfrm>
            <a:off x="-1" y="1680006"/>
            <a:ext cx="12236657" cy="400110"/>
            <a:chOff x="-1" y="1680006"/>
            <a:chExt cx="12236657" cy="400110"/>
          </a:xfrm>
        </p:grpSpPr>
        <p:sp>
          <p:nvSpPr>
            <p:cNvPr id="29" name="TextBox 28">
              <a:extLst>
                <a:ext uri="{FF2B5EF4-FFF2-40B4-BE49-F238E27FC236}">
                  <a16:creationId xmlns:a16="http://schemas.microsoft.com/office/drawing/2014/main" id="{B4061A78-FE7E-1111-A409-1DB849687946}"/>
                </a:ext>
              </a:extLst>
            </p:cNvPr>
            <p:cNvSpPr txBox="1"/>
            <p:nvPr/>
          </p:nvSpPr>
          <p:spPr>
            <a:xfrm>
              <a:off x="-1" y="1680006"/>
              <a:ext cx="2129170" cy="400110"/>
            </a:xfrm>
            <a:prstGeom prst="rect">
              <a:avLst/>
            </a:prstGeom>
            <a:noFill/>
          </p:spPr>
          <p:txBody>
            <a:bodyPr wrap="square">
              <a:spAutoFit/>
            </a:bodyPr>
            <a:lstStyle/>
            <a:p>
              <a:pPr algn="ctr"/>
              <a:r>
                <a:rPr lang="en-US" sz="2000" dirty="0">
                  <a:solidFill>
                    <a:srgbClr val="0064B1">
                      <a:alpha val="27000"/>
                    </a:srgbClr>
                  </a:solidFill>
                  <a:latin typeface="TT Norms Light" panose="02000503020000020003" pitchFamily="2" charset="77"/>
                </a:rPr>
                <a:t>MEDICAL</a:t>
              </a:r>
            </a:p>
          </p:txBody>
        </p:sp>
        <p:sp>
          <p:nvSpPr>
            <p:cNvPr id="30" name="TextBox 29">
              <a:extLst>
                <a:ext uri="{FF2B5EF4-FFF2-40B4-BE49-F238E27FC236}">
                  <a16:creationId xmlns:a16="http://schemas.microsoft.com/office/drawing/2014/main" id="{6581DD65-EE4F-C23C-16AA-A85454F44DA9}"/>
                </a:ext>
              </a:extLst>
            </p:cNvPr>
            <p:cNvSpPr txBox="1"/>
            <p:nvPr/>
          </p:nvSpPr>
          <p:spPr>
            <a:xfrm>
              <a:off x="10107486" y="1680006"/>
              <a:ext cx="2129170" cy="400110"/>
            </a:xfrm>
            <a:prstGeom prst="rect">
              <a:avLst/>
            </a:prstGeom>
            <a:noFill/>
          </p:spPr>
          <p:txBody>
            <a:bodyPr wrap="square">
              <a:spAutoFit/>
            </a:bodyPr>
            <a:lstStyle/>
            <a:p>
              <a:pPr algn="ctr"/>
              <a:r>
                <a:rPr lang="en-US" sz="2000" dirty="0">
                  <a:solidFill>
                    <a:srgbClr val="E59C8D">
                      <a:alpha val="27000"/>
                    </a:srgbClr>
                  </a:solidFill>
                  <a:latin typeface="TT Norms Light" panose="02000503020000020003" pitchFamily="2" charset="77"/>
                </a:rPr>
                <a:t>OMICS</a:t>
              </a:r>
            </a:p>
          </p:txBody>
        </p:sp>
      </p:grpSp>
      <p:cxnSp>
        <p:nvCxnSpPr>
          <p:cNvPr id="33" name="Straight Arrow Connector 32">
            <a:extLst>
              <a:ext uri="{FF2B5EF4-FFF2-40B4-BE49-F238E27FC236}">
                <a16:creationId xmlns:a16="http://schemas.microsoft.com/office/drawing/2014/main" id="{9790C5C5-F9CC-6C91-1D60-99AF768CA006}"/>
              </a:ext>
            </a:extLst>
          </p:cNvPr>
          <p:cNvCxnSpPr>
            <a:cxnSpLocks/>
          </p:cNvCxnSpPr>
          <p:nvPr/>
        </p:nvCxnSpPr>
        <p:spPr>
          <a:xfrm>
            <a:off x="2173413" y="1885071"/>
            <a:ext cx="7978317" cy="0"/>
          </a:xfrm>
          <a:prstGeom prst="straightConnector1">
            <a:avLst/>
          </a:prstGeom>
          <a:ln>
            <a:gradFill flip="none" rotWithShape="1">
              <a:gsLst>
                <a:gs pos="0">
                  <a:srgbClr val="0064B1"/>
                </a:gs>
                <a:gs pos="100000">
                  <a:srgbClr val="E59C8D"/>
                </a:gs>
              </a:gsLst>
              <a:lin ang="0" scaled="1"/>
              <a:tileRect/>
            </a:gradFill>
            <a:headEnd type="oval"/>
            <a:tailEnd type="ova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7645C40-A2C8-8DB7-AADE-A39958FAA567}"/>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43" name="Picture 42" descr="Text&#10;&#10;Description automatically generated">
            <a:extLst>
              <a:ext uri="{FF2B5EF4-FFF2-40B4-BE49-F238E27FC236}">
                <a16:creationId xmlns:a16="http://schemas.microsoft.com/office/drawing/2014/main" id="{2AEEEA42-8BD0-CE09-8AFA-4A889AF57E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2635238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outVertical)">
                                      <p:cBhvr>
                                        <p:cTn id="16" dur="500"/>
                                        <p:tgtEl>
                                          <p:spTgt spid="3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4000"/>
                            </p:stCondLst>
                            <p:childTnLst>
                              <p:par>
                                <p:cTn id="46" presetID="16" presetClass="entr" presetSubtype="37"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outVertical)">
                                      <p:cBhvr>
                                        <p:cTn id="48" dur="500"/>
                                        <p:tgtEl>
                                          <p:spTgt spid="26"/>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outVertical)">
                                      <p:cBhvr>
                                        <p:cTn id="51" dur="500"/>
                                        <p:tgtEl>
                                          <p:spTgt spid="28"/>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0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5" grpId="0"/>
      <p:bldP spid="2" grpId="0"/>
      <p:bldP spid="3" grpId="0"/>
      <p:bldP spid="6" grpId="0"/>
      <p:bldP spid="14" grpId="0"/>
      <p:bldP spid="15" grpId="0"/>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White wavy cloth">
            <a:extLst>
              <a:ext uri="{FF2B5EF4-FFF2-40B4-BE49-F238E27FC236}">
                <a16:creationId xmlns:a16="http://schemas.microsoft.com/office/drawing/2014/main" id="{2E66C16D-3ACC-6C9D-7FAC-27B55ECB268D}"/>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040602"/>
            <a:ext cx="12192000" cy="5817398"/>
          </a:xfrm>
          <a:prstGeom prst="rect">
            <a:avLst/>
          </a:prstGeom>
        </p:spPr>
      </p:pic>
      <p:sp>
        <p:nvSpPr>
          <p:cNvPr id="6" name="TextBox 5">
            <a:extLst>
              <a:ext uri="{FF2B5EF4-FFF2-40B4-BE49-F238E27FC236}">
                <a16:creationId xmlns:a16="http://schemas.microsoft.com/office/drawing/2014/main" id="{F7E0CA41-3AE2-05B2-C693-39CD13A52550}"/>
              </a:ext>
            </a:extLst>
          </p:cNvPr>
          <p:cNvSpPr txBox="1"/>
          <p:nvPr/>
        </p:nvSpPr>
        <p:spPr>
          <a:xfrm>
            <a:off x="619454" y="2587285"/>
            <a:ext cx="6902479" cy="1153970"/>
          </a:xfrm>
          <a:prstGeom prst="rect">
            <a:avLst/>
          </a:prstGeom>
          <a:noFill/>
        </p:spPr>
        <p:txBody>
          <a:bodyPr wrap="square">
            <a:spAutoFit/>
          </a:bodyPr>
          <a:lstStyle/>
          <a:p>
            <a:pPr marL="285750" indent="-285750">
              <a:lnSpc>
                <a:spcPct val="150000"/>
              </a:lnSpc>
              <a:buClr>
                <a:srgbClr val="0064B1"/>
              </a:buClr>
              <a:buFont typeface="Wingdings" pitchFamily="2" charset="2"/>
              <a:buChar char="§"/>
            </a:pPr>
            <a:r>
              <a:rPr lang="en-US" sz="1600" dirty="0">
                <a:solidFill>
                  <a:srgbClr val="0064B1"/>
                </a:solidFill>
                <a:latin typeface="TT Norms Regular" panose="02000503030000020003" pitchFamily="2" charset="77"/>
              </a:rPr>
              <a:t>SUBJECTS WITH UNDERLYING HEALTH CONDITIONS:</a:t>
            </a:r>
            <a:r>
              <a:rPr lang="en-US" sz="1600" b="1" dirty="0">
                <a:solidFill>
                  <a:srgbClr val="0064B1"/>
                </a:solidFill>
                <a:latin typeface="TT Norms Regular" panose="02000503030000020003" pitchFamily="2" charset="77"/>
              </a:rPr>
              <a:t>    8</a:t>
            </a:r>
          </a:p>
          <a:p>
            <a:pPr marL="285750" indent="-285750">
              <a:lnSpc>
                <a:spcPct val="150000"/>
              </a:lnSpc>
              <a:buClr>
                <a:srgbClr val="0064B1"/>
              </a:buClr>
              <a:buFont typeface="Wingdings" pitchFamily="2" charset="2"/>
              <a:buChar char="§"/>
            </a:pPr>
            <a:r>
              <a:rPr lang="en-US" sz="1600" dirty="0">
                <a:solidFill>
                  <a:srgbClr val="0064B1"/>
                </a:solidFill>
                <a:latin typeface="TT Norms Regular" panose="02000503030000020003" pitchFamily="2" charset="77"/>
              </a:rPr>
              <a:t>SUBJECTS WITH NEW MEDICAL DIAGNOSES:	</a:t>
            </a:r>
            <a:r>
              <a:rPr lang="en-US" sz="1600" b="1" dirty="0">
                <a:solidFill>
                  <a:srgbClr val="0064B1"/>
                </a:solidFill>
                <a:latin typeface="TT Norms Regular" panose="02000503030000020003" pitchFamily="2" charset="77"/>
              </a:rPr>
              <a:t>   10</a:t>
            </a:r>
          </a:p>
          <a:p>
            <a:pPr marL="285750" indent="-285750">
              <a:lnSpc>
                <a:spcPct val="150000"/>
              </a:lnSpc>
              <a:buClr>
                <a:srgbClr val="E59C8D"/>
              </a:buClr>
              <a:buFont typeface="Wingdings" pitchFamily="2" charset="2"/>
              <a:buChar char="§"/>
            </a:pPr>
            <a:r>
              <a:rPr lang="en-US" sz="1600" dirty="0">
                <a:solidFill>
                  <a:srgbClr val="D68389"/>
                </a:solidFill>
                <a:latin typeface="TT Norms Regular" panose="02000503030000020003" pitchFamily="2" charset="77"/>
              </a:rPr>
              <a:t>SUBJECTS WITH UNKNOWN OMICS HEALTH RISKS:	</a:t>
            </a:r>
            <a:r>
              <a:rPr lang="en-US" sz="1600" b="1" dirty="0">
                <a:solidFill>
                  <a:srgbClr val="D68389"/>
                </a:solidFill>
                <a:latin typeface="TT Norms Regular" panose="02000503030000020003" pitchFamily="2" charset="77"/>
              </a:rPr>
              <a:t>   10</a:t>
            </a:r>
          </a:p>
        </p:txBody>
      </p:sp>
      <p:sp>
        <p:nvSpPr>
          <p:cNvPr id="15" name="TextBox 14">
            <a:extLst>
              <a:ext uri="{FF2B5EF4-FFF2-40B4-BE49-F238E27FC236}">
                <a16:creationId xmlns:a16="http://schemas.microsoft.com/office/drawing/2014/main" id="{E3EE61D7-981F-DBC7-EFC9-5AED14824547}"/>
              </a:ext>
            </a:extLst>
          </p:cNvPr>
          <p:cNvSpPr txBox="1"/>
          <p:nvPr/>
        </p:nvSpPr>
        <p:spPr>
          <a:xfrm>
            <a:off x="582133" y="4044522"/>
            <a:ext cx="6023926" cy="1996509"/>
          </a:xfrm>
          <a:prstGeom prst="rect">
            <a:avLst/>
          </a:prstGeom>
          <a:noFill/>
        </p:spPr>
        <p:txBody>
          <a:bodyPr wrap="square">
            <a:spAutoFit/>
          </a:bodyPr>
          <a:lstStyle/>
          <a:p>
            <a:pPr marL="285750" indent="-285750">
              <a:lnSpc>
                <a:spcPct val="150000"/>
              </a:lnSpc>
              <a:buSzPct val="60000"/>
              <a:buFont typeface="Wingdings" pitchFamily="2" charset="2"/>
              <a:buChar char="§"/>
            </a:pPr>
            <a:r>
              <a:rPr lang="en-US" sz="1600" b="0" i="0" u="none" strike="noStrike" dirty="0">
                <a:solidFill>
                  <a:srgbClr val="000000"/>
                </a:solidFill>
                <a:effectLst/>
                <a:latin typeface="TT Norms Regular" panose="02000503030000020003" pitchFamily="2" charset="77"/>
              </a:rPr>
              <a:t>BETWEEN 1-6 NEW MRI MEDICAL DIAGNOSES </a:t>
            </a:r>
            <a:br>
              <a:rPr lang="en-US" sz="1600" b="0" i="0" u="none" strike="noStrike" dirty="0">
                <a:solidFill>
                  <a:srgbClr val="000000"/>
                </a:solidFill>
                <a:effectLst/>
                <a:latin typeface="TT Norms Regular" panose="02000503030000020003" pitchFamily="2" charset="77"/>
              </a:rPr>
            </a:br>
            <a:r>
              <a:rPr lang="en-US" sz="1200" b="0" i="0" u="none" strike="noStrike" dirty="0">
                <a:solidFill>
                  <a:schemeClr val="bg2">
                    <a:lumMod val="50000"/>
                  </a:schemeClr>
                </a:solidFill>
                <a:effectLst/>
                <a:latin typeface="TT Norms Regular" panose="02000503030000020003" pitchFamily="2" charset="77"/>
              </a:rPr>
              <a:t>per participant (mean number 2.6, SD = 1.5</a:t>
            </a:r>
            <a:r>
              <a:rPr lang="en-US" sz="1200" dirty="0">
                <a:solidFill>
                  <a:schemeClr val="bg2">
                    <a:lumMod val="50000"/>
                  </a:schemeClr>
                </a:solidFill>
                <a:latin typeface="TT Norms Regular" panose="02000503030000020003" pitchFamily="2" charset="77"/>
              </a:rPr>
              <a:t>)</a:t>
            </a:r>
          </a:p>
          <a:p>
            <a:pPr marL="285750" indent="-285750">
              <a:lnSpc>
                <a:spcPct val="150000"/>
              </a:lnSpc>
              <a:buSzPct val="60000"/>
              <a:buFont typeface="Wingdings" pitchFamily="2" charset="2"/>
              <a:buChar char="§"/>
            </a:pPr>
            <a:r>
              <a:rPr lang="en-US" sz="1600" dirty="0">
                <a:latin typeface="TT Norms Regular" panose="02000503030000020003" pitchFamily="2" charset="77"/>
              </a:rPr>
              <a:t>BETWEEN 2-8 NEW NON-MRI MEDICAL DIAGNOSES</a:t>
            </a:r>
            <a:r>
              <a:rPr lang="en-US" sz="1600" b="0" i="0" u="none" strike="noStrike" dirty="0">
                <a:solidFill>
                  <a:srgbClr val="000000"/>
                </a:solidFill>
                <a:effectLst/>
                <a:latin typeface="TT Norms Regular" panose="02000503030000020003" pitchFamily="2" charset="77"/>
              </a:rPr>
              <a:t> </a:t>
            </a:r>
            <a:br>
              <a:rPr lang="en-US" sz="1600" b="0" i="0" u="none" strike="noStrike" dirty="0">
                <a:solidFill>
                  <a:srgbClr val="000000"/>
                </a:solidFill>
                <a:effectLst/>
                <a:latin typeface="TT Norms Regular" panose="02000503030000020003" pitchFamily="2" charset="77"/>
              </a:rPr>
            </a:br>
            <a:r>
              <a:rPr lang="en-US" sz="1200" b="0" i="0" u="none" strike="noStrike" dirty="0">
                <a:solidFill>
                  <a:schemeClr val="bg2">
                    <a:lumMod val="50000"/>
                  </a:schemeClr>
                </a:solidFill>
                <a:effectLst/>
                <a:latin typeface="TT Norms Regular" panose="02000503030000020003" pitchFamily="2" charset="77"/>
              </a:rPr>
              <a:t>per participant (mean number 5.5, SD = 1.8)</a:t>
            </a:r>
          </a:p>
          <a:p>
            <a:pPr marL="285750" indent="-285750">
              <a:lnSpc>
                <a:spcPct val="150000"/>
              </a:lnSpc>
              <a:buSzPct val="60000"/>
              <a:buFont typeface="Wingdings" pitchFamily="2" charset="2"/>
              <a:buChar char="§"/>
            </a:pPr>
            <a:r>
              <a:rPr lang="en-US" sz="1600" dirty="0">
                <a:solidFill>
                  <a:srgbClr val="000000"/>
                </a:solidFill>
                <a:latin typeface="TT Norms Regular" panose="02000503030000020003" pitchFamily="2" charset="77"/>
              </a:rPr>
              <a:t>BETWEEN 2-7 RELEVANT OMICS </a:t>
            </a:r>
            <a:r>
              <a:rPr lang="en-US" sz="1600" dirty="0">
                <a:latin typeface="TT Norms Regular" panose="02000503030000020003" pitchFamily="2" charset="77"/>
              </a:rPr>
              <a:t>HEALTH RISKS </a:t>
            </a:r>
            <a:br>
              <a:rPr lang="en-US" sz="1600" dirty="0">
                <a:latin typeface="TT Norms Regular" panose="02000503030000020003" pitchFamily="2" charset="77"/>
              </a:rPr>
            </a:br>
            <a:r>
              <a:rPr lang="en-US" sz="1200" b="0" i="0" u="none" strike="noStrike" dirty="0">
                <a:solidFill>
                  <a:schemeClr val="bg2">
                    <a:lumMod val="50000"/>
                  </a:schemeClr>
                </a:solidFill>
                <a:effectLst/>
                <a:latin typeface="TT Norms Regular" panose="02000503030000020003" pitchFamily="2" charset="77"/>
              </a:rPr>
              <a:t>per participant </a:t>
            </a:r>
            <a:r>
              <a:rPr lang="en-US" sz="1200" dirty="0">
                <a:solidFill>
                  <a:schemeClr val="bg2">
                    <a:lumMod val="50000"/>
                  </a:schemeClr>
                </a:solidFill>
                <a:latin typeface="TT Norms Regular" panose="02000503030000020003" pitchFamily="2" charset="77"/>
              </a:rPr>
              <a:t>(mean number 4.6</a:t>
            </a:r>
            <a:r>
              <a:rPr lang="en-US" sz="1200" b="0" i="0" u="none" strike="noStrike" dirty="0">
                <a:solidFill>
                  <a:schemeClr val="bg2">
                    <a:lumMod val="50000"/>
                  </a:schemeClr>
                </a:solidFill>
                <a:effectLst/>
                <a:latin typeface="TT Norms Regular" panose="02000503030000020003" pitchFamily="2" charset="77"/>
              </a:rPr>
              <a:t>, SD = 1.5</a:t>
            </a:r>
            <a:r>
              <a:rPr lang="en-US" sz="1200" dirty="0">
                <a:solidFill>
                  <a:schemeClr val="bg2">
                    <a:lumMod val="50000"/>
                  </a:schemeClr>
                </a:solidFill>
                <a:latin typeface="TT Norms Regular" panose="02000503030000020003" pitchFamily="2" charset="77"/>
              </a:rPr>
              <a:t>)</a:t>
            </a:r>
            <a:endParaRPr lang="en-US" sz="1600" dirty="0">
              <a:solidFill>
                <a:schemeClr val="bg2">
                  <a:lumMod val="50000"/>
                </a:schemeClr>
              </a:solidFill>
              <a:latin typeface="TT Norms Regular" panose="02000503030000020003" pitchFamily="2" charset="77"/>
            </a:endParaRPr>
          </a:p>
        </p:txBody>
      </p:sp>
      <p:graphicFrame>
        <p:nvGraphicFramePr>
          <p:cNvPr id="18" name="Chart 17">
            <a:extLst>
              <a:ext uri="{FF2B5EF4-FFF2-40B4-BE49-F238E27FC236}">
                <a16:creationId xmlns:a16="http://schemas.microsoft.com/office/drawing/2014/main" id="{827E6B57-C474-BD31-B11D-E80677C7EB47}"/>
              </a:ext>
            </a:extLst>
          </p:cNvPr>
          <p:cNvGraphicFramePr/>
          <p:nvPr>
            <p:extLst>
              <p:ext uri="{D42A27DB-BD31-4B8C-83A1-F6EECF244321}">
                <p14:modId xmlns:p14="http://schemas.microsoft.com/office/powerpoint/2010/main" val="2605426770"/>
              </p:ext>
            </p:extLst>
          </p:nvPr>
        </p:nvGraphicFramePr>
        <p:xfrm>
          <a:off x="6355612" y="1983443"/>
          <a:ext cx="5836388" cy="4454679"/>
        </p:xfrm>
        <a:graphic>
          <a:graphicData uri="http://schemas.openxmlformats.org/drawingml/2006/chart">
            <c:chart xmlns:c="http://schemas.openxmlformats.org/drawingml/2006/chart" xmlns:r="http://schemas.openxmlformats.org/officeDocument/2006/relationships" r:id="rId4"/>
          </a:graphicData>
        </a:graphic>
      </p:graphicFrame>
      <p:cxnSp>
        <p:nvCxnSpPr>
          <p:cNvPr id="2" name="Straight Connector 1">
            <a:extLst>
              <a:ext uri="{FF2B5EF4-FFF2-40B4-BE49-F238E27FC236}">
                <a16:creationId xmlns:a16="http://schemas.microsoft.com/office/drawing/2014/main" id="{4082CA0F-44D1-3730-B4BC-CFEA10823C5F}"/>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3C565F2-51FE-67FD-A3D4-4A8400EA28CD}"/>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latin typeface="TT Norms Regular" panose="02000503030000020003" pitchFamily="2" charset="77"/>
            </a:endParaRPr>
          </a:p>
        </p:txBody>
      </p:sp>
      <p:cxnSp>
        <p:nvCxnSpPr>
          <p:cNvPr id="7" name="Straight Connector 6">
            <a:extLst>
              <a:ext uri="{FF2B5EF4-FFF2-40B4-BE49-F238E27FC236}">
                <a16:creationId xmlns:a16="http://schemas.microsoft.com/office/drawing/2014/main" id="{B6ECFDAE-556D-90AF-2187-6113313B984D}"/>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B6FD6A9-296C-A317-990E-CE428984A0A5}"/>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9" name="Straight Connector 8">
            <a:extLst>
              <a:ext uri="{FF2B5EF4-FFF2-40B4-BE49-F238E27FC236}">
                <a16:creationId xmlns:a16="http://schemas.microsoft.com/office/drawing/2014/main" id="{429514AC-05B9-5C9E-66B3-024B85E97303}"/>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DD32551-C551-8EEC-3E17-D616C6630FE3}"/>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11" name="Straight Connector 10">
            <a:extLst>
              <a:ext uri="{FF2B5EF4-FFF2-40B4-BE49-F238E27FC236}">
                <a16:creationId xmlns:a16="http://schemas.microsoft.com/office/drawing/2014/main" id="{B5CAFC3E-B0A4-11D2-6D03-E8C1D28B0D8F}"/>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C9C0A8C-1E8B-B6AF-D324-66E7085C9940}"/>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sp>
        <p:nvSpPr>
          <p:cNvPr id="13" name="Rectangle 12">
            <a:extLst>
              <a:ext uri="{FF2B5EF4-FFF2-40B4-BE49-F238E27FC236}">
                <a16:creationId xmlns:a16="http://schemas.microsoft.com/office/drawing/2014/main" id="{3C6B307B-C92C-93BD-725A-93ED9F3C3357}"/>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RESULTS</a:t>
            </a:r>
          </a:p>
        </p:txBody>
      </p:sp>
      <p:sp>
        <p:nvSpPr>
          <p:cNvPr id="16" name="TextBox 15">
            <a:extLst>
              <a:ext uri="{FF2B5EF4-FFF2-40B4-BE49-F238E27FC236}">
                <a16:creationId xmlns:a16="http://schemas.microsoft.com/office/drawing/2014/main" id="{4AFE84E0-8073-EFF3-1647-354B1802B0B7}"/>
              </a:ext>
            </a:extLst>
          </p:cNvPr>
          <p:cNvSpPr txBox="1"/>
          <p:nvPr/>
        </p:nvSpPr>
        <p:spPr>
          <a:xfrm>
            <a:off x="350145" y="1436638"/>
            <a:ext cx="11679930"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effectLst/>
                <a:latin typeface="TT Norms Light" panose="02000503020000020003" pitchFamily="2" charset="77"/>
                <a:ea typeface="Times New Roman" panose="02020603050405020304" pitchFamily="18" charset="0"/>
              </a:rPr>
              <a:t>GENERAL FINDINGS</a:t>
            </a:r>
          </a:p>
        </p:txBody>
      </p:sp>
      <p:cxnSp>
        <p:nvCxnSpPr>
          <p:cNvPr id="19" name="Straight Connector 18">
            <a:extLst>
              <a:ext uri="{FF2B5EF4-FFF2-40B4-BE49-F238E27FC236}">
                <a16:creationId xmlns:a16="http://schemas.microsoft.com/office/drawing/2014/main" id="{3A81B014-94D6-1825-BAB2-55226155143A}"/>
              </a:ext>
            </a:extLst>
          </p:cNvPr>
          <p:cNvCxnSpPr>
            <a:cxnSpLocks/>
          </p:cNvCxnSpPr>
          <p:nvPr/>
        </p:nvCxnSpPr>
        <p:spPr>
          <a:xfrm>
            <a:off x="763881" y="3895232"/>
            <a:ext cx="5842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6EC5E2A-9B34-C426-CD08-03034B3046AE}"/>
              </a:ext>
            </a:extLst>
          </p:cNvPr>
          <p:cNvCxnSpPr>
            <a:cxnSpLocks/>
          </p:cNvCxnSpPr>
          <p:nvPr/>
        </p:nvCxnSpPr>
        <p:spPr>
          <a:xfrm flipV="1">
            <a:off x="6836607" y="2587285"/>
            <a:ext cx="0" cy="385083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8DF62804-66CD-3E23-C5F6-8CF434B65BB7}"/>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30" name="Picture 29" descr="Text&#10;&#10;Description automatically generated">
            <a:extLst>
              <a:ext uri="{FF2B5EF4-FFF2-40B4-BE49-F238E27FC236}">
                <a16:creationId xmlns:a16="http://schemas.microsoft.com/office/drawing/2014/main" id="{707AB883-6080-EFE1-4A48-FBBFD45ECE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1342982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heel(1)">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keh">
            <a:extLst>
              <a:ext uri="{FF2B5EF4-FFF2-40B4-BE49-F238E27FC236}">
                <a16:creationId xmlns:a16="http://schemas.microsoft.com/office/drawing/2014/main" id="{503DD649-C413-104B-B101-304B43A5A4A1}"/>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b="19480"/>
          <a:stretch/>
        </p:blipFill>
        <p:spPr>
          <a:xfrm>
            <a:off x="0" y="964867"/>
            <a:ext cx="12192000" cy="5893133"/>
          </a:xfrm>
          <a:prstGeom prst="rect">
            <a:avLst/>
          </a:prstGeom>
        </p:spPr>
      </p:pic>
      <p:graphicFrame>
        <p:nvGraphicFramePr>
          <p:cNvPr id="9" name="Table 9">
            <a:extLst>
              <a:ext uri="{FF2B5EF4-FFF2-40B4-BE49-F238E27FC236}">
                <a16:creationId xmlns:a16="http://schemas.microsoft.com/office/drawing/2014/main" id="{570395F0-B506-C1AC-2114-3F85C35C744A}"/>
              </a:ext>
            </a:extLst>
          </p:cNvPr>
          <p:cNvGraphicFramePr>
            <a:graphicFrameLocks noGrp="1"/>
          </p:cNvGraphicFramePr>
          <p:nvPr>
            <p:extLst>
              <p:ext uri="{D42A27DB-BD31-4B8C-83A1-F6EECF244321}">
                <p14:modId xmlns:p14="http://schemas.microsoft.com/office/powerpoint/2010/main" val="3498865342"/>
              </p:ext>
            </p:extLst>
          </p:nvPr>
        </p:nvGraphicFramePr>
        <p:xfrm>
          <a:off x="365573" y="4179300"/>
          <a:ext cx="11645452" cy="2474414"/>
        </p:xfrm>
        <a:graphic>
          <a:graphicData uri="http://schemas.openxmlformats.org/drawingml/2006/table">
            <a:tbl>
              <a:tblPr firstRow="1" bandRow="1">
                <a:tableStyleId>{5A111915-BE36-4E01-A7E5-04B1672EAD32}</a:tableStyleId>
              </a:tblPr>
              <a:tblGrid>
                <a:gridCol w="2755003">
                  <a:extLst>
                    <a:ext uri="{9D8B030D-6E8A-4147-A177-3AD203B41FA5}">
                      <a16:colId xmlns:a16="http://schemas.microsoft.com/office/drawing/2014/main" val="1911961302"/>
                    </a:ext>
                  </a:extLst>
                </a:gridCol>
                <a:gridCol w="2861124">
                  <a:extLst>
                    <a:ext uri="{9D8B030D-6E8A-4147-A177-3AD203B41FA5}">
                      <a16:colId xmlns:a16="http://schemas.microsoft.com/office/drawing/2014/main" val="2566653304"/>
                    </a:ext>
                  </a:extLst>
                </a:gridCol>
                <a:gridCol w="2867025">
                  <a:extLst>
                    <a:ext uri="{9D8B030D-6E8A-4147-A177-3AD203B41FA5}">
                      <a16:colId xmlns:a16="http://schemas.microsoft.com/office/drawing/2014/main" val="653115202"/>
                    </a:ext>
                  </a:extLst>
                </a:gridCol>
                <a:gridCol w="3162300">
                  <a:extLst>
                    <a:ext uri="{9D8B030D-6E8A-4147-A177-3AD203B41FA5}">
                      <a16:colId xmlns:a16="http://schemas.microsoft.com/office/drawing/2014/main" val="331886382"/>
                    </a:ext>
                  </a:extLst>
                </a:gridCol>
              </a:tblGrid>
              <a:tr h="0">
                <a:tc rowSpan="2">
                  <a:txBody>
                    <a:bodyPr/>
                    <a:lstStyle/>
                    <a:p>
                      <a:pPr algn="ctr"/>
                      <a:r>
                        <a:rPr lang="en-US" sz="1400" dirty="0">
                          <a:solidFill>
                            <a:srgbClr val="0064B1"/>
                          </a:solidFill>
                          <a:latin typeface="TT Norms Regular" panose="02000503030000020003" pitchFamily="2" charset="77"/>
                        </a:rPr>
                        <a:t>RECOMMENDATION TYPE</a:t>
                      </a:r>
                    </a:p>
                  </a:txBody>
                  <a:tcPr anchor="ctr">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64B1"/>
                          </a:solidFill>
                          <a:latin typeface="TT Norms Regular" panose="02000503030000020003" pitchFamily="2" charset="77"/>
                        </a:rPr>
                        <a:t>MEAN NUMBER OF RECOMMENDATION STATEMENTS (WITH SD) </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dirty="0"/>
                    </a:p>
                  </a:txBody>
                  <a:tcPr/>
                </a:tc>
                <a:extLst>
                  <a:ext uri="{0D108BD9-81ED-4DB2-BD59-A6C34878D82A}">
                    <a16:rowId xmlns:a16="http://schemas.microsoft.com/office/drawing/2014/main" val="3011001780"/>
                  </a:ext>
                </a:extLst>
              </a:tr>
              <a:tr h="560799">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64B1"/>
                          </a:solidFill>
                          <a:latin typeface="TT Norms Regular" panose="02000503030000020003" pitchFamily="2" charset="77"/>
                        </a:rPr>
                        <a:t>WHOLE-BODY MRI RECOMMENDATIONS</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64B1"/>
                          </a:solidFill>
                          <a:latin typeface="TT Norms Regular" panose="02000503030000020003" pitchFamily="2" charset="77"/>
                        </a:rPr>
                        <a:t>TRADITIONAL HEALTH ASSESSMENT RECOMMENDATIONS</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64B1"/>
                          </a:solidFill>
                          <a:latin typeface="TT Norms Regular" panose="02000503030000020003" pitchFamily="2" charset="77"/>
                        </a:rPr>
                        <a:t>HIGH-DEFINITION HEALTH ASSESSMENT RECOMMENDATIONS</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9210200"/>
                  </a:ext>
                </a:extLst>
              </a:tr>
              <a:tr h="3217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64B1"/>
                          </a:solidFill>
                          <a:latin typeface="TT Norms Regular" panose="02000503030000020003" pitchFamily="2" charset="77"/>
                        </a:rPr>
                        <a:t>ADDITIONAL EXAMINATIONS</a:t>
                      </a:r>
                    </a:p>
                  </a:txBody>
                  <a:tcPr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1.3 (1.25)</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3.9 (2.23)</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64B1"/>
                          </a:solidFill>
                          <a:latin typeface="TT Norms Regular" panose="02000503030000020003" pitchFamily="2" charset="77"/>
                        </a:rPr>
                        <a:t>4.2 (2.39)</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60067001"/>
                  </a:ext>
                </a:extLst>
              </a:tr>
              <a:tr h="321763">
                <a:tc>
                  <a:txBody>
                    <a:bodyPr/>
                    <a:lstStyle/>
                    <a:p>
                      <a:pPr algn="ctr"/>
                      <a:r>
                        <a:rPr lang="en-US" sz="1100" dirty="0">
                          <a:solidFill>
                            <a:srgbClr val="0064B1"/>
                          </a:solidFill>
                          <a:latin typeface="TT Norms Regular" panose="02000503030000020003" pitchFamily="2" charset="77"/>
                        </a:rPr>
                        <a:t>CONTROL EXAMINATIONS</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3.5 (0.97)</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3.5 (0.97)</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624182609"/>
                  </a:ext>
                </a:extLst>
              </a:tr>
              <a:tr h="321763">
                <a:tc>
                  <a:txBody>
                    <a:bodyPr/>
                    <a:lstStyle/>
                    <a:p>
                      <a:pPr algn="ctr"/>
                      <a:r>
                        <a:rPr lang="en-US" sz="1100" dirty="0">
                          <a:solidFill>
                            <a:srgbClr val="0064B1"/>
                          </a:solidFill>
                          <a:latin typeface="TT Norms Regular" panose="02000503030000020003" pitchFamily="2" charset="77"/>
                        </a:rPr>
                        <a:t>SCREENING TESTS</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5.3 (1.95)</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5.9 (2.08)</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557669112"/>
                  </a:ext>
                </a:extLst>
              </a:tr>
              <a:tr h="321763">
                <a:tc>
                  <a:txBody>
                    <a:bodyPr/>
                    <a:lstStyle/>
                    <a:p>
                      <a:pPr algn="ctr"/>
                      <a:r>
                        <a:rPr lang="en-US" sz="1100" dirty="0">
                          <a:solidFill>
                            <a:srgbClr val="0064B1"/>
                          </a:solidFill>
                          <a:latin typeface="TT Norms Regular" panose="02000503030000020003" pitchFamily="2" charset="77"/>
                        </a:rPr>
                        <a:t>THERAPEUTIC RECOMMENDATION</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2.6 (1.78)</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2.6 (1.78)</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4045630737"/>
                  </a:ext>
                </a:extLst>
              </a:tr>
              <a:tr h="3217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0064B1"/>
                          </a:solidFill>
                          <a:latin typeface="TT Norms Regular" panose="02000503030000020003" pitchFamily="2" charset="77"/>
                        </a:rPr>
                        <a:t>LIFESTYLE RECOMMENDATION</a:t>
                      </a:r>
                    </a:p>
                  </a:txBody>
                  <a:tcPr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2.3 (1.49)</a:t>
                      </a:r>
                    </a:p>
                  </a:txBody>
                  <a:tcPr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r>
                        <a:rPr lang="en-US" sz="1100" dirty="0">
                          <a:solidFill>
                            <a:srgbClr val="0064B1"/>
                          </a:solidFill>
                          <a:latin typeface="TT Norms Regular" panose="02000503030000020003" pitchFamily="2" charset="77"/>
                        </a:rPr>
                        <a:t>7 (2.26)</a:t>
                      </a:r>
                    </a:p>
                  </a:txBody>
                  <a:tcPr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59045144"/>
                  </a:ext>
                </a:extLst>
              </a:tr>
            </a:tbl>
          </a:graphicData>
        </a:graphic>
      </p:graphicFrame>
      <p:grpSp>
        <p:nvGrpSpPr>
          <p:cNvPr id="19" name="Group 18">
            <a:extLst>
              <a:ext uri="{FF2B5EF4-FFF2-40B4-BE49-F238E27FC236}">
                <a16:creationId xmlns:a16="http://schemas.microsoft.com/office/drawing/2014/main" id="{2F9BE06E-7C6D-4020-E77D-43C888AC5E28}"/>
              </a:ext>
            </a:extLst>
          </p:cNvPr>
          <p:cNvGrpSpPr/>
          <p:nvPr/>
        </p:nvGrpSpPr>
        <p:grpSpPr>
          <a:xfrm>
            <a:off x="350145" y="1733354"/>
            <a:ext cx="11269882" cy="2386954"/>
            <a:chOff x="350145" y="1733354"/>
            <a:chExt cx="11269882" cy="2386954"/>
          </a:xfrm>
        </p:grpSpPr>
        <p:graphicFrame>
          <p:nvGraphicFramePr>
            <p:cNvPr id="13" name="Chart 12">
              <a:extLst>
                <a:ext uri="{FF2B5EF4-FFF2-40B4-BE49-F238E27FC236}">
                  <a16:creationId xmlns:a16="http://schemas.microsoft.com/office/drawing/2014/main" id="{78EDB5A7-0C3B-B9E0-AA23-9E60A548CF5E}"/>
                </a:ext>
              </a:extLst>
            </p:cNvPr>
            <p:cNvGraphicFramePr/>
            <p:nvPr>
              <p:extLst>
                <p:ext uri="{D42A27DB-BD31-4B8C-83A1-F6EECF244321}">
                  <p14:modId xmlns:p14="http://schemas.microsoft.com/office/powerpoint/2010/main" val="2417750415"/>
                </p:ext>
              </p:extLst>
            </p:nvPr>
          </p:nvGraphicFramePr>
          <p:xfrm>
            <a:off x="350145" y="2142205"/>
            <a:ext cx="3115046" cy="1562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FC6138E1-A1AC-FFE4-C81E-F69935C20F5E}"/>
                </a:ext>
              </a:extLst>
            </p:cNvPr>
            <p:cNvGraphicFramePr/>
            <p:nvPr>
              <p:extLst>
                <p:ext uri="{D42A27DB-BD31-4B8C-83A1-F6EECF244321}">
                  <p14:modId xmlns:p14="http://schemas.microsoft.com/office/powerpoint/2010/main" val="3201449630"/>
                </p:ext>
              </p:extLst>
            </p:nvPr>
          </p:nvGraphicFramePr>
          <p:xfrm>
            <a:off x="3317299" y="1733354"/>
            <a:ext cx="2429278" cy="238695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902E6F71-A816-A94C-0951-70F418542BCE}"/>
                </a:ext>
              </a:extLst>
            </p:cNvPr>
            <p:cNvGraphicFramePr/>
            <p:nvPr>
              <p:extLst>
                <p:ext uri="{D42A27DB-BD31-4B8C-83A1-F6EECF244321}">
                  <p14:modId xmlns:p14="http://schemas.microsoft.com/office/powerpoint/2010/main" val="895041517"/>
                </p:ext>
              </p:extLst>
            </p:nvPr>
          </p:nvGraphicFramePr>
          <p:xfrm>
            <a:off x="6187531" y="1959793"/>
            <a:ext cx="2429278" cy="19340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Chart 1">
              <a:extLst>
                <a:ext uri="{FF2B5EF4-FFF2-40B4-BE49-F238E27FC236}">
                  <a16:creationId xmlns:a16="http://schemas.microsoft.com/office/drawing/2014/main" id="{E5277E76-705F-23C1-A99F-4E473DCC5407}"/>
                </a:ext>
              </a:extLst>
            </p:cNvPr>
            <p:cNvGraphicFramePr/>
            <p:nvPr>
              <p:extLst>
                <p:ext uri="{D42A27DB-BD31-4B8C-83A1-F6EECF244321}">
                  <p14:modId xmlns:p14="http://schemas.microsoft.com/office/powerpoint/2010/main" val="985739398"/>
                </p:ext>
              </p:extLst>
            </p:nvPr>
          </p:nvGraphicFramePr>
          <p:xfrm>
            <a:off x="9190749" y="1959794"/>
            <a:ext cx="2429278" cy="1934075"/>
          </p:xfrm>
          <a:graphic>
            <a:graphicData uri="http://schemas.openxmlformats.org/drawingml/2006/chart">
              <c:chart xmlns:c="http://schemas.openxmlformats.org/drawingml/2006/chart" xmlns:r="http://schemas.openxmlformats.org/officeDocument/2006/relationships" r:id="rId7"/>
            </a:graphicData>
          </a:graphic>
        </p:graphicFrame>
      </p:grpSp>
      <p:cxnSp>
        <p:nvCxnSpPr>
          <p:cNvPr id="3" name="Straight Connector 2">
            <a:extLst>
              <a:ext uri="{FF2B5EF4-FFF2-40B4-BE49-F238E27FC236}">
                <a16:creationId xmlns:a16="http://schemas.microsoft.com/office/drawing/2014/main" id="{B42944C9-5D1D-250C-6D51-1D66AACDF3D5}"/>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8469A0C9-3529-C530-2235-2A9D126E48DF}"/>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600">
              <a:latin typeface="TT Norms Regular" panose="02000503030000020003" pitchFamily="2" charset="77"/>
            </a:endParaRPr>
          </a:p>
        </p:txBody>
      </p:sp>
      <p:cxnSp>
        <p:nvCxnSpPr>
          <p:cNvPr id="7" name="Straight Connector 6">
            <a:extLst>
              <a:ext uri="{FF2B5EF4-FFF2-40B4-BE49-F238E27FC236}">
                <a16:creationId xmlns:a16="http://schemas.microsoft.com/office/drawing/2014/main" id="{6C2D956E-7613-A9EB-D108-99E79B2AD929}"/>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9678C6F-2E76-EFF4-4F10-D89925E7E3E8}"/>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600" dirty="0">
              <a:latin typeface="TT Norms Regular" panose="02000503030000020003" pitchFamily="2" charset="77"/>
            </a:endParaRPr>
          </a:p>
        </p:txBody>
      </p:sp>
      <p:cxnSp>
        <p:nvCxnSpPr>
          <p:cNvPr id="10" name="Straight Connector 9">
            <a:extLst>
              <a:ext uri="{FF2B5EF4-FFF2-40B4-BE49-F238E27FC236}">
                <a16:creationId xmlns:a16="http://schemas.microsoft.com/office/drawing/2014/main" id="{4102C48B-8711-D406-D441-CAD426E01CC0}"/>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0FEF053-26B1-5A4F-1EE5-E1EFC0EF1178}"/>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600" dirty="0">
              <a:latin typeface="TT Norms Regular" panose="02000503030000020003" pitchFamily="2" charset="77"/>
            </a:endParaRPr>
          </a:p>
        </p:txBody>
      </p:sp>
      <p:cxnSp>
        <p:nvCxnSpPr>
          <p:cNvPr id="12" name="Straight Connector 11">
            <a:extLst>
              <a:ext uri="{FF2B5EF4-FFF2-40B4-BE49-F238E27FC236}">
                <a16:creationId xmlns:a16="http://schemas.microsoft.com/office/drawing/2014/main" id="{684D7BFB-F2E5-CAB8-2070-EFFE52077683}"/>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F7B07A0-502E-80DE-2EA1-A5E5FC66F599}"/>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600" dirty="0">
              <a:latin typeface="TT Norms Regular" panose="02000503030000020003" pitchFamily="2" charset="77"/>
            </a:endParaRPr>
          </a:p>
        </p:txBody>
      </p:sp>
      <p:sp>
        <p:nvSpPr>
          <p:cNvPr id="15" name="Rectangle 14">
            <a:extLst>
              <a:ext uri="{FF2B5EF4-FFF2-40B4-BE49-F238E27FC236}">
                <a16:creationId xmlns:a16="http://schemas.microsoft.com/office/drawing/2014/main" id="{4A602DE2-30B6-0B51-2681-0DBE4F4E0987}"/>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RESULTS</a:t>
            </a:r>
          </a:p>
        </p:txBody>
      </p:sp>
      <p:sp>
        <p:nvSpPr>
          <p:cNvPr id="18" name="TextBox 17">
            <a:extLst>
              <a:ext uri="{FF2B5EF4-FFF2-40B4-BE49-F238E27FC236}">
                <a16:creationId xmlns:a16="http://schemas.microsoft.com/office/drawing/2014/main" id="{8E267F4F-9656-D089-2E02-8AE9173364F2}"/>
              </a:ext>
            </a:extLst>
          </p:cNvPr>
          <p:cNvSpPr txBox="1"/>
          <p:nvPr/>
        </p:nvSpPr>
        <p:spPr>
          <a:xfrm>
            <a:off x="350145" y="1200134"/>
            <a:ext cx="11679930"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latin typeface="TT Norms Light" panose="02000503020000020003" pitchFamily="2" charset="77"/>
                <a:ea typeface="Times New Roman" panose="02020603050405020304" pitchFamily="18" charset="0"/>
              </a:rPr>
              <a:t>RECOMMENDATION ANALYSIS</a:t>
            </a:r>
            <a:endParaRPr lang="en-US" sz="2400" spc="300" dirty="0">
              <a:solidFill>
                <a:srgbClr val="0064B1"/>
              </a:solidFill>
              <a:effectLst/>
              <a:latin typeface="TT Norms Light" panose="02000503020000020003" pitchFamily="2" charset="77"/>
              <a:ea typeface="Times New Roman" panose="02020603050405020304" pitchFamily="18" charset="0"/>
            </a:endParaRPr>
          </a:p>
        </p:txBody>
      </p:sp>
      <p:sp>
        <p:nvSpPr>
          <p:cNvPr id="20" name="Rectangle 19">
            <a:extLst>
              <a:ext uri="{FF2B5EF4-FFF2-40B4-BE49-F238E27FC236}">
                <a16:creationId xmlns:a16="http://schemas.microsoft.com/office/drawing/2014/main" id="{9B1BE5B2-D1E9-6527-83E2-0BBD8BA9E75C}"/>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21" name="Picture 20" descr="Text&#10;&#10;Description automatically generated">
            <a:extLst>
              <a:ext uri="{FF2B5EF4-FFF2-40B4-BE49-F238E27FC236}">
                <a16:creationId xmlns:a16="http://schemas.microsoft.com/office/drawing/2014/main" id="{443E6693-4C32-A06E-D69C-B1DBDA464F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1453460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Leafy shadow">
            <a:extLst>
              <a:ext uri="{FF2B5EF4-FFF2-40B4-BE49-F238E27FC236}">
                <a16:creationId xmlns:a16="http://schemas.microsoft.com/office/drawing/2014/main" id="{3C916768-A8CD-E8FF-80E8-C12F1B8972BD}"/>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18336" y="1040601"/>
            <a:ext cx="12192000" cy="5817393"/>
          </a:xfrm>
          <a:prstGeom prst="rect">
            <a:avLst/>
          </a:prstGeom>
        </p:spPr>
      </p:pic>
      <p:sp>
        <p:nvSpPr>
          <p:cNvPr id="2" name="TextBox 1">
            <a:extLst>
              <a:ext uri="{FF2B5EF4-FFF2-40B4-BE49-F238E27FC236}">
                <a16:creationId xmlns:a16="http://schemas.microsoft.com/office/drawing/2014/main" id="{6D367FE1-49FD-2FCC-35A4-9ACC5C31A37D}"/>
              </a:ext>
            </a:extLst>
          </p:cNvPr>
          <p:cNvSpPr txBox="1"/>
          <p:nvPr/>
        </p:nvSpPr>
        <p:spPr>
          <a:xfrm>
            <a:off x="3057117" y="2445581"/>
            <a:ext cx="11450380" cy="3970318"/>
          </a:xfrm>
          <a:prstGeom prst="rect">
            <a:avLst/>
          </a:prstGeom>
          <a:noFill/>
        </p:spPr>
        <p:txBody>
          <a:bodyPr wrap="square">
            <a:spAutoFit/>
          </a:bodyPr>
          <a:lstStyle/>
          <a:p>
            <a:r>
              <a:rPr lang="en-US" dirty="0">
                <a:solidFill>
                  <a:srgbClr val="0064B1"/>
                </a:solidFill>
                <a:latin typeface="TT Norms Regular" panose="02000503030000020003" pitchFamily="2" charset="77"/>
              </a:rPr>
              <a:t>THE INTEGRATION OF OMICS AND TRADITIONAL MEDICAL STUDIES </a:t>
            </a:r>
          </a:p>
          <a:p>
            <a:r>
              <a:rPr lang="en-US" dirty="0">
                <a:solidFill>
                  <a:srgbClr val="0064B1"/>
                </a:solidFill>
                <a:latin typeface="TT Norms Regular" panose="02000503030000020003" pitchFamily="2" charset="77"/>
              </a:rPr>
              <a:t>IS MADE POSSIBLE THROUGH NETWORK MEDICINE</a:t>
            </a:r>
          </a:p>
          <a:p>
            <a:pPr>
              <a:lnSpc>
                <a:spcPct val="200000"/>
              </a:lnSpc>
            </a:pPr>
            <a:endParaRPr lang="en-US" dirty="0">
              <a:solidFill>
                <a:srgbClr val="0064B1"/>
              </a:solidFill>
              <a:latin typeface="TT Norms Regular" panose="02000503030000020003" pitchFamily="2" charset="77"/>
            </a:endParaRPr>
          </a:p>
          <a:p>
            <a:endParaRPr lang="en-US" dirty="0">
              <a:solidFill>
                <a:srgbClr val="0064B1"/>
              </a:solidFill>
              <a:latin typeface="TT Norms Regular" panose="02000503030000020003" pitchFamily="2" charset="77"/>
            </a:endParaRPr>
          </a:p>
          <a:p>
            <a:endParaRPr lang="en-US" dirty="0">
              <a:solidFill>
                <a:srgbClr val="0064B1"/>
              </a:solidFill>
              <a:latin typeface="TT Norms Regular" panose="02000503030000020003" pitchFamily="2" charset="77"/>
            </a:endParaRPr>
          </a:p>
          <a:p>
            <a:r>
              <a:rPr lang="en-US" dirty="0">
                <a:solidFill>
                  <a:srgbClr val="0064B1"/>
                </a:solidFill>
                <a:latin typeface="TT Norms Regular" panose="02000503030000020003" pitchFamily="2" charset="77"/>
              </a:rPr>
              <a:t>INTEGRATION POSSIBLY SHIFTS THE PRIORITIES AND FOCUS OF </a:t>
            </a:r>
            <a:br>
              <a:rPr lang="en-US" dirty="0">
                <a:solidFill>
                  <a:srgbClr val="0064B1"/>
                </a:solidFill>
                <a:latin typeface="TT Norms Regular" panose="02000503030000020003" pitchFamily="2" charset="77"/>
              </a:rPr>
            </a:br>
            <a:r>
              <a:rPr lang="en-US" dirty="0">
                <a:solidFill>
                  <a:srgbClr val="0064B1"/>
                </a:solidFill>
                <a:latin typeface="TT Norms Regular" panose="02000503030000020003" pitchFamily="2" charset="77"/>
              </a:rPr>
              <a:t>INTERVENTION TO AN EMPHASIS ON LIFESTYLE CHANGE</a:t>
            </a:r>
          </a:p>
          <a:p>
            <a:pPr>
              <a:lnSpc>
                <a:spcPct val="200000"/>
              </a:lnSpc>
            </a:pPr>
            <a:endParaRPr lang="en-US" dirty="0">
              <a:solidFill>
                <a:srgbClr val="0064B1"/>
              </a:solidFill>
              <a:latin typeface="TT Norms Regular" panose="02000503030000020003" pitchFamily="2" charset="77"/>
            </a:endParaRPr>
          </a:p>
          <a:p>
            <a:endParaRPr lang="en-US" dirty="0">
              <a:solidFill>
                <a:srgbClr val="0064B1"/>
              </a:solidFill>
              <a:latin typeface="TT Norms Regular" panose="02000503030000020003" pitchFamily="2" charset="77"/>
            </a:endParaRPr>
          </a:p>
          <a:p>
            <a:endParaRPr lang="en-US" dirty="0">
              <a:solidFill>
                <a:srgbClr val="0064B1"/>
              </a:solidFill>
              <a:latin typeface="TT Norms Regular" panose="02000503030000020003" pitchFamily="2" charset="77"/>
            </a:endParaRPr>
          </a:p>
          <a:p>
            <a:r>
              <a:rPr lang="en-US" dirty="0">
                <a:solidFill>
                  <a:srgbClr val="0064B1"/>
                </a:solidFill>
                <a:latin typeface="TT Norms Regular" panose="02000503030000020003" pitchFamily="2" charset="77"/>
              </a:rPr>
              <a:t>INTEGRATION </a:t>
            </a:r>
            <a:r>
              <a:rPr lang="en-US" dirty="0">
                <a:solidFill>
                  <a:srgbClr val="0064B1"/>
                </a:solidFill>
                <a:effectLst/>
                <a:latin typeface="TT Norms Regular" panose="02000503030000020003" pitchFamily="2" charset="77"/>
                <a:ea typeface="Calibri" panose="020F0502020204030204" pitchFamily="34" charset="0"/>
              </a:rPr>
              <a:t>MAY OPEN NEW DIMENSIONS </a:t>
            </a:r>
            <a:br>
              <a:rPr lang="en-US" dirty="0">
                <a:solidFill>
                  <a:srgbClr val="0064B1"/>
                </a:solidFill>
                <a:effectLst/>
                <a:latin typeface="TT Norms Regular" panose="02000503030000020003" pitchFamily="2" charset="77"/>
                <a:ea typeface="Calibri" panose="020F0502020204030204" pitchFamily="34" charset="0"/>
              </a:rPr>
            </a:br>
            <a:r>
              <a:rPr lang="en-US" dirty="0">
                <a:solidFill>
                  <a:srgbClr val="0064B1"/>
                </a:solidFill>
                <a:effectLst/>
                <a:latin typeface="TT Norms Regular" panose="02000503030000020003" pitchFamily="2" charset="77"/>
                <a:ea typeface="Calibri" panose="020F0502020204030204" pitchFamily="34" charset="0"/>
              </a:rPr>
              <a:t>FOR HEALTH PRESERVATION AND LONGEVITY</a:t>
            </a:r>
            <a:endParaRPr lang="en-US" dirty="0">
              <a:solidFill>
                <a:srgbClr val="0064B1"/>
              </a:solidFill>
              <a:latin typeface="TT Norms Regular" panose="02000503030000020003" pitchFamily="2" charset="77"/>
            </a:endParaRPr>
          </a:p>
        </p:txBody>
      </p:sp>
      <p:cxnSp>
        <p:nvCxnSpPr>
          <p:cNvPr id="3" name="Straight Connector 2">
            <a:extLst>
              <a:ext uri="{FF2B5EF4-FFF2-40B4-BE49-F238E27FC236}">
                <a16:creationId xmlns:a16="http://schemas.microsoft.com/office/drawing/2014/main" id="{F5587633-8041-0ED4-E2F2-587FC9E21A7B}"/>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E350EC1-00A1-AAD2-43F0-748324E52058}"/>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cxnSp>
        <p:nvCxnSpPr>
          <p:cNvPr id="6" name="Straight Connector 5">
            <a:extLst>
              <a:ext uri="{FF2B5EF4-FFF2-40B4-BE49-F238E27FC236}">
                <a16:creationId xmlns:a16="http://schemas.microsoft.com/office/drawing/2014/main" id="{7D6DB64E-E099-3705-9429-092BDB266CB7}"/>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C4CD9B7-5822-BBA3-0EC9-22F0F7EFCA8B}"/>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sp>
        <p:nvSpPr>
          <p:cNvPr id="8" name="Rectangle 7">
            <a:extLst>
              <a:ext uri="{FF2B5EF4-FFF2-40B4-BE49-F238E27FC236}">
                <a16:creationId xmlns:a16="http://schemas.microsoft.com/office/drawing/2014/main" id="{20F76977-116D-755C-CBF7-008698F27FA6}"/>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CONCLUSIONS</a:t>
            </a:r>
          </a:p>
        </p:txBody>
      </p:sp>
      <p:sp>
        <p:nvSpPr>
          <p:cNvPr id="16" name="TextBox 15">
            <a:extLst>
              <a:ext uri="{FF2B5EF4-FFF2-40B4-BE49-F238E27FC236}">
                <a16:creationId xmlns:a16="http://schemas.microsoft.com/office/drawing/2014/main" id="{39C3AC90-65B6-D756-A2E9-008D7CDBC34E}"/>
              </a:ext>
            </a:extLst>
          </p:cNvPr>
          <p:cNvSpPr txBox="1"/>
          <p:nvPr/>
        </p:nvSpPr>
        <p:spPr>
          <a:xfrm>
            <a:off x="350145" y="1436638"/>
            <a:ext cx="11679930"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latin typeface="TT Norms Light" panose="02000503020000020003" pitchFamily="2" charset="77"/>
                <a:ea typeface="Times New Roman" panose="02020603050405020304" pitchFamily="18" charset="0"/>
              </a:rPr>
              <a:t>CONCLUSIONS</a:t>
            </a:r>
            <a:endParaRPr lang="en-US" sz="2400" spc="300" dirty="0">
              <a:solidFill>
                <a:srgbClr val="0064B1"/>
              </a:solidFill>
              <a:effectLst/>
              <a:latin typeface="TT Norms Light" panose="02000503020000020003" pitchFamily="2" charset="77"/>
              <a:ea typeface="Times New Roman" panose="02020603050405020304" pitchFamily="18" charset="0"/>
            </a:endParaRPr>
          </a:p>
        </p:txBody>
      </p:sp>
      <p:sp>
        <p:nvSpPr>
          <p:cNvPr id="29" name="TextBox 28">
            <a:extLst>
              <a:ext uri="{FF2B5EF4-FFF2-40B4-BE49-F238E27FC236}">
                <a16:creationId xmlns:a16="http://schemas.microsoft.com/office/drawing/2014/main" id="{CB769F9A-7EDB-4203-8DAA-87E66C1E9482}"/>
              </a:ext>
            </a:extLst>
          </p:cNvPr>
          <p:cNvSpPr txBox="1"/>
          <p:nvPr/>
        </p:nvSpPr>
        <p:spPr>
          <a:xfrm>
            <a:off x="1593210" y="2012532"/>
            <a:ext cx="1463907" cy="1182247"/>
          </a:xfrm>
          <a:prstGeom prst="rect">
            <a:avLst/>
          </a:prstGeom>
          <a:noFill/>
        </p:spPr>
        <p:txBody>
          <a:bodyPr wrap="square">
            <a:spAutoFit/>
          </a:bodyPr>
          <a:lstStyle/>
          <a:p>
            <a:pPr marL="0" marR="0" algn="ctr" fontAlgn="base">
              <a:lnSpc>
                <a:spcPct val="150000"/>
              </a:lnSpc>
              <a:spcBef>
                <a:spcPts val="0"/>
              </a:spcBef>
              <a:spcAft>
                <a:spcPts val="0"/>
              </a:spcAft>
            </a:pPr>
            <a:r>
              <a:rPr lang="en-US" sz="5400" i="1" spc="300" dirty="0">
                <a:solidFill>
                  <a:srgbClr val="0064B1">
                    <a:alpha val="28201"/>
                  </a:srgbClr>
                </a:solidFill>
                <a:latin typeface="TT Norms Light Italic" panose="02000503020000020003" pitchFamily="2" charset="77"/>
                <a:ea typeface="Times New Roman" panose="02020603050405020304" pitchFamily="18" charset="0"/>
              </a:rPr>
              <a:t>1</a:t>
            </a:r>
            <a:endParaRPr lang="en-US" sz="5400" i="1" spc="300" dirty="0">
              <a:solidFill>
                <a:srgbClr val="0064B1">
                  <a:alpha val="28201"/>
                </a:srgbClr>
              </a:solidFill>
              <a:effectLst/>
              <a:latin typeface="TT Norms Light Italic" panose="02000503020000020003" pitchFamily="2" charset="77"/>
              <a:ea typeface="Times New Roman" panose="02020603050405020304" pitchFamily="18" charset="0"/>
            </a:endParaRPr>
          </a:p>
        </p:txBody>
      </p:sp>
      <p:sp>
        <p:nvSpPr>
          <p:cNvPr id="30" name="TextBox 29">
            <a:extLst>
              <a:ext uri="{FF2B5EF4-FFF2-40B4-BE49-F238E27FC236}">
                <a16:creationId xmlns:a16="http://schemas.microsoft.com/office/drawing/2014/main" id="{2031DCA9-D2A1-181A-2D61-32BB7E027B59}"/>
              </a:ext>
            </a:extLst>
          </p:cNvPr>
          <p:cNvSpPr txBox="1"/>
          <p:nvPr/>
        </p:nvSpPr>
        <p:spPr>
          <a:xfrm>
            <a:off x="1593210" y="3683063"/>
            <a:ext cx="1463907" cy="1182247"/>
          </a:xfrm>
          <a:prstGeom prst="rect">
            <a:avLst/>
          </a:prstGeom>
          <a:noFill/>
        </p:spPr>
        <p:txBody>
          <a:bodyPr wrap="square">
            <a:spAutoFit/>
          </a:bodyPr>
          <a:lstStyle/>
          <a:p>
            <a:pPr marL="0" marR="0" algn="ctr" fontAlgn="base">
              <a:lnSpc>
                <a:spcPct val="150000"/>
              </a:lnSpc>
              <a:spcBef>
                <a:spcPts val="0"/>
              </a:spcBef>
              <a:spcAft>
                <a:spcPts val="0"/>
              </a:spcAft>
            </a:pPr>
            <a:r>
              <a:rPr lang="en-US" sz="5400" i="1" spc="300" dirty="0">
                <a:solidFill>
                  <a:srgbClr val="0064B1">
                    <a:alpha val="28201"/>
                  </a:srgbClr>
                </a:solidFill>
                <a:effectLst/>
                <a:latin typeface="TT Norms Light Italic" panose="02000503020000020003" pitchFamily="2" charset="77"/>
                <a:ea typeface="Times New Roman" panose="02020603050405020304" pitchFamily="18" charset="0"/>
              </a:rPr>
              <a:t>2</a:t>
            </a:r>
          </a:p>
        </p:txBody>
      </p:sp>
      <p:sp>
        <p:nvSpPr>
          <p:cNvPr id="31" name="TextBox 30">
            <a:extLst>
              <a:ext uri="{FF2B5EF4-FFF2-40B4-BE49-F238E27FC236}">
                <a16:creationId xmlns:a16="http://schemas.microsoft.com/office/drawing/2014/main" id="{565F339C-7A98-2E4E-20CD-DB692017E582}"/>
              </a:ext>
            </a:extLst>
          </p:cNvPr>
          <p:cNvSpPr txBox="1"/>
          <p:nvPr/>
        </p:nvSpPr>
        <p:spPr>
          <a:xfrm>
            <a:off x="1593210" y="5297492"/>
            <a:ext cx="1463907" cy="1182247"/>
          </a:xfrm>
          <a:prstGeom prst="rect">
            <a:avLst/>
          </a:prstGeom>
          <a:noFill/>
        </p:spPr>
        <p:txBody>
          <a:bodyPr wrap="square">
            <a:spAutoFit/>
          </a:bodyPr>
          <a:lstStyle/>
          <a:p>
            <a:pPr marL="0" marR="0" algn="ctr" fontAlgn="base">
              <a:lnSpc>
                <a:spcPct val="150000"/>
              </a:lnSpc>
              <a:spcBef>
                <a:spcPts val="0"/>
              </a:spcBef>
              <a:spcAft>
                <a:spcPts val="0"/>
              </a:spcAft>
            </a:pPr>
            <a:r>
              <a:rPr lang="en-US" sz="5400" i="1" spc="300" dirty="0">
                <a:solidFill>
                  <a:srgbClr val="0064B1">
                    <a:alpha val="28201"/>
                  </a:srgbClr>
                </a:solidFill>
                <a:latin typeface="TT Norms Light Italic" panose="02000503020000020003" pitchFamily="2" charset="77"/>
                <a:ea typeface="Times New Roman" panose="02020603050405020304" pitchFamily="18" charset="0"/>
              </a:rPr>
              <a:t>3</a:t>
            </a:r>
            <a:endParaRPr lang="en-US" sz="5400" i="1" spc="300" dirty="0">
              <a:solidFill>
                <a:srgbClr val="0064B1">
                  <a:alpha val="28201"/>
                </a:srgbClr>
              </a:solidFill>
              <a:effectLst/>
              <a:latin typeface="TT Norms Light Italic" panose="02000503020000020003" pitchFamily="2" charset="77"/>
              <a:ea typeface="Times New Roman" panose="02020603050405020304" pitchFamily="18" charset="0"/>
            </a:endParaRPr>
          </a:p>
        </p:txBody>
      </p:sp>
      <p:sp>
        <p:nvSpPr>
          <p:cNvPr id="32" name="Rectangle 31">
            <a:extLst>
              <a:ext uri="{FF2B5EF4-FFF2-40B4-BE49-F238E27FC236}">
                <a16:creationId xmlns:a16="http://schemas.microsoft.com/office/drawing/2014/main" id="{9A95F86E-3B86-CFFA-AEBD-18AA29A7A48D}"/>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33" name="Picture 32" descr="Text&#10;&#10;Description automatically generated">
            <a:extLst>
              <a:ext uri="{FF2B5EF4-FFF2-40B4-BE49-F238E27FC236}">
                <a16:creationId xmlns:a16="http://schemas.microsoft.com/office/drawing/2014/main" id="{A3749627-59F4-BFC0-FDB1-1636ED752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264573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bstract render of glass nodes and mesh">
            <a:extLst>
              <a:ext uri="{FF2B5EF4-FFF2-40B4-BE49-F238E27FC236}">
                <a16:creationId xmlns:a16="http://schemas.microsoft.com/office/drawing/2014/main" id="{5BC65535-637A-75E9-4025-9C58DD342620}"/>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t="1" b="35705"/>
          <a:stretch/>
        </p:blipFill>
        <p:spPr>
          <a:xfrm>
            <a:off x="-1" y="1040601"/>
            <a:ext cx="12191999" cy="5817400"/>
          </a:xfrm>
          <a:prstGeom prst="rect">
            <a:avLst/>
          </a:prstGeom>
        </p:spPr>
      </p:pic>
      <p:sp>
        <p:nvSpPr>
          <p:cNvPr id="6" name="TextBox 5">
            <a:extLst>
              <a:ext uri="{FF2B5EF4-FFF2-40B4-BE49-F238E27FC236}">
                <a16:creationId xmlns:a16="http://schemas.microsoft.com/office/drawing/2014/main" id="{8AF890DB-85CF-5ACE-51DC-DD8BCDFC4364}"/>
              </a:ext>
            </a:extLst>
          </p:cNvPr>
          <p:cNvSpPr txBox="1"/>
          <p:nvPr/>
        </p:nvSpPr>
        <p:spPr>
          <a:xfrm>
            <a:off x="582133" y="2281939"/>
            <a:ext cx="11390792" cy="4576061"/>
          </a:xfrm>
          <a:prstGeom prst="rect">
            <a:avLst/>
          </a:prstGeom>
          <a:noFill/>
        </p:spPr>
        <p:txBody>
          <a:bodyPr wrap="square">
            <a:spAutoFit/>
          </a:bodyPr>
          <a:lstStyle/>
          <a:p>
            <a:pPr marL="285750" indent="-285750">
              <a:lnSpc>
                <a:spcPct val="150000"/>
              </a:lnSpc>
              <a:buClr>
                <a:srgbClr val="0064B1"/>
              </a:buClr>
              <a:buFont typeface="Wingdings" pitchFamily="2" charset="2"/>
              <a:buChar char="§"/>
            </a:pPr>
            <a:r>
              <a:rPr lang="en-US" sz="1400" b="0" i="0" u="none" strike="noStrike" dirty="0">
                <a:solidFill>
                  <a:srgbClr val="0064B1"/>
                </a:solidFill>
                <a:effectLst/>
                <a:latin typeface="TT Norms Regular" panose="02000503030000020003" pitchFamily="2" charset="77"/>
              </a:rPr>
              <a:t>LOW NUMBER OF PARTICIPANTS</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PERMISSIVE EXCLUSION CRITERIA (DUE TO LOW NUMBER OF AVAILABLE PARTICIPANTS)</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PARTICIPANTS ARE NOT REPRESENTATIVE OF ANY POPULATION</a:t>
            </a:r>
          </a:p>
          <a:p>
            <a:pPr marL="285750" indent="-285750">
              <a:lnSpc>
                <a:spcPct val="150000"/>
              </a:lnSpc>
              <a:buClr>
                <a:srgbClr val="0064B1"/>
              </a:buClr>
              <a:buFont typeface="Wingdings" pitchFamily="2" charset="2"/>
              <a:buChar char="§"/>
            </a:pPr>
            <a:r>
              <a:rPr lang="en-US" sz="1400" b="0" i="0" u="none" strike="noStrike" dirty="0">
                <a:solidFill>
                  <a:srgbClr val="0064B1"/>
                </a:solidFill>
                <a:effectLst/>
                <a:latin typeface="TT Norms Regular" panose="02000503030000020003" pitchFamily="2" charset="77"/>
              </a:rPr>
              <a:t>LIMITED LITERATURE ON OMIC</a:t>
            </a:r>
            <a:r>
              <a:rPr lang="en-US" sz="1400" dirty="0">
                <a:solidFill>
                  <a:srgbClr val="0064B1"/>
                </a:solidFill>
                <a:latin typeface="TT Norms Regular" panose="02000503030000020003" pitchFamily="2" charset="77"/>
              </a:rPr>
              <a:t>S MEASUREMENTS</a:t>
            </a:r>
            <a:endParaRPr lang="en-US" sz="1400" b="0" i="0" u="none" strike="noStrike" dirty="0">
              <a:solidFill>
                <a:srgbClr val="0064B1"/>
              </a:solidFill>
              <a:effectLst/>
              <a:latin typeface="TT Norms Regular" panose="02000503030000020003" pitchFamily="2" charset="77"/>
            </a:endParaRP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LIMITED AVAILABILITY OF ADEQUATE INFRASTRUCTURE</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LIMITED PARTNER ORGANIZATIONS AVAILABLE FOR CO-OPERATION (PRIVATE HEALTH SECTOR)</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VARYING DATA QUALITY FROM PARTNER ORGANIZATIONS</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SPECIFIC SKILLS AND KNOWLEDGE ARE REQUIRED FOR VALID DATA ANALYSIS</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FINANCIAL LIMITATIONS</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UTILIZING EXPENSIVE TECHNOLOGY AND EQUIPMENT</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DIFFICULT TO OBJECTIFY DEFINITION FOR “RELEVANT OMICS HEALTH RISKS”</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PERSONALIZED RECOMMENDATIONS ARE DIFFICULT TO QUANTIFY AND COMPARE</a:t>
            </a:r>
          </a:p>
          <a:p>
            <a:pPr marL="285750" indent="-285750">
              <a:lnSpc>
                <a:spcPct val="150000"/>
              </a:lnSpc>
              <a:buClr>
                <a:srgbClr val="0064B1"/>
              </a:buClr>
              <a:buFont typeface="Wingdings" pitchFamily="2" charset="2"/>
              <a:buChar char="§"/>
            </a:pPr>
            <a:r>
              <a:rPr lang="en-US" sz="1400" dirty="0">
                <a:solidFill>
                  <a:srgbClr val="0064B1"/>
                </a:solidFill>
                <a:latin typeface="TT Norms Regular" panose="02000503030000020003" pitchFamily="2" charset="77"/>
              </a:rPr>
              <a:t>RISK OF OVERDIAGNOSIS</a:t>
            </a:r>
          </a:p>
          <a:p>
            <a:pPr marL="285750" indent="-285750">
              <a:lnSpc>
                <a:spcPct val="150000"/>
              </a:lnSpc>
              <a:buClr>
                <a:srgbClr val="0064B1"/>
              </a:buClr>
              <a:buFont typeface="Wingdings" pitchFamily="2" charset="2"/>
              <a:buChar char="§"/>
            </a:pPr>
            <a:endParaRPr lang="en-US" sz="1400" dirty="0">
              <a:solidFill>
                <a:srgbClr val="0064B1"/>
              </a:solidFill>
              <a:latin typeface="TT Norms Regular" panose="02000503030000020003" pitchFamily="2" charset="77"/>
            </a:endParaRPr>
          </a:p>
        </p:txBody>
      </p:sp>
      <p:cxnSp>
        <p:nvCxnSpPr>
          <p:cNvPr id="2" name="Straight Connector 1">
            <a:extLst>
              <a:ext uri="{FF2B5EF4-FFF2-40B4-BE49-F238E27FC236}">
                <a16:creationId xmlns:a16="http://schemas.microsoft.com/office/drawing/2014/main" id="{8F564554-A830-0328-3CD9-80F76CCB86A5}"/>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236B508-60E6-9335-4976-B24C63C6B6A4}"/>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7" name="Straight Connector 6">
            <a:extLst>
              <a:ext uri="{FF2B5EF4-FFF2-40B4-BE49-F238E27FC236}">
                <a16:creationId xmlns:a16="http://schemas.microsoft.com/office/drawing/2014/main" id="{0EB78577-E625-38EC-7363-0E35BFE95780}"/>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8CD58A-5F2E-556D-EAEA-D38078EE3CC5}"/>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sp>
        <p:nvSpPr>
          <p:cNvPr id="9" name="Rectangle 8">
            <a:extLst>
              <a:ext uri="{FF2B5EF4-FFF2-40B4-BE49-F238E27FC236}">
                <a16:creationId xmlns:a16="http://schemas.microsoft.com/office/drawing/2014/main" id="{FC13BA9D-EE62-31EB-C78C-FCEB5F4DCE67}"/>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CONCLUSIONS</a:t>
            </a:r>
          </a:p>
        </p:txBody>
      </p:sp>
      <p:sp>
        <p:nvSpPr>
          <p:cNvPr id="10" name="TextBox 9">
            <a:extLst>
              <a:ext uri="{FF2B5EF4-FFF2-40B4-BE49-F238E27FC236}">
                <a16:creationId xmlns:a16="http://schemas.microsoft.com/office/drawing/2014/main" id="{6029AE24-BF4B-051D-8927-322D1F4B79FA}"/>
              </a:ext>
            </a:extLst>
          </p:cNvPr>
          <p:cNvSpPr txBox="1"/>
          <p:nvPr/>
        </p:nvSpPr>
        <p:spPr>
          <a:xfrm>
            <a:off x="350145" y="1436638"/>
            <a:ext cx="11679930"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effectLst/>
                <a:latin typeface="TT Norms Light" panose="02000503020000020003" pitchFamily="2" charset="77"/>
                <a:ea typeface="Times New Roman" panose="02020603050405020304" pitchFamily="18" charset="0"/>
              </a:rPr>
              <a:t>LIMITATIONS FOR INTERPRETATION</a:t>
            </a:r>
          </a:p>
        </p:txBody>
      </p:sp>
      <p:sp>
        <p:nvSpPr>
          <p:cNvPr id="13" name="Rectangle 12">
            <a:extLst>
              <a:ext uri="{FF2B5EF4-FFF2-40B4-BE49-F238E27FC236}">
                <a16:creationId xmlns:a16="http://schemas.microsoft.com/office/drawing/2014/main" id="{F8BA3C1F-8DB0-6853-0298-0ABDA0AA0B42}"/>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14" name="Picture 13" descr="Text&#10;&#10;Description automatically generated">
            <a:extLst>
              <a:ext uri="{FF2B5EF4-FFF2-40B4-BE49-F238E27FC236}">
                <a16:creationId xmlns:a16="http://schemas.microsoft.com/office/drawing/2014/main" id="{DEEA6546-6AF2-4E2B-C7B7-AC01B2DE52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1754796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68770DE-3D73-E71C-1E22-7F8FE41E8EF7}"/>
              </a:ext>
            </a:extLst>
          </p:cNvPr>
          <p:cNvSpPr/>
          <p:nvPr/>
        </p:nvSpPr>
        <p:spPr>
          <a:xfrm>
            <a:off x="0" y="1040602"/>
            <a:ext cx="12192000" cy="5817398"/>
          </a:xfrm>
          <a:prstGeom prst="rect">
            <a:avLst/>
          </a:prstGeom>
          <a:solidFill>
            <a:srgbClr val="FC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pic>
        <p:nvPicPr>
          <p:cNvPr id="59" name="Picture 58" descr="Wave line design">
            <a:extLst>
              <a:ext uri="{FF2B5EF4-FFF2-40B4-BE49-F238E27FC236}">
                <a16:creationId xmlns:a16="http://schemas.microsoft.com/office/drawing/2014/main" id="{5B75305B-7F55-C7B2-883D-F9AD31F1C5E6}"/>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054356"/>
            <a:ext cx="12192000" cy="5828899"/>
          </a:xfrm>
          <a:prstGeom prst="rect">
            <a:avLst/>
          </a:prstGeom>
        </p:spPr>
      </p:pic>
      <p:sp>
        <p:nvSpPr>
          <p:cNvPr id="18" name="Rectangle 17">
            <a:extLst>
              <a:ext uri="{FF2B5EF4-FFF2-40B4-BE49-F238E27FC236}">
                <a16:creationId xmlns:a16="http://schemas.microsoft.com/office/drawing/2014/main" id="{163AA35C-BA86-CF20-D73E-9DBA410674C9}"/>
              </a:ext>
            </a:extLst>
          </p:cNvPr>
          <p:cNvSpPr/>
          <p:nvPr/>
        </p:nvSpPr>
        <p:spPr>
          <a:xfrm>
            <a:off x="381940" y="2282341"/>
            <a:ext cx="6468197" cy="1146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rgbClr val="0064B1"/>
                </a:solidFill>
                <a:latin typeface="TT Norms Regular" panose="02000503030000020003" pitchFamily="2" charset="77"/>
              </a:rPr>
              <a:t>Bence Verpeléti</a:t>
            </a:r>
            <a:r>
              <a:rPr lang="hu-HU" sz="2000" dirty="0">
                <a:solidFill>
                  <a:srgbClr val="0064B1"/>
                </a:solidFill>
                <a:latin typeface="TT Norms Regular" panose="02000503030000020003" pitchFamily="2" charset="77"/>
              </a:rPr>
              <a:t>, MD</a:t>
            </a:r>
          </a:p>
          <a:p>
            <a:pPr>
              <a:lnSpc>
                <a:spcPct val="150000"/>
              </a:lnSpc>
            </a:pPr>
            <a:r>
              <a:rPr lang="en-US" sz="1400" dirty="0">
                <a:solidFill>
                  <a:srgbClr val="0064B1"/>
                </a:solidFill>
                <a:latin typeface="TT Norms Regular" panose="02000503030000020003" pitchFamily="2" charset="77"/>
              </a:rPr>
              <a:t>Preventive medicine specialist</a:t>
            </a:r>
            <a:endParaRPr lang="hu-HU" sz="1400" dirty="0">
              <a:solidFill>
                <a:srgbClr val="0064B1"/>
              </a:solidFill>
              <a:latin typeface="TT Norms Regular" panose="02000503030000020003" pitchFamily="2" charset="77"/>
            </a:endParaRPr>
          </a:p>
          <a:p>
            <a:pPr>
              <a:lnSpc>
                <a:spcPct val="150000"/>
              </a:lnSpc>
            </a:pPr>
            <a:r>
              <a:rPr lang="en-US" sz="1400" dirty="0">
                <a:solidFill>
                  <a:srgbClr val="0064B1"/>
                </a:solidFill>
                <a:latin typeface="TT Norms Light" panose="02000503020000020003" pitchFamily="2" charset="77"/>
              </a:rPr>
              <a:t>BENCE.VERPELETI</a:t>
            </a:r>
            <a:r>
              <a:rPr lang="hu-HU" sz="1400" dirty="0">
                <a:solidFill>
                  <a:srgbClr val="0064B1"/>
                </a:solidFill>
                <a:latin typeface="TT Norms Light" panose="02000503020000020003" pitchFamily="2" charset="77"/>
              </a:rPr>
              <a:t>@MEDIPREDICT.COM</a:t>
            </a:r>
          </a:p>
        </p:txBody>
      </p:sp>
      <p:cxnSp>
        <p:nvCxnSpPr>
          <p:cNvPr id="2" name="Straight Connector 1">
            <a:extLst>
              <a:ext uri="{FF2B5EF4-FFF2-40B4-BE49-F238E27FC236}">
                <a16:creationId xmlns:a16="http://schemas.microsoft.com/office/drawing/2014/main" id="{6AEBE937-4BF0-1E42-8CE1-A7E0AD309C70}"/>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0667534-8B75-6B5B-1420-B2FC1127290E}"/>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cxnSp>
        <p:nvCxnSpPr>
          <p:cNvPr id="20" name="Straight Connector 19">
            <a:extLst>
              <a:ext uri="{FF2B5EF4-FFF2-40B4-BE49-F238E27FC236}">
                <a16:creationId xmlns:a16="http://schemas.microsoft.com/office/drawing/2014/main" id="{6B5D8C47-3374-68D8-D57D-D258A3A2E2BD}"/>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879C8A9-A97B-5E9C-4CE6-E0B6BC9BAB43}"/>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sp>
        <p:nvSpPr>
          <p:cNvPr id="22" name="Rectangle 21">
            <a:extLst>
              <a:ext uri="{FF2B5EF4-FFF2-40B4-BE49-F238E27FC236}">
                <a16:creationId xmlns:a16="http://schemas.microsoft.com/office/drawing/2014/main" id="{894E75C1-FD38-A5F7-E77F-BF7ED866A593}"/>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CONTACT</a:t>
            </a:r>
          </a:p>
        </p:txBody>
      </p:sp>
      <p:pic>
        <p:nvPicPr>
          <p:cNvPr id="43" name="Picture 42" descr="Text&#10;&#10;Description automatically generated">
            <a:extLst>
              <a:ext uri="{FF2B5EF4-FFF2-40B4-BE49-F238E27FC236}">
                <a16:creationId xmlns:a16="http://schemas.microsoft.com/office/drawing/2014/main" id="{956723E1-994C-337D-0ABF-74BB2F6D67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1431" y="336786"/>
            <a:ext cx="5289004" cy="3312347"/>
          </a:xfrm>
          <a:prstGeom prst="rect">
            <a:avLst/>
          </a:prstGeom>
        </p:spPr>
      </p:pic>
      <p:pic>
        <p:nvPicPr>
          <p:cNvPr id="42" name="Picture 41">
            <a:extLst>
              <a:ext uri="{FF2B5EF4-FFF2-40B4-BE49-F238E27FC236}">
                <a16:creationId xmlns:a16="http://schemas.microsoft.com/office/drawing/2014/main" id="{6FF528E9-2E6F-9D1E-8170-AF2A350546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06567"/>
            <a:ext cx="12192000" cy="6858000"/>
          </a:xfrm>
          <a:prstGeom prst="rect">
            <a:avLst/>
          </a:prstGeom>
          <a:effectLst>
            <a:outerShdw blurRad="50800" dist="38100" dir="2700000" algn="tl" rotWithShape="0">
              <a:prstClr val="black">
                <a:alpha val="40000"/>
              </a:prstClr>
            </a:outerShdw>
          </a:effectLst>
        </p:spPr>
      </p:pic>
      <p:sp>
        <p:nvSpPr>
          <p:cNvPr id="44" name="Oval 43">
            <a:extLst>
              <a:ext uri="{FF2B5EF4-FFF2-40B4-BE49-F238E27FC236}">
                <a16:creationId xmlns:a16="http://schemas.microsoft.com/office/drawing/2014/main" id="{144E74DE-0D0A-10BD-0A58-BB34FE473770}"/>
              </a:ext>
            </a:extLst>
          </p:cNvPr>
          <p:cNvSpPr/>
          <p:nvPr/>
        </p:nvSpPr>
        <p:spPr>
          <a:xfrm>
            <a:off x="7754689" y="6124210"/>
            <a:ext cx="382967" cy="382967"/>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dirty="0"/>
          </a:p>
        </p:txBody>
      </p:sp>
      <p:pic>
        <p:nvPicPr>
          <p:cNvPr id="45" name="Picture 44">
            <a:extLst>
              <a:ext uri="{FF2B5EF4-FFF2-40B4-BE49-F238E27FC236}">
                <a16:creationId xmlns:a16="http://schemas.microsoft.com/office/drawing/2014/main" id="{DAF9CDAE-84A6-64F7-7453-17D00FA351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2599" y="4458940"/>
            <a:ext cx="400147" cy="400147"/>
          </a:xfrm>
          <a:prstGeom prst="rect">
            <a:avLst/>
          </a:prstGeom>
        </p:spPr>
      </p:pic>
      <p:pic>
        <p:nvPicPr>
          <p:cNvPr id="46" name="Picture 45">
            <a:extLst>
              <a:ext uri="{FF2B5EF4-FFF2-40B4-BE49-F238E27FC236}">
                <a16:creationId xmlns:a16="http://schemas.microsoft.com/office/drawing/2014/main" id="{9A4E7309-33AF-65FA-3AAF-3A5732829D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52599" y="4997609"/>
            <a:ext cx="400147" cy="394992"/>
          </a:xfrm>
          <a:prstGeom prst="rect">
            <a:avLst/>
          </a:prstGeom>
        </p:spPr>
      </p:pic>
      <p:pic>
        <p:nvPicPr>
          <p:cNvPr id="47" name="Picture 46">
            <a:extLst>
              <a:ext uri="{FF2B5EF4-FFF2-40B4-BE49-F238E27FC236}">
                <a16:creationId xmlns:a16="http://schemas.microsoft.com/office/drawing/2014/main" id="{7BDA6AC6-06DA-34CD-ABE5-0FD9DB3A8AD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35677" y="5531125"/>
            <a:ext cx="436143" cy="436143"/>
          </a:xfrm>
          <a:prstGeom prst="rect">
            <a:avLst/>
          </a:prstGeom>
        </p:spPr>
      </p:pic>
      <p:grpSp>
        <p:nvGrpSpPr>
          <p:cNvPr id="48" name="Graphic 46" descr="Email">
            <a:extLst>
              <a:ext uri="{FF2B5EF4-FFF2-40B4-BE49-F238E27FC236}">
                <a16:creationId xmlns:a16="http://schemas.microsoft.com/office/drawing/2014/main" id="{5C1694E0-E0B9-D6AF-73F5-AE98FBCA1189}"/>
              </a:ext>
            </a:extLst>
          </p:cNvPr>
          <p:cNvGrpSpPr/>
          <p:nvPr/>
        </p:nvGrpSpPr>
        <p:grpSpPr>
          <a:xfrm>
            <a:off x="7854360" y="6197718"/>
            <a:ext cx="196624" cy="216287"/>
            <a:chOff x="693811" y="5751668"/>
            <a:chExt cx="333455" cy="366800"/>
          </a:xfrm>
          <a:gradFill flip="none" rotWithShape="1">
            <a:gsLst>
              <a:gs pos="0">
                <a:srgbClr val="0842FF"/>
              </a:gs>
              <a:gs pos="80000">
                <a:srgbClr val="FF5505"/>
              </a:gs>
            </a:gsLst>
            <a:lin ang="2700000" scaled="1"/>
            <a:tileRect/>
          </a:gradFill>
          <a:effectLst/>
        </p:grpSpPr>
        <p:sp>
          <p:nvSpPr>
            <p:cNvPr id="49" name="Freeform 48">
              <a:extLst>
                <a:ext uri="{FF2B5EF4-FFF2-40B4-BE49-F238E27FC236}">
                  <a16:creationId xmlns:a16="http://schemas.microsoft.com/office/drawing/2014/main" id="{580A5C26-F306-E59A-235C-6646FB328030}"/>
                </a:ext>
              </a:extLst>
            </p:cNvPr>
            <p:cNvSpPr/>
            <p:nvPr/>
          </p:nvSpPr>
          <p:spPr>
            <a:xfrm>
              <a:off x="693811" y="5751668"/>
              <a:ext cx="333455" cy="366800"/>
            </a:xfrm>
            <a:custGeom>
              <a:avLst/>
              <a:gdLst>
                <a:gd name="connsiteX0" fmla="*/ 308446 w 333455"/>
                <a:gd name="connsiteY0" fmla="*/ 331788 h 366800"/>
                <a:gd name="connsiteX1" fmla="*/ 225082 w 333455"/>
                <a:gd name="connsiteY1" fmla="*/ 252592 h 366800"/>
                <a:gd name="connsiteX2" fmla="*/ 308446 w 333455"/>
                <a:gd name="connsiteY2" fmla="*/ 173397 h 366800"/>
                <a:gd name="connsiteX3" fmla="*/ 308446 w 333455"/>
                <a:gd name="connsiteY3" fmla="*/ 331788 h 366800"/>
                <a:gd name="connsiteX4" fmla="*/ 38347 w 333455"/>
                <a:gd name="connsiteY4" fmla="*/ 341791 h 366800"/>
                <a:gd name="connsiteX5" fmla="*/ 120877 w 333455"/>
                <a:gd name="connsiteY5" fmla="*/ 263846 h 366800"/>
                <a:gd name="connsiteX6" fmla="*/ 126713 w 333455"/>
                <a:gd name="connsiteY6" fmla="*/ 258428 h 366800"/>
                <a:gd name="connsiteX7" fmla="*/ 207159 w 333455"/>
                <a:gd name="connsiteY7" fmla="*/ 258428 h 366800"/>
                <a:gd name="connsiteX8" fmla="*/ 212994 w 333455"/>
                <a:gd name="connsiteY8" fmla="*/ 263846 h 366800"/>
                <a:gd name="connsiteX9" fmla="*/ 295108 w 333455"/>
                <a:gd name="connsiteY9" fmla="*/ 341791 h 366800"/>
                <a:gd name="connsiteX10" fmla="*/ 38347 w 333455"/>
                <a:gd name="connsiteY10" fmla="*/ 341791 h 366800"/>
                <a:gd name="connsiteX11" fmla="*/ 25009 w 333455"/>
                <a:gd name="connsiteY11" fmla="*/ 172980 h 366800"/>
                <a:gd name="connsiteX12" fmla="*/ 108373 w 333455"/>
                <a:gd name="connsiteY12" fmla="*/ 252175 h 366800"/>
                <a:gd name="connsiteX13" fmla="*/ 25009 w 333455"/>
                <a:gd name="connsiteY13" fmla="*/ 331371 h 366800"/>
                <a:gd name="connsiteX14" fmla="*/ 25009 w 333455"/>
                <a:gd name="connsiteY14" fmla="*/ 172980 h 366800"/>
                <a:gd name="connsiteX15" fmla="*/ 83364 w 333455"/>
                <a:gd name="connsiteY15" fmla="*/ 66691 h 366800"/>
                <a:gd name="connsiteX16" fmla="*/ 250091 w 333455"/>
                <a:gd name="connsiteY16" fmla="*/ 66691 h 366800"/>
                <a:gd name="connsiteX17" fmla="*/ 250091 w 333455"/>
                <a:gd name="connsiteY17" fmla="*/ 205492 h 366800"/>
                <a:gd name="connsiteX18" fmla="*/ 212578 w 333455"/>
                <a:gd name="connsiteY18" fmla="*/ 241338 h 366800"/>
                <a:gd name="connsiteX19" fmla="*/ 120877 w 333455"/>
                <a:gd name="connsiteY19" fmla="*/ 241338 h 366800"/>
                <a:gd name="connsiteX20" fmla="*/ 83364 w 333455"/>
                <a:gd name="connsiteY20" fmla="*/ 205492 h 366800"/>
                <a:gd name="connsiteX21" fmla="*/ 83364 w 333455"/>
                <a:gd name="connsiteY21" fmla="*/ 66691 h 366800"/>
                <a:gd name="connsiteX22" fmla="*/ 275100 w 333455"/>
                <a:gd name="connsiteY22" fmla="*/ 77945 h 366800"/>
                <a:gd name="connsiteX23" fmla="*/ 275100 w 333455"/>
                <a:gd name="connsiteY23" fmla="*/ 41682 h 366800"/>
                <a:gd name="connsiteX24" fmla="*/ 216746 w 333455"/>
                <a:gd name="connsiteY24" fmla="*/ 41682 h 366800"/>
                <a:gd name="connsiteX25" fmla="*/ 166728 w 333455"/>
                <a:gd name="connsiteY25" fmla="*/ 0 h 366800"/>
                <a:gd name="connsiteX26" fmla="*/ 116709 w 333455"/>
                <a:gd name="connsiteY26" fmla="*/ 41682 h 366800"/>
                <a:gd name="connsiteX27" fmla="*/ 58355 w 333455"/>
                <a:gd name="connsiteY27" fmla="*/ 41682 h 366800"/>
                <a:gd name="connsiteX28" fmla="*/ 58355 w 333455"/>
                <a:gd name="connsiteY28" fmla="*/ 78362 h 366800"/>
                <a:gd name="connsiteX29" fmla="*/ 0 w 333455"/>
                <a:gd name="connsiteY29" fmla="*/ 133799 h 366800"/>
                <a:gd name="connsiteX30" fmla="*/ 0 w 333455"/>
                <a:gd name="connsiteY30" fmla="*/ 366801 h 366800"/>
                <a:gd name="connsiteX31" fmla="*/ 333455 w 333455"/>
                <a:gd name="connsiteY31" fmla="*/ 366801 h 366800"/>
                <a:gd name="connsiteX32" fmla="*/ 333455 w 333455"/>
                <a:gd name="connsiteY32" fmla="*/ 133799 h 366800"/>
                <a:gd name="connsiteX33" fmla="*/ 275100 w 333455"/>
                <a:gd name="connsiteY33" fmla="*/ 77945 h 3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3455" h="366800">
                  <a:moveTo>
                    <a:pt x="308446" y="331788"/>
                  </a:moveTo>
                  <a:lnTo>
                    <a:pt x="225082" y="252592"/>
                  </a:lnTo>
                  <a:lnTo>
                    <a:pt x="308446" y="173397"/>
                  </a:lnTo>
                  <a:lnTo>
                    <a:pt x="308446" y="331788"/>
                  </a:lnTo>
                  <a:close/>
                  <a:moveTo>
                    <a:pt x="38347" y="341791"/>
                  </a:moveTo>
                  <a:lnTo>
                    <a:pt x="120877" y="263846"/>
                  </a:lnTo>
                  <a:lnTo>
                    <a:pt x="126713" y="258428"/>
                  </a:lnTo>
                  <a:cubicBezTo>
                    <a:pt x="149221" y="237170"/>
                    <a:pt x="184651" y="237170"/>
                    <a:pt x="207159" y="258428"/>
                  </a:cubicBezTo>
                  <a:lnTo>
                    <a:pt x="212994" y="263846"/>
                  </a:lnTo>
                  <a:lnTo>
                    <a:pt x="295108" y="341791"/>
                  </a:lnTo>
                  <a:lnTo>
                    <a:pt x="38347" y="341791"/>
                  </a:lnTo>
                  <a:close/>
                  <a:moveTo>
                    <a:pt x="25009" y="172980"/>
                  </a:moveTo>
                  <a:lnTo>
                    <a:pt x="108373" y="252175"/>
                  </a:lnTo>
                  <a:lnTo>
                    <a:pt x="25009" y="331371"/>
                  </a:lnTo>
                  <a:lnTo>
                    <a:pt x="25009" y="172980"/>
                  </a:lnTo>
                  <a:close/>
                  <a:moveTo>
                    <a:pt x="83364" y="66691"/>
                  </a:moveTo>
                  <a:lnTo>
                    <a:pt x="250091" y="66691"/>
                  </a:lnTo>
                  <a:lnTo>
                    <a:pt x="250091" y="205492"/>
                  </a:lnTo>
                  <a:lnTo>
                    <a:pt x="212578" y="241338"/>
                  </a:lnTo>
                  <a:cubicBezTo>
                    <a:pt x="185484" y="220497"/>
                    <a:pt x="147971" y="220497"/>
                    <a:pt x="120877" y="241338"/>
                  </a:cubicBezTo>
                  <a:lnTo>
                    <a:pt x="83364" y="205492"/>
                  </a:lnTo>
                  <a:lnTo>
                    <a:pt x="83364" y="66691"/>
                  </a:lnTo>
                  <a:close/>
                  <a:moveTo>
                    <a:pt x="275100" y="77945"/>
                  </a:moveTo>
                  <a:lnTo>
                    <a:pt x="275100" y="41682"/>
                  </a:lnTo>
                  <a:lnTo>
                    <a:pt x="216746" y="41682"/>
                  </a:lnTo>
                  <a:lnTo>
                    <a:pt x="166728" y="0"/>
                  </a:lnTo>
                  <a:lnTo>
                    <a:pt x="116709" y="41682"/>
                  </a:lnTo>
                  <a:lnTo>
                    <a:pt x="58355" y="41682"/>
                  </a:lnTo>
                  <a:lnTo>
                    <a:pt x="58355" y="78362"/>
                  </a:lnTo>
                  <a:lnTo>
                    <a:pt x="0" y="133799"/>
                  </a:lnTo>
                  <a:lnTo>
                    <a:pt x="0" y="366801"/>
                  </a:lnTo>
                  <a:lnTo>
                    <a:pt x="333455" y="366801"/>
                  </a:lnTo>
                  <a:lnTo>
                    <a:pt x="333455" y="133799"/>
                  </a:lnTo>
                  <a:lnTo>
                    <a:pt x="275100" y="77945"/>
                  </a:lnTo>
                  <a:close/>
                </a:path>
              </a:pathLst>
            </a:custGeom>
            <a:grpFill/>
            <a:ln w="4167" cap="flat">
              <a:noFill/>
              <a:prstDash val="solid"/>
              <a:miter/>
            </a:ln>
          </p:spPr>
          <p:txBody>
            <a:bodyPr rtlCol="0" anchor="ctr"/>
            <a:lstStyle/>
            <a:p>
              <a:endParaRPr lang="en-US" sz="1404"/>
            </a:p>
          </p:txBody>
        </p:sp>
        <p:sp>
          <p:nvSpPr>
            <p:cNvPr id="50" name="Freeform 49">
              <a:extLst>
                <a:ext uri="{FF2B5EF4-FFF2-40B4-BE49-F238E27FC236}">
                  <a16:creationId xmlns:a16="http://schemas.microsoft.com/office/drawing/2014/main" id="{FAA4A2CE-49A9-EC04-832C-09E5A47F6498}"/>
                </a:ext>
              </a:extLst>
            </p:cNvPr>
            <p:cNvSpPr/>
            <p:nvPr/>
          </p:nvSpPr>
          <p:spPr>
            <a:xfrm>
              <a:off x="806764" y="5842535"/>
              <a:ext cx="108378" cy="109206"/>
            </a:xfrm>
            <a:custGeom>
              <a:avLst/>
              <a:gdLst>
                <a:gd name="connsiteX0" fmla="*/ 53775 w 108378"/>
                <a:gd name="connsiteY0" fmla="*/ 68775 h 109206"/>
                <a:gd name="connsiteX1" fmla="*/ 40437 w 108378"/>
                <a:gd name="connsiteY1" fmla="*/ 55437 h 109206"/>
                <a:gd name="connsiteX2" fmla="*/ 53775 w 108378"/>
                <a:gd name="connsiteY2" fmla="*/ 42099 h 109206"/>
                <a:gd name="connsiteX3" fmla="*/ 67113 w 108378"/>
                <a:gd name="connsiteY3" fmla="*/ 55437 h 109206"/>
                <a:gd name="connsiteX4" fmla="*/ 53775 w 108378"/>
                <a:gd name="connsiteY4" fmla="*/ 68775 h 109206"/>
                <a:gd name="connsiteX5" fmla="*/ 53775 w 108378"/>
                <a:gd name="connsiteY5" fmla="*/ 109207 h 109206"/>
                <a:gd name="connsiteX6" fmla="*/ 80868 w 108378"/>
                <a:gd name="connsiteY6" fmla="*/ 102537 h 109206"/>
                <a:gd name="connsiteX7" fmla="*/ 83786 w 108378"/>
                <a:gd name="connsiteY7" fmla="*/ 92951 h 109206"/>
                <a:gd name="connsiteX8" fmla="*/ 74199 w 108378"/>
                <a:gd name="connsiteY8" fmla="*/ 90033 h 109206"/>
                <a:gd name="connsiteX9" fmla="*/ 53775 w 108378"/>
                <a:gd name="connsiteY9" fmla="*/ 95035 h 109206"/>
                <a:gd name="connsiteX10" fmla="*/ 13760 w 108378"/>
                <a:gd name="connsiteY10" fmla="*/ 54603 h 109206"/>
                <a:gd name="connsiteX11" fmla="*/ 54192 w 108378"/>
                <a:gd name="connsiteY11" fmla="*/ 14172 h 109206"/>
                <a:gd name="connsiteX12" fmla="*/ 94623 w 108378"/>
                <a:gd name="connsiteY12" fmla="*/ 54603 h 109206"/>
                <a:gd name="connsiteX13" fmla="*/ 94623 w 108378"/>
                <a:gd name="connsiteY13" fmla="*/ 67941 h 109206"/>
                <a:gd name="connsiteX14" fmla="*/ 81285 w 108378"/>
                <a:gd name="connsiteY14" fmla="*/ 54603 h 109206"/>
                <a:gd name="connsiteX15" fmla="*/ 59194 w 108378"/>
                <a:gd name="connsiteY15" fmla="*/ 27510 h 109206"/>
                <a:gd name="connsiteX16" fmla="*/ 28766 w 108378"/>
                <a:gd name="connsiteY16" fmla="*/ 44183 h 109206"/>
                <a:gd name="connsiteX17" fmla="*/ 40020 w 108378"/>
                <a:gd name="connsiteY17" fmla="*/ 77111 h 109206"/>
                <a:gd name="connsiteX18" fmla="*/ 74616 w 108378"/>
                <a:gd name="connsiteY18" fmla="*/ 71693 h 109206"/>
                <a:gd name="connsiteX19" fmla="*/ 95040 w 108378"/>
                <a:gd name="connsiteY19" fmla="*/ 80863 h 109206"/>
                <a:gd name="connsiteX20" fmla="*/ 108378 w 108378"/>
                <a:gd name="connsiteY20" fmla="*/ 67525 h 109206"/>
                <a:gd name="connsiteX21" fmla="*/ 108378 w 108378"/>
                <a:gd name="connsiteY21" fmla="*/ 54186 h 109206"/>
                <a:gd name="connsiteX22" fmla="*/ 54192 w 108378"/>
                <a:gd name="connsiteY22" fmla="*/ 0 h 109206"/>
                <a:gd name="connsiteX23" fmla="*/ 5 w 108378"/>
                <a:gd name="connsiteY23" fmla="*/ 54186 h 109206"/>
                <a:gd name="connsiteX24" fmla="*/ 53775 w 108378"/>
                <a:gd name="connsiteY24" fmla="*/ 109207 h 10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8378" h="109206">
                  <a:moveTo>
                    <a:pt x="53775" y="68775"/>
                  </a:moveTo>
                  <a:cubicBezTo>
                    <a:pt x="46272" y="68775"/>
                    <a:pt x="40437" y="62523"/>
                    <a:pt x="40437" y="55437"/>
                  </a:cubicBezTo>
                  <a:cubicBezTo>
                    <a:pt x="40437" y="47934"/>
                    <a:pt x="46689" y="42099"/>
                    <a:pt x="53775" y="42099"/>
                  </a:cubicBezTo>
                  <a:cubicBezTo>
                    <a:pt x="61278" y="42099"/>
                    <a:pt x="67113" y="47934"/>
                    <a:pt x="67113" y="55437"/>
                  </a:cubicBezTo>
                  <a:cubicBezTo>
                    <a:pt x="67113" y="62940"/>
                    <a:pt x="61278" y="68775"/>
                    <a:pt x="53775" y="68775"/>
                  </a:cubicBezTo>
                  <a:close/>
                  <a:moveTo>
                    <a:pt x="53775" y="109207"/>
                  </a:moveTo>
                  <a:cubicBezTo>
                    <a:pt x="63362" y="109207"/>
                    <a:pt x="72532" y="106706"/>
                    <a:pt x="80868" y="102537"/>
                  </a:cubicBezTo>
                  <a:cubicBezTo>
                    <a:pt x="84203" y="100453"/>
                    <a:pt x="85453" y="96285"/>
                    <a:pt x="83786" y="92951"/>
                  </a:cubicBezTo>
                  <a:cubicBezTo>
                    <a:pt x="81702" y="89616"/>
                    <a:pt x="77534" y="88366"/>
                    <a:pt x="74199" y="90033"/>
                  </a:cubicBezTo>
                  <a:cubicBezTo>
                    <a:pt x="67947" y="93367"/>
                    <a:pt x="60861" y="95035"/>
                    <a:pt x="53775" y="95035"/>
                  </a:cubicBezTo>
                  <a:cubicBezTo>
                    <a:pt x="31684" y="95035"/>
                    <a:pt x="13344" y="76695"/>
                    <a:pt x="13760" y="54603"/>
                  </a:cubicBezTo>
                  <a:cubicBezTo>
                    <a:pt x="13760" y="32512"/>
                    <a:pt x="32100" y="14172"/>
                    <a:pt x="54192" y="14172"/>
                  </a:cubicBezTo>
                  <a:cubicBezTo>
                    <a:pt x="76283" y="14172"/>
                    <a:pt x="94623" y="32095"/>
                    <a:pt x="94623" y="54603"/>
                  </a:cubicBezTo>
                  <a:lnTo>
                    <a:pt x="94623" y="67941"/>
                  </a:lnTo>
                  <a:cubicBezTo>
                    <a:pt x="87120" y="67941"/>
                    <a:pt x="81285" y="62106"/>
                    <a:pt x="81285" y="54603"/>
                  </a:cubicBezTo>
                  <a:cubicBezTo>
                    <a:pt x="81285" y="41265"/>
                    <a:pt x="72115" y="30011"/>
                    <a:pt x="59194" y="27510"/>
                  </a:cubicBezTo>
                  <a:cubicBezTo>
                    <a:pt x="46272" y="25009"/>
                    <a:pt x="33351" y="32095"/>
                    <a:pt x="28766" y="44183"/>
                  </a:cubicBezTo>
                  <a:cubicBezTo>
                    <a:pt x="24181" y="56271"/>
                    <a:pt x="28766" y="70442"/>
                    <a:pt x="40020" y="77111"/>
                  </a:cubicBezTo>
                  <a:cubicBezTo>
                    <a:pt x="51274" y="83781"/>
                    <a:pt x="65863" y="81696"/>
                    <a:pt x="74616" y="71693"/>
                  </a:cubicBezTo>
                  <a:cubicBezTo>
                    <a:pt x="79618" y="77528"/>
                    <a:pt x="87120" y="80863"/>
                    <a:pt x="95040" y="80863"/>
                  </a:cubicBezTo>
                  <a:cubicBezTo>
                    <a:pt x="102543" y="80863"/>
                    <a:pt x="108378" y="75027"/>
                    <a:pt x="108378" y="67525"/>
                  </a:cubicBezTo>
                  <a:lnTo>
                    <a:pt x="108378" y="54186"/>
                  </a:lnTo>
                  <a:cubicBezTo>
                    <a:pt x="108378" y="24175"/>
                    <a:pt x="84203" y="0"/>
                    <a:pt x="54192" y="0"/>
                  </a:cubicBezTo>
                  <a:cubicBezTo>
                    <a:pt x="24181" y="0"/>
                    <a:pt x="5" y="24175"/>
                    <a:pt x="5" y="54186"/>
                  </a:cubicBezTo>
                  <a:cubicBezTo>
                    <a:pt x="-412" y="84614"/>
                    <a:pt x="23764" y="108790"/>
                    <a:pt x="53775" y="109207"/>
                  </a:cubicBezTo>
                  <a:close/>
                </a:path>
              </a:pathLst>
            </a:custGeom>
            <a:grpFill/>
            <a:ln w="4167" cap="flat">
              <a:noFill/>
              <a:prstDash val="solid"/>
              <a:miter/>
            </a:ln>
          </p:spPr>
          <p:txBody>
            <a:bodyPr rtlCol="0" anchor="ctr"/>
            <a:lstStyle/>
            <a:p>
              <a:endParaRPr lang="en-US" sz="1404"/>
            </a:p>
          </p:txBody>
        </p:sp>
      </p:grpSp>
      <p:sp>
        <p:nvSpPr>
          <p:cNvPr id="51" name="Rectangle 50">
            <a:extLst>
              <a:ext uri="{FF2B5EF4-FFF2-40B4-BE49-F238E27FC236}">
                <a16:creationId xmlns:a16="http://schemas.microsoft.com/office/drawing/2014/main" id="{F3470927-B62B-C011-F44D-842EF405F864}"/>
              </a:ext>
            </a:extLst>
          </p:cNvPr>
          <p:cNvSpPr/>
          <p:nvPr/>
        </p:nvSpPr>
        <p:spPr>
          <a:xfrm>
            <a:off x="8355783" y="4420425"/>
            <a:ext cx="6019800" cy="398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rgbClr val="0064B1"/>
                </a:solidFill>
                <a:latin typeface="TT Norms Light" panose="02000503020000020003" pitchFamily="2" charset="77"/>
              </a:rPr>
              <a:t>FACEBOOK.COM/MEDIPREDICT</a:t>
            </a:r>
          </a:p>
        </p:txBody>
      </p:sp>
      <p:sp>
        <p:nvSpPr>
          <p:cNvPr id="52" name="Rectangle 51">
            <a:extLst>
              <a:ext uri="{FF2B5EF4-FFF2-40B4-BE49-F238E27FC236}">
                <a16:creationId xmlns:a16="http://schemas.microsoft.com/office/drawing/2014/main" id="{11BB1011-B5D6-A69E-4C2C-F5152D86B93E}"/>
              </a:ext>
            </a:extLst>
          </p:cNvPr>
          <p:cNvSpPr/>
          <p:nvPr/>
        </p:nvSpPr>
        <p:spPr>
          <a:xfrm>
            <a:off x="8355783" y="4944505"/>
            <a:ext cx="6019800" cy="398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rgbClr val="0064B1"/>
                </a:solidFill>
                <a:latin typeface="TT Norms Light" panose="02000503020000020003" pitchFamily="2" charset="77"/>
              </a:rPr>
              <a:t>INSTAGRAM/MEDIPREDICTHEALTH</a:t>
            </a:r>
          </a:p>
        </p:txBody>
      </p:sp>
      <p:sp>
        <p:nvSpPr>
          <p:cNvPr id="53" name="Rectangle 52">
            <a:extLst>
              <a:ext uri="{FF2B5EF4-FFF2-40B4-BE49-F238E27FC236}">
                <a16:creationId xmlns:a16="http://schemas.microsoft.com/office/drawing/2014/main" id="{9DCD69A7-5736-D1D7-75F6-2000094362D5}"/>
              </a:ext>
            </a:extLst>
          </p:cNvPr>
          <p:cNvSpPr/>
          <p:nvPr/>
        </p:nvSpPr>
        <p:spPr>
          <a:xfrm>
            <a:off x="8355783" y="5521540"/>
            <a:ext cx="6019800" cy="398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rgbClr val="0064B1"/>
                </a:solidFill>
                <a:latin typeface="TT Norms Light" panose="02000503020000020003" pitchFamily="2" charset="77"/>
              </a:rPr>
              <a:t>LINKEDIN/MEDIPREDICT</a:t>
            </a:r>
          </a:p>
        </p:txBody>
      </p:sp>
      <p:sp>
        <p:nvSpPr>
          <p:cNvPr id="54" name="Rectangle 53">
            <a:extLst>
              <a:ext uri="{FF2B5EF4-FFF2-40B4-BE49-F238E27FC236}">
                <a16:creationId xmlns:a16="http://schemas.microsoft.com/office/drawing/2014/main" id="{AC859136-2A88-6548-2617-8C2BEB954931}"/>
              </a:ext>
            </a:extLst>
          </p:cNvPr>
          <p:cNvSpPr/>
          <p:nvPr/>
        </p:nvSpPr>
        <p:spPr>
          <a:xfrm>
            <a:off x="8355783" y="6078135"/>
            <a:ext cx="6019800" cy="398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rgbClr val="0064B1"/>
                </a:solidFill>
                <a:latin typeface="TT Norms Light" panose="02000503020000020003" pitchFamily="2" charset="77"/>
              </a:rPr>
              <a:t>INFO@MEDIPREDICT.COM</a:t>
            </a:r>
          </a:p>
        </p:txBody>
      </p:sp>
      <p:sp>
        <p:nvSpPr>
          <p:cNvPr id="55" name="Oval 54">
            <a:extLst>
              <a:ext uri="{FF2B5EF4-FFF2-40B4-BE49-F238E27FC236}">
                <a16:creationId xmlns:a16="http://schemas.microsoft.com/office/drawing/2014/main" id="{686C70BB-9BC3-CA09-A221-5AA0860541A1}"/>
              </a:ext>
            </a:extLst>
          </p:cNvPr>
          <p:cNvSpPr/>
          <p:nvPr/>
        </p:nvSpPr>
        <p:spPr>
          <a:xfrm>
            <a:off x="7754689" y="3942421"/>
            <a:ext cx="382967" cy="38296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4"/>
          </a:p>
        </p:txBody>
      </p:sp>
      <p:sp>
        <p:nvSpPr>
          <p:cNvPr id="56" name="Rectangle 55">
            <a:extLst>
              <a:ext uri="{FF2B5EF4-FFF2-40B4-BE49-F238E27FC236}">
                <a16:creationId xmlns:a16="http://schemas.microsoft.com/office/drawing/2014/main" id="{3693BC2F-A962-1F26-8CCB-C060ADB56A90}"/>
              </a:ext>
            </a:extLst>
          </p:cNvPr>
          <p:cNvSpPr/>
          <p:nvPr/>
        </p:nvSpPr>
        <p:spPr>
          <a:xfrm>
            <a:off x="8355783" y="3896345"/>
            <a:ext cx="6019800" cy="398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rgbClr val="0064B1"/>
                </a:solidFill>
                <a:latin typeface="TT Norms Light" panose="02000503020000020003" pitchFamily="2" charset="77"/>
              </a:rPr>
              <a:t>WWW.MEDIPREDICT.COM</a:t>
            </a:r>
          </a:p>
        </p:txBody>
      </p:sp>
      <p:sp>
        <p:nvSpPr>
          <p:cNvPr id="57" name="Graphic 2" descr="World">
            <a:extLst>
              <a:ext uri="{FF2B5EF4-FFF2-40B4-BE49-F238E27FC236}">
                <a16:creationId xmlns:a16="http://schemas.microsoft.com/office/drawing/2014/main" id="{EACB3D46-53DE-7225-D696-8ACCCFAFB83B}"/>
              </a:ext>
            </a:extLst>
          </p:cNvPr>
          <p:cNvSpPr/>
          <p:nvPr/>
        </p:nvSpPr>
        <p:spPr>
          <a:xfrm>
            <a:off x="7814050" y="4007741"/>
            <a:ext cx="260041" cy="260041"/>
          </a:xfrm>
          <a:custGeom>
            <a:avLst/>
            <a:gdLst>
              <a:gd name="connsiteX0" fmla="*/ 148840 w 260041"/>
              <a:gd name="connsiteY0" fmla="*/ 237801 h 260041"/>
              <a:gd name="connsiteX1" fmla="*/ 198111 w 260041"/>
              <a:gd name="connsiteY1" fmla="*/ 136864 h 260041"/>
              <a:gd name="connsiteX2" fmla="*/ 239170 w 260041"/>
              <a:gd name="connsiteY2" fmla="*/ 136864 h 260041"/>
              <a:gd name="connsiteX3" fmla="*/ 148840 w 260041"/>
              <a:gd name="connsiteY3" fmla="*/ 237801 h 260041"/>
              <a:gd name="connsiteX4" fmla="*/ 20872 w 260041"/>
              <a:gd name="connsiteY4" fmla="*/ 136864 h 260041"/>
              <a:gd name="connsiteX5" fmla="*/ 61931 w 260041"/>
              <a:gd name="connsiteY5" fmla="*/ 136864 h 260041"/>
              <a:gd name="connsiteX6" fmla="*/ 111202 w 260041"/>
              <a:gd name="connsiteY6" fmla="*/ 237801 h 260041"/>
              <a:gd name="connsiteX7" fmla="*/ 20872 w 260041"/>
              <a:gd name="connsiteY7" fmla="*/ 136864 h 260041"/>
              <a:gd name="connsiteX8" fmla="*/ 111202 w 260041"/>
              <a:gd name="connsiteY8" fmla="*/ 22240 h 260041"/>
              <a:gd name="connsiteX9" fmla="*/ 61931 w 260041"/>
              <a:gd name="connsiteY9" fmla="*/ 123178 h 260041"/>
              <a:gd name="connsiteX10" fmla="*/ 20872 w 260041"/>
              <a:gd name="connsiteY10" fmla="*/ 123178 h 260041"/>
              <a:gd name="connsiteX11" fmla="*/ 111202 w 260041"/>
              <a:gd name="connsiteY11" fmla="*/ 22240 h 260041"/>
              <a:gd name="connsiteX12" fmla="*/ 136864 w 260041"/>
              <a:gd name="connsiteY12" fmla="*/ 136864 h 260041"/>
              <a:gd name="connsiteX13" fmla="*/ 184424 w 260041"/>
              <a:gd name="connsiteY13" fmla="*/ 136864 h 260041"/>
              <a:gd name="connsiteX14" fmla="*/ 136864 w 260041"/>
              <a:gd name="connsiteY14" fmla="*/ 230958 h 260041"/>
              <a:gd name="connsiteX15" fmla="*/ 136864 w 260041"/>
              <a:gd name="connsiteY15" fmla="*/ 136864 h 260041"/>
              <a:gd name="connsiteX16" fmla="*/ 123178 w 260041"/>
              <a:gd name="connsiteY16" fmla="*/ 136864 h 260041"/>
              <a:gd name="connsiteX17" fmla="*/ 123178 w 260041"/>
              <a:gd name="connsiteY17" fmla="*/ 230958 h 260041"/>
              <a:gd name="connsiteX18" fmla="*/ 75617 w 260041"/>
              <a:gd name="connsiteY18" fmla="*/ 136864 h 260041"/>
              <a:gd name="connsiteX19" fmla="*/ 123178 w 260041"/>
              <a:gd name="connsiteY19" fmla="*/ 136864 h 260041"/>
              <a:gd name="connsiteX20" fmla="*/ 136864 w 260041"/>
              <a:gd name="connsiteY20" fmla="*/ 29084 h 260041"/>
              <a:gd name="connsiteX21" fmla="*/ 184424 w 260041"/>
              <a:gd name="connsiteY21" fmla="*/ 123178 h 260041"/>
              <a:gd name="connsiteX22" fmla="*/ 136864 w 260041"/>
              <a:gd name="connsiteY22" fmla="*/ 123178 h 260041"/>
              <a:gd name="connsiteX23" fmla="*/ 136864 w 260041"/>
              <a:gd name="connsiteY23" fmla="*/ 29084 h 260041"/>
              <a:gd name="connsiteX24" fmla="*/ 123178 w 260041"/>
              <a:gd name="connsiteY24" fmla="*/ 123178 h 260041"/>
              <a:gd name="connsiteX25" fmla="*/ 75617 w 260041"/>
              <a:gd name="connsiteY25" fmla="*/ 123178 h 260041"/>
              <a:gd name="connsiteX26" fmla="*/ 123178 w 260041"/>
              <a:gd name="connsiteY26" fmla="*/ 29084 h 260041"/>
              <a:gd name="connsiteX27" fmla="*/ 123178 w 260041"/>
              <a:gd name="connsiteY27" fmla="*/ 123178 h 260041"/>
              <a:gd name="connsiteX28" fmla="*/ 239170 w 260041"/>
              <a:gd name="connsiteY28" fmla="*/ 123178 h 260041"/>
              <a:gd name="connsiteX29" fmla="*/ 198111 w 260041"/>
              <a:gd name="connsiteY29" fmla="*/ 123178 h 260041"/>
              <a:gd name="connsiteX30" fmla="*/ 148840 w 260041"/>
              <a:gd name="connsiteY30" fmla="*/ 22240 h 260041"/>
              <a:gd name="connsiteX31" fmla="*/ 239170 w 260041"/>
              <a:gd name="connsiteY31" fmla="*/ 123178 h 260041"/>
              <a:gd name="connsiteX32" fmla="*/ 130021 w 260041"/>
              <a:gd name="connsiteY32" fmla="*/ 0 h 260041"/>
              <a:gd name="connsiteX33" fmla="*/ 0 w 260041"/>
              <a:gd name="connsiteY33" fmla="*/ 130021 h 260041"/>
              <a:gd name="connsiteX34" fmla="*/ 130021 w 260041"/>
              <a:gd name="connsiteY34" fmla="*/ 260042 h 260041"/>
              <a:gd name="connsiteX35" fmla="*/ 260042 w 260041"/>
              <a:gd name="connsiteY35" fmla="*/ 130021 h 260041"/>
              <a:gd name="connsiteX36" fmla="*/ 130021 w 260041"/>
              <a:gd name="connsiteY36" fmla="*/ 0 h 26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0041" h="260041">
                <a:moveTo>
                  <a:pt x="148840" y="237801"/>
                </a:moveTo>
                <a:cubicBezTo>
                  <a:pt x="171080" y="210429"/>
                  <a:pt x="195716" y="175870"/>
                  <a:pt x="198111" y="136864"/>
                </a:cubicBezTo>
                <a:lnTo>
                  <a:pt x="239170" y="136864"/>
                </a:lnTo>
                <a:cubicBezTo>
                  <a:pt x="236091" y="187846"/>
                  <a:pt x="198111" y="229247"/>
                  <a:pt x="148840" y="237801"/>
                </a:cubicBezTo>
                <a:close/>
                <a:moveTo>
                  <a:pt x="20872" y="136864"/>
                </a:moveTo>
                <a:lnTo>
                  <a:pt x="61931" y="136864"/>
                </a:lnTo>
                <a:cubicBezTo>
                  <a:pt x="64668" y="175870"/>
                  <a:pt x="88962" y="210429"/>
                  <a:pt x="111202" y="237801"/>
                </a:cubicBezTo>
                <a:cubicBezTo>
                  <a:pt x="61931" y="229247"/>
                  <a:pt x="23951" y="187846"/>
                  <a:pt x="20872" y="136864"/>
                </a:cubicBezTo>
                <a:close/>
                <a:moveTo>
                  <a:pt x="111202" y="22240"/>
                </a:moveTo>
                <a:cubicBezTo>
                  <a:pt x="88962" y="49613"/>
                  <a:pt x="64326" y="84171"/>
                  <a:pt x="61931" y="123178"/>
                </a:cubicBezTo>
                <a:lnTo>
                  <a:pt x="20872" y="123178"/>
                </a:lnTo>
                <a:cubicBezTo>
                  <a:pt x="23951" y="72196"/>
                  <a:pt x="61931" y="30794"/>
                  <a:pt x="111202" y="22240"/>
                </a:cubicBezTo>
                <a:close/>
                <a:moveTo>
                  <a:pt x="136864" y="136864"/>
                </a:moveTo>
                <a:lnTo>
                  <a:pt x="184424" y="136864"/>
                </a:lnTo>
                <a:cubicBezTo>
                  <a:pt x="181687" y="172107"/>
                  <a:pt x="158762" y="203928"/>
                  <a:pt x="136864" y="230958"/>
                </a:cubicBezTo>
                <a:lnTo>
                  <a:pt x="136864" y="136864"/>
                </a:lnTo>
                <a:close/>
                <a:moveTo>
                  <a:pt x="123178" y="136864"/>
                </a:moveTo>
                <a:lnTo>
                  <a:pt x="123178" y="230958"/>
                </a:lnTo>
                <a:cubicBezTo>
                  <a:pt x="101279" y="203928"/>
                  <a:pt x="78355" y="172107"/>
                  <a:pt x="75617" y="136864"/>
                </a:cubicBezTo>
                <a:lnTo>
                  <a:pt x="123178" y="136864"/>
                </a:lnTo>
                <a:close/>
                <a:moveTo>
                  <a:pt x="136864" y="29084"/>
                </a:moveTo>
                <a:cubicBezTo>
                  <a:pt x="158762" y="56114"/>
                  <a:pt x="181687" y="87593"/>
                  <a:pt x="184424" y="123178"/>
                </a:cubicBezTo>
                <a:lnTo>
                  <a:pt x="136864" y="123178"/>
                </a:lnTo>
                <a:lnTo>
                  <a:pt x="136864" y="29084"/>
                </a:lnTo>
                <a:close/>
                <a:moveTo>
                  <a:pt x="123178" y="123178"/>
                </a:moveTo>
                <a:lnTo>
                  <a:pt x="75617" y="123178"/>
                </a:lnTo>
                <a:cubicBezTo>
                  <a:pt x="78355" y="87935"/>
                  <a:pt x="101279" y="56114"/>
                  <a:pt x="123178" y="29084"/>
                </a:cubicBezTo>
                <a:lnTo>
                  <a:pt x="123178" y="123178"/>
                </a:lnTo>
                <a:close/>
                <a:moveTo>
                  <a:pt x="239170" y="123178"/>
                </a:moveTo>
                <a:lnTo>
                  <a:pt x="198111" y="123178"/>
                </a:lnTo>
                <a:cubicBezTo>
                  <a:pt x="195716" y="84171"/>
                  <a:pt x="171080" y="49613"/>
                  <a:pt x="148840" y="22240"/>
                </a:cubicBezTo>
                <a:cubicBezTo>
                  <a:pt x="198111" y="30794"/>
                  <a:pt x="236091" y="72196"/>
                  <a:pt x="239170" y="123178"/>
                </a:cubicBezTo>
                <a:close/>
                <a:moveTo>
                  <a:pt x="130021" y="0"/>
                </a:moveTo>
                <a:cubicBezTo>
                  <a:pt x="58167" y="0"/>
                  <a:pt x="0" y="58167"/>
                  <a:pt x="0" y="130021"/>
                </a:cubicBezTo>
                <a:cubicBezTo>
                  <a:pt x="0" y="201875"/>
                  <a:pt x="58167" y="260042"/>
                  <a:pt x="130021" y="260042"/>
                </a:cubicBezTo>
                <a:cubicBezTo>
                  <a:pt x="201875" y="260042"/>
                  <a:pt x="260042" y="201875"/>
                  <a:pt x="260042" y="130021"/>
                </a:cubicBezTo>
                <a:cubicBezTo>
                  <a:pt x="260042" y="58167"/>
                  <a:pt x="201875" y="0"/>
                  <a:pt x="130021" y="0"/>
                </a:cubicBezTo>
                <a:close/>
              </a:path>
            </a:pathLst>
          </a:custGeom>
          <a:gradFill>
            <a:gsLst>
              <a:gs pos="0">
                <a:srgbClr val="0842FF"/>
              </a:gs>
              <a:gs pos="80000">
                <a:srgbClr val="FF5505"/>
              </a:gs>
            </a:gsLst>
            <a:lin ang="2700000" scaled="1"/>
          </a:gradFill>
          <a:ln w="3373" cap="flat">
            <a:noFill/>
            <a:prstDash val="solid"/>
            <a:miter/>
          </a:ln>
          <a:effectLst/>
        </p:spPr>
        <p:txBody>
          <a:bodyPr rtlCol="0" anchor="ctr"/>
          <a:lstStyle/>
          <a:p>
            <a:endParaRPr lang="en-US" sz="1404"/>
          </a:p>
        </p:txBody>
      </p:sp>
    </p:spTree>
    <p:extLst>
      <p:ext uri="{BB962C8B-B14F-4D97-AF65-F5344CB8AC3E}">
        <p14:creationId xmlns:p14="http://schemas.microsoft.com/office/powerpoint/2010/main" val="3252897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91073B-9183-34B7-AC7C-425600C1A879}"/>
              </a:ext>
            </a:extLst>
          </p:cNvPr>
          <p:cNvSpPr/>
          <p:nvPr/>
        </p:nvSpPr>
        <p:spPr>
          <a:xfrm>
            <a:off x="0" y="1015334"/>
            <a:ext cx="12192000" cy="5842666"/>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p>
        </p:txBody>
      </p:sp>
      <p:grpSp>
        <p:nvGrpSpPr>
          <p:cNvPr id="24" name="Group 23">
            <a:extLst>
              <a:ext uri="{FF2B5EF4-FFF2-40B4-BE49-F238E27FC236}">
                <a16:creationId xmlns:a16="http://schemas.microsoft.com/office/drawing/2014/main" id="{074EDDA9-342F-C93C-DDE6-106001C4E761}"/>
              </a:ext>
            </a:extLst>
          </p:cNvPr>
          <p:cNvGrpSpPr/>
          <p:nvPr/>
        </p:nvGrpSpPr>
        <p:grpSpPr>
          <a:xfrm>
            <a:off x="3639035" y="3590868"/>
            <a:ext cx="4913930" cy="2463438"/>
            <a:chOff x="3639035" y="3590868"/>
            <a:chExt cx="4913930" cy="2463438"/>
          </a:xfrm>
        </p:grpSpPr>
        <p:pic>
          <p:nvPicPr>
            <p:cNvPr id="8" name="Picture 7" descr="White paper bag with black ribbon handle">
              <a:extLst>
                <a:ext uri="{FF2B5EF4-FFF2-40B4-BE49-F238E27FC236}">
                  <a16:creationId xmlns:a16="http://schemas.microsoft.com/office/drawing/2014/main" id="{1CE54A07-0FFB-4948-F446-07159FCEA6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845" t="18418" r="16845" b="11814"/>
            <a:stretch/>
          </p:blipFill>
          <p:spPr>
            <a:xfrm>
              <a:off x="3639035" y="3590868"/>
              <a:ext cx="4913930" cy="2463438"/>
            </a:xfrm>
            <a:prstGeom prst="rect">
              <a:avLst/>
            </a:prstGeom>
          </p:spPr>
        </p:pic>
        <p:sp>
          <p:nvSpPr>
            <p:cNvPr id="4" name="TextBox 3">
              <a:extLst>
                <a:ext uri="{FF2B5EF4-FFF2-40B4-BE49-F238E27FC236}">
                  <a16:creationId xmlns:a16="http://schemas.microsoft.com/office/drawing/2014/main" id="{F864A559-3225-2429-FEA8-C44924E9CA55}"/>
                </a:ext>
              </a:extLst>
            </p:cNvPr>
            <p:cNvSpPr txBox="1"/>
            <p:nvPr/>
          </p:nvSpPr>
          <p:spPr>
            <a:xfrm rot="774800">
              <a:off x="5408649" y="4976471"/>
              <a:ext cx="2826245" cy="830997"/>
            </a:xfrm>
            <a:prstGeom prst="rect">
              <a:avLst/>
            </a:prstGeom>
            <a:noFill/>
          </p:spPr>
          <p:txBody>
            <a:bodyPr wrap="square">
              <a:spAutoFit/>
              <a:scene3d>
                <a:camera prst="perspectiveContrastingRightFacing">
                  <a:rot lat="923200" lon="19819260" rev="217511"/>
                </a:camera>
                <a:lightRig rig="threePt" dir="t"/>
              </a:scene3d>
            </a:bodyPr>
            <a:lstStyle/>
            <a:p>
              <a:pPr marL="0" marR="0" fontAlgn="base">
                <a:spcBef>
                  <a:spcPts val="0"/>
                </a:spcBef>
                <a:spcAft>
                  <a:spcPts val="0"/>
                </a:spcAft>
              </a:pPr>
              <a:r>
                <a:rPr lang="en-US" sz="2400" dirty="0">
                  <a:solidFill>
                    <a:schemeClr val="bg2">
                      <a:lumMod val="25000"/>
                    </a:schemeClr>
                  </a:solidFill>
                  <a:latin typeface="Rockwell" panose="02060603020205020403" pitchFamily="18" charset="77"/>
                  <a:ea typeface="Times New Roman" panose="02020603050405020304" pitchFamily="18" charset="0"/>
                </a:rPr>
                <a:t>“Health has </a:t>
              </a:r>
              <a:br>
                <a:rPr lang="en-US" sz="2400" dirty="0">
                  <a:solidFill>
                    <a:schemeClr val="bg2">
                      <a:lumMod val="25000"/>
                    </a:schemeClr>
                  </a:solidFill>
                  <a:latin typeface="Rockwell" panose="02060603020205020403" pitchFamily="18" charset="77"/>
                  <a:ea typeface="Times New Roman" panose="02020603050405020304" pitchFamily="18" charset="0"/>
                </a:rPr>
              </a:br>
              <a:r>
                <a:rPr lang="en-US" sz="2400" dirty="0">
                  <a:solidFill>
                    <a:schemeClr val="bg2">
                      <a:lumMod val="25000"/>
                    </a:schemeClr>
                  </a:solidFill>
                  <a:latin typeface="Rockwell" panose="02060603020205020403" pitchFamily="18" charset="77"/>
                  <a:ea typeface="Times New Roman" panose="02020603050405020304" pitchFamily="18" charset="0"/>
                </a:rPr>
                <a:t>no price”</a:t>
              </a:r>
            </a:p>
          </p:txBody>
        </p:sp>
      </p:grpSp>
      <p:grpSp>
        <p:nvGrpSpPr>
          <p:cNvPr id="26" name="Group 25">
            <a:extLst>
              <a:ext uri="{FF2B5EF4-FFF2-40B4-BE49-F238E27FC236}">
                <a16:creationId xmlns:a16="http://schemas.microsoft.com/office/drawing/2014/main" id="{3F496C61-8AC4-35DE-BA89-CAC714A0E2A1}"/>
              </a:ext>
            </a:extLst>
          </p:cNvPr>
          <p:cNvGrpSpPr/>
          <p:nvPr/>
        </p:nvGrpSpPr>
        <p:grpSpPr>
          <a:xfrm>
            <a:off x="763881" y="6091921"/>
            <a:ext cx="10865449" cy="626290"/>
            <a:chOff x="763881" y="6091921"/>
            <a:chExt cx="10865449" cy="626290"/>
          </a:xfrm>
        </p:grpSpPr>
        <p:sp>
          <p:nvSpPr>
            <p:cNvPr id="6" name="TextBox 5">
              <a:extLst>
                <a:ext uri="{FF2B5EF4-FFF2-40B4-BE49-F238E27FC236}">
                  <a16:creationId xmlns:a16="http://schemas.microsoft.com/office/drawing/2014/main" id="{0E0F5F41-C215-ECE0-F68C-BFECECC0EFAC}"/>
                </a:ext>
              </a:extLst>
            </p:cNvPr>
            <p:cNvSpPr txBox="1"/>
            <p:nvPr/>
          </p:nvSpPr>
          <p:spPr>
            <a:xfrm>
              <a:off x="763881" y="6091921"/>
              <a:ext cx="10865449" cy="369332"/>
            </a:xfrm>
            <a:prstGeom prst="rect">
              <a:avLst/>
            </a:prstGeom>
            <a:noFill/>
          </p:spPr>
          <p:txBody>
            <a:bodyPr wrap="square">
              <a:spAutoFit/>
            </a:bodyPr>
            <a:lstStyle/>
            <a:p>
              <a:pPr algn="ctr"/>
              <a:r>
                <a:rPr lang="en-US" i="1" dirty="0">
                  <a:solidFill>
                    <a:schemeClr val="bg2">
                      <a:lumMod val="25000"/>
                    </a:schemeClr>
                  </a:solidFill>
                  <a:latin typeface="TT Norms Regular" panose="02000503030000020003" pitchFamily="2" charset="77"/>
                </a:rPr>
                <a:t>“On average, €405 was spent on inpatient and outpatient care per inhabitant in the EU-27 in 2019”</a:t>
              </a:r>
            </a:p>
          </p:txBody>
        </p:sp>
        <p:sp>
          <p:nvSpPr>
            <p:cNvPr id="10" name="TextBox 9">
              <a:extLst>
                <a:ext uri="{FF2B5EF4-FFF2-40B4-BE49-F238E27FC236}">
                  <a16:creationId xmlns:a16="http://schemas.microsoft.com/office/drawing/2014/main" id="{65EC30E4-F45A-8FA2-6526-41B975D34A74}"/>
                </a:ext>
              </a:extLst>
            </p:cNvPr>
            <p:cNvSpPr txBox="1"/>
            <p:nvPr/>
          </p:nvSpPr>
          <p:spPr>
            <a:xfrm>
              <a:off x="10171901" y="6410434"/>
              <a:ext cx="1213866" cy="307777"/>
            </a:xfrm>
            <a:prstGeom prst="rect">
              <a:avLst/>
            </a:prstGeom>
            <a:noFill/>
          </p:spPr>
          <p:txBody>
            <a:bodyPr wrap="square">
              <a:spAutoFit/>
            </a:bodyPr>
            <a:lstStyle/>
            <a:p>
              <a:r>
                <a:rPr lang="en-US" sz="1400" i="1" dirty="0">
                  <a:solidFill>
                    <a:schemeClr val="bg2">
                      <a:lumMod val="25000"/>
                    </a:schemeClr>
                  </a:solidFill>
                  <a:latin typeface="TT Norms Regular" panose="02000503030000020003" pitchFamily="2" charset="77"/>
                  <a:sym typeface="Symbol" panose="05050102010706020507" pitchFamily="18" charset="2"/>
                </a:rPr>
                <a:t></a:t>
              </a:r>
              <a:r>
                <a:rPr lang="en-US" sz="1400" i="1" dirty="0">
                  <a:solidFill>
                    <a:schemeClr val="bg2">
                      <a:lumMod val="25000"/>
                    </a:schemeClr>
                  </a:solidFill>
                  <a:latin typeface="TT Norms Regular" panose="02000503030000020003" pitchFamily="2" charset="77"/>
                </a:rPr>
                <a:t> Eurostat</a:t>
              </a:r>
            </a:p>
          </p:txBody>
        </p:sp>
      </p:grpSp>
      <p:sp>
        <p:nvSpPr>
          <p:cNvPr id="11" name="TextBox 10">
            <a:extLst>
              <a:ext uri="{FF2B5EF4-FFF2-40B4-BE49-F238E27FC236}">
                <a16:creationId xmlns:a16="http://schemas.microsoft.com/office/drawing/2014/main" id="{B22A554A-9F06-AF6C-3363-D42086E47705}"/>
              </a:ext>
            </a:extLst>
          </p:cNvPr>
          <p:cNvSpPr txBox="1"/>
          <p:nvPr/>
        </p:nvSpPr>
        <p:spPr>
          <a:xfrm>
            <a:off x="1465943" y="1564402"/>
            <a:ext cx="10094856" cy="455638"/>
          </a:xfrm>
          <a:prstGeom prst="rect">
            <a:avLst/>
          </a:prstGeom>
          <a:noFill/>
        </p:spPr>
        <p:txBody>
          <a:bodyPr wrap="square">
            <a:spAutoFit/>
          </a:bodyPr>
          <a:lstStyle/>
          <a:p>
            <a:pPr marL="0" marR="0" algn="ctr" fontAlgn="base">
              <a:lnSpc>
                <a:spcPct val="150000"/>
              </a:lnSpc>
              <a:spcBef>
                <a:spcPts val="0"/>
              </a:spcBef>
              <a:spcAft>
                <a:spcPts val="0"/>
              </a:spcAft>
            </a:pPr>
            <a:r>
              <a:rPr lang="en-US" sz="1800" spc="300" dirty="0">
                <a:solidFill>
                  <a:srgbClr val="0063B1"/>
                </a:solidFill>
                <a:effectLst/>
                <a:latin typeface="TT Norms Light" panose="02000503020000020003" pitchFamily="2" charset="77"/>
                <a:ea typeface="Times New Roman" panose="02020603050405020304" pitchFamily="18" charset="0"/>
              </a:rPr>
              <a:t>CHOICES FOR PREVENTIVE PRIVATE OUTPATIENT CARE</a:t>
            </a:r>
            <a:endParaRPr lang="en-US" spc="300" dirty="0">
              <a:solidFill>
                <a:srgbClr val="0063B1"/>
              </a:solidFill>
              <a:latin typeface="TT Norms Light" panose="02000503020000020003" pitchFamily="2" charset="77"/>
              <a:ea typeface="Times New Roman" panose="02020603050405020304" pitchFamily="18" charset="0"/>
            </a:endParaRPr>
          </a:p>
        </p:txBody>
      </p:sp>
      <p:sp>
        <p:nvSpPr>
          <p:cNvPr id="12" name="TextBox 11">
            <a:extLst>
              <a:ext uri="{FF2B5EF4-FFF2-40B4-BE49-F238E27FC236}">
                <a16:creationId xmlns:a16="http://schemas.microsoft.com/office/drawing/2014/main" id="{FBBC7D84-5C8F-2B90-A7F3-9E0A88058073}"/>
              </a:ext>
            </a:extLst>
          </p:cNvPr>
          <p:cNvSpPr txBox="1"/>
          <p:nvPr/>
        </p:nvSpPr>
        <p:spPr>
          <a:xfrm>
            <a:off x="2342715" y="3945927"/>
            <a:ext cx="2246750" cy="307777"/>
          </a:xfrm>
          <a:prstGeom prst="rect">
            <a:avLst/>
          </a:prstGeom>
          <a:noFill/>
        </p:spPr>
        <p:txBody>
          <a:bodyPr wrap="square">
            <a:spAutoFit/>
          </a:bodyPr>
          <a:lstStyle/>
          <a:p>
            <a:pPr marL="0" marR="0" algn="ctr" fontAlgn="base">
              <a:spcBef>
                <a:spcPts val="0"/>
              </a:spcBef>
              <a:spcAft>
                <a:spcPts val="0"/>
              </a:spcAft>
            </a:pPr>
            <a:r>
              <a:rPr lang="en-US" sz="1400" b="1" dirty="0">
                <a:solidFill>
                  <a:srgbClr val="0063B1"/>
                </a:solidFill>
                <a:effectLst/>
                <a:latin typeface="TT Norms Regular" panose="02000503030000020003" pitchFamily="2" charset="77"/>
                <a:ea typeface="Times New Roman" panose="02020603050405020304" pitchFamily="18" charset="0"/>
              </a:rPr>
              <a:t>HEALTH INSURANCE</a:t>
            </a:r>
            <a:endParaRPr lang="en-US" sz="1400" b="1" dirty="0">
              <a:solidFill>
                <a:srgbClr val="0063B1"/>
              </a:solidFill>
              <a:latin typeface="TT Norms Regular" panose="02000503030000020003" pitchFamily="2" charset="77"/>
              <a:ea typeface="Times New Roman" panose="02020603050405020304" pitchFamily="18" charset="0"/>
            </a:endParaRPr>
          </a:p>
        </p:txBody>
      </p:sp>
      <p:sp>
        <p:nvSpPr>
          <p:cNvPr id="13" name="TextBox 12">
            <a:extLst>
              <a:ext uri="{FF2B5EF4-FFF2-40B4-BE49-F238E27FC236}">
                <a16:creationId xmlns:a16="http://schemas.microsoft.com/office/drawing/2014/main" id="{E3BBDB45-437A-90C4-5524-D30F68F40C82}"/>
              </a:ext>
            </a:extLst>
          </p:cNvPr>
          <p:cNvSpPr txBox="1"/>
          <p:nvPr/>
        </p:nvSpPr>
        <p:spPr>
          <a:xfrm>
            <a:off x="5196396" y="2353677"/>
            <a:ext cx="2246750" cy="307777"/>
          </a:xfrm>
          <a:prstGeom prst="rect">
            <a:avLst/>
          </a:prstGeom>
          <a:noFill/>
        </p:spPr>
        <p:txBody>
          <a:bodyPr wrap="square">
            <a:spAutoFit/>
          </a:bodyPr>
          <a:lstStyle/>
          <a:p>
            <a:pPr marL="0" marR="0" algn="ctr" fontAlgn="base">
              <a:spcBef>
                <a:spcPts val="0"/>
              </a:spcBef>
              <a:spcAft>
                <a:spcPts val="0"/>
              </a:spcAft>
            </a:pPr>
            <a:r>
              <a:rPr lang="en-US" sz="1400" b="1" dirty="0">
                <a:solidFill>
                  <a:srgbClr val="0063B1"/>
                </a:solidFill>
                <a:effectLst/>
                <a:latin typeface="TT Norms Regular" panose="02000503030000020003" pitchFamily="2" charset="77"/>
                <a:ea typeface="Times New Roman" panose="02020603050405020304" pitchFamily="18" charset="0"/>
              </a:rPr>
              <a:t>HEALTH ASSESSMENT</a:t>
            </a:r>
            <a:endParaRPr lang="en-US" sz="1400" b="1" dirty="0">
              <a:solidFill>
                <a:srgbClr val="0063B1"/>
              </a:solidFill>
              <a:latin typeface="TT Norms Regular" panose="02000503030000020003" pitchFamily="2" charset="77"/>
              <a:ea typeface="Times New Roman" panose="02020603050405020304" pitchFamily="18" charset="0"/>
            </a:endParaRPr>
          </a:p>
        </p:txBody>
      </p:sp>
      <p:sp>
        <p:nvSpPr>
          <p:cNvPr id="14" name="TextBox 13">
            <a:extLst>
              <a:ext uri="{FF2B5EF4-FFF2-40B4-BE49-F238E27FC236}">
                <a16:creationId xmlns:a16="http://schemas.microsoft.com/office/drawing/2014/main" id="{1852B14D-CF00-912B-8619-E5A774462B69}"/>
              </a:ext>
            </a:extLst>
          </p:cNvPr>
          <p:cNvSpPr txBox="1"/>
          <p:nvPr/>
        </p:nvSpPr>
        <p:spPr>
          <a:xfrm>
            <a:off x="7628722" y="3951932"/>
            <a:ext cx="2246750" cy="307777"/>
          </a:xfrm>
          <a:prstGeom prst="rect">
            <a:avLst/>
          </a:prstGeom>
          <a:noFill/>
        </p:spPr>
        <p:txBody>
          <a:bodyPr wrap="square">
            <a:spAutoFit/>
          </a:bodyPr>
          <a:lstStyle/>
          <a:p>
            <a:pPr marL="0" marR="0" algn="ctr" fontAlgn="base">
              <a:spcBef>
                <a:spcPts val="0"/>
              </a:spcBef>
              <a:spcAft>
                <a:spcPts val="0"/>
              </a:spcAft>
            </a:pPr>
            <a:r>
              <a:rPr lang="en-US" sz="1400" b="1" dirty="0">
                <a:solidFill>
                  <a:srgbClr val="0063B1"/>
                </a:solidFill>
                <a:latin typeface="TT Norms Regular" panose="02000503030000020003" pitchFamily="2" charset="77"/>
                <a:ea typeface="Times New Roman" panose="02020603050405020304" pitchFamily="18" charset="0"/>
              </a:rPr>
              <a:t>HEALTH COACHING</a:t>
            </a:r>
          </a:p>
        </p:txBody>
      </p:sp>
      <p:pic>
        <p:nvPicPr>
          <p:cNvPr id="15" name="Picture 14">
            <a:extLst>
              <a:ext uri="{FF2B5EF4-FFF2-40B4-BE49-F238E27FC236}">
                <a16:creationId xmlns:a16="http://schemas.microsoft.com/office/drawing/2014/main" id="{EA8D0B21-FD94-916E-1CA4-5F438431FD3A}"/>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5365869" y="2885554"/>
            <a:ext cx="463364" cy="463364"/>
          </a:xfrm>
          <a:prstGeom prst="rect">
            <a:avLst/>
          </a:prstGeom>
          <a:noFill/>
          <a:ln>
            <a:noFill/>
          </a:ln>
        </p:spPr>
      </p:pic>
      <p:pic>
        <p:nvPicPr>
          <p:cNvPr id="16" name="Picture 15">
            <a:extLst>
              <a:ext uri="{FF2B5EF4-FFF2-40B4-BE49-F238E27FC236}">
                <a16:creationId xmlns:a16="http://schemas.microsoft.com/office/drawing/2014/main" id="{EAF0109B-8816-5DCA-2992-E6828EB27658}"/>
              </a:ext>
            </a:extLst>
          </p:cNvPr>
          <p:cNvPicPr>
            <a:picLocks noChangeAspect="1"/>
          </p:cNvPicPr>
          <p:nvPr/>
        </p:nvPicPr>
        <p:blipFill>
          <a:blip r:embed="rId5" cstate="email">
            <a:biLevel thresh="75000"/>
            <a:extLst>
              <a:ext uri="{28A0092B-C50C-407E-A947-70E740481C1C}">
                <a14:useLocalDpi xmlns:a14="http://schemas.microsoft.com/office/drawing/2010/main"/>
              </a:ext>
            </a:extLst>
          </a:blip>
          <a:stretch>
            <a:fillRect/>
          </a:stretch>
        </p:blipFill>
        <p:spPr>
          <a:xfrm>
            <a:off x="6664527" y="2841810"/>
            <a:ext cx="607239" cy="607239"/>
          </a:xfrm>
          <a:prstGeom prst="rect">
            <a:avLst/>
          </a:prstGeom>
          <a:noFill/>
          <a:ln>
            <a:noFill/>
          </a:ln>
        </p:spPr>
      </p:pic>
      <p:pic>
        <p:nvPicPr>
          <p:cNvPr id="17" name="Picture 16">
            <a:extLst>
              <a:ext uri="{FF2B5EF4-FFF2-40B4-BE49-F238E27FC236}">
                <a16:creationId xmlns:a16="http://schemas.microsoft.com/office/drawing/2014/main" id="{83BE38F7-9FFB-4543-5B71-E92210DCE0B4}"/>
              </a:ext>
            </a:extLst>
          </p:cNvPr>
          <p:cNvPicPr>
            <a:picLocks noChangeAspect="1"/>
          </p:cNvPicPr>
          <p:nvPr/>
        </p:nvPicPr>
        <p:blipFill>
          <a:blip r:embed="rId6" cstate="email">
            <a:biLevel thresh="75000"/>
            <a:extLst>
              <a:ext uri="{28A0092B-C50C-407E-A947-70E740481C1C}">
                <a14:useLocalDpi xmlns:a14="http://schemas.microsoft.com/office/drawing/2010/main"/>
              </a:ext>
            </a:extLst>
          </a:blip>
          <a:stretch>
            <a:fillRect/>
          </a:stretch>
        </p:blipFill>
        <p:spPr>
          <a:xfrm rot="2700000">
            <a:off x="6157191" y="2838419"/>
            <a:ext cx="169586" cy="598014"/>
          </a:xfrm>
          <a:prstGeom prst="rect">
            <a:avLst/>
          </a:prstGeom>
          <a:noFill/>
          <a:ln>
            <a:noFill/>
          </a:ln>
        </p:spPr>
      </p:pic>
      <p:pic>
        <p:nvPicPr>
          <p:cNvPr id="20" name="Graphic 19" descr="Medical outline">
            <a:extLst>
              <a:ext uri="{FF2B5EF4-FFF2-40B4-BE49-F238E27FC236}">
                <a16:creationId xmlns:a16="http://schemas.microsoft.com/office/drawing/2014/main" id="{09156DC9-9E8E-E3E6-7FC2-6F172F9220F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68780" y="4351890"/>
            <a:ext cx="666571" cy="666571"/>
          </a:xfrm>
          <a:prstGeom prst="rect">
            <a:avLst/>
          </a:prstGeom>
        </p:spPr>
      </p:pic>
      <p:cxnSp>
        <p:nvCxnSpPr>
          <p:cNvPr id="2" name="Straight Connector 1">
            <a:extLst>
              <a:ext uri="{FF2B5EF4-FFF2-40B4-BE49-F238E27FC236}">
                <a16:creationId xmlns:a16="http://schemas.microsoft.com/office/drawing/2014/main" id="{EF163423-B5A7-8028-F861-81C8F428B925}"/>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2B3EE09-8C54-BE85-6070-A5C9146F3D7A}"/>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latin typeface="TT Norms Regular" panose="02000503030000020003" pitchFamily="2" charset="77"/>
            </a:endParaRPr>
          </a:p>
        </p:txBody>
      </p:sp>
      <p:pic>
        <p:nvPicPr>
          <p:cNvPr id="21" name="Graphic 20" descr="Teacher outline">
            <a:extLst>
              <a:ext uri="{FF2B5EF4-FFF2-40B4-BE49-F238E27FC236}">
                <a16:creationId xmlns:a16="http://schemas.microsoft.com/office/drawing/2014/main" id="{35DDF228-A7F9-A2B5-1C6E-C734F6E0069F}"/>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12010" y="4438385"/>
            <a:ext cx="560528" cy="560528"/>
          </a:xfrm>
          <a:prstGeom prst="rect">
            <a:avLst/>
          </a:prstGeom>
        </p:spPr>
      </p:pic>
      <p:sp>
        <p:nvSpPr>
          <p:cNvPr id="22" name="Rectangle 21">
            <a:extLst>
              <a:ext uri="{FF2B5EF4-FFF2-40B4-BE49-F238E27FC236}">
                <a16:creationId xmlns:a16="http://schemas.microsoft.com/office/drawing/2014/main" id="{79FB28AA-1D8A-1AC4-D58F-86A92B63A359}"/>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INTRODUCTION</a:t>
            </a:r>
          </a:p>
        </p:txBody>
      </p:sp>
      <p:sp>
        <p:nvSpPr>
          <p:cNvPr id="31" name="Rectangle 30">
            <a:extLst>
              <a:ext uri="{FF2B5EF4-FFF2-40B4-BE49-F238E27FC236}">
                <a16:creationId xmlns:a16="http://schemas.microsoft.com/office/drawing/2014/main" id="{B7955D72-314D-04F4-0D38-89AD5469D9FA}"/>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32" name="Picture 31" descr="Text&#10;&#10;Description automatically generated">
            <a:extLst>
              <a:ext uri="{FF2B5EF4-FFF2-40B4-BE49-F238E27FC236}">
                <a16:creationId xmlns:a16="http://schemas.microsoft.com/office/drawing/2014/main" id="{7A30F0AA-BF03-9931-F673-634017FFA2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679922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0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White DNA structure">
            <a:extLst>
              <a:ext uri="{FF2B5EF4-FFF2-40B4-BE49-F238E27FC236}">
                <a16:creationId xmlns:a16="http://schemas.microsoft.com/office/drawing/2014/main" id="{D384C97D-0622-10F9-6BC2-70D4D969B0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4209"/>
          <a:stretch/>
        </p:blipFill>
        <p:spPr>
          <a:xfrm>
            <a:off x="-1" y="1043132"/>
            <a:ext cx="12191999" cy="5814868"/>
          </a:xfrm>
          <a:prstGeom prst="rect">
            <a:avLst/>
          </a:prstGeom>
        </p:spPr>
      </p:pic>
      <p:sp>
        <p:nvSpPr>
          <p:cNvPr id="5" name="TextBox 4">
            <a:extLst>
              <a:ext uri="{FF2B5EF4-FFF2-40B4-BE49-F238E27FC236}">
                <a16:creationId xmlns:a16="http://schemas.microsoft.com/office/drawing/2014/main" id="{61C46001-9D4E-6371-5288-B3FA182182CA}"/>
              </a:ext>
            </a:extLst>
          </p:cNvPr>
          <p:cNvSpPr txBox="1"/>
          <p:nvPr/>
        </p:nvSpPr>
        <p:spPr>
          <a:xfrm>
            <a:off x="350146" y="1840818"/>
            <a:ext cx="6094562" cy="464871"/>
          </a:xfrm>
          <a:prstGeom prst="rect">
            <a:avLst/>
          </a:prstGeom>
          <a:noFill/>
        </p:spPr>
        <p:txBody>
          <a:bodyPr wrap="square">
            <a:spAutoFit/>
          </a:bodyPr>
          <a:lstStyle/>
          <a:p>
            <a:pPr marL="0" marR="0" fontAlgn="base">
              <a:lnSpc>
                <a:spcPct val="150000"/>
              </a:lnSpc>
              <a:spcBef>
                <a:spcPts val="0"/>
              </a:spcBef>
              <a:spcAft>
                <a:spcPts val="0"/>
              </a:spcAft>
            </a:pPr>
            <a:r>
              <a:rPr lang="en-US" sz="1800" spc="300" dirty="0">
                <a:solidFill>
                  <a:srgbClr val="0064B1"/>
                </a:solidFill>
                <a:effectLst/>
                <a:latin typeface="TT Norms Light" panose="02000503020000020003" pitchFamily="2" charset="77"/>
                <a:ea typeface="Times New Roman" panose="02020603050405020304" pitchFamily="18" charset="0"/>
              </a:rPr>
              <a:t>MULTIPHASIC HEALTH CHECKUP</a:t>
            </a:r>
            <a:endParaRPr lang="en-US" spc="300" dirty="0">
              <a:solidFill>
                <a:srgbClr val="0064B1"/>
              </a:solidFill>
              <a:latin typeface="TT Norms Light" panose="02000503020000020003" pitchFamily="2" charset="77"/>
              <a:ea typeface="Times New Roman" panose="02020603050405020304" pitchFamily="18" charset="0"/>
            </a:endParaRPr>
          </a:p>
        </p:txBody>
      </p:sp>
      <p:sp>
        <p:nvSpPr>
          <p:cNvPr id="7" name="TextBox 6">
            <a:extLst>
              <a:ext uri="{FF2B5EF4-FFF2-40B4-BE49-F238E27FC236}">
                <a16:creationId xmlns:a16="http://schemas.microsoft.com/office/drawing/2014/main" id="{57F419E1-BEAF-4A2B-2B89-1844CA41682B}"/>
              </a:ext>
            </a:extLst>
          </p:cNvPr>
          <p:cNvSpPr txBox="1"/>
          <p:nvPr/>
        </p:nvSpPr>
        <p:spPr>
          <a:xfrm>
            <a:off x="1443369" y="2573654"/>
            <a:ext cx="9476267" cy="923330"/>
          </a:xfrm>
          <a:prstGeom prst="rect">
            <a:avLst/>
          </a:prstGeom>
          <a:noFill/>
        </p:spPr>
        <p:txBody>
          <a:bodyPr wrap="square">
            <a:spAutoFit/>
          </a:bodyPr>
          <a:lstStyle/>
          <a:p>
            <a:r>
              <a:rPr lang="en-US" i="1" dirty="0">
                <a:solidFill>
                  <a:srgbClr val="0064B1"/>
                </a:solidFill>
                <a:latin typeface="TT Norms Regular" panose="02000503030000020003" pitchFamily="2" charset="77"/>
              </a:rPr>
              <a:t>“A periodic health examination in which the physician uses an automated multiphasic screening program to obtain a comprehensive battery of tests and a general medical history for his patients”</a:t>
            </a:r>
          </a:p>
        </p:txBody>
      </p:sp>
      <p:sp>
        <p:nvSpPr>
          <p:cNvPr id="8" name="TextBox 7">
            <a:extLst>
              <a:ext uri="{FF2B5EF4-FFF2-40B4-BE49-F238E27FC236}">
                <a16:creationId xmlns:a16="http://schemas.microsoft.com/office/drawing/2014/main" id="{CFCDD125-FB09-C6FB-3B4A-D64E1B76D930}"/>
              </a:ext>
            </a:extLst>
          </p:cNvPr>
          <p:cNvSpPr txBox="1"/>
          <p:nvPr/>
        </p:nvSpPr>
        <p:spPr>
          <a:xfrm>
            <a:off x="350146" y="5517284"/>
            <a:ext cx="11494192" cy="738215"/>
          </a:xfrm>
          <a:prstGeom prst="rect">
            <a:avLst/>
          </a:prstGeom>
          <a:noFill/>
        </p:spPr>
        <p:txBody>
          <a:bodyPr wrap="square">
            <a:spAutoFit/>
          </a:bodyPr>
          <a:lstStyle/>
          <a:p>
            <a:pPr marL="0" marR="0" algn="ctr" fontAlgn="base">
              <a:lnSpc>
                <a:spcPct val="150000"/>
              </a:lnSpc>
              <a:spcBef>
                <a:spcPts val="0"/>
              </a:spcBef>
              <a:spcAft>
                <a:spcPts val="0"/>
              </a:spcAft>
            </a:pPr>
            <a:r>
              <a:rPr lang="en-US" sz="3200" b="1" spc="300" dirty="0">
                <a:solidFill>
                  <a:schemeClr val="bg2">
                    <a:lumMod val="50000"/>
                  </a:schemeClr>
                </a:solidFill>
                <a:effectLst/>
                <a:latin typeface="TT Norms Regular" panose="02000503030000020003" pitchFamily="2" charset="77"/>
                <a:ea typeface="Times New Roman" panose="02020603050405020304" pitchFamily="18" charset="0"/>
              </a:rPr>
              <a:t>…BUT HOW DO THEY COMPARE?</a:t>
            </a:r>
            <a:endParaRPr lang="en-US" sz="3200" b="1" spc="300" dirty="0">
              <a:solidFill>
                <a:schemeClr val="bg2">
                  <a:lumMod val="50000"/>
                </a:schemeClr>
              </a:solidFill>
              <a:latin typeface="TT Norms Regular" panose="02000503030000020003" pitchFamily="2" charset="77"/>
              <a:ea typeface="Times New Roman" panose="02020603050405020304" pitchFamily="18" charset="0"/>
            </a:endParaRPr>
          </a:p>
        </p:txBody>
      </p:sp>
      <p:sp>
        <p:nvSpPr>
          <p:cNvPr id="9" name="TextBox 8">
            <a:extLst>
              <a:ext uri="{FF2B5EF4-FFF2-40B4-BE49-F238E27FC236}">
                <a16:creationId xmlns:a16="http://schemas.microsoft.com/office/drawing/2014/main" id="{EE5D395A-EA77-63C5-AD0E-BBDD1CF24537}"/>
              </a:ext>
            </a:extLst>
          </p:cNvPr>
          <p:cNvSpPr txBox="1"/>
          <p:nvPr/>
        </p:nvSpPr>
        <p:spPr>
          <a:xfrm>
            <a:off x="350146" y="3566699"/>
            <a:ext cx="6094562" cy="464871"/>
          </a:xfrm>
          <a:prstGeom prst="rect">
            <a:avLst/>
          </a:prstGeom>
          <a:noFill/>
        </p:spPr>
        <p:txBody>
          <a:bodyPr wrap="square">
            <a:spAutoFit/>
          </a:bodyPr>
          <a:lstStyle/>
          <a:p>
            <a:pPr marL="0" marR="0" fontAlgn="base">
              <a:lnSpc>
                <a:spcPct val="150000"/>
              </a:lnSpc>
              <a:spcBef>
                <a:spcPts val="0"/>
              </a:spcBef>
              <a:spcAft>
                <a:spcPts val="0"/>
              </a:spcAft>
            </a:pPr>
            <a:r>
              <a:rPr lang="en-US" sz="1800" spc="300" dirty="0">
                <a:solidFill>
                  <a:srgbClr val="0064B1"/>
                </a:solidFill>
                <a:effectLst/>
                <a:latin typeface="TT Norms Light" panose="02000503020000020003" pitchFamily="2" charset="77"/>
                <a:ea typeface="Times New Roman" panose="02020603050405020304" pitchFamily="18" charset="0"/>
              </a:rPr>
              <a:t>OMICS</a:t>
            </a:r>
            <a:endParaRPr lang="en-US" spc="300" dirty="0">
              <a:solidFill>
                <a:srgbClr val="0064B1"/>
              </a:solidFill>
              <a:latin typeface="TT Norms Light" panose="02000503020000020003" pitchFamily="2" charset="77"/>
              <a:ea typeface="Times New Roman" panose="02020603050405020304" pitchFamily="18" charset="0"/>
            </a:endParaRPr>
          </a:p>
        </p:txBody>
      </p:sp>
      <p:sp>
        <p:nvSpPr>
          <p:cNvPr id="11" name="TextBox 10">
            <a:extLst>
              <a:ext uri="{FF2B5EF4-FFF2-40B4-BE49-F238E27FC236}">
                <a16:creationId xmlns:a16="http://schemas.microsoft.com/office/drawing/2014/main" id="{DAF80A1F-374E-F5E9-977D-622518C4D3ED}"/>
              </a:ext>
            </a:extLst>
          </p:cNvPr>
          <p:cNvSpPr txBox="1"/>
          <p:nvPr/>
        </p:nvSpPr>
        <p:spPr>
          <a:xfrm>
            <a:off x="1442927" y="4045469"/>
            <a:ext cx="9306146" cy="646331"/>
          </a:xfrm>
          <a:prstGeom prst="rect">
            <a:avLst/>
          </a:prstGeom>
          <a:noFill/>
        </p:spPr>
        <p:txBody>
          <a:bodyPr wrap="square">
            <a:spAutoFit/>
          </a:bodyPr>
          <a:lstStyle/>
          <a:p>
            <a:r>
              <a:rPr lang="en-US" i="1" dirty="0">
                <a:solidFill>
                  <a:srgbClr val="0064B1"/>
                </a:solidFill>
                <a:latin typeface="TT Norms Regular" panose="02000503030000020003" pitchFamily="2" charset="77"/>
              </a:rPr>
              <a:t>“A field of study in biological sciences that ends with -omics, such as genomics, transcriptomics, proteomics, or metabolomics”</a:t>
            </a:r>
          </a:p>
        </p:txBody>
      </p:sp>
      <p:cxnSp>
        <p:nvCxnSpPr>
          <p:cNvPr id="2" name="Straight Connector 1">
            <a:extLst>
              <a:ext uri="{FF2B5EF4-FFF2-40B4-BE49-F238E27FC236}">
                <a16:creationId xmlns:a16="http://schemas.microsoft.com/office/drawing/2014/main" id="{655ECD33-FD90-1FEC-F981-26AB802AD752}"/>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7B65DA-3F01-BD0D-110B-F7F503B1C0D2}"/>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6" name="Straight Connector 5">
            <a:extLst>
              <a:ext uri="{FF2B5EF4-FFF2-40B4-BE49-F238E27FC236}">
                <a16:creationId xmlns:a16="http://schemas.microsoft.com/office/drawing/2014/main" id="{A49500D7-B5E4-3AC7-CE2D-CB10427F4BD6}"/>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F2ECB9C-2B53-6637-5AA9-B9CF74422FE8}"/>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sp>
        <p:nvSpPr>
          <p:cNvPr id="12" name="Rectangle 11">
            <a:extLst>
              <a:ext uri="{FF2B5EF4-FFF2-40B4-BE49-F238E27FC236}">
                <a16:creationId xmlns:a16="http://schemas.microsoft.com/office/drawing/2014/main" id="{631F3E2C-29DB-19B1-67B4-006C9E111B32}"/>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INTRODUCTION</a:t>
            </a:r>
          </a:p>
        </p:txBody>
      </p:sp>
      <p:sp>
        <p:nvSpPr>
          <p:cNvPr id="21" name="Rectangle 20">
            <a:extLst>
              <a:ext uri="{FF2B5EF4-FFF2-40B4-BE49-F238E27FC236}">
                <a16:creationId xmlns:a16="http://schemas.microsoft.com/office/drawing/2014/main" id="{C8758F61-7014-3B8B-2B52-19E440707938}"/>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22" name="Picture 21" descr="Text&#10;&#10;Description automatically generated">
            <a:extLst>
              <a:ext uri="{FF2B5EF4-FFF2-40B4-BE49-F238E27FC236}">
                <a16:creationId xmlns:a16="http://schemas.microsoft.com/office/drawing/2014/main" id="{E64827DF-494D-A738-160B-3F6C79DAB0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929679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3000"/>
                            </p:stCondLst>
                            <p:childTnLst>
                              <p:par>
                                <p:cTn id="9" presetID="10" presetClass="exit" presetSubtype="0" fill="hold" grpId="1" nodeType="afterEffect">
                                  <p:stCondLst>
                                    <p:cond delay="2500"/>
                                  </p:stCondLst>
                                  <p:iterate type="lt">
                                    <p:tmPct val="0"/>
                                  </p:iterate>
                                  <p:childTnLst>
                                    <p:animEffect transition="out" filter="fade">
                                      <p:cBhvr>
                                        <p:cTn id="10" dur="1500"/>
                                        <p:tgtEl>
                                          <p:spTgt spid="8"/>
                                        </p:tgtEl>
                                      </p:cBhvr>
                                    </p:animEffect>
                                    <p:set>
                                      <p:cBhvr>
                                        <p:cTn id="11" dur="1" fill="hold">
                                          <p:stCondLst>
                                            <p:cond delay="1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hite abstract background">
            <a:extLst>
              <a:ext uri="{FF2B5EF4-FFF2-40B4-BE49-F238E27FC236}">
                <a16:creationId xmlns:a16="http://schemas.microsoft.com/office/drawing/2014/main" id="{3892B534-0FB1-F63A-A293-610C196C25B6}"/>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0" y="1040602"/>
            <a:ext cx="12192000" cy="5817398"/>
          </a:xfrm>
          <a:prstGeom prst="rect">
            <a:avLst/>
          </a:prstGeom>
        </p:spPr>
      </p:pic>
      <p:grpSp>
        <p:nvGrpSpPr>
          <p:cNvPr id="47" name="Group 46">
            <a:extLst>
              <a:ext uri="{FF2B5EF4-FFF2-40B4-BE49-F238E27FC236}">
                <a16:creationId xmlns:a16="http://schemas.microsoft.com/office/drawing/2014/main" id="{4BA85925-8DF1-02A9-E34B-2B7B3234F45D}"/>
              </a:ext>
            </a:extLst>
          </p:cNvPr>
          <p:cNvGrpSpPr/>
          <p:nvPr/>
        </p:nvGrpSpPr>
        <p:grpSpPr>
          <a:xfrm>
            <a:off x="1770726" y="2010198"/>
            <a:ext cx="3165080" cy="3872205"/>
            <a:chOff x="1770726" y="2010198"/>
            <a:chExt cx="3165080" cy="3872205"/>
          </a:xfrm>
        </p:grpSpPr>
        <p:cxnSp>
          <p:nvCxnSpPr>
            <p:cNvPr id="2" name="Straight Connector 1">
              <a:extLst>
                <a:ext uri="{FF2B5EF4-FFF2-40B4-BE49-F238E27FC236}">
                  <a16:creationId xmlns:a16="http://schemas.microsoft.com/office/drawing/2014/main" id="{E70701E2-8691-9086-03D3-333A3CF5C9B3}"/>
                </a:ext>
              </a:extLst>
            </p:cNvPr>
            <p:cNvCxnSpPr>
              <a:cxnSpLocks/>
            </p:cNvCxnSpPr>
            <p:nvPr/>
          </p:nvCxnSpPr>
          <p:spPr>
            <a:xfrm flipH="1" flipV="1">
              <a:off x="4534304" y="4003553"/>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4526B8-414A-F1BA-38FE-B8290D363851}"/>
                </a:ext>
              </a:extLst>
            </p:cNvPr>
            <p:cNvCxnSpPr>
              <a:cxnSpLocks/>
            </p:cNvCxnSpPr>
            <p:nvPr/>
          </p:nvCxnSpPr>
          <p:spPr>
            <a:xfrm flipH="1" flipV="1">
              <a:off x="2830880" y="3991981"/>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A9F998-119C-38C9-FE4C-B787B10A6F60}"/>
                </a:ext>
              </a:extLst>
            </p:cNvPr>
            <p:cNvCxnSpPr>
              <a:cxnSpLocks/>
            </p:cNvCxnSpPr>
            <p:nvPr/>
          </p:nvCxnSpPr>
          <p:spPr>
            <a:xfrm rot="5400000" flipH="1" flipV="1">
              <a:off x="3641020" y="3155608"/>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5FCE03-5DC8-41DA-2D72-DE891DE926BA}"/>
                </a:ext>
              </a:extLst>
            </p:cNvPr>
            <p:cNvCxnSpPr>
              <a:cxnSpLocks/>
            </p:cNvCxnSpPr>
            <p:nvPr/>
          </p:nvCxnSpPr>
          <p:spPr>
            <a:xfrm rot="16200000" flipH="1" flipV="1">
              <a:off x="3646637" y="4860542"/>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755D403-FC39-60ED-AD18-3275098BB39D}"/>
                </a:ext>
              </a:extLst>
            </p:cNvPr>
            <p:cNvPicPr>
              <a:picLocks noChangeAspect="1"/>
            </p:cNvPicPr>
            <p:nvPr/>
          </p:nvPicPr>
          <p:blipFill>
            <a:blip r:embed="rId5" cstate="email">
              <a:biLevel thresh="75000"/>
              <a:extLst>
                <a:ext uri="{28A0092B-C50C-407E-A947-70E740481C1C}">
                  <a14:useLocalDpi xmlns:a14="http://schemas.microsoft.com/office/drawing/2010/main"/>
                </a:ext>
              </a:extLst>
            </a:blip>
            <a:stretch>
              <a:fillRect/>
            </a:stretch>
          </p:blipFill>
          <p:spPr>
            <a:xfrm>
              <a:off x="1770726" y="3557575"/>
              <a:ext cx="893503" cy="893503"/>
            </a:xfrm>
            <a:prstGeom prst="rect">
              <a:avLst/>
            </a:prstGeom>
            <a:noFill/>
            <a:ln>
              <a:noFill/>
            </a:ln>
          </p:spPr>
        </p:pic>
        <p:pic>
          <p:nvPicPr>
            <p:cNvPr id="19" name="Picture 18">
              <a:extLst>
                <a:ext uri="{FF2B5EF4-FFF2-40B4-BE49-F238E27FC236}">
                  <a16:creationId xmlns:a16="http://schemas.microsoft.com/office/drawing/2014/main" id="{166C2AD7-F1D2-EF79-1763-549129BF8946}"/>
                </a:ext>
              </a:extLst>
            </p:cNvPr>
            <p:cNvPicPr>
              <a:picLocks noChangeAspect="1"/>
            </p:cNvPicPr>
            <p:nvPr/>
          </p:nvPicPr>
          <p:blipFill>
            <a:blip r:embed="rId6" cstate="email">
              <a:biLevel thresh="75000"/>
              <a:extLst>
                <a:ext uri="{28A0092B-C50C-407E-A947-70E740481C1C}">
                  <a14:useLocalDpi xmlns:a14="http://schemas.microsoft.com/office/drawing/2010/main"/>
                </a:ext>
              </a:extLst>
            </a:blip>
            <a:stretch>
              <a:fillRect/>
            </a:stretch>
          </p:blipFill>
          <p:spPr>
            <a:xfrm>
              <a:off x="3500095" y="2010198"/>
              <a:ext cx="681804" cy="681804"/>
            </a:xfrm>
            <a:prstGeom prst="rect">
              <a:avLst/>
            </a:prstGeom>
            <a:noFill/>
            <a:ln>
              <a:noFill/>
            </a:ln>
          </p:spPr>
        </p:pic>
        <p:pic>
          <p:nvPicPr>
            <p:cNvPr id="20" name="Picture 19">
              <a:extLst>
                <a:ext uri="{FF2B5EF4-FFF2-40B4-BE49-F238E27FC236}">
                  <a16:creationId xmlns:a16="http://schemas.microsoft.com/office/drawing/2014/main" id="{8AB9D018-30BF-60BF-1647-0B56A77177FA}"/>
                </a:ext>
              </a:extLst>
            </p:cNvPr>
            <p:cNvPicPr>
              <a:picLocks noChangeAspect="1"/>
            </p:cNvPicPr>
            <p:nvPr/>
          </p:nvPicPr>
          <p:blipFill>
            <a:blip r:embed="rId7">
              <a:biLevel thresh="75000"/>
            </a:blip>
            <a:stretch>
              <a:fillRect/>
            </a:stretch>
          </p:blipFill>
          <p:spPr>
            <a:xfrm rot="2700000">
              <a:off x="3754816" y="5317671"/>
              <a:ext cx="249532" cy="879931"/>
            </a:xfrm>
            <a:prstGeom prst="rect">
              <a:avLst/>
            </a:prstGeom>
            <a:noFill/>
            <a:ln>
              <a:noFill/>
            </a:ln>
          </p:spPr>
        </p:pic>
        <p:pic>
          <p:nvPicPr>
            <p:cNvPr id="21" name="Graphic 20" descr="Medical outline">
              <a:extLst>
                <a:ext uri="{FF2B5EF4-FFF2-40B4-BE49-F238E27FC236}">
                  <a16:creationId xmlns:a16="http://schemas.microsoft.com/office/drawing/2014/main" id="{8BB17E46-5DAF-A8DB-FE33-65D7EA8784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47191" y="3394165"/>
              <a:ext cx="1195634" cy="1195634"/>
            </a:xfrm>
            <a:prstGeom prst="rect">
              <a:avLst/>
            </a:prstGeom>
          </p:spPr>
        </p:pic>
      </p:grpSp>
      <p:grpSp>
        <p:nvGrpSpPr>
          <p:cNvPr id="48" name="Group 47">
            <a:extLst>
              <a:ext uri="{FF2B5EF4-FFF2-40B4-BE49-F238E27FC236}">
                <a16:creationId xmlns:a16="http://schemas.microsoft.com/office/drawing/2014/main" id="{62A0B59C-6FC6-E255-FE9F-26C105621D30}"/>
              </a:ext>
            </a:extLst>
          </p:cNvPr>
          <p:cNvGrpSpPr/>
          <p:nvPr/>
        </p:nvGrpSpPr>
        <p:grpSpPr>
          <a:xfrm>
            <a:off x="7416072" y="1996561"/>
            <a:ext cx="3082982" cy="4300468"/>
            <a:chOff x="7416072" y="1996561"/>
            <a:chExt cx="3082982" cy="4300468"/>
          </a:xfrm>
        </p:grpSpPr>
        <p:cxnSp>
          <p:nvCxnSpPr>
            <p:cNvPr id="3" name="Straight Connector 2">
              <a:extLst>
                <a:ext uri="{FF2B5EF4-FFF2-40B4-BE49-F238E27FC236}">
                  <a16:creationId xmlns:a16="http://schemas.microsoft.com/office/drawing/2014/main" id="{E2FE475E-2B09-EEE5-4414-99A2AD15FA80}"/>
                </a:ext>
              </a:extLst>
            </p:cNvPr>
            <p:cNvCxnSpPr>
              <a:cxnSpLocks/>
            </p:cNvCxnSpPr>
            <p:nvPr/>
          </p:nvCxnSpPr>
          <p:spPr>
            <a:xfrm flipV="1">
              <a:off x="7416072" y="3991981"/>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Graphic 31" descr="DNA outline">
              <a:extLst>
                <a:ext uri="{FF2B5EF4-FFF2-40B4-BE49-F238E27FC236}">
                  <a16:creationId xmlns:a16="http://schemas.microsoft.com/office/drawing/2014/main" id="{167C11C6-9AC3-BB1B-D700-A57A576DD4DB}"/>
                </a:ext>
              </a:extLst>
            </p:cNvPr>
            <p:cNvSpPr/>
            <p:nvPr/>
          </p:nvSpPr>
          <p:spPr>
            <a:xfrm>
              <a:off x="8266706" y="1996561"/>
              <a:ext cx="343655" cy="756041"/>
            </a:xfrm>
            <a:custGeom>
              <a:avLst/>
              <a:gdLst>
                <a:gd name="connsiteX0" fmla="*/ 381000 w 381000"/>
                <a:gd name="connsiteY0" fmla="*/ 419100 h 838200"/>
                <a:gd name="connsiteX1" fmla="*/ 210903 w 381000"/>
                <a:gd name="connsiteY1" fmla="*/ 209550 h 838200"/>
                <a:gd name="connsiteX2" fmla="*/ 381000 w 381000"/>
                <a:gd name="connsiteY2" fmla="*/ 0 h 838200"/>
                <a:gd name="connsiteX3" fmla="*/ 361950 w 381000"/>
                <a:gd name="connsiteY3" fmla="*/ 0 h 838200"/>
                <a:gd name="connsiteX4" fmla="*/ 348729 w 381000"/>
                <a:gd name="connsiteY4" fmla="*/ 66675 h 838200"/>
                <a:gd name="connsiteX5" fmla="*/ 32271 w 381000"/>
                <a:gd name="connsiteY5" fmla="*/ 66675 h 838200"/>
                <a:gd name="connsiteX6" fmla="*/ 19050 w 381000"/>
                <a:gd name="connsiteY6" fmla="*/ 0 h 838200"/>
                <a:gd name="connsiteX7" fmla="*/ 0 w 381000"/>
                <a:gd name="connsiteY7" fmla="*/ 0 h 838200"/>
                <a:gd name="connsiteX8" fmla="*/ 170097 w 381000"/>
                <a:gd name="connsiteY8" fmla="*/ 209550 h 838200"/>
                <a:gd name="connsiteX9" fmla="*/ 0 w 381000"/>
                <a:gd name="connsiteY9" fmla="*/ 419100 h 838200"/>
                <a:gd name="connsiteX10" fmla="*/ 170097 w 381000"/>
                <a:gd name="connsiteY10" fmla="*/ 628650 h 838200"/>
                <a:gd name="connsiteX11" fmla="*/ 0 w 381000"/>
                <a:gd name="connsiteY11" fmla="*/ 838200 h 838200"/>
                <a:gd name="connsiteX12" fmla="*/ 19050 w 381000"/>
                <a:gd name="connsiteY12" fmla="*/ 838200 h 838200"/>
                <a:gd name="connsiteX13" fmla="*/ 32271 w 381000"/>
                <a:gd name="connsiteY13" fmla="*/ 771525 h 838200"/>
                <a:gd name="connsiteX14" fmla="*/ 348729 w 381000"/>
                <a:gd name="connsiteY14" fmla="*/ 771525 h 838200"/>
                <a:gd name="connsiteX15" fmla="*/ 361950 w 381000"/>
                <a:gd name="connsiteY15" fmla="*/ 838200 h 838200"/>
                <a:gd name="connsiteX16" fmla="*/ 381000 w 381000"/>
                <a:gd name="connsiteY16" fmla="*/ 838200 h 838200"/>
                <a:gd name="connsiteX17" fmla="*/ 210903 w 381000"/>
                <a:gd name="connsiteY17" fmla="*/ 628650 h 838200"/>
                <a:gd name="connsiteX18" fmla="*/ 381000 w 381000"/>
                <a:gd name="connsiteY18" fmla="*/ 419100 h 838200"/>
                <a:gd name="connsiteX19" fmla="*/ 42005 w 381000"/>
                <a:gd name="connsiteY19" fmla="*/ 85725 h 838200"/>
                <a:gd name="connsiteX20" fmla="*/ 338995 w 381000"/>
                <a:gd name="connsiteY20" fmla="*/ 85725 h 838200"/>
                <a:gd name="connsiteX21" fmla="*/ 190500 w 381000"/>
                <a:gd name="connsiteY21" fmla="*/ 198777 h 838200"/>
                <a:gd name="connsiteX22" fmla="*/ 42005 w 381000"/>
                <a:gd name="connsiteY22" fmla="*/ 85725 h 838200"/>
                <a:gd name="connsiteX23" fmla="*/ 190500 w 381000"/>
                <a:gd name="connsiteY23" fmla="*/ 220323 h 838200"/>
                <a:gd name="connsiteX24" fmla="*/ 338995 w 381000"/>
                <a:gd name="connsiteY24" fmla="*/ 333375 h 838200"/>
                <a:gd name="connsiteX25" fmla="*/ 42005 w 381000"/>
                <a:gd name="connsiteY25" fmla="*/ 333375 h 838200"/>
                <a:gd name="connsiteX26" fmla="*/ 190500 w 381000"/>
                <a:gd name="connsiteY26" fmla="*/ 220323 h 838200"/>
                <a:gd name="connsiteX27" fmla="*/ 32271 w 381000"/>
                <a:gd name="connsiteY27" fmla="*/ 352425 h 838200"/>
                <a:gd name="connsiteX28" fmla="*/ 348729 w 381000"/>
                <a:gd name="connsiteY28" fmla="*/ 352425 h 838200"/>
                <a:gd name="connsiteX29" fmla="*/ 348729 w 381000"/>
                <a:gd name="connsiteY29" fmla="*/ 485775 h 838200"/>
                <a:gd name="connsiteX30" fmla="*/ 32271 w 381000"/>
                <a:gd name="connsiteY30" fmla="*/ 485775 h 838200"/>
                <a:gd name="connsiteX31" fmla="*/ 32271 w 381000"/>
                <a:gd name="connsiteY31" fmla="*/ 352425 h 838200"/>
                <a:gd name="connsiteX32" fmla="*/ 338976 w 381000"/>
                <a:gd name="connsiteY32" fmla="*/ 752475 h 838200"/>
                <a:gd name="connsiteX33" fmla="*/ 42005 w 381000"/>
                <a:gd name="connsiteY33" fmla="*/ 752475 h 838200"/>
                <a:gd name="connsiteX34" fmla="*/ 190500 w 381000"/>
                <a:gd name="connsiteY34" fmla="*/ 639423 h 838200"/>
                <a:gd name="connsiteX35" fmla="*/ 338995 w 381000"/>
                <a:gd name="connsiteY35" fmla="*/ 752475 h 838200"/>
                <a:gd name="connsiteX36" fmla="*/ 190500 w 381000"/>
                <a:gd name="connsiteY36" fmla="*/ 617877 h 838200"/>
                <a:gd name="connsiteX37" fmla="*/ 42005 w 381000"/>
                <a:gd name="connsiteY37" fmla="*/ 504825 h 838200"/>
                <a:gd name="connsiteX38" fmla="*/ 338995 w 381000"/>
                <a:gd name="connsiteY38" fmla="*/ 504825 h 838200"/>
                <a:gd name="connsiteX39" fmla="*/ 190500 w 381000"/>
                <a:gd name="connsiteY39" fmla="*/ 617877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1000" h="838200">
                  <a:moveTo>
                    <a:pt x="381000" y="419100"/>
                  </a:moveTo>
                  <a:cubicBezTo>
                    <a:pt x="381000" y="306029"/>
                    <a:pt x="297085" y="255270"/>
                    <a:pt x="210903" y="209550"/>
                  </a:cubicBezTo>
                  <a:cubicBezTo>
                    <a:pt x="297085" y="163830"/>
                    <a:pt x="381000" y="113071"/>
                    <a:pt x="381000" y="0"/>
                  </a:cubicBezTo>
                  <a:lnTo>
                    <a:pt x="361950" y="0"/>
                  </a:lnTo>
                  <a:cubicBezTo>
                    <a:pt x="362212" y="22901"/>
                    <a:pt x="357710" y="45607"/>
                    <a:pt x="348729" y="66675"/>
                  </a:cubicBezTo>
                  <a:lnTo>
                    <a:pt x="32271" y="66675"/>
                  </a:lnTo>
                  <a:cubicBezTo>
                    <a:pt x="23291" y="45607"/>
                    <a:pt x="18788" y="22901"/>
                    <a:pt x="19050" y="0"/>
                  </a:cubicBezTo>
                  <a:lnTo>
                    <a:pt x="0" y="0"/>
                  </a:lnTo>
                  <a:cubicBezTo>
                    <a:pt x="0" y="113071"/>
                    <a:pt x="83915" y="163830"/>
                    <a:pt x="170097" y="209550"/>
                  </a:cubicBezTo>
                  <a:cubicBezTo>
                    <a:pt x="83915" y="255270"/>
                    <a:pt x="0" y="306029"/>
                    <a:pt x="0" y="419100"/>
                  </a:cubicBezTo>
                  <a:cubicBezTo>
                    <a:pt x="0" y="532171"/>
                    <a:pt x="83915" y="582930"/>
                    <a:pt x="170097" y="628650"/>
                  </a:cubicBezTo>
                  <a:cubicBezTo>
                    <a:pt x="83915" y="674370"/>
                    <a:pt x="0" y="725129"/>
                    <a:pt x="0" y="838200"/>
                  </a:cubicBezTo>
                  <a:lnTo>
                    <a:pt x="19050" y="838200"/>
                  </a:lnTo>
                  <a:cubicBezTo>
                    <a:pt x="18788" y="815299"/>
                    <a:pt x="23291" y="792593"/>
                    <a:pt x="32271" y="771525"/>
                  </a:cubicBezTo>
                  <a:lnTo>
                    <a:pt x="348729" y="771525"/>
                  </a:lnTo>
                  <a:cubicBezTo>
                    <a:pt x="357710" y="792593"/>
                    <a:pt x="362212" y="815299"/>
                    <a:pt x="361950" y="838200"/>
                  </a:cubicBezTo>
                  <a:lnTo>
                    <a:pt x="381000" y="838200"/>
                  </a:lnTo>
                  <a:cubicBezTo>
                    <a:pt x="381000" y="725129"/>
                    <a:pt x="297085" y="674370"/>
                    <a:pt x="210903" y="628650"/>
                  </a:cubicBezTo>
                  <a:cubicBezTo>
                    <a:pt x="297085" y="582930"/>
                    <a:pt x="381000" y="532171"/>
                    <a:pt x="381000" y="419100"/>
                  </a:cubicBezTo>
                  <a:close/>
                  <a:moveTo>
                    <a:pt x="42005" y="85725"/>
                  </a:moveTo>
                  <a:lnTo>
                    <a:pt x="338995" y="85725"/>
                  </a:lnTo>
                  <a:cubicBezTo>
                    <a:pt x="308334" y="135903"/>
                    <a:pt x="250841" y="167002"/>
                    <a:pt x="190500" y="198777"/>
                  </a:cubicBezTo>
                  <a:cubicBezTo>
                    <a:pt x="130159" y="167002"/>
                    <a:pt x="72666" y="135903"/>
                    <a:pt x="42005" y="85725"/>
                  </a:cubicBezTo>
                  <a:close/>
                  <a:moveTo>
                    <a:pt x="190500" y="220323"/>
                  </a:moveTo>
                  <a:cubicBezTo>
                    <a:pt x="250841" y="252098"/>
                    <a:pt x="308334" y="283188"/>
                    <a:pt x="338995" y="333375"/>
                  </a:cubicBezTo>
                  <a:lnTo>
                    <a:pt x="42005" y="333375"/>
                  </a:lnTo>
                  <a:cubicBezTo>
                    <a:pt x="72666" y="283197"/>
                    <a:pt x="130159" y="252098"/>
                    <a:pt x="190500" y="220323"/>
                  </a:cubicBezTo>
                  <a:close/>
                  <a:moveTo>
                    <a:pt x="32271" y="352425"/>
                  </a:moveTo>
                  <a:lnTo>
                    <a:pt x="348729" y="352425"/>
                  </a:lnTo>
                  <a:cubicBezTo>
                    <a:pt x="366357" y="395127"/>
                    <a:pt x="366357" y="443073"/>
                    <a:pt x="348729" y="485775"/>
                  </a:cubicBezTo>
                  <a:lnTo>
                    <a:pt x="32271" y="485775"/>
                  </a:lnTo>
                  <a:cubicBezTo>
                    <a:pt x="14643" y="443073"/>
                    <a:pt x="14643" y="395127"/>
                    <a:pt x="32271" y="352425"/>
                  </a:cubicBezTo>
                  <a:close/>
                  <a:moveTo>
                    <a:pt x="338976" y="752475"/>
                  </a:moveTo>
                  <a:lnTo>
                    <a:pt x="42005" y="752475"/>
                  </a:lnTo>
                  <a:cubicBezTo>
                    <a:pt x="72666" y="702297"/>
                    <a:pt x="130159" y="671198"/>
                    <a:pt x="190500" y="639423"/>
                  </a:cubicBezTo>
                  <a:cubicBezTo>
                    <a:pt x="250841" y="671198"/>
                    <a:pt x="308334" y="702297"/>
                    <a:pt x="338995" y="752475"/>
                  </a:cubicBezTo>
                  <a:close/>
                  <a:moveTo>
                    <a:pt x="190500" y="617877"/>
                  </a:moveTo>
                  <a:cubicBezTo>
                    <a:pt x="130159" y="586102"/>
                    <a:pt x="72666" y="555003"/>
                    <a:pt x="42005" y="504825"/>
                  </a:cubicBezTo>
                  <a:lnTo>
                    <a:pt x="338995" y="504825"/>
                  </a:lnTo>
                  <a:cubicBezTo>
                    <a:pt x="308334" y="555003"/>
                    <a:pt x="250841" y="586102"/>
                    <a:pt x="190500" y="617877"/>
                  </a:cubicBezTo>
                  <a:close/>
                </a:path>
              </a:pathLst>
            </a:custGeom>
            <a:noFill/>
            <a:ln w="9525" cap="flat">
              <a:solidFill>
                <a:schemeClr val="tx1"/>
              </a:solidFill>
              <a:prstDash val="solid"/>
              <a:miter/>
            </a:ln>
          </p:spPr>
          <p:txBody>
            <a:bodyPr rtlCol="0" anchor="ctr"/>
            <a:lstStyle/>
            <a:p>
              <a:endParaRPr lang="hu-HU" sz="1404"/>
            </a:p>
          </p:txBody>
        </p:sp>
        <p:cxnSp>
          <p:nvCxnSpPr>
            <p:cNvPr id="14" name="Straight Connector 13">
              <a:extLst>
                <a:ext uri="{FF2B5EF4-FFF2-40B4-BE49-F238E27FC236}">
                  <a16:creationId xmlns:a16="http://schemas.microsoft.com/office/drawing/2014/main" id="{1F27AEF1-1B77-26F7-85E1-2CC1BBC98957}"/>
                </a:ext>
              </a:extLst>
            </p:cNvPr>
            <p:cNvCxnSpPr>
              <a:cxnSpLocks/>
            </p:cNvCxnSpPr>
            <p:nvPr/>
          </p:nvCxnSpPr>
          <p:spPr>
            <a:xfrm rot="5400000" flipH="1" flipV="1">
              <a:off x="8238557" y="3184720"/>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E4785F-073F-8AF4-2701-C15383085EC9}"/>
                </a:ext>
              </a:extLst>
            </p:cNvPr>
            <p:cNvCxnSpPr>
              <a:cxnSpLocks/>
            </p:cNvCxnSpPr>
            <p:nvPr/>
          </p:nvCxnSpPr>
          <p:spPr>
            <a:xfrm rot="16200000" flipH="1" flipV="1">
              <a:off x="8240104" y="4860542"/>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617709-D2E1-A993-5659-B87E3B80BB0C}"/>
                </a:ext>
              </a:extLst>
            </p:cNvPr>
            <p:cNvCxnSpPr>
              <a:cxnSpLocks/>
            </p:cNvCxnSpPr>
            <p:nvPr/>
          </p:nvCxnSpPr>
          <p:spPr>
            <a:xfrm rot="10800000" flipH="1" flipV="1">
              <a:off x="9043880" y="3977318"/>
              <a:ext cx="401502" cy="1547"/>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7" name="Graphic 16" descr="Bubbles">
              <a:extLst>
                <a:ext uri="{FF2B5EF4-FFF2-40B4-BE49-F238E27FC236}">
                  <a16:creationId xmlns:a16="http://schemas.microsoft.com/office/drawing/2014/main" id="{24933602-2BA9-3C73-45D4-D059CD3CFEFF}"/>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9612031" y="3533808"/>
              <a:ext cx="887023" cy="887022"/>
            </a:xfrm>
            <a:prstGeom prst="rect">
              <a:avLst/>
            </a:prstGeom>
          </p:spPr>
        </p:pic>
        <p:pic>
          <p:nvPicPr>
            <p:cNvPr id="22" name="Graphic 21" descr="Circular flowchart">
              <a:extLst>
                <a:ext uri="{FF2B5EF4-FFF2-40B4-BE49-F238E27FC236}">
                  <a16:creationId xmlns:a16="http://schemas.microsoft.com/office/drawing/2014/main" id="{65E80A8E-1BF0-2410-71E5-3FDCB6B3E2D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819119" y="3370249"/>
              <a:ext cx="1218778" cy="1218779"/>
            </a:xfrm>
            <a:prstGeom prst="rect">
              <a:avLst/>
            </a:prstGeom>
          </p:spPr>
        </p:pic>
        <p:pic>
          <p:nvPicPr>
            <p:cNvPr id="23" name="Graphic 22" descr="Network">
              <a:extLst>
                <a:ext uri="{FF2B5EF4-FFF2-40B4-BE49-F238E27FC236}">
                  <a16:creationId xmlns:a16="http://schemas.microsoft.com/office/drawing/2014/main" id="{907EA71B-97B8-1844-42CE-06D6FB2F3102}"/>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flipH="1">
              <a:off x="7899141" y="5218242"/>
              <a:ext cx="1078787" cy="1078787"/>
            </a:xfrm>
            <a:prstGeom prst="rect">
              <a:avLst/>
            </a:prstGeom>
          </p:spPr>
        </p:pic>
      </p:grpSp>
      <p:pic>
        <p:nvPicPr>
          <p:cNvPr id="24" name="Picture 23">
            <a:extLst>
              <a:ext uri="{FF2B5EF4-FFF2-40B4-BE49-F238E27FC236}">
                <a16:creationId xmlns:a16="http://schemas.microsoft.com/office/drawing/2014/main" id="{0053AD44-572E-7D69-7499-974AFD2D842B}"/>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4689342" y="1809955"/>
            <a:ext cx="2774397" cy="3947680"/>
          </a:xfrm>
          <a:prstGeom prst="rect">
            <a:avLst/>
          </a:prstGeom>
        </p:spPr>
      </p:pic>
      <p:cxnSp>
        <p:nvCxnSpPr>
          <p:cNvPr id="5" name="Straight Connector 4">
            <a:extLst>
              <a:ext uri="{FF2B5EF4-FFF2-40B4-BE49-F238E27FC236}">
                <a16:creationId xmlns:a16="http://schemas.microsoft.com/office/drawing/2014/main" id="{5450D3FB-5A56-5FAC-625A-52A07AA52A25}"/>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1915C85-3C77-F948-C434-DC5DC49B413D}"/>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p>
        </p:txBody>
      </p:sp>
      <p:cxnSp>
        <p:nvCxnSpPr>
          <p:cNvPr id="11" name="Straight Connector 10">
            <a:extLst>
              <a:ext uri="{FF2B5EF4-FFF2-40B4-BE49-F238E27FC236}">
                <a16:creationId xmlns:a16="http://schemas.microsoft.com/office/drawing/2014/main" id="{7FF08039-0C22-9309-F3E0-8B4D9BDC66B1}"/>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7E3985F-21A6-0BB4-907E-E7E12BD3347C}"/>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26" name="Straight Connector 25">
            <a:extLst>
              <a:ext uri="{FF2B5EF4-FFF2-40B4-BE49-F238E27FC236}">
                <a16:creationId xmlns:a16="http://schemas.microsoft.com/office/drawing/2014/main" id="{01D9997F-9C48-5ECF-4180-A6CAE0E99599}"/>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ED1BC2F-8A5D-29F2-32B0-665762ECD73B}"/>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sp>
        <p:nvSpPr>
          <p:cNvPr id="53" name="Rectangle 52">
            <a:extLst>
              <a:ext uri="{FF2B5EF4-FFF2-40B4-BE49-F238E27FC236}">
                <a16:creationId xmlns:a16="http://schemas.microsoft.com/office/drawing/2014/main" id="{7DF7CCF2-B106-D85D-583A-688E859B051F}"/>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54" name="Picture 53" descr="Text&#10;&#10;Description automatically generated">
            <a:extLst>
              <a:ext uri="{FF2B5EF4-FFF2-40B4-BE49-F238E27FC236}">
                <a16:creationId xmlns:a16="http://schemas.microsoft.com/office/drawing/2014/main" id="{483C4C83-BBDA-5260-5598-7E59FD6BDC8D}"/>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
        <p:nvSpPr>
          <p:cNvPr id="55" name="Rectangle 54">
            <a:extLst>
              <a:ext uri="{FF2B5EF4-FFF2-40B4-BE49-F238E27FC236}">
                <a16:creationId xmlns:a16="http://schemas.microsoft.com/office/drawing/2014/main" id="{37AB62B6-5DBC-D8DB-CF05-CC1B8B1B81E0}"/>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METHODS</a:t>
            </a:r>
          </a:p>
        </p:txBody>
      </p:sp>
    </p:spTree>
    <p:extLst>
      <p:ext uri="{BB962C8B-B14F-4D97-AF65-F5344CB8AC3E}">
        <p14:creationId xmlns:p14="http://schemas.microsoft.com/office/powerpoint/2010/main" val="3718513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2000"/>
                                        <p:tgtEl>
                                          <p:spTgt spid="4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White and light blue polygons 3D">
            <a:extLst>
              <a:ext uri="{FF2B5EF4-FFF2-40B4-BE49-F238E27FC236}">
                <a16:creationId xmlns:a16="http://schemas.microsoft.com/office/drawing/2014/main" id="{FEB84E7A-33CF-885D-9613-C25365B0C23D}"/>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057306"/>
            <a:ext cx="12192000" cy="5800694"/>
          </a:xfrm>
          <a:prstGeom prst="rect">
            <a:avLst/>
          </a:prstGeom>
        </p:spPr>
      </p:pic>
      <p:sp>
        <p:nvSpPr>
          <p:cNvPr id="5" name="TextBox 4">
            <a:extLst>
              <a:ext uri="{FF2B5EF4-FFF2-40B4-BE49-F238E27FC236}">
                <a16:creationId xmlns:a16="http://schemas.microsoft.com/office/drawing/2014/main" id="{1139605D-0CB2-29C2-1727-5AC6A7C8EFCE}"/>
              </a:ext>
            </a:extLst>
          </p:cNvPr>
          <p:cNvSpPr txBox="1"/>
          <p:nvPr/>
        </p:nvSpPr>
        <p:spPr>
          <a:xfrm>
            <a:off x="350146" y="1436638"/>
            <a:ext cx="8851004"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effectLst/>
                <a:latin typeface="TT Norms Light" panose="02000503020000020003" pitchFamily="2" charset="77"/>
                <a:ea typeface="Times New Roman" panose="02020603050405020304" pitchFamily="18" charset="0"/>
              </a:rPr>
              <a:t>PROCESS OF THE QUALITATIVE ANALYSIS</a:t>
            </a:r>
            <a:endParaRPr lang="en-US" sz="2400" spc="300" dirty="0">
              <a:solidFill>
                <a:srgbClr val="0064B1"/>
              </a:solidFill>
              <a:latin typeface="TT Norms Light" panose="02000503020000020003" pitchFamily="2" charset="77"/>
              <a:ea typeface="Times New Roman" panose="02020603050405020304" pitchFamily="18" charset="0"/>
            </a:endParaRPr>
          </a:p>
        </p:txBody>
      </p:sp>
      <p:sp>
        <p:nvSpPr>
          <p:cNvPr id="14" name="TextBox 13">
            <a:extLst>
              <a:ext uri="{FF2B5EF4-FFF2-40B4-BE49-F238E27FC236}">
                <a16:creationId xmlns:a16="http://schemas.microsoft.com/office/drawing/2014/main" id="{0934328B-6F79-90E9-3D0A-3DCF949BB3CD}"/>
              </a:ext>
            </a:extLst>
          </p:cNvPr>
          <p:cNvSpPr txBox="1"/>
          <p:nvPr/>
        </p:nvSpPr>
        <p:spPr>
          <a:xfrm>
            <a:off x="52816" y="3247483"/>
            <a:ext cx="3216218" cy="523220"/>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THOROUGH MEDICAL </a:t>
            </a:r>
            <a:br>
              <a:rPr lang="en-US" sz="1400" b="1" dirty="0">
                <a:solidFill>
                  <a:srgbClr val="0064B1"/>
                </a:solidFill>
                <a:effectLst/>
                <a:latin typeface="TT Norms Regular" panose="02000503030000020003" pitchFamily="2" charset="77"/>
                <a:ea typeface="Calibri" panose="020F0502020204030204" pitchFamily="34" charset="0"/>
              </a:rPr>
            </a:br>
            <a:r>
              <a:rPr lang="en-US" sz="1400" b="1" dirty="0">
                <a:solidFill>
                  <a:srgbClr val="0064B1"/>
                </a:solidFill>
                <a:effectLst/>
                <a:latin typeface="TT Norms Regular" panose="02000503030000020003" pitchFamily="2" charset="77"/>
                <a:ea typeface="Calibri" panose="020F0502020204030204" pitchFamily="34" charset="0"/>
              </a:rPr>
              <a:t>HISTORY TAKING</a:t>
            </a:r>
            <a:endParaRPr lang="en-US" sz="1400" b="1" dirty="0">
              <a:solidFill>
                <a:srgbClr val="0064B1"/>
              </a:solidFill>
              <a:latin typeface="TT Norms Regular" panose="02000503030000020003" pitchFamily="2" charset="77"/>
            </a:endParaRPr>
          </a:p>
        </p:txBody>
      </p:sp>
      <p:sp>
        <p:nvSpPr>
          <p:cNvPr id="15" name="TextBox 14">
            <a:extLst>
              <a:ext uri="{FF2B5EF4-FFF2-40B4-BE49-F238E27FC236}">
                <a16:creationId xmlns:a16="http://schemas.microsoft.com/office/drawing/2014/main" id="{7E5C044E-2FE8-71CD-18E2-151F05D78744}"/>
              </a:ext>
            </a:extLst>
          </p:cNvPr>
          <p:cNvSpPr txBox="1"/>
          <p:nvPr/>
        </p:nvSpPr>
        <p:spPr>
          <a:xfrm>
            <a:off x="3216219" y="3243294"/>
            <a:ext cx="3216218" cy="523220"/>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TRADITIONAL </a:t>
            </a:r>
            <a:br>
              <a:rPr lang="en-US" sz="1400" b="1" dirty="0">
                <a:solidFill>
                  <a:srgbClr val="0064B1"/>
                </a:solidFill>
                <a:effectLst/>
                <a:latin typeface="TT Norms Regular" panose="02000503030000020003" pitchFamily="2" charset="77"/>
                <a:ea typeface="Calibri" panose="020F0502020204030204" pitchFamily="34" charset="0"/>
              </a:rPr>
            </a:br>
            <a:r>
              <a:rPr lang="en-US" sz="1400" b="1" dirty="0">
                <a:solidFill>
                  <a:srgbClr val="0064B1"/>
                </a:solidFill>
                <a:effectLst/>
                <a:latin typeface="TT Norms Regular" panose="02000503030000020003" pitchFamily="2" charset="77"/>
                <a:ea typeface="Calibri" panose="020F0502020204030204" pitchFamily="34" charset="0"/>
              </a:rPr>
              <a:t>HEALTH ASSESSMENTS </a:t>
            </a:r>
            <a:endParaRPr lang="en-US" sz="1400" b="1" dirty="0">
              <a:solidFill>
                <a:srgbClr val="0064B1"/>
              </a:solidFill>
              <a:latin typeface="TT Norms Regular" panose="02000503030000020003" pitchFamily="2" charset="77"/>
            </a:endParaRPr>
          </a:p>
        </p:txBody>
      </p:sp>
      <p:sp>
        <p:nvSpPr>
          <p:cNvPr id="17" name="TextBox 16">
            <a:extLst>
              <a:ext uri="{FF2B5EF4-FFF2-40B4-BE49-F238E27FC236}">
                <a16:creationId xmlns:a16="http://schemas.microsoft.com/office/drawing/2014/main" id="{18E9B4DE-4C2D-2C80-DC03-456E64808232}"/>
              </a:ext>
            </a:extLst>
          </p:cNvPr>
          <p:cNvSpPr txBox="1"/>
          <p:nvPr/>
        </p:nvSpPr>
        <p:spPr>
          <a:xfrm>
            <a:off x="8975782" y="3243294"/>
            <a:ext cx="3216218" cy="523220"/>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HIGH-DEFINITION </a:t>
            </a:r>
            <a:br>
              <a:rPr lang="en-US" sz="1400" b="1" dirty="0">
                <a:solidFill>
                  <a:srgbClr val="0064B1"/>
                </a:solidFill>
                <a:effectLst/>
                <a:latin typeface="TT Norms Regular" panose="02000503030000020003" pitchFamily="2" charset="77"/>
                <a:ea typeface="Calibri" panose="020F0502020204030204" pitchFamily="34" charset="0"/>
              </a:rPr>
            </a:br>
            <a:r>
              <a:rPr lang="en-US" sz="1400" b="1" dirty="0">
                <a:solidFill>
                  <a:srgbClr val="0064B1"/>
                </a:solidFill>
                <a:effectLst/>
                <a:latin typeface="TT Norms Regular" panose="02000503030000020003" pitchFamily="2" charset="77"/>
                <a:ea typeface="Calibri" panose="020F0502020204030204" pitchFamily="34" charset="0"/>
              </a:rPr>
              <a:t>HEALTH ASSESSMENT</a:t>
            </a:r>
            <a:endParaRPr lang="en-US" sz="1400" b="1" dirty="0">
              <a:solidFill>
                <a:srgbClr val="0064B1"/>
              </a:solidFill>
              <a:latin typeface="TT Norms Regular" panose="02000503030000020003" pitchFamily="2" charset="77"/>
            </a:endParaRPr>
          </a:p>
        </p:txBody>
      </p:sp>
      <p:sp>
        <p:nvSpPr>
          <p:cNvPr id="19" name="TextBox 18">
            <a:extLst>
              <a:ext uri="{FF2B5EF4-FFF2-40B4-BE49-F238E27FC236}">
                <a16:creationId xmlns:a16="http://schemas.microsoft.com/office/drawing/2014/main" id="{C59171BD-1042-9E48-F296-121A7F8693AB}"/>
              </a:ext>
            </a:extLst>
          </p:cNvPr>
          <p:cNvSpPr txBox="1"/>
          <p:nvPr/>
        </p:nvSpPr>
        <p:spPr>
          <a:xfrm>
            <a:off x="6148815" y="3243294"/>
            <a:ext cx="3216218" cy="523220"/>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OMICS </a:t>
            </a:r>
            <a:br>
              <a:rPr lang="en-US" sz="1400" b="1" dirty="0">
                <a:solidFill>
                  <a:srgbClr val="0064B1"/>
                </a:solidFill>
                <a:effectLst/>
                <a:latin typeface="TT Norms Regular" panose="02000503030000020003" pitchFamily="2" charset="77"/>
                <a:ea typeface="Calibri" panose="020F0502020204030204" pitchFamily="34" charset="0"/>
              </a:rPr>
            </a:br>
            <a:r>
              <a:rPr lang="en-US" sz="1400" b="1" dirty="0">
                <a:solidFill>
                  <a:srgbClr val="0064B1"/>
                </a:solidFill>
                <a:effectLst/>
                <a:latin typeface="TT Norms Regular" panose="02000503030000020003" pitchFamily="2" charset="77"/>
                <a:ea typeface="Calibri" panose="020F0502020204030204" pitchFamily="34" charset="0"/>
              </a:rPr>
              <a:t>MEASUREMENTS </a:t>
            </a:r>
            <a:endParaRPr lang="en-US" sz="1400" b="1" dirty="0">
              <a:solidFill>
                <a:srgbClr val="0064B1"/>
              </a:solidFill>
              <a:latin typeface="TT Norms Regular" panose="02000503030000020003" pitchFamily="2" charset="77"/>
            </a:endParaRPr>
          </a:p>
        </p:txBody>
      </p:sp>
      <p:sp>
        <p:nvSpPr>
          <p:cNvPr id="21" name="TextBox 20">
            <a:extLst>
              <a:ext uri="{FF2B5EF4-FFF2-40B4-BE49-F238E27FC236}">
                <a16:creationId xmlns:a16="http://schemas.microsoft.com/office/drawing/2014/main" id="{8C2039EB-94EF-DD39-199A-C893554ECEA0}"/>
              </a:ext>
            </a:extLst>
          </p:cNvPr>
          <p:cNvSpPr txBox="1"/>
          <p:nvPr/>
        </p:nvSpPr>
        <p:spPr>
          <a:xfrm>
            <a:off x="616121" y="5162073"/>
            <a:ext cx="2129170" cy="738664"/>
          </a:xfrm>
          <a:prstGeom prst="rect">
            <a:avLst/>
          </a:prstGeom>
          <a:noFill/>
        </p:spPr>
        <p:txBody>
          <a:bodyPr wrap="square">
            <a:spAutoFit/>
          </a:bodyPr>
          <a:lstStyle/>
          <a:p>
            <a:pPr algn="ctr"/>
            <a:r>
              <a:rPr lang="en-US" sz="1400" dirty="0">
                <a:solidFill>
                  <a:srgbClr val="0064B1"/>
                </a:solidFill>
                <a:latin typeface="TT Norms Regular" panose="02000503030000020003" pitchFamily="2" charset="77"/>
              </a:rPr>
              <a:t>MAPPING </a:t>
            </a:r>
            <a:br>
              <a:rPr lang="en-US" sz="1400" dirty="0">
                <a:solidFill>
                  <a:srgbClr val="0064B1"/>
                </a:solidFill>
                <a:latin typeface="TT Norms Regular" panose="02000503030000020003" pitchFamily="2" charset="77"/>
              </a:rPr>
            </a:br>
            <a:r>
              <a:rPr lang="en-US" sz="1400" dirty="0">
                <a:solidFill>
                  <a:srgbClr val="0064B1"/>
                </a:solidFill>
                <a:latin typeface="TT Norms Regular" panose="02000503030000020003" pitchFamily="2" charset="77"/>
              </a:rPr>
              <a:t>EXISTING HEALTH CONDITIONS</a:t>
            </a:r>
          </a:p>
        </p:txBody>
      </p:sp>
      <p:sp>
        <p:nvSpPr>
          <p:cNvPr id="23" name="TextBox 22">
            <a:extLst>
              <a:ext uri="{FF2B5EF4-FFF2-40B4-BE49-F238E27FC236}">
                <a16:creationId xmlns:a16="http://schemas.microsoft.com/office/drawing/2014/main" id="{546807BD-9A78-763B-0BCE-B7291D754DF1}"/>
              </a:ext>
            </a:extLst>
          </p:cNvPr>
          <p:cNvSpPr txBox="1"/>
          <p:nvPr/>
        </p:nvSpPr>
        <p:spPr>
          <a:xfrm>
            <a:off x="3877509" y="5162072"/>
            <a:ext cx="2035093" cy="738664"/>
          </a:xfrm>
          <a:prstGeom prst="rect">
            <a:avLst/>
          </a:prstGeom>
          <a:noFill/>
        </p:spPr>
        <p:txBody>
          <a:bodyPr wrap="square">
            <a:spAutoFit/>
          </a:bodyPr>
          <a:lstStyle/>
          <a:p>
            <a:pPr algn="ctr"/>
            <a:r>
              <a:rPr lang="en-US" sz="1400" dirty="0">
                <a:solidFill>
                  <a:srgbClr val="0064B1"/>
                </a:solidFill>
                <a:latin typeface="TT Norms Regular" panose="02000503030000020003" pitchFamily="2" charset="77"/>
              </a:rPr>
              <a:t>FINDING NEW MEDICAL DIAGNOSES</a:t>
            </a:r>
          </a:p>
        </p:txBody>
      </p:sp>
      <p:sp>
        <p:nvSpPr>
          <p:cNvPr id="25" name="TextBox 24">
            <a:extLst>
              <a:ext uri="{FF2B5EF4-FFF2-40B4-BE49-F238E27FC236}">
                <a16:creationId xmlns:a16="http://schemas.microsoft.com/office/drawing/2014/main" id="{237F4E13-8499-E7A1-B2A6-593AEA86BDB1}"/>
              </a:ext>
            </a:extLst>
          </p:cNvPr>
          <p:cNvSpPr txBox="1"/>
          <p:nvPr/>
        </p:nvSpPr>
        <p:spPr>
          <a:xfrm>
            <a:off x="6856882" y="5162072"/>
            <a:ext cx="1831036" cy="738664"/>
          </a:xfrm>
          <a:prstGeom prst="rect">
            <a:avLst/>
          </a:prstGeom>
          <a:noFill/>
        </p:spPr>
        <p:txBody>
          <a:bodyPr wrap="square">
            <a:spAutoFit/>
          </a:bodyPr>
          <a:lstStyle/>
          <a:p>
            <a:pPr algn="ctr"/>
            <a:r>
              <a:rPr lang="en-US" sz="1400" dirty="0">
                <a:solidFill>
                  <a:srgbClr val="0064B1"/>
                </a:solidFill>
                <a:latin typeface="TT Norms Regular" panose="02000503030000020003" pitchFamily="2" charset="77"/>
              </a:rPr>
              <a:t>FINDING ADDITIONAL HEALTH RISKS</a:t>
            </a:r>
          </a:p>
        </p:txBody>
      </p:sp>
      <p:sp>
        <p:nvSpPr>
          <p:cNvPr id="27" name="TextBox 26">
            <a:extLst>
              <a:ext uri="{FF2B5EF4-FFF2-40B4-BE49-F238E27FC236}">
                <a16:creationId xmlns:a16="http://schemas.microsoft.com/office/drawing/2014/main" id="{16F6F039-4C88-7115-D469-3FD43526AC2A}"/>
              </a:ext>
            </a:extLst>
          </p:cNvPr>
          <p:cNvSpPr txBox="1"/>
          <p:nvPr/>
        </p:nvSpPr>
        <p:spPr>
          <a:xfrm>
            <a:off x="9674751" y="5162072"/>
            <a:ext cx="1831036" cy="738664"/>
          </a:xfrm>
          <a:prstGeom prst="rect">
            <a:avLst/>
          </a:prstGeom>
          <a:noFill/>
        </p:spPr>
        <p:txBody>
          <a:bodyPr wrap="square">
            <a:spAutoFit/>
          </a:bodyPr>
          <a:lstStyle/>
          <a:p>
            <a:pPr algn="ctr"/>
            <a:r>
              <a:rPr lang="en-US" sz="1400" dirty="0">
                <a:solidFill>
                  <a:srgbClr val="0064B1"/>
                </a:solidFill>
                <a:latin typeface="TT Norms Regular" panose="02000503030000020003" pitchFamily="2" charset="77"/>
              </a:rPr>
              <a:t>ASSESSING ‘MISSED CONNECTIONS’</a:t>
            </a:r>
          </a:p>
        </p:txBody>
      </p:sp>
      <p:cxnSp>
        <p:nvCxnSpPr>
          <p:cNvPr id="2" name="Straight Connector 1">
            <a:extLst>
              <a:ext uri="{FF2B5EF4-FFF2-40B4-BE49-F238E27FC236}">
                <a16:creationId xmlns:a16="http://schemas.microsoft.com/office/drawing/2014/main" id="{FE37B000-6781-95A5-C61A-5FF1DFD6FD84}"/>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1C2DCFF-BA99-BE45-DBCB-4B204556A3AD}"/>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7" name="Straight Connector 6">
            <a:extLst>
              <a:ext uri="{FF2B5EF4-FFF2-40B4-BE49-F238E27FC236}">
                <a16:creationId xmlns:a16="http://schemas.microsoft.com/office/drawing/2014/main" id="{2F9B6032-B74B-FB32-2825-A50A76514AC8}"/>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757CAC3-D860-4E69-F08C-A996EB389577}"/>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9" name="Straight Connector 8">
            <a:extLst>
              <a:ext uri="{FF2B5EF4-FFF2-40B4-BE49-F238E27FC236}">
                <a16:creationId xmlns:a16="http://schemas.microsoft.com/office/drawing/2014/main" id="{1573D212-700A-7D48-6A6A-39805ED8E045}"/>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8431D95-527B-AC0A-5E6E-0B77796945CD}"/>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latin typeface="TT Norms Regular" panose="02000503030000020003" pitchFamily="2" charset="77"/>
            </a:endParaRPr>
          </a:p>
        </p:txBody>
      </p:sp>
      <p:cxnSp>
        <p:nvCxnSpPr>
          <p:cNvPr id="28" name="Straight Connector 27">
            <a:extLst>
              <a:ext uri="{FF2B5EF4-FFF2-40B4-BE49-F238E27FC236}">
                <a16:creationId xmlns:a16="http://schemas.microsoft.com/office/drawing/2014/main" id="{7AB782F7-52D4-E5AD-C5AB-6491E6C66823}"/>
              </a:ext>
            </a:extLst>
          </p:cNvPr>
          <p:cNvCxnSpPr>
            <a:cxnSpLocks/>
          </p:cNvCxnSpPr>
          <p:nvPr/>
        </p:nvCxnSpPr>
        <p:spPr>
          <a:xfrm>
            <a:off x="4895056" y="3950106"/>
            <a:ext cx="0" cy="10715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85FA39A-1E36-C3DB-ACF7-CDF7BCF15527}"/>
              </a:ext>
            </a:extLst>
          </p:cNvPr>
          <p:cNvCxnSpPr>
            <a:cxnSpLocks/>
          </p:cNvCxnSpPr>
          <p:nvPr/>
        </p:nvCxnSpPr>
        <p:spPr>
          <a:xfrm>
            <a:off x="1660925" y="3950106"/>
            <a:ext cx="0" cy="10715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2F0604-BEA5-2200-53C9-EDAFDD894966}"/>
              </a:ext>
            </a:extLst>
          </p:cNvPr>
          <p:cNvCxnSpPr>
            <a:cxnSpLocks/>
          </p:cNvCxnSpPr>
          <p:nvPr/>
        </p:nvCxnSpPr>
        <p:spPr>
          <a:xfrm>
            <a:off x="7772400" y="3950106"/>
            <a:ext cx="0" cy="10715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5BA62A-D22C-169D-F455-AB083060518A}"/>
              </a:ext>
            </a:extLst>
          </p:cNvPr>
          <p:cNvCxnSpPr>
            <a:cxnSpLocks/>
          </p:cNvCxnSpPr>
          <p:nvPr/>
        </p:nvCxnSpPr>
        <p:spPr>
          <a:xfrm>
            <a:off x="10583891" y="3950106"/>
            <a:ext cx="0" cy="1071563"/>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42" name="Graphic 41" descr="Processor outline">
            <a:extLst>
              <a:ext uri="{FF2B5EF4-FFF2-40B4-BE49-F238E27FC236}">
                <a16:creationId xmlns:a16="http://schemas.microsoft.com/office/drawing/2014/main" id="{82A388F6-B0E5-6822-FFE3-A95A0389F58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79175" y="2439134"/>
            <a:ext cx="593612" cy="593612"/>
          </a:xfrm>
          <a:prstGeom prst="rect">
            <a:avLst/>
          </a:prstGeom>
        </p:spPr>
      </p:pic>
      <p:pic>
        <p:nvPicPr>
          <p:cNvPr id="44" name="Graphic 43" descr="Clipboard Partially Ticked outline">
            <a:extLst>
              <a:ext uri="{FF2B5EF4-FFF2-40B4-BE49-F238E27FC236}">
                <a16:creationId xmlns:a16="http://schemas.microsoft.com/office/drawing/2014/main" id="{69F8C9AA-2F1F-AEE2-959D-44F48D0B362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404823" y="2504556"/>
            <a:ext cx="512204" cy="512204"/>
          </a:xfrm>
          <a:prstGeom prst="rect">
            <a:avLst/>
          </a:prstGeom>
        </p:spPr>
      </p:pic>
      <p:pic>
        <p:nvPicPr>
          <p:cNvPr id="46" name="Graphic 45" descr="Doctor male outline">
            <a:extLst>
              <a:ext uri="{FF2B5EF4-FFF2-40B4-BE49-F238E27FC236}">
                <a16:creationId xmlns:a16="http://schemas.microsoft.com/office/drawing/2014/main" id="{14C84394-7B61-B083-6376-FCD5F29E6F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72650" y="2439134"/>
            <a:ext cx="644811" cy="644811"/>
          </a:xfrm>
          <a:prstGeom prst="rect">
            <a:avLst/>
          </a:prstGeom>
        </p:spPr>
      </p:pic>
      <p:pic>
        <p:nvPicPr>
          <p:cNvPr id="48" name="Graphic 47" descr="Circular flowchart outline">
            <a:extLst>
              <a:ext uri="{FF2B5EF4-FFF2-40B4-BE49-F238E27FC236}">
                <a16:creationId xmlns:a16="http://schemas.microsoft.com/office/drawing/2014/main" id="{47F20EEE-C3DB-7E19-B8BD-D0C23E0DC39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384260" y="2469862"/>
            <a:ext cx="745328" cy="745328"/>
          </a:xfrm>
          <a:prstGeom prst="rect">
            <a:avLst/>
          </a:prstGeom>
        </p:spPr>
      </p:pic>
      <p:pic>
        <p:nvPicPr>
          <p:cNvPr id="56" name="Graphic 55" descr="Chevron arrows outline">
            <a:extLst>
              <a:ext uri="{FF2B5EF4-FFF2-40B4-BE49-F238E27FC236}">
                <a16:creationId xmlns:a16="http://schemas.microsoft.com/office/drawing/2014/main" id="{31388A74-400C-13BE-9F96-58D2BC91A6D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3130728" y="2544445"/>
            <a:ext cx="500182" cy="500182"/>
          </a:xfrm>
          <a:prstGeom prst="rect">
            <a:avLst/>
          </a:prstGeom>
        </p:spPr>
      </p:pic>
      <p:pic>
        <p:nvPicPr>
          <p:cNvPr id="57" name="Graphic 56" descr="Chevron arrows outline">
            <a:extLst>
              <a:ext uri="{FF2B5EF4-FFF2-40B4-BE49-F238E27FC236}">
                <a16:creationId xmlns:a16="http://schemas.microsoft.com/office/drawing/2014/main" id="{59649B9D-5A94-2F57-B094-7FF3043856A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172183" y="2544445"/>
            <a:ext cx="500182" cy="500182"/>
          </a:xfrm>
          <a:prstGeom prst="rect">
            <a:avLst/>
          </a:prstGeom>
        </p:spPr>
      </p:pic>
      <p:pic>
        <p:nvPicPr>
          <p:cNvPr id="58" name="Graphic 57" descr="Chevron arrows outline">
            <a:extLst>
              <a:ext uri="{FF2B5EF4-FFF2-40B4-BE49-F238E27FC236}">
                <a16:creationId xmlns:a16="http://schemas.microsoft.com/office/drawing/2014/main" id="{795E47F5-D7E6-785B-1D64-62DEBA740FAE}"/>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975782" y="2544445"/>
            <a:ext cx="500182" cy="500182"/>
          </a:xfrm>
          <a:prstGeom prst="rect">
            <a:avLst/>
          </a:prstGeom>
        </p:spPr>
      </p:pic>
      <p:sp>
        <p:nvSpPr>
          <p:cNvPr id="59" name="Rectangle 58">
            <a:extLst>
              <a:ext uri="{FF2B5EF4-FFF2-40B4-BE49-F238E27FC236}">
                <a16:creationId xmlns:a16="http://schemas.microsoft.com/office/drawing/2014/main" id="{2E3B32C9-8E35-2E2E-1964-F307A02F0DE4}"/>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60" name="Picture 59" descr="Text&#10;&#10;Description automatically generated">
            <a:extLst>
              <a:ext uri="{FF2B5EF4-FFF2-40B4-BE49-F238E27FC236}">
                <a16:creationId xmlns:a16="http://schemas.microsoft.com/office/drawing/2014/main" id="{DD1EC6B8-DFF3-4B34-BB24-7143D41E786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
        <p:nvSpPr>
          <p:cNvPr id="61" name="Rectangle 60">
            <a:extLst>
              <a:ext uri="{FF2B5EF4-FFF2-40B4-BE49-F238E27FC236}">
                <a16:creationId xmlns:a16="http://schemas.microsoft.com/office/drawing/2014/main" id="{298F80C8-E914-F6A0-5ACF-F1286636B739}"/>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METHODS</a:t>
            </a:r>
          </a:p>
        </p:txBody>
      </p:sp>
    </p:spTree>
    <p:extLst>
      <p:ext uri="{BB962C8B-B14F-4D97-AF65-F5344CB8AC3E}">
        <p14:creationId xmlns:p14="http://schemas.microsoft.com/office/powerpoint/2010/main" val="3178781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2000"/>
                                        <p:tgtEl>
                                          <p:spTgt spid="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2000"/>
                                        <p:tgtEl>
                                          <p:spTgt spid="5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20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par>
                          <p:cTn id="41" fill="hold">
                            <p:stCondLst>
                              <p:cond delay="6500"/>
                            </p:stCondLst>
                            <p:childTnLst>
                              <p:par>
                                <p:cTn id="42" presetID="22" presetClass="entr" presetSubtype="1"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2000"/>
                                        <p:tgtEl>
                                          <p:spTgt spid="32"/>
                                        </p:tgtEl>
                                      </p:cBhvr>
                                    </p:animEffect>
                                  </p:childTnLst>
                                </p:cTn>
                              </p:par>
                              <p:par>
                                <p:cTn id="45" presetID="22" presetClass="entr" presetSubtype="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2000"/>
                                        <p:tgtEl>
                                          <p:spTgt spid="28"/>
                                        </p:tgtEl>
                                      </p:cBhvr>
                                    </p:animEffect>
                                  </p:childTnLst>
                                </p:cTn>
                              </p:par>
                              <p:par>
                                <p:cTn id="48" presetID="22" presetClass="entr" presetSubtype="1"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2000"/>
                                        <p:tgtEl>
                                          <p:spTgt spid="33"/>
                                        </p:tgtEl>
                                      </p:cBhvr>
                                    </p:animEffect>
                                  </p:childTnLst>
                                </p:cTn>
                              </p:par>
                              <p:par>
                                <p:cTn id="51" presetID="22" presetClass="entr" presetSubtype="1"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2000"/>
                                        <p:tgtEl>
                                          <p:spTgt spid="34"/>
                                        </p:tgtEl>
                                      </p:cBhvr>
                                    </p:animEffect>
                                  </p:childTnLst>
                                </p:cTn>
                              </p:par>
                            </p:childTnLst>
                          </p:cTn>
                        </p:par>
                        <p:par>
                          <p:cTn id="54" fill="hold">
                            <p:stCondLst>
                              <p:cond delay="8500"/>
                            </p:stCondLst>
                            <p:childTnLst>
                              <p:par>
                                <p:cTn id="55" presetID="10"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9" grpId="0"/>
      <p:bldP spid="21" grpId="0"/>
      <p:bldP spid="23"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Floating white spheres in 3D">
            <a:extLst>
              <a:ext uri="{FF2B5EF4-FFF2-40B4-BE49-F238E27FC236}">
                <a16:creationId xmlns:a16="http://schemas.microsoft.com/office/drawing/2014/main" id="{24AB0EC0-3082-EC81-C7E8-04F4B4FB646B}"/>
              </a:ext>
            </a:extLst>
          </p:cNvPr>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b="28427"/>
          <a:stretch/>
        </p:blipFill>
        <p:spPr>
          <a:xfrm>
            <a:off x="0" y="1040602"/>
            <a:ext cx="12191999" cy="5817398"/>
          </a:xfrm>
          <a:prstGeom prst="rect">
            <a:avLst/>
          </a:prstGeom>
        </p:spPr>
      </p:pic>
      <p:sp>
        <p:nvSpPr>
          <p:cNvPr id="7" name="TextBox 6">
            <a:extLst>
              <a:ext uri="{FF2B5EF4-FFF2-40B4-BE49-F238E27FC236}">
                <a16:creationId xmlns:a16="http://schemas.microsoft.com/office/drawing/2014/main" id="{25CC0F73-3EB1-9339-42F1-D06905FE19F8}"/>
              </a:ext>
            </a:extLst>
          </p:cNvPr>
          <p:cNvSpPr txBox="1"/>
          <p:nvPr/>
        </p:nvSpPr>
        <p:spPr>
          <a:xfrm>
            <a:off x="350146" y="2035251"/>
            <a:ext cx="7009514" cy="611578"/>
          </a:xfrm>
          <a:prstGeom prst="rect">
            <a:avLst/>
          </a:prstGeom>
          <a:noFill/>
        </p:spPr>
        <p:txBody>
          <a:bodyPr wrap="square">
            <a:spAutoFit/>
          </a:bodyPr>
          <a:lstStyle/>
          <a:p>
            <a:pPr>
              <a:lnSpc>
                <a:spcPct val="150000"/>
              </a:lnSpc>
            </a:pPr>
            <a:r>
              <a:rPr lang="hu-HU" sz="1200" dirty="0">
                <a:solidFill>
                  <a:schemeClr val="bg2">
                    <a:lumMod val="50000"/>
                  </a:schemeClr>
                </a:solidFill>
                <a:effectLst/>
                <a:latin typeface="TT Norms Regular" panose="02000503030000020003" pitchFamily="2" charset="77"/>
                <a:ea typeface="Calibri" panose="020F0502020204030204" pitchFamily="34" charset="0"/>
              </a:rPr>
              <a:t>5 FEMALE, 5 MALE</a:t>
            </a:r>
            <a:endParaRPr lang="en-US" sz="1200" dirty="0">
              <a:solidFill>
                <a:schemeClr val="bg2">
                  <a:lumMod val="50000"/>
                </a:schemeClr>
              </a:solidFill>
              <a:effectLst/>
              <a:latin typeface="TT Norms Regular" panose="02000503030000020003" pitchFamily="2" charset="77"/>
              <a:ea typeface="Calibri" panose="020F0502020204030204" pitchFamily="34" charset="0"/>
            </a:endParaRPr>
          </a:p>
          <a:p>
            <a:pPr>
              <a:lnSpc>
                <a:spcPct val="150000"/>
              </a:lnSpc>
            </a:pPr>
            <a:r>
              <a:rPr lang="en-US" sz="1200" dirty="0">
                <a:solidFill>
                  <a:schemeClr val="bg2">
                    <a:lumMod val="50000"/>
                  </a:schemeClr>
                </a:solidFill>
                <a:latin typeface="TT Norms Regular" panose="02000503030000020003" pitchFamily="2" charset="77"/>
                <a:ea typeface="Calibri" panose="020F0502020204030204" pitchFamily="34" charset="0"/>
              </a:rPr>
              <a:t>BETWEEN</a:t>
            </a:r>
            <a:r>
              <a:rPr lang="en-US" sz="1200" i="1" dirty="0">
                <a:solidFill>
                  <a:schemeClr val="bg2">
                    <a:lumMod val="50000"/>
                  </a:schemeClr>
                </a:solidFill>
                <a:latin typeface="TT Norms Regular" panose="02000503030000020003" pitchFamily="2" charset="77"/>
                <a:ea typeface="Calibri" panose="020F0502020204030204" pitchFamily="34" charset="0"/>
              </a:rPr>
              <a:t> </a:t>
            </a:r>
            <a:r>
              <a:rPr lang="hu-HU" sz="1200" dirty="0">
                <a:solidFill>
                  <a:schemeClr val="bg2">
                    <a:lumMod val="50000"/>
                  </a:schemeClr>
                </a:solidFill>
                <a:effectLst/>
                <a:latin typeface="TT Norms Regular" panose="02000503030000020003" pitchFamily="2" charset="77"/>
                <a:ea typeface="Calibri" panose="020F0502020204030204" pitchFamily="34" charset="0"/>
              </a:rPr>
              <a:t>25-86 YEARS</a:t>
            </a:r>
            <a:r>
              <a:rPr lang="en-US" sz="1200" dirty="0">
                <a:solidFill>
                  <a:schemeClr val="bg2">
                    <a:lumMod val="50000"/>
                  </a:schemeClr>
                </a:solidFill>
                <a:latin typeface="TT Norms Regular" panose="02000503030000020003" pitchFamily="2" charset="77"/>
                <a:ea typeface="Calibri" panose="020F0502020204030204" pitchFamily="34" charset="0"/>
              </a:rPr>
              <a:t> (</a:t>
            </a:r>
            <a:r>
              <a:rPr lang="hu-HU" sz="1200" dirty="0">
                <a:solidFill>
                  <a:schemeClr val="bg2">
                    <a:lumMod val="50000"/>
                  </a:schemeClr>
                </a:solidFill>
                <a:effectLst/>
                <a:latin typeface="TT Norms Regular" panose="02000503030000020003" pitchFamily="2" charset="77"/>
                <a:ea typeface="Calibri" panose="020F0502020204030204" pitchFamily="34" charset="0"/>
              </a:rPr>
              <a:t>MEDIAN AGE 46.5 YEARS</a:t>
            </a:r>
            <a:r>
              <a:rPr lang="en-US" sz="1200" dirty="0">
                <a:solidFill>
                  <a:schemeClr val="bg2">
                    <a:lumMod val="50000"/>
                  </a:schemeClr>
                </a:solidFill>
                <a:latin typeface="TT Norms Regular" panose="02000503030000020003" pitchFamily="2" charset="77"/>
                <a:ea typeface="Calibri" panose="020F0502020204030204" pitchFamily="34" charset="0"/>
              </a:rPr>
              <a:t>, MEAN AGE</a:t>
            </a:r>
            <a:r>
              <a:rPr lang="hu-HU" sz="1200" dirty="0">
                <a:solidFill>
                  <a:schemeClr val="bg2">
                    <a:lumMod val="50000"/>
                  </a:schemeClr>
                </a:solidFill>
                <a:effectLst/>
                <a:latin typeface="TT Norms Regular" panose="02000503030000020003" pitchFamily="2" charset="77"/>
                <a:ea typeface="Calibri" panose="020F0502020204030204" pitchFamily="34" charset="0"/>
              </a:rPr>
              <a:t> </a:t>
            </a:r>
            <a:r>
              <a:rPr lang="en-US" sz="1200" dirty="0">
                <a:solidFill>
                  <a:schemeClr val="bg2">
                    <a:lumMod val="50000"/>
                  </a:schemeClr>
                </a:solidFill>
                <a:effectLst/>
                <a:latin typeface="TT Norms Regular" panose="02000503030000020003" pitchFamily="2" charset="77"/>
                <a:ea typeface="Calibri" panose="020F0502020204030204" pitchFamily="34" charset="0"/>
              </a:rPr>
              <a:t> 53.7 </a:t>
            </a:r>
            <a:r>
              <a:rPr lang="hu-HU" sz="1200" dirty="0">
                <a:solidFill>
                  <a:schemeClr val="bg2">
                    <a:lumMod val="50000"/>
                  </a:schemeClr>
                </a:solidFill>
                <a:effectLst/>
                <a:latin typeface="TT Norms Regular" panose="02000503030000020003" pitchFamily="2" charset="77"/>
                <a:ea typeface="Calibri" panose="020F0502020204030204" pitchFamily="34" charset="0"/>
              </a:rPr>
              <a:t>YEARS</a:t>
            </a:r>
            <a:r>
              <a:rPr lang="en-US" sz="1200" dirty="0">
                <a:solidFill>
                  <a:schemeClr val="bg2">
                    <a:lumMod val="50000"/>
                  </a:schemeClr>
                </a:solidFill>
                <a:effectLst/>
                <a:latin typeface="TT Norms Regular" panose="02000503030000020003" pitchFamily="2" charset="77"/>
                <a:ea typeface="Calibri" panose="020F0502020204030204" pitchFamily="34" charset="0"/>
              </a:rPr>
              <a:t>)</a:t>
            </a:r>
          </a:p>
        </p:txBody>
      </p:sp>
      <p:sp>
        <p:nvSpPr>
          <p:cNvPr id="9" name="TextBox 8">
            <a:extLst>
              <a:ext uri="{FF2B5EF4-FFF2-40B4-BE49-F238E27FC236}">
                <a16:creationId xmlns:a16="http://schemas.microsoft.com/office/drawing/2014/main" id="{47DAB367-2F28-E625-1B63-45BA0475080B}"/>
              </a:ext>
            </a:extLst>
          </p:cNvPr>
          <p:cNvSpPr txBox="1"/>
          <p:nvPr/>
        </p:nvSpPr>
        <p:spPr>
          <a:xfrm>
            <a:off x="651400" y="3362716"/>
            <a:ext cx="2129170" cy="307777"/>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MEDICAL IMAGING</a:t>
            </a:r>
            <a:endParaRPr lang="en-US" sz="1400" b="1" dirty="0">
              <a:solidFill>
                <a:srgbClr val="0064B1"/>
              </a:solidFill>
              <a:latin typeface="TT Norms Regular" panose="02000503030000020003" pitchFamily="2" charset="77"/>
            </a:endParaRPr>
          </a:p>
        </p:txBody>
      </p:sp>
      <p:sp>
        <p:nvSpPr>
          <p:cNvPr id="10" name="TextBox 9">
            <a:extLst>
              <a:ext uri="{FF2B5EF4-FFF2-40B4-BE49-F238E27FC236}">
                <a16:creationId xmlns:a16="http://schemas.microsoft.com/office/drawing/2014/main" id="{A374716B-21C9-C82B-9FCE-A12E3069BAA9}"/>
              </a:ext>
            </a:extLst>
          </p:cNvPr>
          <p:cNvSpPr txBox="1"/>
          <p:nvPr/>
        </p:nvSpPr>
        <p:spPr>
          <a:xfrm>
            <a:off x="3000565" y="3354305"/>
            <a:ext cx="3102470" cy="307777"/>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PHYSICAL EXAMINATION</a:t>
            </a:r>
            <a:endParaRPr lang="en-US" sz="1400" b="1" dirty="0">
              <a:solidFill>
                <a:srgbClr val="0064B1"/>
              </a:solidFill>
              <a:latin typeface="TT Norms Regular" panose="02000503030000020003" pitchFamily="2" charset="77"/>
            </a:endParaRPr>
          </a:p>
        </p:txBody>
      </p:sp>
      <p:sp>
        <p:nvSpPr>
          <p:cNvPr id="11" name="TextBox 10">
            <a:extLst>
              <a:ext uri="{FF2B5EF4-FFF2-40B4-BE49-F238E27FC236}">
                <a16:creationId xmlns:a16="http://schemas.microsoft.com/office/drawing/2014/main" id="{87724AB6-A29E-6C95-D4FF-0CD580617F77}"/>
              </a:ext>
            </a:extLst>
          </p:cNvPr>
          <p:cNvSpPr txBox="1"/>
          <p:nvPr/>
        </p:nvSpPr>
        <p:spPr>
          <a:xfrm>
            <a:off x="5898821" y="3362716"/>
            <a:ext cx="3577032" cy="307777"/>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INSTRUMENTAL EXAMINATION</a:t>
            </a:r>
            <a:endParaRPr lang="en-US" sz="1400" b="1" dirty="0">
              <a:solidFill>
                <a:srgbClr val="0064B1"/>
              </a:solidFill>
              <a:latin typeface="TT Norms Regular" panose="02000503030000020003" pitchFamily="2" charset="77"/>
            </a:endParaRPr>
          </a:p>
        </p:txBody>
      </p:sp>
      <p:sp>
        <p:nvSpPr>
          <p:cNvPr id="12" name="TextBox 11">
            <a:extLst>
              <a:ext uri="{FF2B5EF4-FFF2-40B4-BE49-F238E27FC236}">
                <a16:creationId xmlns:a16="http://schemas.microsoft.com/office/drawing/2014/main" id="{4489F026-C421-3343-2F1D-E19E7E236FE2}"/>
              </a:ext>
            </a:extLst>
          </p:cNvPr>
          <p:cNvSpPr txBox="1"/>
          <p:nvPr/>
        </p:nvSpPr>
        <p:spPr>
          <a:xfrm>
            <a:off x="9320707" y="3354305"/>
            <a:ext cx="2377880" cy="307777"/>
          </a:xfrm>
          <a:prstGeom prst="rect">
            <a:avLst/>
          </a:prstGeom>
          <a:noFill/>
        </p:spPr>
        <p:txBody>
          <a:bodyPr wrap="square">
            <a:spAutoFit/>
          </a:bodyPr>
          <a:lstStyle/>
          <a:p>
            <a:pPr algn="ctr"/>
            <a:r>
              <a:rPr lang="en-US" sz="1400" b="1" dirty="0">
                <a:solidFill>
                  <a:srgbClr val="0064B1"/>
                </a:solidFill>
                <a:effectLst/>
                <a:latin typeface="TT Norms Regular" panose="02000503030000020003" pitchFamily="2" charset="77"/>
                <a:ea typeface="Calibri" panose="020F0502020204030204" pitchFamily="34" charset="0"/>
              </a:rPr>
              <a:t>LABORATORY TESTS</a:t>
            </a:r>
            <a:endParaRPr lang="en-US" sz="1400" b="1" dirty="0">
              <a:solidFill>
                <a:srgbClr val="0064B1"/>
              </a:solidFill>
              <a:latin typeface="TT Norms Regular" panose="02000503030000020003" pitchFamily="2" charset="77"/>
            </a:endParaRPr>
          </a:p>
        </p:txBody>
      </p:sp>
      <p:sp>
        <p:nvSpPr>
          <p:cNvPr id="14" name="TextBox 13">
            <a:extLst>
              <a:ext uri="{FF2B5EF4-FFF2-40B4-BE49-F238E27FC236}">
                <a16:creationId xmlns:a16="http://schemas.microsoft.com/office/drawing/2014/main" id="{FBD53916-4924-C3A0-8BC3-373CE427A3BF}"/>
              </a:ext>
            </a:extLst>
          </p:cNvPr>
          <p:cNvSpPr txBox="1"/>
          <p:nvPr/>
        </p:nvSpPr>
        <p:spPr>
          <a:xfrm>
            <a:off x="3583004" y="3820889"/>
            <a:ext cx="2727803" cy="1996509"/>
          </a:xfrm>
          <a:prstGeom prst="rect">
            <a:avLst/>
          </a:prstGeom>
          <a:noFill/>
        </p:spPr>
        <p:txBody>
          <a:bodyPr wrap="square">
            <a:spAutoFit/>
          </a:bodyPr>
          <a:lstStyle/>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CARDIOLOGY</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DERMATOLOGY</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ENT</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INTERNIST</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NEUROLOGICAL</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UROLOGY (MALE)</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OB/GYN</a:t>
            </a:r>
            <a:r>
              <a:rPr lang="en-US" sz="1200" dirty="0">
                <a:solidFill>
                  <a:srgbClr val="0064B1"/>
                </a:solidFill>
                <a:latin typeface="TT Norms Regular" panose="02000503030000020003" pitchFamily="2" charset="77"/>
              </a:rPr>
              <a:t> (FEMALE)</a:t>
            </a:r>
          </a:p>
        </p:txBody>
      </p:sp>
      <p:sp>
        <p:nvSpPr>
          <p:cNvPr id="16" name="TextBox 15">
            <a:extLst>
              <a:ext uri="{FF2B5EF4-FFF2-40B4-BE49-F238E27FC236}">
                <a16:creationId xmlns:a16="http://schemas.microsoft.com/office/drawing/2014/main" id="{C007C125-182A-E0CD-E4A2-792A806F39D6}"/>
              </a:ext>
            </a:extLst>
          </p:cNvPr>
          <p:cNvSpPr txBox="1"/>
          <p:nvPr/>
        </p:nvSpPr>
        <p:spPr>
          <a:xfrm>
            <a:off x="6604195" y="3820889"/>
            <a:ext cx="1997543" cy="1719510"/>
          </a:xfrm>
          <a:prstGeom prst="rect">
            <a:avLst/>
          </a:prstGeom>
          <a:noFill/>
        </p:spPr>
        <p:txBody>
          <a:bodyPr wrap="square">
            <a:spAutoFit/>
          </a:bodyPr>
          <a:lstStyle/>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ABPM</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RESTING ECG</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STRESS ECG</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OPHTHALMOLOGY</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SPIROMETRY</a:t>
            </a:r>
          </a:p>
          <a:p>
            <a:pPr marL="285750" indent="-285750">
              <a:lnSpc>
                <a:spcPct val="150000"/>
              </a:lnSpc>
              <a:buFont typeface="Wingdings" pitchFamily="2" charset="2"/>
              <a:buChar char="§"/>
            </a:pPr>
            <a:r>
              <a:rPr lang="en-US" sz="1200" dirty="0">
                <a:solidFill>
                  <a:srgbClr val="0064B1"/>
                </a:solidFill>
                <a:latin typeface="TT Norms Regular" panose="02000503030000020003" pitchFamily="2" charset="77"/>
              </a:rPr>
              <a:t>SLEEP TEST </a:t>
            </a:r>
          </a:p>
        </p:txBody>
      </p:sp>
      <p:sp>
        <p:nvSpPr>
          <p:cNvPr id="18" name="TextBox 17">
            <a:extLst>
              <a:ext uri="{FF2B5EF4-FFF2-40B4-BE49-F238E27FC236}">
                <a16:creationId xmlns:a16="http://schemas.microsoft.com/office/drawing/2014/main" id="{DABCE9B0-8736-BF57-B690-2562E5DC4882}"/>
              </a:ext>
            </a:extLst>
          </p:cNvPr>
          <p:cNvSpPr txBox="1"/>
          <p:nvPr/>
        </p:nvSpPr>
        <p:spPr>
          <a:xfrm>
            <a:off x="651400" y="3820889"/>
            <a:ext cx="2286887" cy="1719510"/>
          </a:xfrm>
          <a:prstGeom prst="rect">
            <a:avLst/>
          </a:prstGeom>
          <a:noFill/>
        </p:spPr>
        <p:txBody>
          <a:bodyPr wrap="square">
            <a:spAutoFit/>
          </a:bodyPr>
          <a:lstStyle/>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WHOLE-BODY MRI</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ABDOMINAL US</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BREAST US (FEMALE)</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ECHOCARDIOGRAPHY</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NECK US</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CAROTID ARTERY US</a:t>
            </a:r>
            <a:r>
              <a:rPr lang="en-US" sz="1200" dirty="0">
                <a:solidFill>
                  <a:srgbClr val="0064B1"/>
                </a:solidFill>
                <a:latin typeface="TT Norms Regular" panose="02000503030000020003" pitchFamily="2" charset="77"/>
              </a:rPr>
              <a:t> </a:t>
            </a:r>
          </a:p>
        </p:txBody>
      </p:sp>
      <p:sp>
        <p:nvSpPr>
          <p:cNvPr id="19" name="TextBox 18">
            <a:extLst>
              <a:ext uri="{FF2B5EF4-FFF2-40B4-BE49-F238E27FC236}">
                <a16:creationId xmlns:a16="http://schemas.microsoft.com/office/drawing/2014/main" id="{0F34D58F-3FCC-C529-B5C3-4B832820FCCD}"/>
              </a:ext>
            </a:extLst>
          </p:cNvPr>
          <p:cNvSpPr txBox="1"/>
          <p:nvPr/>
        </p:nvSpPr>
        <p:spPr>
          <a:xfrm>
            <a:off x="9633135" y="3820889"/>
            <a:ext cx="1997543" cy="888513"/>
          </a:xfrm>
          <a:prstGeom prst="rect">
            <a:avLst/>
          </a:prstGeom>
          <a:noFill/>
        </p:spPr>
        <p:txBody>
          <a:bodyPr wrap="square">
            <a:spAutoFit/>
          </a:bodyPr>
          <a:lstStyle/>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BLOOD TESTS</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URINE TESTS</a:t>
            </a:r>
          </a:p>
          <a:p>
            <a:pPr marL="285750" indent="-285750">
              <a:lnSpc>
                <a:spcPct val="150000"/>
              </a:lnSpc>
              <a:buFont typeface="Wingdings" pitchFamily="2" charset="2"/>
              <a:buChar char="§"/>
            </a:pPr>
            <a:r>
              <a:rPr lang="en-US" sz="1200" b="0" i="0" u="none" strike="noStrike" dirty="0">
                <a:solidFill>
                  <a:srgbClr val="0064B1"/>
                </a:solidFill>
                <a:effectLst/>
                <a:latin typeface="TT Norms Regular" panose="02000503030000020003" pitchFamily="2" charset="77"/>
              </a:rPr>
              <a:t>STOOL TESTS</a:t>
            </a:r>
            <a:endParaRPr lang="en-US" sz="1200" dirty="0">
              <a:solidFill>
                <a:srgbClr val="0064B1"/>
              </a:solidFill>
              <a:latin typeface="TT Norms Regular" panose="02000503030000020003" pitchFamily="2" charset="77"/>
            </a:endParaRPr>
          </a:p>
        </p:txBody>
      </p:sp>
      <p:cxnSp>
        <p:nvCxnSpPr>
          <p:cNvPr id="2" name="Straight Connector 1">
            <a:extLst>
              <a:ext uri="{FF2B5EF4-FFF2-40B4-BE49-F238E27FC236}">
                <a16:creationId xmlns:a16="http://schemas.microsoft.com/office/drawing/2014/main" id="{D3C9FC11-C660-15EB-611E-4BBD84C7BEE9}"/>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B133505-90BF-A27B-A1F4-AC7FEDB23109}"/>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200" dirty="0">
              <a:latin typeface="TT Norms Regular" panose="02000503030000020003" pitchFamily="2" charset="77"/>
            </a:endParaRPr>
          </a:p>
        </p:txBody>
      </p:sp>
      <p:cxnSp>
        <p:nvCxnSpPr>
          <p:cNvPr id="6" name="Straight Connector 5">
            <a:extLst>
              <a:ext uri="{FF2B5EF4-FFF2-40B4-BE49-F238E27FC236}">
                <a16:creationId xmlns:a16="http://schemas.microsoft.com/office/drawing/2014/main" id="{559330BD-DFC1-6394-04AE-0A1542775E86}"/>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927C5B8-B6C7-5D24-B72C-F536CEE38241}"/>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200" dirty="0">
              <a:latin typeface="TT Norms Regular" panose="02000503030000020003" pitchFamily="2" charset="77"/>
            </a:endParaRPr>
          </a:p>
        </p:txBody>
      </p:sp>
      <p:cxnSp>
        <p:nvCxnSpPr>
          <p:cNvPr id="13" name="Straight Connector 12">
            <a:extLst>
              <a:ext uri="{FF2B5EF4-FFF2-40B4-BE49-F238E27FC236}">
                <a16:creationId xmlns:a16="http://schemas.microsoft.com/office/drawing/2014/main" id="{5A24CD9F-C8C3-FC28-486B-C396A3D49C8C}"/>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2539C8C-92F6-49AE-BD02-7E8E50F05071}"/>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200" dirty="0">
              <a:latin typeface="TT Norms Regular" panose="02000503030000020003" pitchFamily="2" charset="77"/>
            </a:endParaRPr>
          </a:p>
        </p:txBody>
      </p:sp>
      <p:cxnSp>
        <p:nvCxnSpPr>
          <p:cNvPr id="17" name="Straight Connector 16">
            <a:extLst>
              <a:ext uri="{FF2B5EF4-FFF2-40B4-BE49-F238E27FC236}">
                <a16:creationId xmlns:a16="http://schemas.microsoft.com/office/drawing/2014/main" id="{8864BC1D-9EC9-51B0-8E07-EED6BB886646}"/>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719E93F-4996-1E94-BA09-CEF1EEC57152}"/>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200" dirty="0">
              <a:latin typeface="TT Norms Regular" panose="02000503030000020003" pitchFamily="2" charset="77"/>
            </a:endParaRPr>
          </a:p>
        </p:txBody>
      </p:sp>
      <p:sp>
        <p:nvSpPr>
          <p:cNvPr id="21" name="Rectangle 20">
            <a:extLst>
              <a:ext uri="{FF2B5EF4-FFF2-40B4-BE49-F238E27FC236}">
                <a16:creationId xmlns:a16="http://schemas.microsoft.com/office/drawing/2014/main" id="{CDB07F95-1918-94A1-8610-965AD43CBBE5}"/>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METHODS</a:t>
            </a:r>
          </a:p>
        </p:txBody>
      </p:sp>
      <p:sp>
        <p:nvSpPr>
          <p:cNvPr id="22" name="TextBox 21">
            <a:extLst>
              <a:ext uri="{FF2B5EF4-FFF2-40B4-BE49-F238E27FC236}">
                <a16:creationId xmlns:a16="http://schemas.microsoft.com/office/drawing/2014/main" id="{D2A676B4-F870-91D6-B5C9-420C57EB1616}"/>
              </a:ext>
            </a:extLst>
          </p:cNvPr>
          <p:cNvSpPr txBox="1"/>
          <p:nvPr/>
        </p:nvSpPr>
        <p:spPr>
          <a:xfrm>
            <a:off x="350145" y="1436638"/>
            <a:ext cx="11679930"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effectLst/>
                <a:latin typeface="TT Norms Light" panose="02000503020000020003" pitchFamily="2" charset="77"/>
                <a:ea typeface="Times New Roman" panose="02020603050405020304" pitchFamily="18" charset="0"/>
              </a:rPr>
              <a:t>HIGH-DEFINITION HEALTH ASSESSMENTS OF 10 PARTICIPANTS</a:t>
            </a:r>
          </a:p>
        </p:txBody>
      </p:sp>
      <p:cxnSp>
        <p:nvCxnSpPr>
          <p:cNvPr id="24" name="Straight Connector 23">
            <a:extLst>
              <a:ext uri="{FF2B5EF4-FFF2-40B4-BE49-F238E27FC236}">
                <a16:creationId xmlns:a16="http://schemas.microsoft.com/office/drawing/2014/main" id="{8F73E2FF-B42F-5692-87E7-1D297BFE7324}"/>
              </a:ext>
            </a:extLst>
          </p:cNvPr>
          <p:cNvCxnSpPr>
            <a:cxnSpLocks/>
          </p:cNvCxnSpPr>
          <p:nvPr/>
        </p:nvCxnSpPr>
        <p:spPr>
          <a:xfrm>
            <a:off x="3118250" y="3395657"/>
            <a:ext cx="0" cy="1071563"/>
          </a:xfrm>
          <a:prstGeom prst="line">
            <a:avLst/>
          </a:prstGeom>
          <a:ln w="1905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A82BD9E-7069-2AA9-793F-85E9A5F0B183}"/>
              </a:ext>
            </a:extLst>
          </p:cNvPr>
          <p:cNvCxnSpPr>
            <a:cxnSpLocks/>
          </p:cNvCxnSpPr>
          <p:nvPr/>
        </p:nvCxnSpPr>
        <p:spPr>
          <a:xfrm>
            <a:off x="6128150" y="3395657"/>
            <a:ext cx="0" cy="1071563"/>
          </a:xfrm>
          <a:prstGeom prst="line">
            <a:avLst/>
          </a:prstGeom>
          <a:ln w="1905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B10FE6-FE81-B776-4106-575A5A509A66}"/>
              </a:ext>
            </a:extLst>
          </p:cNvPr>
          <p:cNvCxnSpPr>
            <a:cxnSpLocks/>
          </p:cNvCxnSpPr>
          <p:nvPr/>
        </p:nvCxnSpPr>
        <p:spPr>
          <a:xfrm>
            <a:off x="9328550" y="3395657"/>
            <a:ext cx="0" cy="1071563"/>
          </a:xfrm>
          <a:prstGeom prst="line">
            <a:avLst/>
          </a:prstGeom>
          <a:ln w="19050">
            <a:solidFill>
              <a:srgbClr val="0064B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850A4D4-52AE-6C03-1DD4-CF9691D76FF3}"/>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33" name="Picture 32" descr="Text&#10;&#10;Description automatically generated">
            <a:extLst>
              <a:ext uri="{FF2B5EF4-FFF2-40B4-BE49-F238E27FC236}">
                <a16:creationId xmlns:a16="http://schemas.microsoft.com/office/drawing/2014/main" id="{705748F8-CAA0-4FF6-D40F-782ABCF725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Tree>
    <p:extLst>
      <p:ext uri="{BB962C8B-B14F-4D97-AF65-F5344CB8AC3E}">
        <p14:creationId xmlns:p14="http://schemas.microsoft.com/office/powerpoint/2010/main" val="3992895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20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2000"/>
                                        <p:tgtEl>
                                          <p:spTgt spid="29"/>
                                        </p:tgtEl>
                                      </p:cBhvr>
                                    </p:animEffect>
                                  </p:childTnLst>
                                </p:cTn>
                              </p:par>
                              <p:par>
                                <p:cTn id="11" presetID="22" presetClass="entr" presetSubtype="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White structures art">
            <a:extLst>
              <a:ext uri="{FF2B5EF4-FFF2-40B4-BE49-F238E27FC236}">
                <a16:creationId xmlns:a16="http://schemas.microsoft.com/office/drawing/2014/main" id="{3BCD93DF-08DE-D19A-1CAC-3FF8CD9825A6}"/>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1040602"/>
            <a:ext cx="12192000" cy="5817398"/>
          </a:xfrm>
          <a:prstGeom prst="rect">
            <a:avLst/>
          </a:prstGeom>
        </p:spPr>
      </p:pic>
      <p:sp>
        <p:nvSpPr>
          <p:cNvPr id="2" name="TextBox 1">
            <a:extLst>
              <a:ext uri="{FF2B5EF4-FFF2-40B4-BE49-F238E27FC236}">
                <a16:creationId xmlns:a16="http://schemas.microsoft.com/office/drawing/2014/main" id="{08BEDCD5-A299-1F50-8930-A7D5A97009ED}"/>
              </a:ext>
            </a:extLst>
          </p:cNvPr>
          <p:cNvSpPr txBox="1"/>
          <p:nvPr/>
        </p:nvSpPr>
        <p:spPr>
          <a:xfrm>
            <a:off x="903439" y="3568301"/>
            <a:ext cx="2655966" cy="461665"/>
          </a:xfrm>
          <a:prstGeom prst="rect">
            <a:avLst/>
          </a:prstGeom>
          <a:noFill/>
        </p:spPr>
        <p:txBody>
          <a:bodyPr wrap="square">
            <a:spAutoFit/>
          </a:bodyPr>
          <a:lstStyle/>
          <a:p>
            <a:pPr algn="ctr"/>
            <a:r>
              <a:rPr lang="en-US" sz="1200" b="1" dirty="0">
                <a:solidFill>
                  <a:srgbClr val="0064B1"/>
                </a:solidFill>
                <a:effectLst/>
                <a:latin typeface="TT Norms Regular" panose="02000503030000020003" pitchFamily="2" charset="77"/>
                <a:ea typeface="Calibri" panose="020F0502020204030204" pitchFamily="34" charset="0"/>
              </a:rPr>
              <a:t>WHOLE-GENOME SEQUENCING  (WGS)</a:t>
            </a:r>
            <a:endParaRPr lang="en-US" sz="1200" b="1" dirty="0">
              <a:solidFill>
                <a:srgbClr val="0064B1"/>
              </a:solidFill>
              <a:latin typeface="TT Norms Regular" panose="02000503030000020003" pitchFamily="2" charset="77"/>
            </a:endParaRPr>
          </a:p>
        </p:txBody>
      </p:sp>
      <p:sp>
        <p:nvSpPr>
          <p:cNvPr id="3" name="TextBox 2">
            <a:extLst>
              <a:ext uri="{FF2B5EF4-FFF2-40B4-BE49-F238E27FC236}">
                <a16:creationId xmlns:a16="http://schemas.microsoft.com/office/drawing/2014/main" id="{B65ECF24-E870-AC2E-83CE-C04F5A9130E7}"/>
              </a:ext>
            </a:extLst>
          </p:cNvPr>
          <p:cNvSpPr txBox="1"/>
          <p:nvPr/>
        </p:nvSpPr>
        <p:spPr>
          <a:xfrm>
            <a:off x="4591835" y="3568301"/>
            <a:ext cx="2655966" cy="461665"/>
          </a:xfrm>
          <a:prstGeom prst="rect">
            <a:avLst/>
          </a:prstGeom>
          <a:noFill/>
        </p:spPr>
        <p:txBody>
          <a:bodyPr wrap="square">
            <a:spAutoFit/>
          </a:bodyPr>
          <a:lstStyle/>
          <a:p>
            <a:pPr algn="ctr"/>
            <a:r>
              <a:rPr lang="en-US" sz="1200" b="1" dirty="0">
                <a:solidFill>
                  <a:srgbClr val="0064B1"/>
                </a:solidFill>
                <a:effectLst/>
                <a:latin typeface="TT Norms Regular" panose="02000503030000020003" pitchFamily="2" charset="77"/>
                <a:ea typeface="Calibri" panose="020F0502020204030204" pitchFamily="34" charset="0"/>
              </a:rPr>
              <a:t>GUT MICROBIOME METAGENOMIC SEQUENCING</a:t>
            </a:r>
            <a:endParaRPr lang="en-US" sz="1200" b="1" dirty="0">
              <a:solidFill>
                <a:srgbClr val="0064B1"/>
              </a:solidFill>
              <a:latin typeface="TT Norms Regular" panose="02000503030000020003" pitchFamily="2" charset="77"/>
            </a:endParaRPr>
          </a:p>
        </p:txBody>
      </p:sp>
      <p:sp>
        <p:nvSpPr>
          <p:cNvPr id="6" name="TextBox 5">
            <a:extLst>
              <a:ext uri="{FF2B5EF4-FFF2-40B4-BE49-F238E27FC236}">
                <a16:creationId xmlns:a16="http://schemas.microsoft.com/office/drawing/2014/main" id="{916D10B6-7979-4031-A96B-23D318C664BF}"/>
              </a:ext>
            </a:extLst>
          </p:cNvPr>
          <p:cNvSpPr txBox="1"/>
          <p:nvPr/>
        </p:nvSpPr>
        <p:spPr>
          <a:xfrm>
            <a:off x="8424389" y="3575182"/>
            <a:ext cx="2842436" cy="461665"/>
          </a:xfrm>
          <a:prstGeom prst="rect">
            <a:avLst/>
          </a:prstGeom>
          <a:noFill/>
        </p:spPr>
        <p:txBody>
          <a:bodyPr wrap="square">
            <a:spAutoFit/>
          </a:bodyPr>
          <a:lstStyle/>
          <a:p>
            <a:pPr algn="ctr"/>
            <a:r>
              <a:rPr lang="en-US" sz="1200" b="1" dirty="0">
                <a:solidFill>
                  <a:srgbClr val="0064B1"/>
                </a:solidFill>
                <a:effectLst/>
                <a:latin typeface="TT Norms Regular" panose="02000503030000020003" pitchFamily="2" charset="77"/>
                <a:ea typeface="Calibri" panose="020F0502020204030204" pitchFamily="34" charset="0"/>
              </a:rPr>
              <a:t>CUSTOM BLOOD PLASMA METABOLOMICS </a:t>
            </a:r>
            <a:endParaRPr lang="en-US" sz="1200" b="1" dirty="0">
              <a:solidFill>
                <a:srgbClr val="0064B1"/>
              </a:solidFill>
              <a:latin typeface="TT Norms Regular" panose="02000503030000020003" pitchFamily="2" charset="77"/>
            </a:endParaRPr>
          </a:p>
        </p:txBody>
      </p:sp>
      <p:sp>
        <p:nvSpPr>
          <p:cNvPr id="20" name="TextBox 19">
            <a:extLst>
              <a:ext uri="{FF2B5EF4-FFF2-40B4-BE49-F238E27FC236}">
                <a16:creationId xmlns:a16="http://schemas.microsoft.com/office/drawing/2014/main" id="{2758D95A-FEC8-0754-A7FA-96C15A19AFD0}"/>
              </a:ext>
            </a:extLst>
          </p:cNvPr>
          <p:cNvSpPr txBox="1"/>
          <p:nvPr/>
        </p:nvSpPr>
        <p:spPr>
          <a:xfrm>
            <a:off x="765830" y="4592472"/>
            <a:ext cx="3391833" cy="1021242"/>
          </a:xfrm>
          <a:prstGeom prst="rect">
            <a:avLst/>
          </a:prstGeom>
          <a:noFill/>
        </p:spPr>
        <p:txBody>
          <a:bodyPr wrap="square">
            <a:spAutoFit/>
          </a:bodyPr>
          <a:lstStyle/>
          <a:p>
            <a:pPr marL="285750" indent="-285750">
              <a:lnSpc>
                <a:spcPct val="150000"/>
              </a:lnSpc>
              <a:buFont typeface="Wingdings" pitchFamily="2" charset="2"/>
              <a:buChar char="§"/>
            </a:pPr>
            <a:r>
              <a:rPr lang="en-US" sz="1400" b="0" i="0" u="none" strike="noStrike" dirty="0">
                <a:solidFill>
                  <a:srgbClr val="0064B1"/>
                </a:solidFill>
                <a:effectLst/>
                <a:latin typeface="TT Norms Regular" panose="02000503030000020003" pitchFamily="2" charset="77"/>
              </a:rPr>
              <a:t>FAMILY ANAMNESIS</a:t>
            </a:r>
          </a:p>
          <a:p>
            <a:pPr marL="285750" indent="-285750">
              <a:lnSpc>
                <a:spcPct val="150000"/>
              </a:lnSpc>
              <a:buFont typeface="Wingdings" pitchFamily="2" charset="2"/>
              <a:buChar char="§"/>
            </a:pPr>
            <a:r>
              <a:rPr lang="en-US" sz="1400" b="0" i="0" u="none" strike="noStrike" dirty="0">
                <a:solidFill>
                  <a:srgbClr val="0064B1"/>
                </a:solidFill>
                <a:effectLst/>
                <a:latin typeface="TT Norms Regular" panose="02000503030000020003" pitchFamily="2" charset="77"/>
              </a:rPr>
              <a:t>PERSONALIZED GENE PANELS</a:t>
            </a:r>
          </a:p>
          <a:p>
            <a:pPr marL="285750" indent="-285750">
              <a:lnSpc>
                <a:spcPct val="150000"/>
              </a:lnSpc>
              <a:buFont typeface="Wingdings" pitchFamily="2" charset="2"/>
              <a:buChar char="§"/>
            </a:pPr>
            <a:r>
              <a:rPr lang="en-US" sz="1400" b="0" i="0" u="none" strike="noStrike" dirty="0">
                <a:solidFill>
                  <a:srgbClr val="0064B1"/>
                </a:solidFill>
                <a:effectLst/>
                <a:latin typeface="TT Norms Regular" panose="02000503030000020003" pitchFamily="2" charset="77"/>
              </a:rPr>
              <a:t>SANGER VALIDATION</a:t>
            </a:r>
            <a:endParaRPr lang="en-US" sz="1400" dirty="0">
              <a:solidFill>
                <a:srgbClr val="0064B1"/>
              </a:solidFill>
              <a:latin typeface="TT Norms Regular" panose="02000503030000020003" pitchFamily="2" charset="77"/>
            </a:endParaRPr>
          </a:p>
        </p:txBody>
      </p:sp>
      <p:sp>
        <p:nvSpPr>
          <p:cNvPr id="21" name="TextBox 20">
            <a:extLst>
              <a:ext uri="{FF2B5EF4-FFF2-40B4-BE49-F238E27FC236}">
                <a16:creationId xmlns:a16="http://schemas.microsoft.com/office/drawing/2014/main" id="{06ADC966-FE87-B898-1C3F-C40A59909C6D}"/>
              </a:ext>
            </a:extLst>
          </p:cNvPr>
          <p:cNvSpPr txBox="1"/>
          <p:nvPr/>
        </p:nvSpPr>
        <p:spPr>
          <a:xfrm>
            <a:off x="4591835" y="4600883"/>
            <a:ext cx="2931183" cy="1021242"/>
          </a:xfrm>
          <a:prstGeom prst="rect">
            <a:avLst/>
          </a:prstGeom>
          <a:noFill/>
        </p:spPr>
        <p:txBody>
          <a:bodyPr wrap="square">
            <a:spAutoFit/>
          </a:bodyPr>
          <a:lstStyle/>
          <a:p>
            <a:pPr marL="285750" indent="-285750">
              <a:lnSpc>
                <a:spcPct val="150000"/>
              </a:lnSpc>
              <a:buFont typeface="Wingdings" pitchFamily="2" charset="2"/>
              <a:buChar char="§"/>
            </a:pPr>
            <a:r>
              <a:rPr lang="en-US" sz="1400" b="0" i="0" u="none" strike="noStrike" dirty="0">
                <a:solidFill>
                  <a:srgbClr val="0064B1"/>
                </a:solidFill>
                <a:effectLst/>
                <a:latin typeface="TT Norms Regular" panose="02000503030000020003" pitchFamily="2" charset="77"/>
              </a:rPr>
              <a:t>DIETARY CONSULTATION</a:t>
            </a:r>
          </a:p>
          <a:p>
            <a:pPr marL="285750" indent="-285750">
              <a:lnSpc>
                <a:spcPct val="150000"/>
              </a:lnSpc>
              <a:buFont typeface="Wingdings" pitchFamily="2" charset="2"/>
              <a:buChar char="§"/>
            </a:pPr>
            <a:r>
              <a:rPr lang="en-US" sz="1400" dirty="0">
                <a:solidFill>
                  <a:srgbClr val="0064B1"/>
                </a:solidFill>
                <a:latin typeface="TT Norms Regular" panose="02000503030000020003" pitchFamily="2" charset="77"/>
              </a:rPr>
              <a:t>STOOL SAMPLING</a:t>
            </a:r>
            <a:endParaRPr lang="en-US" sz="1400" b="0" i="0" u="none" strike="noStrike" dirty="0">
              <a:solidFill>
                <a:srgbClr val="0064B1"/>
              </a:solidFill>
              <a:effectLst/>
              <a:latin typeface="TT Norms Regular" panose="02000503030000020003" pitchFamily="2" charset="77"/>
            </a:endParaRPr>
          </a:p>
          <a:p>
            <a:pPr marL="285750" indent="-285750">
              <a:lnSpc>
                <a:spcPct val="150000"/>
              </a:lnSpc>
              <a:buFont typeface="Wingdings" pitchFamily="2" charset="2"/>
              <a:buChar char="§"/>
            </a:pPr>
            <a:r>
              <a:rPr lang="en-US" sz="1400" b="0" i="0" u="none" strike="noStrike" dirty="0">
                <a:solidFill>
                  <a:srgbClr val="0064B1"/>
                </a:solidFill>
                <a:effectLst/>
                <a:latin typeface="TT Norms Regular" panose="02000503030000020003" pitchFamily="2" charset="77"/>
              </a:rPr>
              <a:t>SHOTGUN SEQUENCING</a:t>
            </a:r>
          </a:p>
        </p:txBody>
      </p:sp>
      <p:sp>
        <p:nvSpPr>
          <p:cNvPr id="22" name="TextBox 21">
            <a:extLst>
              <a:ext uri="{FF2B5EF4-FFF2-40B4-BE49-F238E27FC236}">
                <a16:creationId xmlns:a16="http://schemas.microsoft.com/office/drawing/2014/main" id="{A83C650D-3CDE-FE06-BD99-701C6A1FE9DD}"/>
              </a:ext>
            </a:extLst>
          </p:cNvPr>
          <p:cNvSpPr txBox="1"/>
          <p:nvPr/>
        </p:nvSpPr>
        <p:spPr>
          <a:xfrm>
            <a:off x="8155974" y="4591050"/>
            <a:ext cx="4036026" cy="1021242"/>
          </a:xfrm>
          <a:prstGeom prst="rect">
            <a:avLst/>
          </a:prstGeom>
          <a:noFill/>
        </p:spPr>
        <p:txBody>
          <a:bodyPr wrap="square">
            <a:spAutoFit/>
          </a:bodyPr>
          <a:lstStyle/>
          <a:p>
            <a:pPr marL="285750" indent="-285750">
              <a:lnSpc>
                <a:spcPct val="150000"/>
              </a:lnSpc>
              <a:buFont typeface="Wingdings" pitchFamily="2" charset="2"/>
              <a:buChar char="§"/>
            </a:pPr>
            <a:r>
              <a:rPr lang="en-US" sz="1400" b="0" i="0" u="none" strike="noStrike" dirty="0">
                <a:solidFill>
                  <a:srgbClr val="0064B1"/>
                </a:solidFill>
                <a:effectLst/>
                <a:latin typeface="TT Norms Regular" panose="02000503030000020003" pitchFamily="2" charset="77"/>
              </a:rPr>
              <a:t>PLASMA BIOCHEMICAL SAMPLING</a:t>
            </a:r>
          </a:p>
          <a:p>
            <a:pPr marL="285750" indent="-285750">
              <a:lnSpc>
                <a:spcPct val="150000"/>
              </a:lnSpc>
              <a:buFont typeface="Wingdings" pitchFamily="2" charset="2"/>
              <a:buChar char="§"/>
            </a:pPr>
            <a:r>
              <a:rPr lang="en-US" sz="1400" b="0" i="0" u="none" strike="noStrike" dirty="0">
                <a:solidFill>
                  <a:srgbClr val="0064B1"/>
                </a:solidFill>
                <a:effectLst/>
                <a:latin typeface="TT Norms Regular" panose="02000503030000020003" pitchFamily="2" charset="77"/>
              </a:rPr>
              <a:t>MASS-SPECTROMETRY ANALYSIS</a:t>
            </a:r>
          </a:p>
          <a:p>
            <a:pPr marL="285750" indent="-285750">
              <a:lnSpc>
                <a:spcPct val="150000"/>
              </a:lnSpc>
              <a:buFont typeface="Wingdings" pitchFamily="2" charset="2"/>
              <a:buChar char="§"/>
            </a:pPr>
            <a:r>
              <a:rPr lang="en-US" sz="1400" dirty="0">
                <a:solidFill>
                  <a:srgbClr val="0064B1"/>
                </a:solidFill>
                <a:latin typeface="TT Norms Regular" panose="02000503030000020003" pitchFamily="2" charset="77"/>
              </a:rPr>
              <a:t>REFERENCE COMPARISON</a:t>
            </a:r>
            <a:endParaRPr lang="en-US" sz="1400" b="0" i="0" u="none" strike="noStrike" dirty="0">
              <a:solidFill>
                <a:srgbClr val="0064B1"/>
              </a:solidFill>
              <a:effectLst/>
              <a:latin typeface="TT Norms Regular" panose="02000503030000020003" pitchFamily="2" charset="77"/>
            </a:endParaRPr>
          </a:p>
        </p:txBody>
      </p:sp>
      <p:pic>
        <p:nvPicPr>
          <p:cNvPr id="8" name="Graphic 7" descr="Bubbles">
            <a:extLst>
              <a:ext uri="{FF2B5EF4-FFF2-40B4-BE49-F238E27FC236}">
                <a16:creationId xmlns:a16="http://schemas.microsoft.com/office/drawing/2014/main" id="{34ABA01E-1B9C-8CF3-1404-5C1DD44A90D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9550008" y="2806116"/>
            <a:ext cx="591198" cy="591197"/>
          </a:xfrm>
          <a:prstGeom prst="rect">
            <a:avLst/>
          </a:prstGeom>
        </p:spPr>
      </p:pic>
      <p:pic>
        <p:nvPicPr>
          <p:cNvPr id="9" name="Graphic 8" descr="Network">
            <a:extLst>
              <a:ext uri="{FF2B5EF4-FFF2-40B4-BE49-F238E27FC236}">
                <a16:creationId xmlns:a16="http://schemas.microsoft.com/office/drawing/2014/main" id="{E628B9C2-81F0-3B59-F77C-EDA0D18F04B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5560314" y="2698561"/>
            <a:ext cx="719008" cy="719008"/>
          </a:xfrm>
          <a:prstGeom prst="rect">
            <a:avLst/>
          </a:prstGeom>
        </p:spPr>
      </p:pic>
      <p:cxnSp>
        <p:nvCxnSpPr>
          <p:cNvPr id="10" name="Straight Connector 9">
            <a:extLst>
              <a:ext uri="{FF2B5EF4-FFF2-40B4-BE49-F238E27FC236}">
                <a16:creationId xmlns:a16="http://schemas.microsoft.com/office/drawing/2014/main" id="{33FE6056-D848-812E-06CC-D3B38E978DA3}"/>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95DBC8-FFCF-7FDC-8A9D-4BD5B6AD6F00}"/>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solidFill>
                <a:srgbClr val="0064B1"/>
              </a:solidFill>
              <a:latin typeface="TT Norms Regular" panose="02000503030000020003" pitchFamily="2" charset="77"/>
            </a:endParaRPr>
          </a:p>
        </p:txBody>
      </p:sp>
      <p:cxnSp>
        <p:nvCxnSpPr>
          <p:cNvPr id="12" name="Straight Connector 11">
            <a:extLst>
              <a:ext uri="{FF2B5EF4-FFF2-40B4-BE49-F238E27FC236}">
                <a16:creationId xmlns:a16="http://schemas.microsoft.com/office/drawing/2014/main" id="{D7CA7DFB-99A3-9843-20F0-FB93D439CC5C}"/>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71BF685-23CC-787D-4A62-A565D8F6633D}"/>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cxnSp>
        <p:nvCxnSpPr>
          <p:cNvPr id="14" name="Straight Connector 13">
            <a:extLst>
              <a:ext uri="{FF2B5EF4-FFF2-40B4-BE49-F238E27FC236}">
                <a16:creationId xmlns:a16="http://schemas.microsoft.com/office/drawing/2014/main" id="{D9569DBD-751A-8AB9-A70E-CFF2D0A4215C}"/>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0C73512-2179-BDA9-EC74-BC42AB06D871}"/>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cxnSp>
        <p:nvCxnSpPr>
          <p:cNvPr id="16" name="Straight Connector 15">
            <a:extLst>
              <a:ext uri="{FF2B5EF4-FFF2-40B4-BE49-F238E27FC236}">
                <a16:creationId xmlns:a16="http://schemas.microsoft.com/office/drawing/2014/main" id="{D8733742-1DE9-3E3B-26B0-4EF00EFA3F6E}"/>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4B87B40-5232-E510-C60B-3D633B447B09}"/>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sp>
        <p:nvSpPr>
          <p:cNvPr id="19" name="TextBox 18">
            <a:extLst>
              <a:ext uri="{FF2B5EF4-FFF2-40B4-BE49-F238E27FC236}">
                <a16:creationId xmlns:a16="http://schemas.microsoft.com/office/drawing/2014/main" id="{5A613FE5-CA34-36AA-F728-3AC4F6117E46}"/>
              </a:ext>
            </a:extLst>
          </p:cNvPr>
          <p:cNvSpPr txBox="1"/>
          <p:nvPr/>
        </p:nvSpPr>
        <p:spPr>
          <a:xfrm>
            <a:off x="350145" y="1436638"/>
            <a:ext cx="11679930"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effectLst/>
                <a:latin typeface="TT Norms Light" panose="02000503020000020003" pitchFamily="2" charset="77"/>
                <a:ea typeface="Times New Roman" panose="02020603050405020304" pitchFamily="18" charset="0"/>
              </a:rPr>
              <a:t>OMICS MEASUREMENTS OF PARTICIPANTS</a:t>
            </a:r>
          </a:p>
        </p:txBody>
      </p:sp>
      <p:cxnSp>
        <p:nvCxnSpPr>
          <p:cNvPr id="23" name="Straight Connector 22">
            <a:extLst>
              <a:ext uri="{FF2B5EF4-FFF2-40B4-BE49-F238E27FC236}">
                <a16:creationId xmlns:a16="http://schemas.microsoft.com/office/drawing/2014/main" id="{FC19A088-C106-5884-ED5C-7BF9B50AB686}"/>
              </a:ext>
            </a:extLst>
          </p:cNvPr>
          <p:cNvCxnSpPr>
            <a:cxnSpLocks/>
          </p:cNvCxnSpPr>
          <p:nvPr/>
        </p:nvCxnSpPr>
        <p:spPr>
          <a:xfrm>
            <a:off x="4157663" y="2698561"/>
            <a:ext cx="0" cy="2923564"/>
          </a:xfrm>
          <a:prstGeom prst="line">
            <a:avLst/>
          </a:prstGeom>
          <a:ln w="1905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448E2D-8BB3-D91B-0706-D93610A3352A}"/>
              </a:ext>
            </a:extLst>
          </p:cNvPr>
          <p:cNvCxnSpPr>
            <a:cxnSpLocks/>
          </p:cNvCxnSpPr>
          <p:nvPr/>
        </p:nvCxnSpPr>
        <p:spPr>
          <a:xfrm>
            <a:off x="7800976" y="2698561"/>
            <a:ext cx="0" cy="2923564"/>
          </a:xfrm>
          <a:prstGeom prst="line">
            <a:avLst/>
          </a:prstGeom>
          <a:ln w="19050">
            <a:solidFill>
              <a:srgbClr val="0064B1"/>
            </a:solidFill>
          </a:ln>
        </p:spPr>
        <p:style>
          <a:lnRef idx="1">
            <a:schemeClr val="accent1"/>
          </a:lnRef>
          <a:fillRef idx="0">
            <a:schemeClr val="accent1"/>
          </a:fillRef>
          <a:effectRef idx="0">
            <a:schemeClr val="accent1"/>
          </a:effectRef>
          <a:fontRef idx="minor">
            <a:schemeClr val="tx1"/>
          </a:fontRef>
        </p:style>
      </p:cxnSp>
      <p:pic>
        <p:nvPicPr>
          <p:cNvPr id="28" name="Graphic 27" descr="DNA outline">
            <a:extLst>
              <a:ext uri="{FF2B5EF4-FFF2-40B4-BE49-F238E27FC236}">
                <a16:creationId xmlns:a16="http://schemas.microsoft.com/office/drawing/2014/main" id="{05804768-1AE9-53D6-87D1-12A72860000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964121" y="2834413"/>
            <a:ext cx="534602" cy="534602"/>
          </a:xfrm>
          <a:prstGeom prst="rect">
            <a:avLst/>
          </a:prstGeom>
        </p:spPr>
      </p:pic>
      <p:sp>
        <p:nvSpPr>
          <p:cNvPr id="33" name="Rectangle 32">
            <a:extLst>
              <a:ext uri="{FF2B5EF4-FFF2-40B4-BE49-F238E27FC236}">
                <a16:creationId xmlns:a16="http://schemas.microsoft.com/office/drawing/2014/main" id="{1004460C-CF1A-CE57-B727-03F15B63A33B}"/>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34" name="Picture 33" descr="Text&#10;&#10;Description automatically generated">
            <a:extLst>
              <a:ext uri="{FF2B5EF4-FFF2-40B4-BE49-F238E27FC236}">
                <a16:creationId xmlns:a16="http://schemas.microsoft.com/office/drawing/2014/main" id="{4D411C07-183C-F781-896F-7FE7F3B3472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
        <p:nvSpPr>
          <p:cNvPr id="35" name="Rectangle 34">
            <a:extLst>
              <a:ext uri="{FF2B5EF4-FFF2-40B4-BE49-F238E27FC236}">
                <a16:creationId xmlns:a16="http://schemas.microsoft.com/office/drawing/2014/main" id="{3C096D89-763E-7900-AB3E-E5EBD3F5721C}"/>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METHODS</a:t>
            </a:r>
          </a:p>
        </p:txBody>
      </p:sp>
    </p:spTree>
    <p:extLst>
      <p:ext uri="{BB962C8B-B14F-4D97-AF65-F5344CB8AC3E}">
        <p14:creationId xmlns:p14="http://schemas.microsoft.com/office/powerpoint/2010/main" val="240077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Wave line design">
            <a:extLst>
              <a:ext uri="{FF2B5EF4-FFF2-40B4-BE49-F238E27FC236}">
                <a16:creationId xmlns:a16="http://schemas.microsoft.com/office/drawing/2014/main" id="{7A69E8FD-70B7-A17C-C00E-3E0EDA8B0432}"/>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1040602"/>
            <a:ext cx="12192000" cy="5828899"/>
          </a:xfrm>
          <a:prstGeom prst="rect">
            <a:avLst/>
          </a:prstGeom>
        </p:spPr>
      </p:pic>
      <p:sp>
        <p:nvSpPr>
          <p:cNvPr id="26" name="Oval 25">
            <a:extLst>
              <a:ext uri="{FF2B5EF4-FFF2-40B4-BE49-F238E27FC236}">
                <a16:creationId xmlns:a16="http://schemas.microsoft.com/office/drawing/2014/main" id="{BE6A47BB-1EBB-1B61-3FBA-71B8017240BA}"/>
              </a:ext>
            </a:extLst>
          </p:cNvPr>
          <p:cNvSpPr/>
          <p:nvPr/>
        </p:nvSpPr>
        <p:spPr>
          <a:xfrm>
            <a:off x="4844449" y="2802013"/>
            <a:ext cx="2637572" cy="2637572"/>
          </a:xfrm>
          <a:prstGeom prst="ellipse">
            <a:avLst/>
          </a:prstGeom>
          <a:solidFill>
            <a:srgbClr val="FF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solidFill>
                <a:srgbClr val="0064B1"/>
              </a:solidFill>
            </a:endParaRPr>
          </a:p>
        </p:txBody>
      </p:sp>
      <p:grpSp>
        <p:nvGrpSpPr>
          <p:cNvPr id="80" name="Group 79">
            <a:extLst>
              <a:ext uri="{FF2B5EF4-FFF2-40B4-BE49-F238E27FC236}">
                <a16:creationId xmlns:a16="http://schemas.microsoft.com/office/drawing/2014/main" id="{4CF967EA-78B9-8CD9-F218-7C37DE41C28F}"/>
              </a:ext>
            </a:extLst>
          </p:cNvPr>
          <p:cNvGrpSpPr/>
          <p:nvPr/>
        </p:nvGrpSpPr>
        <p:grpSpPr>
          <a:xfrm>
            <a:off x="8387574" y="2238738"/>
            <a:ext cx="4156746" cy="1544609"/>
            <a:chOff x="8387574" y="2238738"/>
            <a:chExt cx="4156746" cy="1544609"/>
          </a:xfrm>
        </p:grpSpPr>
        <p:sp>
          <p:nvSpPr>
            <p:cNvPr id="15" name="TextBox 14">
              <a:extLst>
                <a:ext uri="{FF2B5EF4-FFF2-40B4-BE49-F238E27FC236}">
                  <a16:creationId xmlns:a16="http://schemas.microsoft.com/office/drawing/2014/main" id="{EC2CE58E-ED55-47E2-8124-5B598B5B4F50}"/>
                </a:ext>
              </a:extLst>
            </p:cNvPr>
            <p:cNvSpPr txBox="1"/>
            <p:nvPr/>
          </p:nvSpPr>
          <p:spPr>
            <a:xfrm>
              <a:off x="8387574" y="2238738"/>
              <a:ext cx="3642502" cy="323165"/>
            </a:xfrm>
            <a:prstGeom prst="rect">
              <a:avLst/>
            </a:prstGeom>
            <a:noFill/>
          </p:spPr>
          <p:txBody>
            <a:bodyPr wrap="square">
              <a:spAutoFit/>
            </a:bodyPr>
            <a:lstStyle/>
            <a:p>
              <a:r>
                <a:rPr lang="en-US" sz="1500" b="1" dirty="0">
                  <a:solidFill>
                    <a:srgbClr val="0064B1"/>
                  </a:solidFill>
                  <a:latin typeface="TT Norms Regular" panose="02000503030000020003" pitchFamily="2" charset="77"/>
                </a:rPr>
                <a:t>CORONARY CT RESULTS</a:t>
              </a:r>
            </a:p>
          </p:txBody>
        </p:sp>
        <p:sp>
          <p:nvSpPr>
            <p:cNvPr id="18" name="TextBox 17">
              <a:extLst>
                <a:ext uri="{FF2B5EF4-FFF2-40B4-BE49-F238E27FC236}">
                  <a16:creationId xmlns:a16="http://schemas.microsoft.com/office/drawing/2014/main" id="{5B02E0C1-5D7B-4AF0-FD06-7C3125F42D1A}"/>
                </a:ext>
              </a:extLst>
            </p:cNvPr>
            <p:cNvSpPr txBox="1"/>
            <p:nvPr/>
          </p:nvSpPr>
          <p:spPr>
            <a:xfrm>
              <a:off x="8425939" y="2617835"/>
              <a:ext cx="4118381" cy="116551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MILD ATHEROSCLEROSIS OF CX AND RCA</a:t>
              </a:r>
            </a:p>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&lt;50% STENOSIS OF THE LAD AND D1</a:t>
              </a:r>
            </a:p>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MODERATE CARDIOVASCULAR RISK</a:t>
              </a:r>
              <a:br>
                <a:rPr lang="en-US" sz="1200" dirty="0">
                  <a:solidFill>
                    <a:srgbClr val="0064B1"/>
                  </a:solidFill>
                  <a:latin typeface="TT Norms Regular" panose="02000503030000020003" pitchFamily="2" charset="77"/>
                </a:rPr>
              </a:br>
              <a:r>
                <a:rPr lang="en-US" sz="1200" dirty="0">
                  <a:solidFill>
                    <a:srgbClr val="0064B1"/>
                  </a:solidFill>
                  <a:latin typeface="TT Norms Regular" panose="02000503030000020003" pitchFamily="2" charset="77"/>
                </a:rPr>
                <a:t> (50TH PERCENTILE)</a:t>
              </a:r>
            </a:p>
          </p:txBody>
        </p:sp>
      </p:grpSp>
      <p:grpSp>
        <p:nvGrpSpPr>
          <p:cNvPr id="77" name="Group 76">
            <a:extLst>
              <a:ext uri="{FF2B5EF4-FFF2-40B4-BE49-F238E27FC236}">
                <a16:creationId xmlns:a16="http://schemas.microsoft.com/office/drawing/2014/main" id="{969D2F25-2065-EEE0-F21D-295AEB65C36A}"/>
              </a:ext>
            </a:extLst>
          </p:cNvPr>
          <p:cNvGrpSpPr/>
          <p:nvPr/>
        </p:nvGrpSpPr>
        <p:grpSpPr>
          <a:xfrm>
            <a:off x="416102" y="2261190"/>
            <a:ext cx="4555948" cy="968160"/>
            <a:chOff x="416102" y="2261190"/>
            <a:chExt cx="4555948" cy="968160"/>
          </a:xfrm>
        </p:grpSpPr>
        <p:sp>
          <p:nvSpPr>
            <p:cNvPr id="14" name="TextBox 13">
              <a:extLst>
                <a:ext uri="{FF2B5EF4-FFF2-40B4-BE49-F238E27FC236}">
                  <a16:creationId xmlns:a16="http://schemas.microsoft.com/office/drawing/2014/main" id="{9BCE2EE1-51C5-D413-00C9-EBC410B05192}"/>
                </a:ext>
              </a:extLst>
            </p:cNvPr>
            <p:cNvSpPr txBox="1"/>
            <p:nvPr/>
          </p:nvSpPr>
          <p:spPr>
            <a:xfrm>
              <a:off x="416102" y="2261190"/>
              <a:ext cx="4555948" cy="323165"/>
            </a:xfrm>
            <a:prstGeom prst="rect">
              <a:avLst/>
            </a:prstGeom>
            <a:noFill/>
          </p:spPr>
          <p:txBody>
            <a:bodyPr wrap="square">
              <a:spAutoFit/>
            </a:bodyPr>
            <a:lstStyle/>
            <a:p>
              <a:r>
                <a:rPr lang="en-US" sz="1500" b="1" dirty="0">
                  <a:solidFill>
                    <a:srgbClr val="0064B1"/>
                  </a:solidFill>
                  <a:latin typeface="TT Norms Regular" panose="02000503030000020003" pitchFamily="2" charset="77"/>
                </a:rPr>
                <a:t>WHOLE-GENOME SEQUENCING </a:t>
              </a:r>
            </a:p>
          </p:txBody>
        </p:sp>
        <p:sp>
          <p:nvSpPr>
            <p:cNvPr id="27" name="TextBox 26">
              <a:extLst>
                <a:ext uri="{FF2B5EF4-FFF2-40B4-BE49-F238E27FC236}">
                  <a16:creationId xmlns:a16="http://schemas.microsoft.com/office/drawing/2014/main" id="{18E7A276-82BC-C562-CF12-8C1BC58CB000}"/>
                </a:ext>
              </a:extLst>
            </p:cNvPr>
            <p:cNvSpPr txBox="1"/>
            <p:nvPr/>
          </p:nvSpPr>
          <p:spPr>
            <a:xfrm>
              <a:off x="446537" y="2617836"/>
              <a:ext cx="4129963" cy="61151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3-FOLD ELEVATED RISK FOR CORONARY </a:t>
              </a:r>
              <a:br>
                <a:rPr lang="en-US" sz="1200" dirty="0">
                  <a:solidFill>
                    <a:srgbClr val="0064B1"/>
                  </a:solidFill>
                  <a:latin typeface="TT Norms Regular" panose="02000503030000020003" pitchFamily="2" charset="77"/>
                </a:rPr>
              </a:br>
              <a:r>
                <a:rPr lang="en-US" sz="1200" dirty="0">
                  <a:solidFill>
                    <a:srgbClr val="0064B1"/>
                  </a:solidFill>
                  <a:latin typeface="TT Norms Regular" panose="02000503030000020003" pitchFamily="2" charset="77"/>
                </a:rPr>
                <a:t>ARTERY DISEASE</a:t>
              </a:r>
            </a:p>
          </p:txBody>
        </p:sp>
      </p:grpSp>
      <p:grpSp>
        <p:nvGrpSpPr>
          <p:cNvPr id="78" name="Group 77">
            <a:extLst>
              <a:ext uri="{FF2B5EF4-FFF2-40B4-BE49-F238E27FC236}">
                <a16:creationId xmlns:a16="http://schemas.microsoft.com/office/drawing/2014/main" id="{01811013-E8BC-2426-CC6A-0CB479986BEB}"/>
              </a:ext>
            </a:extLst>
          </p:cNvPr>
          <p:cNvGrpSpPr/>
          <p:nvPr/>
        </p:nvGrpSpPr>
        <p:grpSpPr>
          <a:xfrm>
            <a:off x="426478" y="3663599"/>
            <a:ext cx="4536956" cy="1488740"/>
            <a:chOff x="426478" y="3663599"/>
            <a:chExt cx="4536956" cy="1488740"/>
          </a:xfrm>
        </p:grpSpPr>
        <p:sp>
          <p:nvSpPr>
            <p:cNvPr id="16" name="TextBox 15">
              <a:extLst>
                <a:ext uri="{FF2B5EF4-FFF2-40B4-BE49-F238E27FC236}">
                  <a16:creationId xmlns:a16="http://schemas.microsoft.com/office/drawing/2014/main" id="{F403ED13-F613-4DAD-F443-6DEC46AB27A3}"/>
                </a:ext>
              </a:extLst>
            </p:cNvPr>
            <p:cNvSpPr txBox="1"/>
            <p:nvPr/>
          </p:nvSpPr>
          <p:spPr>
            <a:xfrm>
              <a:off x="426478" y="3663599"/>
              <a:ext cx="4536956" cy="323165"/>
            </a:xfrm>
            <a:prstGeom prst="rect">
              <a:avLst/>
            </a:prstGeom>
            <a:noFill/>
          </p:spPr>
          <p:txBody>
            <a:bodyPr wrap="square">
              <a:spAutoFit/>
            </a:bodyPr>
            <a:lstStyle/>
            <a:p>
              <a:r>
                <a:rPr lang="en-US" sz="1500" b="1" dirty="0">
                  <a:solidFill>
                    <a:srgbClr val="0064B1"/>
                  </a:solidFill>
                  <a:latin typeface="TT Norms Regular" panose="02000503030000020003" pitchFamily="2" charset="77"/>
                </a:rPr>
                <a:t>GUT MICROBIOME ANALYSIS</a:t>
              </a:r>
            </a:p>
          </p:txBody>
        </p:sp>
        <p:sp>
          <p:nvSpPr>
            <p:cNvPr id="28" name="TextBox 27">
              <a:extLst>
                <a:ext uri="{FF2B5EF4-FFF2-40B4-BE49-F238E27FC236}">
                  <a16:creationId xmlns:a16="http://schemas.microsoft.com/office/drawing/2014/main" id="{23F58217-35A6-8443-9884-0020573FC3AB}"/>
                </a:ext>
              </a:extLst>
            </p:cNvPr>
            <p:cNvSpPr txBox="1"/>
            <p:nvPr/>
          </p:nvSpPr>
          <p:spPr>
            <a:xfrm>
              <a:off x="446204" y="3986764"/>
              <a:ext cx="3988724" cy="11655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LOW ABUNDANCE OF</a:t>
              </a:r>
              <a:br>
                <a:rPr lang="en-US" sz="1200" dirty="0">
                  <a:solidFill>
                    <a:srgbClr val="0064B1"/>
                  </a:solidFill>
                  <a:latin typeface="TT Norms Regular" panose="02000503030000020003" pitchFamily="2" charset="77"/>
                </a:rPr>
              </a:br>
              <a:r>
                <a:rPr lang="en-US" sz="1200" dirty="0">
                  <a:solidFill>
                    <a:srgbClr val="0064B1"/>
                  </a:solidFill>
                  <a:latin typeface="TT Norms Regular" panose="02000503030000020003" pitchFamily="2" charset="77"/>
                </a:rPr>
                <a:t> </a:t>
              </a:r>
              <a:r>
                <a:rPr lang="en-US" sz="1200" i="1" dirty="0">
                  <a:solidFill>
                    <a:srgbClr val="0064B1"/>
                  </a:solidFill>
                  <a:latin typeface="TT Norms Regular" panose="02000503030000020003" pitchFamily="2" charset="77"/>
                </a:rPr>
                <a:t>FAECALIBACTERIUM PRAUSNITZII</a:t>
              </a:r>
            </a:p>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LOW LEVEL OF </a:t>
              </a:r>
              <a:r>
                <a:rPr lang="en-US" sz="1200" i="1" dirty="0">
                  <a:solidFill>
                    <a:srgbClr val="0064B1"/>
                  </a:solidFill>
                  <a:latin typeface="TT Norms Regular" panose="02000503030000020003" pitchFamily="2" charset="77"/>
                </a:rPr>
                <a:t>BACTEROIDES  </a:t>
              </a:r>
              <a:r>
                <a:rPr lang="en-US" sz="1200" dirty="0">
                  <a:solidFill>
                    <a:srgbClr val="0064B1"/>
                  </a:solidFill>
                  <a:latin typeface="TT Norms Regular" panose="02000503030000020003" pitchFamily="2" charset="77"/>
                </a:rPr>
                <a:t>BACTERIA</a:t>
              </a:r>
            </a:p>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HIGH ABUNDANCE OF </a:t>
              </a:r>
              <a:r>
                <a:rPr lang="en-US" sz="1200" i="1" dirty="0">
                  <a:solidFill>
                    <a:srgbClr val="0064B1"/>
                  </a:solidFill>
                  <a:latin typeface="TT Norms Regular" panose="02000503030000020003" pitchFamily="2" charset="77"/>
                </a:rPr>
                <a:t>FIRMICUTES  </a:t>
              </a:r>
              <a:r>
                <a:rPr lang="en-US" sz="1200" dirty="0">
                  <a:solidFill>
                    <a:srgbClr val="0064B1"/>
                  </a:solidFill>
                  <a:latin typeface="TT Norms Regular" panose="02000503030000020003" pitchFamily="2" charset="77"/>
                </a:rPr>
                <a:t>BACTERIA</a:t>
              </a:r>
            </a:p>
          </p:txBody>
        </p:sp>
      </p:grpSp>
      <p:grpSp>
        <p:nvGrpSpPr>
          <p:cNvPr id="79" name="Group 78">
            <a:extLst>
              <a:ext uri="{FF2B5EF4-FFF2-40B4-BE49-F238E27FC236}">
                <a16:creationId xmlns:a16="http://schemas.microsoft.com/office/drawing/2014/main" id="{99A61069-5F50-A5CC-E966-3425C18A076D}"/>
              </a:ext>
            </a:extLst>
          </p:cNvPr>
          <p:cNvGrpSpPr/>
          <p:nvPr/>
        </p:nvGrpSpPr>
        <p:grpSpPr>
          <a:xfrm>
            <a:off x="425808" y="5760854"/>
            <a:ext cx="4536956" cy="638180"/>
            <a:chOff x="425808" y="5760854"/>
            <a:chExt cx="4536956" cy="638180"/>
          </a:xfrm>
        </p:grpSpPr>
        <p:sp>
          <p:nvSpPr>
            <p:cNvPr id="29" name="TextBox 28">
              <a:extLst>
                <a:ext uri="{FF2B5EF4-FFF2-40B4-BE49-F238E27FC236}">
                  <a16:creationId xmlns:a16="http://schemas.microsoft.com/office/drawing/2014/main" id="{2F300523-CFF4-9D55-3D40-0779ECF3654C}"/>
                </a:ext>
              </a:extLst>
            </p:cNvPr>
            <p:cNvSpPr txBox="1"/>
            <p:nvPr/>
          </p:nvSpPr>
          <p:spPr>
            <a:xfrm>
              <a:off x="425808" y="5760854"/>
              <a:ext cx="4536956" cy="323165"/>
            </a:xfrm>
            <a:prstGeom prst="rect">
              <a:avLst/>
            </a:prstGeom>
            <a:noFill/>
          </p:spPr>
          <p:txBody>
            <a:bodyPr wrap="square">
              <a:spAutoFit/>
            </a:bodyPr>
            <a:lstStyle/>
            <a:p>
              <a:r>
                <a:rPr lang="en-US" sz="1500" b="1" dirty="0">
                  <a:solidFill>
                    <a:srgbClr val="0064B1"/>
                  </a:solidFill>
                  <a:latin typeface="TT Norms Regular" panose="02000503030000020003" pitchFamily="2" charset="77"/>
                </a:rPr>
                <a:t>METABOLOMIC ANALYSIS</a:t>
              </a:r>
            </a:p>
          </p:txBody>
        </p:sp>
        <p:sp>
          <p:nvSpPr>
            <p:cNvPr id="30" name="TextBox 29">
              <a:extLst>
                <a:ext uri="{FF2B5EF4-FFF2-40B4-BE49-F238E27FC236}">
                  <a16:creationId xmlns:a16="http://schemas.microsoft.com/office/drawing/2014/main" id="{0CB75781-011F-6721-0089-E34B2B535AE6}"/>
                </a:ext>
              </a:extLst>
            </p:cNvPr>
            <p:cNvSpPr txBox="1"/>
            <p:nvPr/>
          </p:nvSpPr>
          <p:spPr>
            <a:xfrm>
              <a:off x="445868" y="6064455"/>
              <a:ext cx="3239954" cy="33457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HIGH PLASMA TMAO LEVEL</a:t>
              </a:r>
              <a:endParaRPr lang="en-US" sz="1200" i="1" dirty="0">
                <a:solidFill>
                  <a:srgbClr val="0064B1"/>
                </a:solidFill>
                <a:latin typeface="TT Norms Regular" panose="02000503030000020003" pitchFamily="2" charset="77"/>
              </a:endParaRPr>
            </a:p>
          </p:txBody>
        </p:sp>
      </p:grpSp>
      <p:grpSp>
        <p:nvGrpSpPr>
          <p:cNvPr id="81" name="Group 80">
            <a:extLst>
              <a:ext uri="{FF2B5EF4-FFF2-40B4-BE49-F238E27FC236}">
                <a16:creationId xmlns:a16="http://schemas.microsoft.com/office/drawing/2014/main" id="{EF609E31-8333-1772-EA3A-93D92B632226}"/>
              </a:ext>
            </a:extLst>
          </p:cNvPr>
          <p:cNvGrpSpPr/>
          <p:nvPr/>
        </p:nvGrpSpPr>
        <p:grpSpPr>
          <a:xfrm>
            <a:off x="8387574" y="4715929"/>
            <a:ext cx="4156746" cy="920082"/>
            <a:chOff x="8387574" y="4715929"/>
            <a:chExt cx="4156746" cy="920082"/>
          </a:xfrm>
        </p:grpSpPr>
        <p:sp>
          <p:nvSpPr>
            <p:cNvPr id="20" name="TextBox 19">
              <a:extLst>
                <a:ext uri="{FF2B5EF4-FFF2-40B4-BE49-F238E27FC236}">
                  <a16:creationId xmlns:a16="http://schemas.microsoft.com/office/drawing/2014/main" id="{4B3C7737-1674-0703-F88B-8CA3556CEB6C}"/>
                </a:ext>
              </a:extLst>
            </p:cNvPr>
            <p:cNvSpPr txBox="1"/>
            <p:nvPr/>
          </p:nvSpPr>
          <p:spPr>
            <a:xfrm>
              <a:off x="8387574" y="4715929"/>
              <a:ext cx="3642502" cy="323165"/>
            </a:xfrm>
            <a:prstGeom prst="rect">
              <a:avLst/>
            </a:prstGeom>
            <a:noFill/>
          </p:spPr>
          <p:txBody>
            <a:bodyPr wrap="square">
              <a:spAutoFit/>
            </a:bodyPr>
            <a:lstStyle/>
            <a:p>
              <a:r>
                <a:rPr lang="en-US" sz="1500" b="1" dirty="0">
                  <a:solidFill>
                    <a:srgbClr val="0064B1"/>
                  </a:solidFill>
                  <a:latin typeface="TT Norms Regular" panose="02000503030000020003" pitchFamily="2" charset="77"/>
                </a:rPr>
                <a:t>LABORATORY TEST RESULTS</a:t>
              </a:r>
            </a:p>
          </p:txBody>
        </p:sp>
        <p:sp>
          <p:nvSpPr>
            <p:cNvPr id="21" name="TextBox 20">
              <a:extLst>
                <a:ext uri="{FF2B5EF4-FFF2-40B4-BE49-F238E27FC236}">
                  <a16:creationId xmlns:a16="http://schemas.microsoft.com/office/drawing/2014/main" id="{86D6F683-6429-FD22-2334-D9025D77FD72}"/>
                </a:ext>
              </a:extLst>
            </p:cNvPr>
            <p:cNvSpPr txBox="1"/>
            <p:nvPr/>
          </p:nvSpPr>
          <p:spPr>
            <a:xfrm>
              <a:off x="8425939" y="5024497"/>
              <a:ext cx="4118381" cy="61151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INCREASED LDL-CHOLESTEROL LEVEL</a:t>
              </a:r>
            </a:p>
            <a:p>
              <a:pPr marL="285750" indent="-285750">
                <a:lnSpc>
                  <a:spcPct val="150000"/>
                </a:lnSpc>
                <a:buFont typeface="Arial" panose="020B0604020202020204" pitchFamily="34" charset="0"/>
                <a:buChar char="•"/>
              </a:pPr>
              <a:r>
                <a:rPr lang="en-US" sz="1200" dirty="0">
                  <a:solidFill>
                    <a:srgbClr val="0064B1"/>
                  </a:solidFill>
                  <a:latin typeface="TT Norms Regular" panose="02000503030000020003" pitchFamily="2" charset="77"/>
                </a:rPr>
                <a:t>INCREASED PAI-1 LEVEL</a:t>
              </a:r>
            </a:p>
          </p:txBody>
        </p:sp>
      </p:grpSp>
      <p:grpSp>
        <p:nvGrpSpPr>
          <p:cNvPr id="76" name="Group 75">
            <a:extLst>
              <a:ext uri="{FF2B5EF4-FFF2-40B4-BE49-F238E27FC236}">
                <a16:creationId xmlns:a16="http://schemas.microsoft.com/office/drawing/2014/main" id="{D6E69D6A-7E72-4B74-DF34-4250EC2231F1}"/>
              </a:ext>
            </a:extLst>
          </p:cNvPr>
          <p:cNvGrpSpPr/>
          <p:nvPr/>
        </p:nvGrpSpPr>
        <p:grpSpPr>
          <a:xfrm>
            <a:off x="5183496" y="3141056"/>
            <a:ext cx="1959486" cy="1959486"/>
            <a:chOff x="5183496" y="3141056"/>
            <a:chExt cx="1959486" cy="1959486"/>
          </a:xfrm>
        </p:grpSpPr>
        <p:sp>
          <p:nvSpPr>
            <p:cNvPr id="25" name="Oval 24">
              <a:extLst>
                <a:ext uri="{FF2B5EF4-FFF2-40B4-BE49-F238E27FC236}">
                  <a16:creationId xmlns:a16="http://schemas.microsoft.com/office/drawing/2014/main" id="{D5CDBD70-C302-02E4-1C3F-CD47C72B5376}"/>
                </a:ext>
              </a:extLst>
            </p:cNvPr>
            <p:cNvSpPr/>
            <p:nvPr/>
          </p:nvSpPr>
          <p:spPr>
            <a:xfrm>
              <a:off x="5183496" y="3141056"/>
              <a:ext cx="1959486" cy="1959486"/>
            </a:xfrm>
            <a:prstGeom prst="ellipse">
              <a:avLst/>
            </a:prstGeom>
            <a:solidFill>
              <a:srgbClr val="0064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solidFill>
                  <a:srgbClr val="0064B1"/>
                </a:solidFill>
              </a:endParaRPr>
            </a:p>
          </p:txBody>
        </p:sp>
        <p:pic>
          <p:nvPicPr>
            <p:cNvPr id="36" name="Graphic 35" descr="Heart organ outline">
              <a:extLst>
                <a:ext uri="{FF2B5EF4-FFF2-40B4-BE49-F238E27FC236}">
                  <a16:creationId xmlns:a16="http://schemas.microsoft.com/office/drawing/2014/main" id="{5457AFA7-3CF4-7DCD-6423-B335D9A78E2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33299" y="3444167"/>
              <a:ext cx="1353264" cy="1353264"/>
            </a:xfrm>
            <a:prstGeom prst="rect">
              <a:avLst/>
            </a:prstGeom>
          </p:spPr>
        </p:pic>
      </p:grpSp>
      <p:cxnSp>
        <p:nvCxnSpPr>
          <p:cNvPr id="2" name="Straight Connector 1">
            <a:extLst>
              <a:ext uri="{FF2B5EF4-FFF2-40B4-BE49-F238E27FC236}">
                <a16:creationId xmlns:a16="http://schemas.microsoft.com/office/drawing/2014/main" id="{15BB3297-0098-8847-5D82-08D37D930018}"/>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F6A171C-3551-6589-0001-E6F35F961ADA}"/>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solidFill>
                <a:srgbClr val="0064B1"/>
              </a:solidFill>
              <a:latin typeface="TT Norms Regular" panose="02000503030000020003" pitchFamily="2" charset="77"/>
            </a:endParaRPr>
          </a:p>
        </p:txBody>
      </p:sp>
      <p:cxnSp>
        <p:nvCxnSpPr>
          <p:cNvPr id="5" name="Straight Connector 4">
            <a:extLst>
              <a:ext uri="{FF2B5EF4-FFF2-40B4-BE49-F238E27FC236}">
                <a16:creationId xmlns:a16="http://schemas.microsoft.com/office/drawing/2014/main" id="{551668DC-9AF1-8E2C-66B8-4688FA4AC85C}"/>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8DC99B4-5F47-0100-6334-4FBBCB1B0BA8}"/>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cxnSp>
        <p:nvCxnSpPr>
          <p:cNvPr id="7" name="Straight Connector 6">
            <a:extLst>
              <a:ext uri="{FF2B5EF4-FFF2-40B4-BE49-F238E27FC236}">
                <a16:creationId xmlns:a16="http://schemas.microsoft.com/office/drawing/2014/main" id="{F8C091A6-CDD2-4F32-9B08-404730F34B7B}"/>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31BF8D7-EDCD-9732-89DE-826476959EA6}"/>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cxnSp>
        <p:nvCxnSpPr>
          <p:cNvPr id="9" name="Straight Connector 8">
            <a:extLst>
              <a:ext uri="{FF2B5EF4-FFF2-40B4-BE49-F238E27FC236}">
                <a16:creationId xmlns:a16="http://schemas.microsoft.com/office/drawing/2014/main" id="{DEC35BD5-1343-18A5-86B7-9994ACB318A8}"/>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A08879E-1E00-A33B-44FE-B7CCBBF5D738}"/>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sp>
        <p:nvSpPr>
          <p:cNvPr id="12" name="TextBox 11">
            <a:extLst>
              <a:ext uri="{FF2B5EF4-FFF2-40B4-BE49-F238E27FC236}">
                <a16:creationId xmlns:a16="http://schemas.microsoft.com/office/drawing/2014/main" id="{605C3EC9-B946-C3B4-1F08-BF4F055B30EB}"/>
              </a:ext>
            </a:extLst>
          </p:cNvPr>
          <p:cNvSpPr txBox="1"/>
          <p:nvPr/>
        </p:nvSpPr>
        <p:spPr>
          <a:xfrm>
            <a:off x="350145" y="1436638"/>
            <a:ext cx="11679930" cy="576761"/>
          </a:xfrm>
          <a:prstGeom prst="rect">
            <a:avLst/>
          </a:prstGeom>
          <a:noFill/>
        </p:spPr>
        <p:txBody>
          <a:bodyPr wrap="square">
            <a:spAutoFit/>
          </a:bodyPr>
          <a:lstStyle/>
          <a:p>
            <a:pPr marL="0" marR="0" fontAlgn="base">
              <a:lnSpc>
                <a:spcPct val="150000"/>
              </a:lnSpc>
              <a:spcBef>
                <a:spcPts val="0"/>
              </a:spcBef>
              <a:spcAft>
                <a:spcPts val="0"/>
              </a:spcAft>
            </a:pPr>
            <a:r>
              <a:rPr lang="en-US" sz="2400" spc="300" dirty="0">
                <a:solidFill>
                  <a:srgbClr val="0064B1"/>
                </a:solidFill>
                <a:effectLst/>
                <a:latin typeface="TT Norms Light" panose="02000503020000020003" pitchFamily="2" charset="77"/>
                <a:ea typeface="Times New Roman" panose="02020603050405020304" pitchFamily="18" charset="0"/>
              </a:rPr>
              <a:t>BUILDING A HEALTH NETWORK</a:t>
            </a:r>
          </a:p>
        </p:txBody>
      </p:sp>
      <p:cxnSp>
        <p:nvCxnSpPr>
          <p:cNvPr id="32" name="Straight Connector 31">
            <a:extLst>
              <a:ext uri="{FF2B5EF4-FFF2-40B4-BE49-F238E27FC236}">
                <a16:creationId xmlns:a16="http://schemas.microsoft.com/office/drawing/2014/main" id="{1431983A-CE90-3797-0C32-8E3A82BA5751}"/>
              </a:ext>
            </a:extLst>
          </p:cNvPr>
          <p:cNvCxnSpPr>
            <a:cxnSpLocks/>
            <a:stCxn id="26" idx="1"/>
          </p:cNvCxnSpPr>
          <p:nvPr/>
        </p:nvCxnSpPr>
        <p:spPr>
          <a:xfrm flipH="1" flipV="1">
            <a:off x="4458586" y="2416146"/>
            <a:ext cx="772126" cy="772130"/>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7921C6-1CF5-C602-27EA-5A10A659A48F}"/>
              </a:ext>
            </a:extLst>
          </p:cNvPr>
          <p:cNvCxnSpPr>
            <a:cxnSpLocks/>
            <a:stCxn id="26" idx="2"/>
          </p:cNvCxnSpPr>
          <p:nvPr/>
        </p:nvCxnSpPr>
        <p:spPr>
          <a:xfrm flipH="1" flipV="1">
            <a:off x="4547103" y="3825180"/>
            <a:ext cx="297346" cy="295619"/>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67CC5C1-2551-7353-4DE5-6F8D82B3EA8A}"/>
              </a:ext>
            </a:extLst>
          </p:cNvPr>
          <p:cNvCxnSpPr>
            <a:cxnSpLocks/>
          </p:cNvCxnSpPr>
          <p:nvPr/>
        </p:nvCxnSpPr>
        <p:spPr>
          <a:xfrm flipH="1">
            <a:off x="4576501" y="5131323"/>
            <a:ext cx="772126" cy="771123"/>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A2868F-37E4-81E8-05B6-2CA9140145C0}"/>
              </a:ext>
            </a:extLst>
          </p:cNvPr>
          <p:cNvCxnSpPr>
            <a:cxnSpLocks/>
          </p:cNvCxnSpPr>
          <p:nvPr/>
        </p:nvCxnSpPr>
        <p:spPr>
          <a:xfrm flipH="1" flipV="1">
            <a:off x="7434114" y="4493450"/>
            <a:ext cx="386278" cy="384035"/>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1AA0A5C-437E-2F35-361B-77A1FE88D9DD}"/>
              </a:ext>
            </a:extLst>
          </p:cNvPr>
          <p:cNvCxnSpPr>
            <a:cxnSpLocks/>
          </p:cNvCxnSpPr>
          <p:nvPr/>
        </p:nvCxnSpPr>
        <p:spPr>
          <a:xfrm flipH="1">
            <a:off x="7048266" y="2397079"/>
            <a:ext cx="772126" cy="771123"/>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A4A7FDE-4E23-AF07-D1BE-C3AB4252D53E}"/>
              </a:ext>
            </a:extLst>
          </p:cNvPr>
          <p:cNvCxnSpPr>
            <a:cxnSpLocks/>
          </p:cNvCxnSpPr>
          <p:nvPr/>
        </p:nvCxnSpPr>
        <p:spPr>
          <a:xfrm flipH="1">
            <a:off x="3243263" y="5902446"/>
            <a:ext cx="1333238" cy="0"/>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2CF8214-A4FB-185F-3C14-8783912F652B}"/>
              </a:ext>
            </a:extLst>
          </p:cNvPr>
          <p:cNvCxnSpPr>
            <a:cxnSpLocks/>
          </p:cNvCxnSpPr>
          <p:nvPr/>
        </p:nvCxnSpPr>
        <p:spPr>
          <a:xfrm flipH="1">
            <a:off x="3457575" y="3825181"/>
            <a:ext cx="1089528" cy="0"/>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59F1840-C608-397E-95DF-2DB5D7DB3B93}"/>
              </a:ext>
            </a:extLst>
          </p:cNvPr>
          <p:cNvCxnSpPr>
            <a:cxnSpLocks/>
          </p:cNvCxnSpPr>
          <p:nvPr/>
        </p:nvCxnSpPr>
        <p:spPr>
          <a:xfrm flipH="1">
            <a:off x="3685822" y="2416146"/>
            <a:ext cx="771874" cy="0"/>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B6E89E4-0633-114B-CCE3-811CD418A4A0}"/>
              </a:ext>
            </a:extLst>
          </p:cNvPr>
          <p:cNvCxnSpPr>
            <a:cxnSpLocks/>
          </p:cNvCxnSpPr>
          <p:nvPr/>
        </p:nvCxnSpPr>
        <p:spPr>
          <a:xfrm flipH="1">
            <a:off x="7820392" y="4881995"/>
            <a:ext cx="567181" cy="0"/>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647FA4C-D09D-489C-4C88-5D1246EF0E79}"/>
              </a:ext>
            </a:extLst>
          </p:cNvPr>
          <p:cNvCxnSpPr>
            <a:cxnSpLocks/>
          </p:cNvCxnSpPr>
          <p:nvPr/>
        </p:nvCxnSpPr>
        <p:spPr>
          <a:xfrm flipH="1">
            <a:off x="7820392" y="2391188"/>
            <a:ext cx="567181" cy="0"/>
          </a:xfrm>
          <a:prstGeom prst="line">
            <a:avLst/>
          </a:prstGeom>
          <a:ln w="12700">
            <a:solidFill>
              <a:srgbClr val="0064B1"/>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E64BC5A1-7E1D-E397-569D-AAD2978BA43B}"/>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latin typeface="TT Norms Regular" panose="02000503030000020003" pitchFamily="2" charset="77"/>
            </a:endParaRPr>
          </a:p>
        </p:txBody>
      </p:sp>
      <p:pic>
        <p:nvPicPr>
          <p:cNvPr id="83" name="Picture 82" descr="Text&#10;&#10;Description automatically generated">
            <a:extLst>
              <a:ext uri="{FF2B5EF4-FFF2-40B4-BE49-F238E27FC236}">
                <a16:creationId xmlns:a16="http://schemas.microsoft.com/office/drawing/2014/main" id="{CF892CCE-07B2-53D6-ECCB-F50A9E68F5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
        <p:nvSpPr>
          <p:cNvPr id="84" name="Rectangle 83">
            <a:extLst>
              <a:ext uri="{FF2B5EF4-FFF2-40B4-BE49-F238E27FC236}">
                <a16:creationId xmlns:a16="http://schemas.microsoft.com/office/drawing/2014/main" id="{08E15135-2A97-8105-B4F9-0B0F0201D096}"/>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latin typeface="TT Norms Regular" panose="02000503030000020003" pitchFamily="2" charset="77"/>
              </a:rPr>
              <a:t>METHODS</a:t>
            </a:r>
          </a:p>
        </p:txBody>
      </p:sp>
    </p:spTree>
    <p:extLst>
      <p:ext uri="{BB962C8B-B14F-4D97-AF65-F5344CB8AC3E}">
        <p14:creationId xmlns:p14="http://schemas.microsoft.com/office/powerpoint/2010/main" val="204418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down)">
                                      <p:cBhvr>
                                        <p:cTn id="20" dur="500"/>
                                        <p:tgtEl>
                                          <p:spTgt spid="6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right)">
                                      <p:cBhvr>
                                        <p:cTn id="33" dur="500"/>
                                        <p:tgtEl>
                                          <p:spTgt spid="59"/>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right)">
                                      <p:cBhvr>
                                        <p:cTn id="42" dur="500"/>
                                        <p:tgtEl>
                                          <p:spTgt spid="49"/>
                                        </p:tgtEl>
                                      </p:cBhvr>
                                    </p:animEffect>
                                  </p:childTnLst>
                                </p:cTn>
                              </p:par>
                            </p:childTnLst>
                          </p:cTn>
                        </p:par>
                        <p:par>
                          <p:cTn id="43" fill="hold">
                            <p:stCondLst>
                              <p:cond delay="500"/>
                            </p:stCondLst>
                            <p:childTnLst>
                              <p:par>
                                <p:cTn id="44" presetID="22" presetClass="entr" presetSubtype="2" fill="hold"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wipe(right)">
                                      <p:cBhvr>
                                        <p:cTn id="46" dur="500"/>
                                        <p:tgtEl>
                                          <p:spTgt spid="56"/>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fade">
                                      <p:cBhvr>
                                        <p:cTn id="50" dur="500"/>
                                        <p:tgtEl>
                                          <p:spTgt spid="7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500"/>
                                        <p:tgtEl>
                                          <p:spTgt spid="68"/>
                                        </p:tgtEl>
                                      </p:cBhvr>
                                    </p:animEffec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86" descr="White 3D wave design">
            <a:extLst>
              <a:ext uri="{FF2B5EF4-FFF2-40B4-BE49-F238E27FC236}">
                <a16:creationId xmlns:a16="http://schemas.microsoft.com/office/drawing/2014/main" id="{5C8D8691-9481-5391-F143-4424C69F0ACC}"/>
              </a:ext>
            </a:extLst>
          </p:cNvPr>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21640" y="1003324"/>
            <a:ext cx="12170360" cy="5854676"/>
          </a:xfrm>
          <a:prstGeom prst="rect">
            <a:avLst/>
          </a:prstGeom>
        </p:spPr>
      </p:pic>
      <p:sp>
        <p:nvSpPr>
          <p:cNvPr id="3" name="Rectangle 2">
            <a:extLst>
              <a:ext uri="{FF2B5EF4-FFF2-40B4-BE49-F238E27FC236}">
                <a16:creationId xmlns:a16="http://schemas.microsoft.com/office/drawing/2014/main" id="{62C7BB83-6E8E-9BA4-65F0-57FE182A2B8C}"/>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a:solidFill>
                <a:srgbClr val="0064B1"/>
              </a:solidFill>
            </a:endParaRPr>
          </a:p>
        </p:txBody>
      </p:sp>
      <p:sp>
        <p:nvSpPr>
          <p:cNvPr id="6" name="Rectangle 5">
            <a:extLst>
              <a:ext uri="{FF2B5EF4-FFF2-40B4-BE49-F238E27FC236}">
                <a16:creationId xmlns:a16="http://schemas.microsoft.com/office/drawing/2014/main" id="{E5B093B8-8C6C-4D1F-8CE1-5848FC97BB68}"/>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sp>
        <p:nvSpPr>
          <p:cNvPr id="9" name="Rectangle 8">
            <a:extLst>
              <a:ext uri="{FF2B5EF4-FFF2-40B4-BE49-F238E27FC236}">
                <a16:creationId xmlns:a16="http://schemas.microsoft.com/office/drawing/2014/main" id="{387D093E-CE97-0501-E257-50598506A3FB}"/>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sp>
        <p:nvSpPr>
          <p:cNvPr id="11" name="Rectangle 10">
            <a:extLst>
              <a:ext uri="{FF2B5EF4-FFF2-40B4-BE49-F238E27FC236}">
                <a16:creationId xmlns:a16="http://schemas.microsoft.com/office/drawing/2014/main" id="{4FB14A4E-F826-8BA9-94DE-98D2308D16ED}"/>
              </a:ext>
            </a:extLst>
          </p:cNvPr>
          <p:cNvSpPr/>
          <p:nvPr/>
        </p:nvSpPr>
        <p:spPr>
          <a:xfrm>
            <a:off x="0" y="914400"/>
            <a:ext cx="763881" cy="100934"/>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dirty="0">
              <a:solidFill>
                <a:srgbClr val="0064B1"/>
              </a:solidFill>
              <a:latin typeface="TT Norms Regular" panose="02000503030000020003" pitchFamily="2" charset="77"/>
            </a:endParaRPr>
          </a:p>
        </p:txBody>
      </p:sp>
      <p:sp>
        <p:nvSpPr>
          <p:cNvPr id="12" name="Rectangle 11">
            <a:extLst>
              <a:ext uri="{FF2B5EF4-FFF2-40B4-BE49-F238E27FC236}">
                <a16:creationId xmlns:a16="http://schemas.microsoft.com/office/drawing/2014/main" id="{1FFE9338-49D3-553D-2E36-088CCE2F606B}"/>
              </a:ext>
            </a:extLst>
          </p:cNvPr>
          <p:cNvSpPr/>
          <p:nvPr/>
        </p:nvSpPr>
        <p:spPr>
          <a:xfrm>
            <a:off x="9560652" y="1040602"/>
            <a:ext cx="2631348"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HU" sz="1050" dirty="0">
                <a:solidFill>
                  <a:schemeClr val="bg1"/>
                </a:solidFill>
                <a:latin typeface="TT Norms Regular" panose="02000503030000020003" pitchFamily="2" charset="77"/>
              </a:rPr>
              <a:t>METHODS</a:t>
            </a:r>
          </a:p>
        </p:txBody>
      </p:sp>
      <p:sp>
        <p:nvSpPr>
          <p:cNvPr id="13" name="Rectangle 12">
            <a:extLst>
              <a:ext uri="{FF2B5EF4-FFF2-40B4-BE49-F238E27FC236}">
                <a16:creationId xmlns:a16="http://schemas.microsoft.com/office/drawing/2014/main" id="{8C3C4007-CB99-F18F-FDF1-EE13F7227A0E}"/>
              </a:ext>
            </a:extLst>
          </p:cNvPr>
          <p:cNvSpPr/>
          <p:nvPr/>
        </p:nvSpPr>
        <p:spPr>
          <a:xfrm>
            <a:off x="0" y="1040602"/>
            <a:ext cx="1775012" cy="238330"/>
          </a:xfrm>
          <a:prstGeom prst="rect">
            <a:avLst/>
          </a:prstGeom>
          <a:solidFill>
            <a:srgbClr val="006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U" sz="1400" dirty="0">
              <a:solidFill>
                <a:srgbClr val="0064B1"/>
              </a:solidFill>
              <a:latin typeface="TT Norms Regular" panose="02000503030000020003" pitchFamily="2" charset="77"/>
            </a:endParaRPr>
          </a:p>
        </p:txBody>
      </p:sp>
      <p:pic>
        <p:nvPicPr>
          <p:cNvPr id="14" name="Picture 13" descr="Text&#10;&#10;Description automatically generated">
            <a:extLst>
              <a:ext uri="{FF2B5EF4-FFF2-40B4-BE49-F238E27FC236}">
                <a16:creationId xmlns:a16="http://schemas.microsoft.com/office/drawing/2014/main" id="{5653738A-2389-1161-A195-48D361982F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524" y="422094"/>
            <a:ext cx="2428052" cy="1520618"/>
          </a:xfrm>
          <a:prstGeom prst="rect">
            <a:avLst/>
          </a:prstGeom>
        </p:spPr>
      </p:pic>
      <p:sp>
        <p:nvSpPr>
          <p:cNvPr id="18" name="Rectangle 17">
            <a:extLst>
              <a:ext uri="{FF2B5EF4-FFF2-40B4-BE49-F238E27FC236}">
                <a16:creationId xmlns:a16="http://schemas.microsoft.com/office/drawing/2014/main" id="{095E0608-FCCE-ADD1-DBE0-9FFFF9702B77}"/>
              </a:ext>
            </a:extLst>
          </p:cNvPr>
          <p:cNvSpPr/>
          <p:nvPr/>
        </p:nvSpPr>
        <p:spPr>
          <a:xfrm>
            <a:off x="681155" y="2169458"/>
            <a:ext cx="3161499" cy="1541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lnSpc>
                <a:spcPct val="150000"/>
              </a:lnSpc>
            </a:pPr>
            <a:r>
              <a:rPr lang="en-US" sz="800" dirty="0">
                <a:solidFill>
                  <a:srgbClr val="0064B1"/>
                </a:solidFill>
                <a:latin typeface="TT Norms Regular" panose="02000503030000020003" pitchFamily="2" charset="77"/>
              </a:rPr>
              <a:t>Elevated triglyceride </a:t>
            </a:r>
            <a:r>
              <a:rPr lang="hu-HU" sz="800" dirty="0" err="1">
                <a:solidFill>
                  <a:srgbClr val="0064B1"/>
                </a:solidFill>
                <a:latin typeface="TT Norms Regular" panose="02000503030000020003" pitchFamily="2" charset="77"/>
              </a:rPr>
              <a:t>level</a:t>
            </a:r>
            <a:endParaRPr lang="hu-HU" sz="800" dirty="0">
              <a:solidFill>
                <a:srgbClr val="0064B1"/>
              </a:solidFill>
              <a:latin typeface="TT Norms Regular" panose="02000503030000020003" pitchFamily="2" charset="77"/>
            </a:endParaRPr>
          </a:p>
          <a:p>
            <a:pPr algn="r">
              <a:lnSpc>
                <a:spcPct val="150000"/>
              </a:lnSpc>
            </a:pPr>
            <a:r>
              <a:rPr lang="hu-HU" sz="800" dirty="0" err="1">
                <a:solidFill>
                  <a:srgbClr val="0064B1"/>
                </a:solidFill>
                <a:latin typeface="TT Norms Regular" panose="02000503030000020003" pitchFamily="2" charset="77"/>
              </a:rPr>
              <a:t>Susceptiblity</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to</a:t>
            </a:r>
            <a:r>
              <a:rPr lang="en-US" sz="800" dirty="0">
                <a:solidFill>
                  <a:srgbClr val="0064B1"/>
                </a:solidFill>
                <a:latin typeface="TT Norms Regular" panose="02000503030000020003" pitchFamily="2" charset="77"/>
              </a:rPr>
              <a:t> elevated cholesterol</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level</a:t>
            </a:r>
            <a:endParaRPr lang="hu-HU" sz="800" dirty="0">
              <a:solidFill>
                <a:srgbClr val="0064B1"/>
              </a:solidFill>
              <a:latin typeface="TT Norms Regular" panose="02000503030000020003" pitchFamily="2" charset="77"/>
            </a:endParaRPr>
          </a:p>
          <a:p>
            <a:pPr algn="r">
              <a:lnSpc>
                <a:spcPct val="150000"/>
              </a:lnSpc>
            </a:pPr>
            <a:r>
              <a:rPr lang="hu-HU" sz="800" dirty="0">
                <a:solidFill>
                  <a:srgbClr val="0064B1"/>
                </a:solidFill>
                <a:latin typeface="TT Norms Regular" panose="02000503030000020003" pitchFamily="2" charset="77"/>
              </a:rPr>
              <a:t>S</a:t>
            </a:r>
            <a:r>
              <a:rPr lang="en-US" sz="800" dirty="0" err="1">
                <a:solidFill>
                  <a:srgbClr val="0064B1"/>
                </a:solidFill>
                <a:latin typeface="TT Norms Regular" panose="02000503030000020003" pitchFamily="2" charset="77"/>
              </a:rPr>
              <a:t>usceptibility</a:t>
            </a:r>
            <a:r>
              <a:rPr lang="en-US" sz="800" dirty="0">
                <a:solidFill>
                  <a:srgbClr val="0064B1"/>
                </a:solidFill>
                <a:latin typeface="TT Norms Regular" panose="02000503030000020003" pitchFamily="2" charset="77"/>
              </a:rPr>
              <a:t> to high blood pressure</a:t>
            </a:r>
          </a:p>
          <a:p>
            <a:pPr algn="r">
              <a:lnSpc>
                <a:spcPct val="150000"/>
              </a:lnSpc>
            </a:pPr>
            <a:r>
              <a:rPr lang="hu-HU" sz="800" dirty="0" err="1">
                <a:solidFill>
                  <a:srgbClr val="0064B1"/>
                </a:solidFill>
                <a:latin typeface="TT Norms Regular" panose="02000503030000020003" pitchFamily="2" charset="77"/>
              </a:rPr>
              <a:t>Susceptibility</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to</a:t>
            </a:r>
            <a:r>
              <a:rPr lang="hu-HU" sz="800" dirty="0">
                <a:solidFill>
                  <a:srgbClr val="0064B1"/>
                </a:solidFill>
                <a:latin typeface="TT Norms Regular" panose="02000503030000020003" pitchFamily="2" charset="77"/>
              </a:rPr>
              <a:t> </a:t>
            </a:r>
            <a:r>
              <a:rPr lang="en-US" sz="800" dirty="0">
                <a:solidFill>
                  <a:srgbClr val="0064B1"/>
                </a:solidFill>
                <a:latin typeface="TT Norms Regular" panose="02000503030000020003" pitchFamily="2" charset="77"/>
              </a:rPr>
              <a:t>obesity</a:t>
            </a:r>
          </a:p>
          <a:p>
            <a:pPr algn="r">
              <a:lnSpc>
                <a:spcPct val="150000"/>
              </a:lnSpc>
            </a:pPr>
            <a:r>
              <a:rPr lang="hu-HU" sz="800" dirty="0" err="1">
                <a:solidFill>
                  <a:srgbClr val="0064B1"/>
                </a:solidFill>
                <a:latin typeface="TT Norms Regular" panose="02000503030000020003" pitchFamily="2" charset="77"/>
              </a:rPr>
              <a:t>Increased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risk</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for</a:t>
            </a:r>
            <a:r>
              <a:rPr lang="hu-HU" sz="800" dirty="0">
                <a:solidFill>
                  <a:srgbClr val="0064B1"/>
                </a:solidFill>
                <a:latin typeface="TT Norms Regular" panose="02000503030000020003" pitchFamily="2" charset="77"/>
              </a:rPr>
              <a:t> </a:t>
            </a:r>
            <a:r>
              <a:rPr lang="en-US" sz="800" dirty="0">
                <a:solidFill>
                  <a:srgbClr val="0064B1"/>
                </a:solidFill>
                <a:latin typeface="TT Norms Regular" panose="02000503030000020003" pitchFamily="2" charset="77"/>
              </a:rPr>
              <a:t>lumbar disc degeneration</a:t>
            </a:r>
          </a:p>
          <a:p>
            <a:pPr algn="r">
              <a:lnSpc>
                <a:spcPct val="150000"/>
              </a:lnSpc>
            </a:pPr>
            <a:r>
              <a:rPr lang="hu-HU" sz="800" dirty="0">
                <a:solidFill>
                  <a:srgbClr val="0064B1"/>
                </a:solidFill>
                <a:latin typeface="TT Norms Regular" panose="02000503030000020003" pitchFamily="2" charset="77"/>
              </a:rPr>
              <a:t>I</a:t>
            </a:r>
            <a:r>
              <a:rPr lang="en-US" sz="800" dirty="0" err="1">
                <a:solidFill>
                  <a:srgbClr val="0064B1"/>
                </a:solidFill>
                <a:latin typeface="TT Norms Regular" panose="02000503030000020003" pitchFamily="2" charset="77"/>
              </a:rPr>
              <a:t>ncreased</a:t>
            </a:r>
            <a:r>
              <a:rPr lang="en-US" sz="800" dirty="0">
                <a:solidFill>
                  <a:srgbClr val="0064B1"/>
                </a:solidFill>
                <a:latin typeface="TT Norms Regular" panose="02000503030000020003" pitchFamily="2" charset="77"/>
              </a:rPr>
              <a:t> risk for melanoma</a:t>
            </a:r>
          </a:p>
          <a:p>
            <a:pPr algn="r">
              <a:lnSpc>
                <a:spcPct val="150000"/>
              </a:lnSpc>
            </a:pPr>
            <a:r>
              <a:rPr lang="hu-HU" sz="800" dirty="0">
                <a:solidFill>
                  <a:srgbClr val="0064B1"/>
                </a:solidFill>
                <a:latin typeface="TT Norms Regular" panose="02000503030000020003" pitchFamily="2" charset="77"/>
              </a:rPr>
              <a:t>S</a:t>
            </a:r>
            <a:r>
              <a:rPr lang="en-US" sz="800" dirty="0" err="1">
                <a:solidFill>
                  <a:srgbClr val="0064B1"/>
                </a:solidFill>
                <a:latin typeface="TT Norms Regular" panose="02000503030000020003" pitchFamily="2" charset="77"/>
              </a:rPr>
              <a:t>usceptible</a:t>
            </a:r>
            <a:r>
              <a:rPr lang="en-US" sz="800" dirty="0">
                <a:solidFill>
                  <a:srgbClr val="0064B1"/>
                </a:solidFill>
                <a:latin typeface="TT Norms Regular" panose="02000503030000020003" pitchFamily="2" charset="77"/>
              </a:rPr>
              <a:t> to influenza infection</a:t>
            </a:r>
          </a:p>
          <a:p>
            <a:pPr algn="r">
              <a:lnSpc>
                <a:spcPct val="150000"/>
              </a:lnSpc>
            </a:pPr>
            <a:r>
              <a:rPr lang="hu-HU" sz="800" dirty="0">
                <a:solidFill>
                  <a:srgbClr val="0064B1"/>
                </a:solidFill>
                <a:latin typeface="TT Norms Regular" panose="02000503030000020003" pitchFamily="2" charset="77"/>
              </a:rPr>
              <a:t>I</a:t>
            </a:r>
            <a:r>
              <a:rPr lang="en-US" sz="800" dirty="0" err="1">
                <a:solidFill>
                  <a:srgbClr val="0064B1"/>
                </a:solidFill>
                <a:latin typeface="TT Norms Regular" panose="02000503030000020003" pitchFamily="2" charset="77"/>
              </a:rPr>
              <a:t>ncreased</a:t>
            </a:r>
            <a:r>
              <a:rPr lang="en-US" sz="800" dirty="0">
                <a:solidFill>
                  <a:srgbClr val="0064B1"/>
                </a:solidFill>
                <a:latin typeface="TT Norms Regular" panose="02000503030000020003" pitchFamily="2" charset="77"/>
              </a:rPr>
              <a:t> risk for exfoliative glaucoma</a:t>
            </a:r>
            <a:endParaRPr lang="hu-HU" sz="800" dirty="0">
              <a:solidFill>
                <a:srgbClr val="0064B1"/>
              </a:solidFill>
              <a:latin typeface="TT Norms Regular" panose="02000503030000020003" pitchFamily="2" charset="77"/>
            </a:endParaRPr>
          </a:p>
        </p:txBody>
      </p:sp>
      <p:sp>
        <p:nvSpPr>
          <p:cNvPr id="19" name="Rectangle 18">
            <a:extLst>
              <a:ext uri="{FF2B5EF4-FFF2-40B4-BE49-F238E27FC236}">
                <a16:creationId xmlns:a16="http://schemas.microsoft.com/office/drawing/2014/main" id="{BCF96C83-953C-C2D6-02A5-8A50C07E7CB3}"/>
              </a:ext>
            </a:extLst>
          </p:cNvPr>
          <p:cNvSpPr/>
          <p:nvPr/>
        </p:nvSpPr>
        <p:spPr>
          <a:xfrm>
            <a:off x="272763" y="4160193"/>
            <a:ext cx="3574335" cy="721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lnSpc>
                <a:spcPct val="150000"/>
              </a:lnSpc>
            </a:pPr>
            <a:r>
              <a:rPr lang="en-US" sz="800" dirty="0">
                <a:solidFill>
                  <a:srgbClr val="0064B1"/>
                </a:solidFill>
                <a:latin typeface="TT Norms Regular" panose="02000503030000020003" pitchFamily="2" charset="77"/>
              </a:rPr>
              <a:t>Unfavorable pattern for your altered lipid profile</a:t>
            </a:r>
          </a:p>
          <a:p>
            <a:pPr algn="r">
              <a:lnSpc>
                <a:spcPct val="150000"/>
              </a:lnSpc>
            </a:pPr>
            <a:r>
              <a:rPr lang="hu-HU" sz="800" dirty="0" err="1">
                <a:solidFill>
                  <a:srgbClr val="0064B1"/>
                </a:solidFill>
                <a:latin typeface="TT Norms Regular" panose="02000503030000020003" pitchFamily="2" charset="77"/>
              </a:rPr>
              <a:t>Unfavorable</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pattern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for</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your</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glucose</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homeostasis</a:t>
            </a:r>
            <a:endParaRPr lang="hu-HU" sz="800" dirty="0">
              <a:solidFill>
                <a:srgbClr val="0064B1"/>
              </a:solidFill>
              <a:latin typeface="TT Norms Regular" panose="02000503030000020003" pitchFamily="2" charset="77"/>
            </a:endParaRPr>
          </a:p>
          <a:p>
            <a:pPr algn="r">
              <a:lnSpc>
                <a:spcPct val="150000"/>
              </a:lnSpc>
            </a:pPr>
            <a:r>
              <a:rPr lang="hu-HU" sz="800" dirty="0" err="1">
                <a:solidFill>
                  <a:srgbClr val="0064B1"/>
                </a:solidFill>
                <a:latin typeface="TT Norms Regular" panose="02000503030000020003" pitchFamily="2" charset="77"/>
              </a:rPr>
              <a:t>Composition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associated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with</a:t>
            </a:r>
            <a:r>
              <a:rPr lang="hu-HU" sz="800" dirty="0">
                <a:solidFill>
                  <a:srgbClr val="0064B1"/>
                </a:solidFill>
                <a:latin typeface="TT Norms Regular" panose="02000503030000020003" pitchFamily="2" charset="77"/>
              </a:rPr>
              <a:t> </a:t>
            </a:r>
            <a:r>
              <a:rPr lang="en-US" sz="800" dirty="0">
                <a:solidFill>
                  <a:srgbClr val="0064B1"/>
                </a:solidFill>
                <a:latin typeface="TT Norms Regular" panose="02000503030000020003" pitchFamily="2" charset="77"/>
              </a:rPr>
              <a:t>intestinal barrier dysfunction</a:t>
            </a:r>
          </a:p>
          <a:p>
            <a:pPr algn="r">
              <a:lnSpc>
                <a:spcPct val="150000"/>
              </a:lnSpc>
            </a:pPr>
            <a:r>
              <a:rPr lang="hu-HU" sz="800" dirty="0" err="1">
                <a:solidFill>
                  <a:srgbClr val="0064B1"/>
                </a:solidFill>
                <a:latin typeface="TT Norms Regular" panose="02000503030000020003" pitchFamily="2" charset="77"/>
              </a:rPr>
              <a:t>Composition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associated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with</a:t>
            </a:r>
            <a:r>
              <a:rPr lang="hu-HU" sz="800" dirty="0">
                <a:solidFill>
                  <a:srgbClr val="0064B1"/>
                </a:solidFill>
                <a:latin typeface="TT Norms Regular" panose="02000503030000020003" pitchFamily="2" charset="77"/>
              </a:rPr>
              <a:t> </a:t>
            </a:r>
            <a:r>
              <a:rPr lang="en-US" sz="800" dirty="0">
                <a:solidFill>
                  <a:srgbClr val="0064B1"/>
                </a:solidFill>
                <a:latin typeface="TT Norms Regular" panose="02000503030000020003" pitchFamily="2" charset="77"/>
              </a:rPr>
              <a:t>chronic inflammation</a:t>
            </a:r>
          </a:p>
        </p:txBody>
      </p:sp>
      <p:sp>
        <p:nvSpPr>
          <p:cNvPr id="20" name="Rectangle 19">
            <a:extLst>
              <a:ext uri="{FF2B5EF4-FFF2-40B4-BE49-F238E27FC236}">
                <a16:creationId xmlns:a16="http://schemas.microsoft.com/office/drawing/2014/main" id="{84DC303C-DBAC-3035-F907-13CB5BC10D15}"/>
              </a:ext>
            </a:extLst>
          </p:cNvPr>
          <p:cNvSpPr/>
          <p:nvPr/>
        </p:nvSpPr>
        <p:spPr>
          <a:xfrm>
            <a:off x="272763" y="5331330"/>
            <a:ext cx="3574335" cy="1325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lnSpc>
                <a:spcPct val="150000"/>
              </a:lnSpc>
            </a:pPr>
            <a:r>
              <a:rPr lang="en-US" sz="800" dirty="0">
                <a:solidFill>
                  <a:srgbClr val="0064B1"/>
                </a:solidFill>
                <a:latin typeface="TT Norms Regular" panose="02000503030000020003" pitchFamily="2" charset="77"/>
              </a:rPr>
              <a:t>Pattern associated with cardiovascular risk</a:t>
            </a:r>
          </a:p>
          <a:p>
            <a:pPr algn="r">
              <a:lnSpc>
                <a:spcPct val="150000"/>
              </a:lnSpc>
            </a:pPr>
            <a:r>
              <a:rPr lang="hu-HU" sz="800" dirty="0" err="1">
                <a:solidFill>
                  <a:srgbClr val="0064B1"/>
                </a:solidFill>
                <a:latin typeface="TT Norms Regular" panose="02000503030000020003" pitchFamily="2" charset="77"/>
              </a:rPr>
              <a:t>Pattern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associated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with</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obesity</a:t>
            </a:r>
            <a:endParaRPr lang="hu-HU" sz="800" dirty="0">
              <a:solidFill>
                <a:srgbClr val="0064B1"/>
              </a:solidFill>
              <a:latin typeface="TT Norms Regular" panose="02000503030000020003" pitchFamily="2" charset="77"/>
            </a:endParaRPr>
          </a:p>
          <a:p>
            <a:pPr algn="r">
              <a:lnSpc>
                <a:spcPct val="150000"/>
              </a:lnSpc>
            </a:pPr>
            <a:r>
              <a:rPr lang="hu-HU" sz="800" dirty="0" err="1">
                <a:solidFill>
                  <a:srgbClr val="0064B1"/>
                </a:solidFill>
                <a:latin typeface="TT Norms Regular" panose="02000503030000020003" pitchFamily="2" charset="77"/>
              </a:rPr>
              <a:t>Pattern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associated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with</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insulin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resistance</a:t>
            </a:r>
            <a:endParaRPr lang="hu-HU" sz="800" dirty="0">
              <a:solidFill>
                <a:srgbClr val="0064B1"/>
              </a:solidFill>
              <a:latin typeface="TT Norms Regular" panose="02000503030000020003" pitchFamily="2" charset="77"/>
            </a:endParaRPr>
          </a:p>
          <a:p>
            <a:pPr algn="r">
              <a:lnSpc>
                <a:spcPct val="150000"/>
              </a:lnSpc>
            </a:pPr>
            <a:r>
              <a:rPr lang="hu-HU" sz="800" dirty="0" err="1">
                <a:solidFill>
                  <a:srgbClr val="0064B1"/>
                </a:solidFill>
                <a:latin typeface="TT Norms Regular" panose="02000503030000020003" pitchFamily="2" charset="77"/>
              </a:rPr>
              <a:t>Pattern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associated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with</a:t>
            </a:r>
            <a:r>
              <a:rPr lang="hu-HU" sz="800" dirty="0">
                <a:solidFill>
                  <a:srgbClr val="0064B1"/>
                </a:solidFill>
                <a:latin typeface="TT Norms Regular" panose="02000503030000020003" pitchFamily="2" charset="77"/>
              </a:rPr>
              <a:t> </a:t>
            </a:r>
            <a:r>
              <a:rPr lang="en-US" sz="800" dirty="0">
                <a:solidFill>
                  <a:srgbClr val="0064B1"/>
                </a:solidFill>
                <a:latin typeface="TT Norms Regular" panose="02000503030000020003" pitchFamily="2" charset="77"/>
              </a:rPr>
              <a:t>chronic inflammation</a:t>
            </a:r>
          </a:p>
          <a:p>
            <a:pPr algn="r">
              <a:lnSpc>
                <a:spcPct val="150000"/>
              </a:lnSpc>
            </a:pPr>
            <a:r>
              <a:rPr lang="hu-HU" sz="800" dirty="0" err="1">
                <a:solidFill>
                  <a:srgbClr val="0064B1"/>
                </a:solidFill>
                <a:latin typeface="TT Norms Regular" panose="02000503030000020003" pitchFamily="2" charset="77"/>
              </a:rPr>
              <a:t>Pattern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associated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with</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early-stage</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fatty</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liver</a:t>
            </a:r>
            <a:endParaRPr lang="hu-HU" sz="800" dirty="0">
              <a:solidFill>
                <a:srgbClr val="0064B1"/>
              </a:solidFill>
              <a:latin typeface="TT Norms Regular" panose="02000503030000020003" pitchFamily="2" charset="77"/>
            </a:endParaRPr>
          </a:p>
          <a:p>
            <a:pPr algn="r">
              <a:lnSpc>
                <a:spcPct val="150000"/>
              </a:lnSpc>
            </a:pPr>
            <a:r>
              <a:rPr lang="hu-HU" sz="800" dirty="0" err="1">
                <a:solidFill>
                  <a:srgbClr val="0064B1"/>
                </a:solidFill>
                <a:latin typeface="TT Norms Regular" panose="02000503030000020003" pitchFamily="2" charset="77"/>
              </a:rPr>
              <a:t>Pattern</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associated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with</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decreased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kidney</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function</a:t>
            </a:r>
            <a:endParaRPr lang="hu-HU" sz="800" dirty="0">
              <a:solidFill>
                <a:srgbClr val="0064B1"/>
              </a:solidFill>
              <a:latin typeface="TT Norms Regular" panose="02000503030000020003" pitchFamily="2" charset="77"/>
            </a:endParaRPr>
          </a:p>
          <a:p>
            <a:pPr algn="r">
              <a:lnSpc>
                <a:spcPct val="150000"/>
              </a:lnSpc>
            </a:pPr>
            <a:r>
              <a:rPr lang="hu-HU" sz="800" dirty="0" err="1">
                <a:solidFill>
                  <a:srgbClr val="0064B1"/>
                </a:solidFill>
                <a:latin typeface="TT Norms Regular" panose="02000503030000020003" pitchFamily="2" charset="77"/>
              </a:rPr>
              <a:t>Risk</a:t>
            </a:r>
            <a:r>
              <a:rPr lang="hu-HU" sz="800" dirty="0">
                <a:solidFill>
                  <a:srgbClr val="0064B1"/>
                </a:solidFill>
                <a:latin typeface="TT Norms Regular" panose="02000503030000020003" pitchFamily="2" charset="77"/>
              </a:rPr>
              <a:t> of </a:t>
            </a:r>
            <a:r>
              <a:rPr lang="hu-HU" sz="800" dirty="0" err="1">
                <a:solidFill>
                  <a:srgbClr val="0064B1"/>
                </a:solidFill>
                <a:latin typeface="TT Norms Regular" panose="02000503030000020003" pitchFamily="2" charset="77"/>
              </a:rPr>
              <a:t>kidney</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stones</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due</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to</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the</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elevated</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oxalate</a:t>
            </a:r>
            <a:r>
              <a:rPr lang="hu-HU" sz="800" dirty="0">
                <a:solidFill>
                  <a:srgbClr val="0064B1"/>
                </a:solidFill>
                <a:latin typeface="TT Norms Regular" panose="02000503030000020003" pitchFamily="2" charset="77"/>
              </a:rPr>
              <a:t> </a:t>
            </a:r>
            <a:r>
              <a:rPr lang="hu-HU" sz="800" dirty="0" err="1">
                <a:solidFill>
                  <a:srgbClr val="0064B1"/>
                </a:solidFill>
                <a:latin typeface="TT Norms Regular" panose="02000503030000020003" pitchFamily="2" charset="77"/>
              </a:rPr>
              <a:t>levels</a:t>
            </a:r>
            <a:endParaRPr lang="en-US" sz="800" dirty="0">
              <a:solidFill>
                <a:srgbClr val="0064B1"/>
              </a:solidFill>
              <a:latin typeface="TT Norms Regular" panose="02000503030000020003" pitchFamily="2" charset="77"/>
            </a:endParaRPr>
          </a:p>
          <a:p>
            <a:pPr algn="r">
              <a:lnSpc>
                <a:spcPct val="150000"/>
              </a:lnSpc>
            </a:pPr>
            <a:endParaRPr lang="hu-HU" sz="800" dirty="0">
              <a:solidFill>
                <a:srgbClr val="0064B1"/>
              </a:solidFill>
              <a:latin typeface="TT Norms Regular" panose="02000503030000020003" pitchFamily="2" charset="77"/>
            </a:endParaRPr>
          </a:p>
          <a:p>
            <a:pPr algn="r">
              <a:lnSpc>
                <a:spcPct val="150000"/>
              </a:lnSpc>
            </a:pPr>
            <a:endParaRPr lang="hu-HU" sz="800" dirty="0">
              <a:solidFill>
                <a:srgbClr val="0064B1"/>
              </a:solidFill>
              <a:latin typeface="TT Norms Regular" panose="02000503030000020003" pitchFamily="2" charset="77"/>
            </a:endParaRPr>
          </a:p>
          <a:p>
            <a:pPr algn="r">
              <a:lnSpc>
                <a:spcPct val="150000"/>
              </a:lnSpc>
            </a:pPr>
            <a:endParaRPr lang="hu-HU" sz="800" dirty="0">
              <a:solidFill>
                <a:srgbClr val="0064B1"/>
              </a:solidFill>
              <a:latin typeface="TT Norms Regular" panose="02000503030000020003" pitchFamily="2" charset="77"/>
            </a:endParaRPr>
          </a:p>
          <a:p>
            <a:pPr algn="r">
              <a:lnSpc>
                <a:spcPct val="150000"/>
              </a:lnSpc>
            </a:pPr>
            <a:endParaRPr lang="hu-HU" sz="800" dirty="0">
              <a:solidFill>
                <a:srgbClr val="0064B1"/>
              </a:solidFill>
              <a:latin typeface="TT Norms Regular" panose="02000503030000020003" pitchFamily="2" charset="77"/>
            </a:endParaRPr>
          </a:p>
          <a:p>
            <a:pPr algn="r">
              <a:lnSpc>
                <a:spcPct val="150000"/>
              </a:lnSpc>
            </a:pPr>
            <a:endParaRPr lang="hu-HU" sz="800" dirty="0">
              <a:solidFill>
                <a:srgbClr val="0064B1"/>
              </a:solidFill>
              <a:latin typeface="TT Norms Regular" panose="02000503030000020003" pitchFamily="2" charset="77"/>
            </a:endParaRPr>
          </a:p>
          <a:p>
            <a:pPr algn="r">
              <a:lnSpc>
                <a:spcPct val="150000"/>
              </a:lnSpc>
            </a:pPr>
            <a:endParaRPr lang="en-US" sz="800" dirty="0">
              <a:solidFill>
                <a:srgbClr val="0064B1"/>
              </a:solidFill>
              <a:latin typeface="TT Norms Regular" panose="02000503030000020003" pitchFamily="2" charset="77"/>
            </a:endParaRPr>
          </a:p>
        </p:txBody>
      </p:sp>
      <p:sp>
        <p:nvSpPr>
          <p:cNvPr id="21" name="TextBox 4">
            <a:extLst>
              <a:ext uri="{FF2B5EF4-FFF2-40B4-BE49-F238E27FC236}">
                <a16:creationId xmlns:a16="http://schemas.microsoft.com/office/drawing/2014/main" id="{DBFC7B60-89E4-E472-8E2E-11D399800DFF}"/>
              </a:ext>
            </a:extLst>
          </p:cNvPr>
          <p:cNvSpPr txBox="1"/>
          <p:nvPr/>
        </p:nvSpPr>
        <p:spPr>
          <a:xfrm>
            <a:off x="1298590" y="1940201"/>
            <a:ext cx="2428051" cy="213523"/>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r"/>
            <a:r>
              <a:rPr lang="en-US" sz="1050" b="1" dirty="0">
                <a:solidFill>
                  <a:srgbClr val="0064B1"/>
                </a:solidFill>
                <a:latin typeface="TT Norms Bold" panose="02000503030000020003" pitchFamily="2" charset="77"/>
              </a:rPr>
              <a:t>WHOLE-GENOME SEQUENCING</a:t>
            </a:r>
          </a:p>
        </p:txBody>
      </p:sp>
      <p:sp>
        <p:nvSpPr>
          <p:cNvPr id="22" name="TextBox 5">
            <a:extLst>
              <a:ext uri="{FF2B5EF4-FFF2-40B4-BE49-F238E27FC236}">
                <a16:creationId xmlns:a16="http://schemas.microsoft.com/office/drawing/2014/main" id="{7BB91146-3BFA-D199-1336-DBD6F0339142}"/>
              </a:ext>
            </a:extLst>
          </p:cNvPr>
          <p:cNvSpPr txBox="1"/>
          <p:nvPr/>
        </p:nvSpPr>
        <p:spPr>
          <a:xfrm>
            <a:off x="8585328" y="1922898"/>
            <a:ext cx="2140329" cy="213523"/>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r>
              <a:rPr lang="en-US" sz="1050" b="1" dirty="0">
                <a:solidFill>
                  <a:srgbClr val="0064B1"/>
                </a:solidFill>
                <a:latin typeface="TT Norms Bold" panose="02000503030000020003" pitchFamily="2" charset="77"/>
              </a:rPr>
              <a:t>MEDICAL EXAMINATIONS</a:t>
            </a:r>
            <a:endParaRPr lang="en-US" sz="1100" b="1" dirty="0">
              <a:solidFill>
                <a:srgbClr val="0064B1"/>
              </a:solidFill>
              <a:latin typeface="TT Norms Bold" panose="02000503030000020003" pitchFamily="2" charset="77"/>
            </a:endParaRPr>
          </a:p>
        </p:txBody>
      </p:sp>
      <p:sp>
        <p:nvSpPr>
          <p:cNvPr id="23" name="TextBox 6">
            <a:extLst>
              <a:ext uri="{FF2B5EF4-FFF2-40B4-BE49-F238E27FC236}">
                <a16:creationId xmlns:a16="http://schemas.microsoft.com/office/drawing/2014/main" id="{2690B6B8-9237-33ED-EFF4-8D0FEED242DC}"/>
              </a:ext>
            </a:extLst>
          </p:cNvPr>
          <p:cNvSpPr txBox="1"/>
          <p:nvPr/>
        </p:nvSpPr>
        <p:spPr>
          <a:xfrm>
            <a:off x="1646282" y="3908894"/>
            <a:ext cx="2106987" cy="213523"/>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r"/>
            <a:r>
              <a:rPr lang="en-US" sz="1050" b="1" dirty="0">
                <a:solidFill>
                  <a:srgbClr val="0064B1"/>
                </a:solidFill>
                <a:latin typeface="TT Norms Bold" panose="02000503030000020003" pitchFamily="2" charset="77"/>
              </a:rPr>
              <a:t>GUT MICROBIOME ANALYSIS</a:t>
            </a:r>
            <a:endParaRPr lang="en-US" sz="1050" b="1" dirty="0">
              <a:solidFill>
                <a:srgbClr val="0064B1"/>
              </a:solidFill>
              <a:latin typeface="TT Norms Bold" panose="02000503030000020003" pitchFamily="2" charset="77"/>
              <a:cs typeface="Calibri"/>
            </a:endParaRPr>
          </a:p>
        </p:txBody>
      </p:sp>
      <p:sp>
        <p:nvSpPr>
          <p:cNvPr id="24" name="TextBox 7">
            <a:extLst>
              <a:ext uri="{FF2B5EF4-FFF2-40B4-BE49-F238E27FC236}">
                <a16:creationId xmlns:a16="http://schemas.microsoft.com/office/drawing/2014/main" id="{4ED74FA4-CF47-4C73-59AB-CF2F62B3B35D}"/>
              </a:ext>
            </a:extLst>
          </p:cNvPr>
          <p:cNvSpPr txBox="1"/>
          <p:nvPr/>
        </p:nvSpPr>
        <p:spPr>
          <a:xfrm>
            <a:off x="1359080" y="5119151"/>
            <a:ext cx="2336752" cy="213523"/>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r"/>
            <a:r>
              <a:rPr lang="en-US" sz="1050" b="1" dirty="0">
                <a:solidFill>
                  <a:srgbClr val="0064B1"/>
                </a:solidFill>
                <a:latin typeface="TT Norms Bold" panose="02000503030000020003" pitchFamily="2" charset="77"/>
              </a:rPr>
              <a:t>METABOLOMICS ANALYSIS</a:t>
            </a:r>
            <a:endParaRPr lang="en-US" sz="1050" b="1" dirty="0">
              <a:solidFill>
                <a:srgbClr val="0064B1"/>
              </a:solidFill>
              <a:latin typeface="TT Norms Bold" panose="02000503030000020003" pitchFamily="2" charset="77"/>
              <a:cs typeface="Calibri"/>
            </a:endParaRPr>
          </a:p>
        </p:txBody>
      </p:sp>
      <p:pic>
        <p:nvPicPr>
          <p:cNvPr id="25" name="Graphic 37" descr="DNA outline">
            <a:extLst>
              <a:ext uri="{FF2B5EF4-FFF2-40B4-BE49-F238E27FC236}">
                <a16:creationId xmlns:a16="http://schemas.microsoft.com/office/drawing/2014/main" id="{DD3B20B3-72FE-2725-AF8B-9A09385D750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579616" y="6197917"/>
            <a:ext cx="156078" cy="156078"/>
          </a:xfrm>
          <a:prstGeom prst="rect">
            <a:avLst/>
          </a:prstGeom>
        </p:spPr>
      </p:pic>
      <p:pic>
        <p:nvPicPr>
          <p:cNvPr id="26" name="Graphic 39" descr="Germ outline">
            <a:extLst>
              <a:ext uri="{FF2B5EF4-FFF2-40B4-BE49-F238E27FC236}">
                <a16:creationId xmlns:a16="http://schemas.microsoft.com/office/drawing/2014/main" id="{23482FDD-A167-3D78-5298-9116334C86A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579616" y="6353997"/>
            <a:ext cx="156078" cy="156078"/>
          </a:xfrm>
          <a:prstGeom prst="rect">
            <a:avLst/>
          </a:prstGeom>
        </p:spPr>
      </p:pic>
      <p:pic>
        <p:nvPicPr>
          <p:cNvPr id="27" name="Graphic 40" descr="Water outline">
            <a:extLst>
              <a:ext uri="{FF2B5EF4-FFF2-40B4-BE49-F238E27FC236}">
                <a16:creationId xmlns:a16="http://schemas.microsoft.com/office/drawing/2014/main" id="{96507732-B718-F04E-E60C-23BA139A333F}"/>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579616" y="6510075"/>
            <a:ext cx="156078" cy="156078"/>
          </a:xfrm>
          <a:prstGeom prst="rect">
            <a:avLst/>
          </a:prstGeom>
        </p:spPr>
      </p:pic>
      <p:pic>
        <p:nvPicPr>
          <p:cNvPr id="28" name="Graphic 43" descr="Medical outline">
            <a:extLst>
              <a:ext uri="{FF2B5EF4-FFF2-40B4-BE49-F238E27FC236}">
                <a16:creationId xmlns:a16="http://schemas.microsoft.com/office/drawing/2014/main" id="{A1F1509A-749A-F5E3-EDA1-7F8604CABE08}"/>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585328" y="6034801"/>
            <a:ext cx="156078" cy="156078"/>
          </a:xfrm>
          <a:prstGeom prst="rect">
            <a:avLst/>
          </a:prstGeom>
        </p:spPr>
      </p:pic>
      <p:sp>
        <p:nvSpPr>
          <p:cNvPr id="29" name="TextBox 44">
            <a:extLst>
              <a:ext uri="{FF2B5EF4-FFF2-40B4-BE49-F238E27FC236}">
                <a16:creationId xmlns:a16="http://schemas.microsoft.com/office/drawing/2014/main" id="{61265C81-C1F2-112F-A515-8EF4CF4386CB}"/>
              </a:ext>
            </a:extLst>
          </p:cNvPr>
          <p:cNvSpPr txBox="1"/>
          <p:nvPr/>
        </p:nvSpPr>
        <p:spPr>
          <a:xfrm>
            <a:off x="8744745" y="6043836"/>
            <a:ext cx="1209551" cy="181365"/>
          </a:xfrm>
          <a:prstGeom prst="rect">
            <a:avLst/>
          </a:prstGeom>
          <a:noFill/>
        </p:spPr>
        <p:txBody>
          <a:bodyPr wrap="square" rtlCol="0">
            <a:spAutoFit/>
          </a:bodyPr>
          <a:lstStyle/>
          <a:p>
            <a:r>
              <a:rPr lang="hu-HU" sz="675" dirty="0" err="1">
                <a:solidFill>
                  <a:srgbClr val="0064B1"/>
                </a:solidFill>
                <a:latin typeface="TT Norms Regular" panose="02000503030000020003" pitchFamily="2" charset="77"/>
              </a:rPr>
              <a:t>Medical</a:t>
            </a:r>
            <a:r>
              <a:rPr lang="hu-HU" sz="675" dirty="0">
                <a:solidFill>
                  <a:srgbClr val="0064B1"/>
                </a:solidFill>
                <a:latin typeface="TT Norms Regular" panose="02000503030000020003" pitchFamily="2" charset="77"/>
              </a:rPr>
              <a:t> </a:t>
            </a:r>
            <a:r>
              <a:rPr lang="hu-HU" sz="675" dirty="0" err="1">
                <a:solidFill>
                  <a:srgbClr val="0064B1"/>
                </a:solidFill>
                <a:latin typeface="TT Norms Regular" panose="02000503030000020003" pitchFamily="2" charset="77"/>
              </a:rPr>
              <a:t>finding</a:t>
            </a:r>
            <a:r>
              <a:rPr lang="hu-HU" sz="675" dirty="0">
                <a:solidFill>
                  <a:srgbClr val="0064B1"/>
                </a:solidFill>
                <a:latin typeface="TT Norms Regular" panose="02000503030000020003" pitchFamily="2" charset="77"/>
              </a:rPr>
              <a:t> </a:t>
            </a:r>
            <a:r>
              <a:rPr lang="hu-HU" sz="675" dirty="0" err="1">
                <a:solidFill>
                  <a:srgbClr val="0064B1"/>
                </a:solidFill>
                <a:latin typeface="TT Norms Regular" panose="02000503030000020003" pitchFamily="2" charset="77"/>
              </a:rPr>
              <a:t>indicator</a:t>
            </a:r>
            <a:endParaRPr lang="hu-HU" sz="675" dirty="0">
              <a:solidFill>
                <a:srgbClr val="0064B1"/>
              </a:solidFill>
              <a:latin typeface="TT Norms Regular" panose="02000503030000020003" pitchFamily="2" charset="77"/>
            </a:endParaRPr>
          </a:p>
        </p:txBody>
      </p:sp>
      <p:sp>
        <p:nvSpPr>
          <p:cNvPr id="30" name="TextBox 45">
            <a:extLst>
              <a:ext uri="{FF2B5EF4-FFF2-40B4-BE49-F238E27FC236}">
                <a16:creationId xmlns:a16="http://schemas.microsoft.com/office/drawing/2014/main" id="{B1D857D1-D090-5964-6C25-4F4CB89E64DB}"/>
              </a:ext>
            </a:extLst>
          </p:cNvPr>
          <p:cNvSpPr txBox="1"/>
          <p:nvPr/>
        </p:nvSpPr>
        <p:spPr>
          <a:xfrm>
            <a:off x="8735694" y="6201356"/>
            <a:ext cx="1507538" cy="196208"/>
          </a:xfrm>
          <a:prstGeom prst="rect">
            <a:avLst/>
          </a:prstGeom>
          <a:noFill/>
        </p:spPr>
        <p:txBody>
          <a:bodyPr wrap="square" rtlCol="0">
            <a:spAutoFit/>
          </a:bodyPr>
          <a:lstStyle/>
          <a:p>
            <a:r>
              <a:rPr lang="hu-HU" sz="675" dirty="0">
                <a:solidFill>
                  <a:srgbClr val="0064B1"/>
                </a:solidFill>
                <a:latin typeface="TT Norms Regular" panose="02000503030000020003" pitchFamily="2" charset="77"/>
              </a:rPr>
              <a:t>WGS </a:t>
            </a:r>
            <a:r>
              <a:rPr lang="hu-HU" sz="675" dirty="0" err="1">
                <a:solidFill>
                  <a:srgbClr val="0064B1"/>
                </a:solidFill>
                <a:latin typeface="TT Norms Regular" panose="02000503030000020003" pitchFamily="2" charset="77"/>
              </a:rPr>
              <a:t>finding</a:t>
            </a:r>
            <a:r>
              <a:rPr lang="hu-HU" sz="675" dirty="0">
                <a:solidFill>
                  <a:srgbClr val="0064B1"/>
                </a:solidFill>
                <a:latin typeface="TT Norms Regular" panose="02000503030000020003" pitchFamily="2" charset="77"/>
              </a:rPr>
              <a:t> </a:t>
            </a:r>
            <a:r>
              <a:rPr lang="hu-HU" sz="675" dirty="0" err="1">
                <a:solidFill>
                  <a:srgbClr val="0064B1"/>
                </a:solidFill>
                <a:latin typeface="TT Norms Regular" panose="02000503030000020003" pitchFamily="2" charset="77"/>
              </a:rPr>
              <a:t>indicator</a:t>
            </a:r>
            <a:endParaRPr lang="hu-HU" sz="675" dirty="0">
              <a:solidFill>
                <a:srgbClr val="0064B1"/>
              </a:solidFill>
              <a:latin typeface="TT Norms Regular" panose="02000503030000020003" pitchFamily="2" charset="77"/>
            </a:endParaRPr>
          </a:p>
        </p:txBody>
      </p:sp>
      <p:sp>
        <p:nvSpPr>
          <p:cNvPr id="31" name="TextBox 46">
            <a:extLst>
              <a:ext uri="{FF2B5EF4-FFF2-40B4-BE49-F238E27FC236}">
                <a16:creationId xmlns:a16="http://schemas.microsoft.com/office/drawing/2014/main" id="{ADAE9059-81F6-8E9F-34D6-29D4160685BB}"/>
              </a:ext>
            </a:extLst>
          </p:cNvPr>
          <p:cNvSpPr txBox="1"/>
          <p:nvPr/>
        </p:nvSpPr>
        <p:spPr>
          <a:xfrm>
            <a:off x="8735694" y="6360920"/>
            <a:ext cx="1507538" cy="181365"/>
          </a:xfrm>
          <a:prstGeom prst="rect">
            <a:avLst/>
          </a:prstGeom>
          <a:noFill/>
        </p:spPr>
        <p:txBody>
          <a:bodyPr wrap="square" rtlCol="0">
            <a:spAutoFit/>
          </a:bodyPr>
          <a:lstStyle/>
          <a:p>
            <a:r>
              <a:rPr lang="hu-HU" sz="675" dirty="0" err="1">
                <a:solidFill>
                  <a:srgbClr val="0064B1"/>
                </a:solidFill>
                <a:latin typeface="TT Norms Regular" panose="02000503030000020003" pitchFamily="2" charset="77"/>
              </a:rPr>
              <a:t>Microbiomics</a:t>
            </a:r>
            <a:r>
              <a:rPr lang="hu-HU" sz="675" dirty="0">
                <a:solidFill>
                  <a:srgbClr val="0064B1"/>
                </a:solidFill>
                <a:latin typeface="TT Norms Regular" panose="02000503030000020003" pitchFamily="2" charset="77"/>
              </a:rPr>
              <a:t> </a:t>
            </a:r>
            <a:r>
              <a:rPr lang="hu-HU" sz="675" dirty="0" err="1">
                <a:solidFill>
                  <a:srgbClr val="0064B1"/>
                </a:solidFill>
                <a:latin typeface="TT Norms Regular" panose="02000503030000020003" pitchFamily="2" charset="77"/>
              </a:rPr>
              <a:t>finding</a:t>
            </a:r>
            <a:r>
              <a:rPr lang="hu-HU" sz="675" dirty="0">
                <a:solidFill>
                  <a:srgbClr val="0064B1"/>
                </a:solidFill>
                <a:latin typeface="TT Norms Regular" panose="02000503030000020003" pitchFamily="2" charset="77"/>
              </a:rPr>
              <a:t> </a:t>
            </a:r>
            <a:r>
              <a:rPr lang="hu-HU" sz="675" dirty="0" err="1">
                <a:solidFill>
                  <a:srgbClr val="0064B1"/>
                </a:solidFill>
                <a:latin typeface="TT Norms Regular" panose="02000503030000020003" pitchFamily="2" charset="77"/>
              </a:rPr>
              <a:t>indicator</a:t>
            </a:r>
            <a:endParaRPr lang="hu-HU" sz="675" dirty="0">
              <a:solidFill>
                <a:srgbClr val="0064B1"/>
              </a:solidFill>
              <a:latin typeface="TT Norms Regular" panose="02000503030000020003" pitchFamily="2" charset="77"/>
            </a:endParaRPr>
          </a:p>
        </p:txBody>
      </p:sp>
      <p:sp>
        <p:nvSpPr>
          <p:cNvPr id="32" name="TextBox 47">
            <a:extLst>
              <a:ext uri="{FF2B5EF4-FFF2-40B4-BE49-F238E27FC236}">
                <a16:creationId xmlns:a16="http://schemas.microsoft.com/office/drawing/2014/main" id="{E58ACE99-E6DC-3A5B-9C97-99E055826BF9}"/>
              </a:ext>
            </a:extLst>
          </p:cNvPr>
          <p:cNvSpPr txBox="1"/>
          <p:nvPr/>
        </p:nvSpPr>
        <p:spPr>
          <a:xfrm flipH="1">
            <a:off x="8735691" y="6510076"/>
            <a:ext cx="1608955" cy="196208"/>
          </a:xfrm>
          <a:prstGeom prst="rect">
            <a:avLst/>
          </a:prstGeom>
          <a:noFill/>
        </p:spPr>
        <p:txBody>
          <a:bodyPr wrap="square" rtlCol="0">
            <a:spAutoFit/>
          </a:bodyPr>
          <a:lstStyle/>
          <a:p>
            <a:r>
              <a:rPr lang="hu-HU" sz="675" dirty="0" err="1">
                <a:solidFill>
                  <a:srgbClr val="0064B1"/>
                </a:solidFill>
                <a:latin typeface="TT Norms Regular" panose="02000503030000020003" pitchFamily="2" charset="77"/>
              </a:rPr>
              <a:t>Metabolomics</a:t>
            </a:r>
            <a:r>
              <a:rPr lang="hu-HU" sz="675" dirty="0">
                <a:solidFill>
                  <a:srgbClr val="0064B1"/>
                </a:solidFill>
                <a:latin typeface="TT Norms Regular" panose="02000503030000020003" pitchFamily="2" charset="77"/>
              </a:rPr>
              <a:t> </a:t>
            </a:r>
            <a:r>
              <a:rPr lang="hu-HU" sz="675" dirty="0" err="1">
                <a:solidFill>
                  <a:srgbClr val="0064B1"/>
                </a:solidFill>
                <a:latin typeface="TT Norms Regular" panose="02000503030000020003" pitchFamily="2" charset="77"/>
              </a:rPr>
              <a:t>finding</a:t>
            </a:r>
            <a:r>
              <a:rPr lang="hu-HU" sz="675" dirty="0">
                <a:solidFill>
                  <a:srgbClr val="0064B1"/>
                </a:solidFill>
                <a:latin typeface="TT Norms Regular" panose="02000503030000020003" pitchFamily="2" charset="77"/>
              </a:rPr>
              <a:t> </a:t>
            </a:r>
            <a:r>
              <a:rPr lang="hu-HU" sz="675" dirty="0" err="1">
                <a:solidFill>
                  <a:srgbClr val="0064B1"/>
                </a:solidFill>
                <a:latin typeface="TT Norms Regular" panose="02000503030000020003" pitchFamily="2" charset="77"/>
              </a:rPr>
              <a:t>indicator</a:t>
            </a:r>
            <a:endParaRPr lang="hu-HU" sz="675" dirty="0">
              <a:solidFill>
                <a:srgbClr val="0064B1"/>
              </a:solidFill>
              <a:latin typeface="TT Norms Regular" panose="02000503030000020003" pitchFamily="2" charset="77"/>
            </a:endParaRPr>
          </a:p>
        </p:txBody>
      </p:sp>
      <p:sp>
        <p:nvSpPr>
          <p:cNvPr id="33" name="TextBox 97">
            <a:extLst>
              <a:ext uri="{FF2B5EF4-FFF2-40B4-BE49-F238E27FC236}">
                <a16:creationId xmlns:a16="http://schemas.microsoft.com/office/drawing/2014/main" id="{9415364F-9E9B-D274-8BF0-4DB91156CF22}"/>
              </a:ext>
            </a:extLst>
          </p:cNvPr>
          <p:cNvSpPr txBox="1"/>
          <p:nvPr/>
        </p:nvSpPr>
        <p:spPr>
          <a:xfrm>
            <a:off x="5637151" y="1314958"/>
            <a:ext cx="1426316" cy="173192"/>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ctr"/>
            <a:r>
              <a:rPr lang="hu-HU" sz="788" b="1" dirty="0">
                <a:solidFill>
                  <a:srgbClr val="0064B1"/>
                </a:solidFill>
                <a:latin typeface="TT Norms Bold" panose="02000503030000020003" pitchFamily="2" charset="77"/>
              </a:rPr>
              <a:t>ENDOCRINE SYSTEM</a:t>
            </a:r>
            <a:endParaRPr lang="en-US" sz="788" b="1" dirty="0">
              <a:solidFill>
                <a:srgbClr val="0064B1"/>
              </a:solidFill>
              <a:latin typeface="TT Norms Bold" panose="02000503030000020003" pitchFamily="2" charset="77"/>
            </a:endParaRPr>
          </a:p>
        </p:txBody>
      </p:sp>
      <p:sp>
        <p:nvSpPr>
          <p:cNvPr id="34" name="Rectangle: Rounded Corners 11">
            <a:extLst>
              <a:ext uri="{FF2B5EF4-FFF2-40B4-BE49-F238E27FC236}">
                <a16:creationId xmlns:a16="http://schemas.microsoft.com/office/drawing/2014/main" id="{45392247-1444-2E40-6479-6150CF34A965}"/>
              </a:ext>
            </a:extLst>
          </p:cNvPr>
          <p:cNvSpPr/>
          <p:nvPr/>
        </p:nvSpPr>
        <p:spPr>
          <a:xfrm>
            <a:off x="4225204" y="1560703"/>
            <a:ext cx="2184994"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800" dirty="0">
                <a:solidFill>
                  <a:srgbClr val="0064B1"/>
                </a:solidFill>
                <a:latin typeface="TT Norms Regular" panose="02000503030000020003" pitchFamily="2" charset="77"/>
              </a:rPr>
              <a:t>RISK: METABOLIC SYNDROME</a:t>
            </a:r>
          </a:p>
        </p:txBody>
      </p:sp>
      <p:sp>
        <p:nvSpPr>
          <p:cNvPr id="35" name="Rectangle: Rounded Corners 11">
            <a:extLst>
              <a:ext uri="{FF2B5EF4-FFF2-40B4-BE49-F238E27FC236}">
                <a16:creationId xmlns:a16="http://schemas.microsoft.com/office/drawing/2014/main" id="{0AB87CDF-2116-07AC-0A51-0C2150425295}"/>
              </a:ext>
            </a:extLst>
          </p:cNvPr>
          <p:cNvSpPr/>
          <p:nvPr/>
        </p:nvSpPr>
        <p:spPr>
          <a:xfrm>
            <a:off x="4719335" y="1742806"/>
            <a:ext cx="169086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THYROID DYSFUNCTION</a:t>
            </a:r>
          </a:p>
        </p:txBody>
      </p:sp>
      <p:cxnSp>
        <p:nvCxnSpPr>
          <p:cNvPr id="36" name="Straight Arrow Connector 254">
            <a:extLst>
              <a:ext uri="{FF2B5EF4-FFF2-40B4-BE49-F238E27FC236}">
                <a16:creationId xmlns:a16="http://schemas.microsoft.com/office/drawing/2014/main" id="{4E2382EE-8BFB-3CB6-26FD-0A5F9E0D939D}"/>
              </a:ext>
            </a:extLst>
          </p:cNvPr>
          <p:cNvCxnSpPr/>
          <p:nvPr/>
        </p:nvCxnSpPr>
        <p:spPr>
          <a:xfrm>
            <a:off x="6440213" y="1767895"/>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7" name="Graphic 43" descr="Medical outline">
            <a:extLst>
              <a:ext uri="{FF2B5EF4-FFF2-40B4-BE49-F238E27FC236}">
                <a16:creationId xmlns:a16="http://schemas.microsoft.com/office/drawing/2014/main" id="{9B1E632B-8703-A61B-1381-411A24DD39A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1764554"/>
            <a:ext cx="156078" cy="156078"/>
          </a:xfrm>
          <a:prstGeom prst="rect">
            <a:avLst/>
          </a:prstGeom>
        </p:spPr>
      </p:pic>
      <p:pic>
        <p:nvPicPr>
          <p:cNvPr id="38" name="Graphic 39" descr="Germ outline">
            <a:extLst>
              <a:ext uri="{FF2B5EF4-FFF2-40B4-BE49-F238E27FC236}">
                <a16:creationId xmlns:a16="http://schemas.microsoft.com/office/drawing/2014/main" id="{995C1D0E-687E-5856-7543-86D6BB721B43}"/>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1759191"/>
            <a:ext cx="156078" cy="156078"/>
          </a:xfrm>
          <a:prstGeom prst="rect">
            <a:avLst/>
          </a:prstGeom>
        </p:spPr>
      </p:pic>
      <p:pic>
        <p:nvPicPr>
          <p:cNvPr id="39" name="Graphic 40" descr="Water outline">
            <a:extLst>
              <a:ext uri="{FF2B5EF4-FFF2-40B4-BE49-F238E27FC236}">
                <a16:creationId xmlns:a16="http://schemas.microsoft.com/office/drawing/2014/main" id="{1C01946D-61B9-7921-3294-E3FCA795BE39}"/>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1767895"/>
            <a:ext cx="156078" cy="156078"/>
          </a:xfrm>
          <a:prstGeom prst="rect">
            <a:avLst/>
          </a:prstGeom>
        </p:spPr>
      </p:pic>
      <p:pic>
        <p:nvPicPr>
          <p:cNvPr id="40" name="Graphic 37" descr="DNA outline">
            <a:extLst>
              <a:ext uri="{FF2B5EF4-FFF2-40B4-BE49-F238E27FC236}">
                <a16:creationId xmlns:a16="http://schemas.microsoft.com/office/drawing/2014/main" id="{B218CA96-59F0-9699-6AA8-434D35E3278A}"/>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1759804"/>
            <a:ext cx="156078" cy="156078"/>
          </a:xfrm>
          <a:prstGeom prst="rect">
            <a:avLst/>
          </a:prstGeom>
        </p:spPr>
      </p:pic>
      <p:sp>
        <p:nvSpPr>
          <p:cNvPr id="41" name="Rectangle 40">
            <a:extLst>
              <a:ext uri="{FF2B5EF4-FFF2-40B4-BE49-F238E27FC236}">
                <a16:creationId xmlns:a16="http://schemas.microsoft.com/office/drawing/2014/main" id="{E185AD5C-775A-65F3-CBDF-7564BCB3003D}"/>
              </a:ext>
            </a:extLst>
          </p:cNvPr>
          <p:cNvSpPr/>
          <p:nvPr/>
        </p:nvSpPr>
        <p:spPr>
          <a:xfrm>
            <a:off x="8507180" y="2145527"/>
            <a:ext cx="2896659" cy="3829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700" dirty="0">
                <a:solidFill>
                  <a:srgbClr val="0064B1"/>
                </a:solidFill>
                <a:latin typeface="TT Norms Regular" panose="02000503030000020003" pitchFamily="2" charset="77"/>
              </a:rPr>
              <a:t>Lab tests: Elevated cholesterol level</a:t>
            </a:r>
          </a:p>
          <a:p>
            <a:pPr>
              <a:lnSpc>
                <a:spcPct val="150000"/>
              </a:lnSpc>
            </a:pPr>
            <a:r>
              <a:rPr lang="hu-HU" sz="700" dirty="0" err="1">
                <a:solidFill>
                  <a:srgbClr val="0064B1"/>
                </a:solidFill>
                <a:latin typeface="TT Norms Regular" panose="02000503030000020003" pitchFamily="2" charset="77"/>
              </a:rPr>
              <a:t>Lab</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tests</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Elevated</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Lipoprotein</a:t>
            </a:r>
            <a:r>
              <a:rPr lang="hu-HU" sz="700" dirty="0">
                <a:solidFill>
                  <a:srgbClr val="0064B1"/>
                </a:solidFill>
                <a:latin typeface="TT Norms Regular" panose="02000503030000020003" pitchFamily="2" charset="77"/>
              </a:rPr>
              <a:t>(a) </a:t>
            </a:r>
            <a:r>
              <a:rPr lang="hu-HU" sz="700" dirty="0" err="1">
                <a:solidFill>
                  <a:srgbClr val="0064B1"/>
                </a:solidFill>
                <a:latin typeface="TT Norms Regular" panose="02000503030000020003" pitchFamily="2" charset="77"/>
              </a:rPr>
              <a:t>level</a:t>
            </a:r>
            <a:endParaRPr lang="hu-HU" sz="700" dirty="0">
              <a:solidFill>
                <a:srgbClr val="0064B1"/>
              </a:solidFill>
              <a:latin typeface="TT Norms Regular" panose="02000503030000020003" pitchFamily="2" charset="77"/>
            </a:endParaRPr>
          </a:p>
          <a:p>
            <a:r>
              <a:rPr lang="hu-HU" sz="700" dirty="0">
                <a:solidFill>
                  <a:srgbClr val="0064B1"/>
                </a:solidFill>
                <a:latin typeface="TT Norms Regular" panose="02000503030000020003" pitchFamily="2" charset="77"/>
              </a:rPr>
              <a:t>MRI and </a:t>
            </a:r>
            <a:r>
              <a:rPr lang="hu-HU" sz="700" dirty="0" err="1">
                <a:solidFill>
                  <a:srgbClr val="0064B1"/>
                </a:solidFill>
                <a:latin typeface="TT Norms Regular" panose="02000503030000020003" pitchFamily="2" charset="77"/>
              </a:rPr>
              <a:t>neck</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ultrasonography</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heterogeneous</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tissue</a:t>
            </a:r>
            <a:r>
              <a:rPr lang="hu-HU" sz="700" dirty="0">
                <a:solidFill>
                  <a:srgbClr val="0064B1"/>
                </a:solidFill>
                <a:latin typeface="TT Norms Regular" panose="02000503030000020003" pitchFamily="2" charset="77"/>
              </a:rPr>
              <a:t> </a:t>
            </a:r>
            <a:br>
              <a:rPr lang="hu-HU" sz="700" dirty="0">
                <a:solidFill>
                  <a:srgbClr val="0064B1"/>
                </a:solidFill>
                <a:latin typeface="TT Norms Regular" panose="02000503030000020003" pitchFamily="2" charset="77"/>
              </a:rPr>
            </a:br>
            <a:r>
              <a:rPr lang="hu-HU" sz="700" dirty="0" err="1">
                <a:solidFill>
                  <a:srgbClr val="0064B1"/>
                </a:solidFill>
                <a:latin typeface="TT Norms Regular" panose="02000503030000020003" pitchFamily="2" charset="77"/>
              </a:rPr>
              <a:t>with</a:t>
            </a:r>
            <a:r>
              <a:rPr lang="hu-HU" sz="700" dirty="0">
                <a:solidFill>
                  <a:srgbClr val="0064B1"/>
                </a:solidFill>
                <a:latin typeface="TT Norms Regular" panose="02000503030000020003" pitchFamily="2" charset="77"/>
              </a:rPr>
              <a:t> a </a:t>
            </a:r>
            <a:r>
              <a:rPr lang="hu-HU" sz="700" dirty="0" err="1">
                <a:solidFill>
                  <a:srgbClr val="0064B1"/>
                </a:solidFill>
                <a:latin typeface="TT Norms Regular" panose="02000503030000020003" pitchFamily="2" charset="77"/>
              </a:rPr>
              <a:t>soliter</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thyroid</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nodule</a:t>
            </a:r>
            <a:endParaRPr lang="hu-HU" sz="700" dirty="0">
              <a:solidFill>
                <a:srgbClr val="0064B1"/>
              </a:solidFill>
              <a:latin typeface="TT Norms Regular" panose="02000503030000020003" pitchFamily="2" charset="77"/>
            </a:endParaRPr>
          </a:p>
          <a:p>
            <a:pPr>
              <a:lnSpc>
                <a:spcPct val="150000"/>
              </a:lnSpc>
            </a:pPr>
            <a:r>
              <a:rPr lang="hu-HU" sz="700" dirty="0" err="1">
                <a:solidFill>
                  <a:srgbClr val="0064B1"/>
                </a:solidFill>
                <a:latin typeface="TT Norms Regular" panose="02000503030000020003" pitchFamily="2" charset="77"/>
              </a:rPr>
              <a:t>Echo</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Mild</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mitral</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insufficiency</a:t>
            </a:r>
            <a:endParaRPr lang="hu-HU" sz="700" dirty="0">
              <a:solidFill>
                <a:srgbClr val="0064B1"/>
              </a:solidFill>
              <a:latin typeface="TT Norms Regular" panose="02000503030000020003" pitchFamily="2" charset="77"/>
            </a:endParaRPr>
          </a:p>
          <a:p>
            <a:r>
              <a:rPr lang="hu-HU" sz="700" dirty="0" err="1">
                <a:solidFill>
                  <a:srgbClr val="0064B1"/>
                </a:solidFill>
                <a:latin typeface="TT Norms Regular" panose="02000503030000020003" pitchFamily="2" charset="77"/>
              </a:rPr>
              <a:t>Ultrasound</a:t>
            </a:r>
            <a:r>
              <a:rPr lang="hu-HU" sz="700" dirty="0">
                <a:solidFill>
                  <a:srgbClr val="0064B1"/>
                </a:solidFill>
                <a:latin typeface="TT Norms Regular" panose="02000503030000020003" pitchFamily="2" charset="77"/>
              </a:rPr>
              <a:t>: </a:t>
            </a:r>
            <a:r>
              <a:rPr lang="en-US" sz="700" dirty="0">
                <a:solidFill>
                  <a:srgbClr val="0064B1"/>
                </a:solidFill>
                <a:latin typeface="TT Norms Regular" panose="02000503030000020003" pitchFamily="2" charset="77"/>
              </a:rPr>
              <a:t>Gastric wall is thickened in the antrum, which might </a:t>
            </a:r>
            <a:br>
              <a:rPr lang="en-US" sz="700" dirty="0">
                <a:solidFill>
                  <a:srgbClr val="0064B1"/>
                </a:solidFill>
                <a:latin typeface="TT Norms Regular" panose="02000503030000020003" pitchFamily="2" charset="77"/>
              </a:rPr>
            </a:br>
            <a:r>
              <a:rPr lang="en-US" sz="700" dirty="0">
                <a:solidFill>
                  <a:srgbClr val="0064B1"/>
                </a:solidFill>
                <a:latin typeface="TT Norms Regular" panose="02000503030000020003" pitchFamily="2" charset="77"/>
              </a:rPr>
              <a:t>be a sign of gastritis</a:t>
            </a:r>
          </a:p>
          <a:p>
            <a:pPr>
              <a:lnSpc>
                <a:spcPct val="150000"/>
              </a:lnSpc>
            </a:pPr>
            <a:r>
              <a:rPr lang="hu-HU" sz="700" dirty="0" err="1">
                <a:solidFill>
                  <a:srgbClr val="0064B1"/>
                </a:solidFill>
                <a:latin typeface="TT Norms Regular" panose="02000503030000020003" pitchFamily="2" charset="77"/>
              </a:rPr>
              <a:t>Lab</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tests</a:t>
            </a:r>
            <a:r>
              <a:rPr lang="hu-HU" sz="700" dirty="0">
                <a:solidFill>
                  <a:srgbClr val="0064B1"/>
                </a:solidFill>
                <a:latin typeface="TT Norms Regular" panose="02000503030000020003" pitchFamily="2" charset="77"/>
              </a:rPr>
              <a:t>: </a:t>
            </a:r>
            <a:r>
              <a:rPr lang="en-US" sz="700" dirty="0">
                <a:solidFill>
                  <a:srgbClr val="0064B1"/>
                </a:solidFill>
                <a:latin typeface="TT Norms Regular" panose="02000503030000020003" pitchFamily="2" charset="77"/>
              </a:rPr>
              <a:t>Sensitivity and intolerance detected to multiple food types</a:t>
            </a:r>
          </a:p>
          <a:p>
            <a:pPr>
              <a:lnSpc>
                <a:spcPct val="150000"/>
              </a:lnSpc>
            </a:pPr>
            <a:r>
              <a:rPr lang="hu-HU" sz="700" dirty="0">
                <a:solidFill>
                  <a:srgbClr val="0064B1"/>
                </a:solidFill>
                <a:latin typeface="TT Norms Regular" panose="02000503030000020003" pitchFamily="2" charset="77"/>
              </a:rPr>
              <a:t>MRI: U</a:t>
            </a:r>
            <a:r>
              <a:rPr lang="en-US" sz="700" dirty="0" err="1">
                <a:solidFill>
                  <a:srgbClr val="0064B1"/>
                </a:solidFill>
                <a:latin typeface="TT Norms Regular" panose="02000503030000020003" pitchFamily="2" charset="77"/>
              </a:rPr>
              <a:t>terine</a:t>
            </a:r>
            <a:r>
              <a:rPr lang="en-US" sz="700" dirty="0">
                <a:solidFill>
                  <a:srgbClr val="0064B1"/>
                </a:solidFill>
                <a:latin typeface="TT Norms Regular" panose="02000503030000020003" pitchFamily="2" charset="77"/>
              </a:rPr>
              <a:t> adenomyosis</a:t>
            </a:r>
          </a:p>
          <a:p>
            <a:pPr>
              <a:lnSpc>
                <a:spcPct val="150000"/>
              </a:lnSpc>
            </a:pPr>
            <a:r>
              <a:rPr lang="hu-HU" sz="700" dirty="0">
                <a:solidFill>
                  <a:srgbClr val="0064B1"/>
                </a:solidFill>
                <a:latin typeface="TT Norms Regular" panose="02000503030000020003" pitchFamily="2" charset="77"/>
              </a:rPr>
              <a:t>MRI: </a:t>
            </a:r>
            <a:r>
              <a:rPr lang="en-US" sz="700" dirty="0">
                <a:solidFill>
                  <a:srgbClr val="0064B1"/>
                </a:solidFill>
                <a:latin typeface="TT Norms Regular" panose="02000503030000020003" pitchFamily="2" charset="77"/>
              </a:rPr>
              <a:t>Ovarian</a:t>
            </a:r>
            <a:r>
              <a:rPr lang="hu-HU" sz="700" dirty="0">
                <a:solidFill>
                  <a:srgbClr val="0064B1"/>
                </a:solidFill>
                <a:latin typeface="TT Norms Regular" panose="02000503030000020003" pitchFamily="2" charset="77"/>
              </a:rPr>
              <a:t>-</a:t>
            </a:r>
            <a:r>
              <a:rPr lang="en-US" sz="700" dirty="0">
                <a:solidFill>
                  <a:srgbClr val="0064B1"/>
                </a:solidFill>
                <a:latin typeface="TT Norms Regular" panose="02000503030000020003" pitchFamily="2" charset="77"/>
              </a:rPr>
              <a:t>, Naboth</a:t>
            </a:r>
            <a:r>
              <a:rPr lang="hu-HU" sz="700" dirty="0">
                <a:solidFill>
                  <a:srgbClr val="0064B1"/>
                </a:solidFill>
                <a:latin typeface="TT Norms Regular" panose="02000503030000020003" pitchFamily="2" charset="77"/>
              </a:rPr>
              <a:t>-</a:t>
            </a:r>
            <a:r>
              <a:rPr lang="en-US" sz="700" dirty="0">
                <a:solidFill>
                  <a:srgbClr val="0064B1"/>
                </a:solidFill>
                <a:latin typeface="TT Norms Regular" panose="02000503030000020003" pitchFamily="2" charset="77"/>
              </a:rPr>
              <a:t>, Bartholin gland</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cyst</a:t>
            </a:r>
            <a:endParaRPr lang="hu-HU" sz="700" dirty="0">
              <a:solidFill>
                <a:srgbClr val="0064B1"/>
              </a:solidFill>
              <a:latin typeface="TT Norms Regular" panose="02000503030000020003" pitchFamily="2" charset="77"/>
            </a:endParaRPr>
          </a:p>
          <a:p>
            <a:pPr>
              <a:lnSpc>
                <a:spcPct val="150000"/>
              </a:lnSpc>
            </a:pPr>
            <a:r>
              <a:rPr lang="hu-HU" sz="700" dirty="0">
                <a:solidFill>
                  <a:srgbClr val="0064B1"/>
                </a:solidFill>
                <a:latin typeface="TT Norms Regular" panose="02000503030000020003" pitchFamily="2" charset="77"/>
              </a:rPr>
              <a:t>MRI: C</a:t>
            </a:r>
            <a:r>
              <a:rPr lang="en-US" sz="700" dirty="0" err="1">
                <a:solidFill>
                  <a:srgbClr val="0064B1"/>
                </a:solidFill>
                <a:latin typeface="TT Norms Regular" panose="02000503030000020003" pitchFamily="2" charset="77"/>
              </a:rPr>
              <a:t>ystrectovaginal</a:t>
            </a:r>
            <a:r>
              <a:rPr lang="en-US" sz="700" dirty="0">
                <a:solidFill>
                  <a:srgbClr val="0064B1"/>
                </a:solidFill>
                <a:latin typeface="TT Norms Regular" panose="02000503030000020003" pitchFamily="2" charset="77"/>
              </a:rPr>
              <a:t> pouch fluid</a:t>
            </a:r>
          </a:p>
          <a:p>
            <a:pPr>
              <a:lnSpc>
                <a:spcPct val="150000"/>
              </a:lnSpc>
            </a:pPr>
            <a:r>
              <a:rPr lang="hu-HU" sz="700" dirty="0" err="1">
                <a:solidFill>
                  <a:srgbClr val="0064B1"/>
                </a:solidFill>
                <a:latin typeface="TT Norms Regular" panose="02000503030000020003" pitchFamily="2" charset="77"/>
              </a:rPr>
              <a:t>Breast</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ultrasonography</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multiple</a:t>
            </a:r>
            <a:r>
              <a:rPr lang="hu-HU" sz="700" dirty="0">
                <a:solidFill>
                  <a:srgbClr val="0064B1"/>
                </a:solidFill>
                <a:latin typeface="TT Norms Regular" panose="02000503030000020003" pitchFamily="2" charset="77"/>
              </a:rPr>
              <a:t> 5mm </a:t>
            </a:r>
            <a:r>
              <a:rPr lang="hu-HU" sz="700" dirty="0" err="1">
                <a:solidFill>
                  <a:srgbClr val="0064B1"/>
                </a:solidFill>
                <a:latin typeface="TT Norms Regular" panose="02000503030000020003" pitchFamily="2" charset="77"/>
              </a:rPr>
              <a:t>cysts</a:t>
            </a:r>
            <a:endParaRPr lang="hu-HU" sz="700" dirty="0">
              <a:solidFill>
                <a:srgbClr val="0064B1"/>
              </a:solidFill>
              <a:latin typeface="TT Norms Regular" panose="02000503030000020003" pitchFamily="2" charset="77"/>
            </a:endParaRPr>
          </a:p>
          <a:p>
            <a:pPr>
              <a:lnSpc>
                <a:spcPct val="150000"/>
              </a:lnSpc>
            </a:pPr>
            <a:r>
              <a:rPr lang="hu-HU" sz="700" dirty="0" err="1">
                <a:solidFill>
                  <a:srgbClr val="0064B1"/>
                </a:solidFill>
                <a:latin typeface="TT Norms Regular" panose="02000503030000020003" pitchFamily="2" charset="77"/>
              </a:rPr>
              <a:t>Cytology</a:t>
            </a:r>
            <a:r>
              <a:rPr lang="hu-HU" sz="700" dirty="0">
                <a:solidFill>
                  <a:srgbClr val="0064B1"/>
                </a:solidFill>
                <a:latin typeface="TT Norms Regular" panose="02000503030000020003" pitchFamily="2" charset="77"/>
              </a:rPr>
              <a:t>: </a:t>
            </a:r>
            <a:r>
              <a:rPr lang="en-US" sz="700" dirty="0">
                <a:solidFill>
                  <a:srgbClr val="0064B1"/>
                </a:solidFill>
                <a:latin typeface="TT Norms Regular" panose="02000503030000020003" pitchFamily="2" charset="77"/>
              </a:rPr>
              <a:t>High-risk </a:t>
            </a:r>
            <a:r>
              <a:rPr lang="hu-HU" sz="700" dirty="0">
                <a:solidFill>
                  <a:srgbClr val="0064B1"/>
                </a:solidFill>
                <a:latin typeface="TT Norms Regular" panose="02000503030000020003" pitchFamily="2" charset="77"/>
              </a:rPr>
              <a:t>h</a:t>
            </a:r>
            <a:r>
              <a:rPr lang="en-US" sz="700" dirty="0" err="1">
                <a:solidFill>
                  <a:srgbClr val="0064B1"/>
                </a:solidFill>
                <a:latin typeface="TT Norms Regular" panose="02000503030000020003" pitchFamily="2" charset="77"/>
              </a:rPr>
              <a:t>uman</a:t>
            </a:r>
            <a:r>
              <a:rPr lang="en-US" sz="700" dirty="0">
                <a:solidFill>
                  <a:srgbClr val="0064B1"/>
                </a:solidFill>
                <a:latin typeface="TT Norms Regular" panose="02000503030000020003" pitchFamily="2" charset="77"/>
              </a:rPr>
              <a:t> papillomavirus detected</a:t>
            </a:r>
          </a:p>
          <a:p>
            <a:pPr>
              <a:lnSpc>
                <a:spcPct val="150000"/>
              </a:lnSpc>
            </a:pPr>
            <a:r>
              <a:rPr lang="en-US" sz="700" dirty="0">
                <a:solidFill>
                  <a:srgbClr val="0064B1"/>
                </a:solidFill>
                <a:latin typeface="TT Norms Regular" panose="02000503030000020003" pitchFamily="2" charset="77"/>
              </a:rPr>
              <a:t>Osteodensitometry</a:t>
            </a:r>
            <a:r>
              <a:rPr lang="hu-HU" sz="700" dirty="0">
                <a:solidFill>
                  <a:srgbClr val="0064B1"/>
                </a:solidFill>
                <a:latin typeface="TT Norms Regular" panose="02000503030000020003" pitchFamily="2" charset="77"/>
              </a:rPr>
              <a:t>:</a:t>
            </a:r>
            <a:r>
              <a:rPr lang="en-US" sz="700" dirty="0">
                <a:solidFill>
                  <a:srgbClr val="0064B1"/>
                </a:solidFill>
                <a:latin typeface="TT Norms Regular" panose="02000503030000020003" pitchFamily="2" charset="77"/>
              </a:rPr>
              <a:t> osteopenia in the hip bon</a:t>
            </a:r>
            <a:r>
              <a:rPr lang="hu-HU" sz="700" dirty="0">
                <a:solidFill>
                  <a:srgbClr val="0064B1"/>
                </a:solidFill>
                <a:latin typeface="TT Norms Regular" panose="02000503030000020003" pitchFamily="2" charset="77"/>
              </a:rPr>
              <a:t>e</a:t>
            </a:r>
          </a:p>
          <a:p>
            <a:pPr>
              <a:lnSpc>
                <a:spcPct val="150000"/>
              </a:lnSpc>
            </a:pPr>
            <a:r>
              <a:rPr lang="hu-HU" sz="700" dirty="0" err="1">
                <a:solidFill>
                  <a:srgbClr val="0064B1"/>
                </a:solidFill>
                <a:latin typeface="TT Norms Regular" panose="02000503030000020003" pitchFamily="2" charset="77"/>
              </a:rPr>
              <a:t>Physical</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exam</a:t>
            </a:r>
            <a:r>
              <a:rPr lang="hu-HU" sz="700" dirty="0">
                <a:solidFill>
                  <a:srgbClr val="0064B1"/>
                </a:solidFill>
                <a:latin typeface="TT Norms Regular" panose="02000503030000020003" pitchFamily="2" charset="77"/>
              </a:rPr>
              <a:t>: Pigmented </a:t>
            </a:r>
            <a:r>
              <a:rPr lang="hu-HU" sz="700" dirty="0" err="1">
                <a:solidFill>
                  <a:srgbClr val="0064B1"/>
                </a:solidFill>
                <a:latin typeface="TT Norms Regular" panose="02000503030000020003" pitchFamily="2" charset="77"/>
              </a:rPr>
              <a:t>nevi</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angioma</a:t>
            </a:r>
            <a:r>
              <a:rPr lang="hu-HU" sz="700" dirty="0">
                <a:solidFill>
                  <a:srgbClr val="0064B1"/>
                </a:solidFill>
                <a:latin typeface="TT Norms Regular" panose="02000503030000020003" pitchFamily="2" charset="77"/>
              </a:rPr>
              <a:t> of </a:t>
            </a:r>
            <a:r>
              <a:rPr lang="hu-HU" sz="700" dirty="0" err="1">
                <a:solidFill>
                  <a:srgbClr val="0064B1"/>
                </a:solidFill>
                <a:latin typeface="TT Norms Regular" panose="02000503030000020003" pitchFamily="2" charset="77"/>
              </a:rPr>
              <a:t>the</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skin</a:t>
            </a:r>
            <a:endParaRPr lang="hu-HU" sz="700" dirty="0">
              <a:solidFill>
                <a:srgbClr val="0064B1"/>
              </a:solidFill>
              <a:latin typeface="TT Norms Regular" panose="02000503030000020003" pitchFamily="2" charset="77"/>
            </a:endParaRPr>
          </a:p>
          <a:p>
            <a:pPr>
              <a:lnSpc>
                <a:spcPct val="150000"/>
              </a:lnSpc>
            </a:pPr>
            <a:r>
              <a:rPr lang="hu-HU" sz="700" dirty="0">
                <a:solidFill>
                  <a:srgbClr val="0064B1"/>
                </a:solidFill>
                <a:latin typeface="TT Norms Regular" panose="02000503030000020003" pitchFamily="2" charset="77"/>
              </a:rPr>
              <a:t>MRI: </a:t>
            </a:r>
            <a:r>
              <a:rPr lang="en-US" sz="700" dirty="0" err="1">
                <a:solidFill>
                  <a:srgbClr val="0064B1"/>
                </a:solidFill>
                <a:latin typeface="TT Norms Regular" panose="02000503030000020003" pitchFamily="2" charset="77"/>
              </a:rPr>
              <a:t>Spondylotic</a:t>
            </a:r>
            <a:r>
              <a:rPr lang="en-US" sz="700" dirty="0">
                <a:solidFill>
                  <a:srgbClr val="0064B1"/>
                </a:solidFill>
                <a:latin typeface="TT Norms Regular" panose="02000503030000020003" pitchFamily="2" charset="77"/>
              </a:rPr>
              <a:t> lesions</a:t>
            </a:r>
          </a:p>
          <a:p>
            <a:pPr>
              <a:lnSpc>
                <a:spcPct val="150000"/>
              </a:lnSpc>
            </a:pPr>
            <a:r>
              <a:rPr lang="hu-HU" sz="700" dirty="0">
                <a:solidFill>
                  <a:srgbClr val="0064B1"/>
                </a:solidFill>
                <a:latin typeface="TT Norms Regular" panose="02000503030000020003" pitchFamily="2" charset="77"/>
              </a:rPr>
              <a:t>MRI: </a:t>
            </a:r>
            <a:r>
              <a:rPr lang="hu-HU" sz="700" dirty="0" err="1">
                <a:solidFill>
                  <a:srgbClr val="0064B1"/>
                </a:solidFill>
                <a:latin typeface="TT Norms Regular" panose="02000503030000020003" pitchFamily="2" charset="77"/>
              </a:rPr>
              <a:t>Intravertebral</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hemangioma</a:t>
            </a:r>
            <a:r>
              <a:rPr lang="hu-HU" sz="700" dirty="0">
                <a:solidFill>
                  <a:srgbClr val="0064B1"/>
                </a:solidFill>
                <a:latin typeface="TT Norms Regular" panose="02000503030000020003" pitchFamily="2" charset="77"/>
              </a:rPr>
              <a:t> of L.V.</a:t>
            </a:r>
          </a:p>
          <a:p>
            <a:pPr>
              <a:lnSpc>
                <a:spcPct val="150000"/>
              </a:lnSpc>
            </a:pPr>
            <a:r>
              <a:rPr lang="hu-HU" sz="700" dirty="0">
                <a:solidFill>
                  <a:srgbClr val="0064B1"/>
                </a:solidFill>
                <a:latin typeface="TT Norms Regular" panose="02000503030000020003" pitchFamily="2" charset="77"/>
              </a:rPr>
              <a:t>MRI: </a:t>
            </a:r>
            <a:r>
              <a:rPr lang="en-US" sz="700" dirty="0">
                <a:solidFill>
                  <a:srgbClr val="0064B1"/>
                </a:solidFill>
                <a:latin typeface="TT Norms Regular" panose="02000503030000020003" pitchFamily="2" charset="77"/>
              </a:rPr>
              <a:t>Subcortical white matter lesions</a:t>
            </a:r>
          </a:p>
          <a:p>
            <a:pPr>
              <a:lnSpc>
                <a:spcPct val="150000"/>
              </a:lnSpc>
            </a:pPr>
            <a:r>
              <a:rPr lang="hu-HU" sz="700" dirty="0">
                <a:solidFill>
                  <a:srgbClr val="0064B1"/>
                </a:solidFill>
                <a:latin typeface="TT Norms Regular" panose="02000503030000020003" pitchFamily="2" charset="77"/>
              </a:rPr>
              <a:t>MRI: </a:t>
            </a:r>
            <a:r>
              <a:rPr lang="en-US" sz="700" dirty="0">
                <a:solidFill>
                  <a:srgbClr val="0064B1"/>
                </a:solidFill>
                <a:latin typeface="TT Norms Regular" panose="02000503030000020003" pitchFamily="2" charset="77"/>
              </a:rPr>
              <a:t>Pineal gland cyst</a:t>
            </a:r>
          </a:p>
          <a:p>
            <a:pPr>
              <a:lnSpc>
                <a:spcPct val="150000"/>
              </a:lnSpc>
            </a:pPr>
            <a:r>
              <a:rPr lang="en-US" sz="700" dirty="0">
                <a:solidFill>
                  <a:srgbClr val="0064B1"/>
                </a:solidFill>
                <a:latin typeface="TT Norms Regular" panose="02000503030000020003" pitchFamily="2" charset="77"/>
              </a:rPr>
              <a:t>MRI: Degenerative disc disease with herniation</a:t>
            </a:r>
          </a:p>
          <a:p>
            <a:pPr>
              <a:lnSpc>
                <a:spcPct val="150000"/>
              </a:lnSpc>
            </a:pPr>
            <a:r>
              <a:rPr lang="hr-HR" sz="700" dirty="0" err="1">
                <a:solidFill>
                  <a:srgbClr val="0064B1"/>
                </a:solidFill>
                <a:latin typeface="TT Norms Regular" panose="02000503030000020003" pitchFamily="2" charset="77"/>
              </a:rPr>
              <a:t>Lab</a:t>
            </a:r>
            <a:r>
              <a:rPr lang="hr-HR" sz="700" dirty="0">
                <a:solidFill>
                  <a:srgbClr val="0064B1"/>
                </a:solidFill>
                <a:latin typeface="TT Norms Regular" panose="02000503030000020003" pitchFamily="2" charset="77"/>
              </a:rPr>
              <a:t> </a:t>
            </a:r>
            <a:r>
              <a:rPr lang="hr-HR" sz="700" dirty="0" err="1">
                <a:solidFill>
                  <a:srgbClr val="0064B1"/>
                </a:solidFill>
                <a:latin typeface="TT Norms Regular" panose="02000503030000020003" pitchFamily="2" charset="77"/>
              </a:rPr>
              <a:t>tests</a:t>
            </a:r>
            <a:r>
              <a:rPr lang="hr-HR" sz="700" dirty="0">
                <a:solidFill>
                  <a:srgbClr val="0064B1"/>
                </a:solidFill>
                <a:latin typeface="TT Norms Regular" panose="02000503030000020003" pitchFamily="2" charset="77"/>
              </a:rPr>
              <a:t>: </a:t>
            </a:r>
            <a:r>
              <a:rPr lang="hr-HR" sz="700" dirty="0" err="1">
                <a:solidFill>
                  <a:srgbClr val="0064B1"/>
                </a:solidFill>
                <a:latin typeface="TT Norms Regular" panose="02000503030000020003" pitchFamily="2" charset="77"/>
              </a:rPr>
              <a:t>Increased</a:t>
            </a:r>
            <a:r>
              <a:rPr lang="hr-HR" sz="700" dirty="0">
                <a:solidFill>
                  <a:srgbClr val="0064B1"/>
                </a:solidFill>
                <a:latin typeface="TT Norms Regular" panose="02000503030000020003" pitchFamily="2" charset="77"/>
              </a:rPr>
              <a:t> </a:t>
            </a:r>
            <a:r>
              <a:rPr lang="hr-HR" sz="700" dirty="0" err="1">
                <a:solidFill>
                  <a:srgbClr val="0064B1"/>
                </a:solidFill>
                <a:latin typeface="TT Norms Regular" panose="02000503030000020003" pitchFamily="2" charset="77"/>
              </a:rPr>
              <a:t>folate</a:t>
            </a:r>
            <a:r>
              <a:rPr lang="hr-HR" sz="700" dirty="0">
                <a:solidFill>
                  <a:srgbClr val="0064B1"/>
                </a:solidFill>
                <a:latin typeface="TT Norms Regular" panose="02000503030000020003" pitchFamily="2" charset="77"/>
              </a:rPr>
              <a:t> </a:t>
            </a:r>
            <a:r>
              <a:rPr lang="hr-HR" sz="700" dirty="0" err="1">
                <a:solidFill>
                  <a:srgbClr val="0064B1"/>
                </a:solidFill>
                <a:latin typeface="TT Norms Regular" panose="02000503030000020003" pitchFamily="2" charset="77"/>
              </a:rPr>
              <a:t>level</a:t>
            </a:r>
            <a:endParaRPr lang="hr-HR" sz="700" dirty="0">
              <a:solidFill>
                <a:srgbClr val="0064B1"/>
              </a:solidFill>
              <a:latin typeface="TT Norms Regular" panose="02000503030000020003" pitchFamily="2" charset="77"/>
            </a:endParaRPr>
          </a:p>
          <a:p>
            <a:pPr>
              <a:lnSpc>
                <a:spcPct val="150000"/>
              </a:lnSpc>
            </a:pPr>
            <a:r>
              <a:rPr lang="hu-HU" sz="700" dirty="0" err="1">
                <a:solidFill>
                  <a:srgbClr val="0064B1"/>
                </a:solidFill>
                <a:latin typeface="TT Norms Regular" panose="02000503030000020003" pitchFamily="2" charset="77"/>
              </a:rPr>
              <a:t>Lab</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tests</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Slightly</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increased</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oestrogen</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level</a:t>
            </a:r>
            <a:endParaRPr lang="hu-HU" sz="700" dirty="0">
              <a:solidFill>
                <a:srgbClr val="0064B1"/>
              </a:solidFill>
              <a:latin typeface="TT Norms Regular" panose="02000503030000020003" pitchFamily="2" charset="77"/>
            </a:endParaRPr>
          </a:p>
          <a:p>
            <a:pPr>
              <a:lnSpc>
                <a:spcPct val="150000"/>
              </a:lnSpc>
            </a:pPr>
            <a:r>
              <a:rPr lang="hu-HU" sz="700" dirty="0" err="1">
                <a:solidFill>
                  <a:srgbClr val="0064B1"/>
                </a:solidFill>
                <a:latin typeface="TT Norms Regular" panose="02000503030000020003" pitchFamily="2" charset="77"/>
              </a:rPr>
              <a:t>Lab</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tests</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Increased</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erythrocyte</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sedimentation</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rate</a:t>
            </a:r>
            <a:endParaRPr lang="hu-HU" sz="700" dirty="0">
              <a:solidFill>
                <a:srgbClr val="0064B1"/>
              </a:solidFill>
              <a:latin typeface="TT Norms Regular" panose="02000503030000020003" pitchFamily="2" charset="77"/>
            </a:endParaRPr>
          </a:p>
          <a:p>
            <a:pPr>
              <a:lnSpc>
                <a:spcPct val="150000"/>
              </a:lnSpc>
            </a:pPr>
            <a:r>
              <a:rPr lang="hu-HU" sz="700" dirty="0" err="1">
                <a:solidFill>
                  <a:srgbClr val="0064B1"/>
                </a:solidFill>
                <a:latin typeface="TT Norms Regular" panose="02000503030000020003" pitchFamily="2" charset="77"/>
              </a:rPr>
              <a:t>Lab</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tests</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Swollen</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nasal</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mucosa</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with</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minimal</a:t>
            </a:r>
            <a:r>
              <a:rPr lang="hu-HU" sz="700" dirty="0">
                <a:solidFill>
                  <a:srgbClr val="0064B1"/>
                </a:solidFill>
                <a:latin typeface="TT Norms Regular" panose="02000503030000020003" pitchFamily="2" charset="77"/>
              </a:rPr>
              <a:t> </a:t>
            </a:r>
            <a:r>
              <a:rPr lang="hu-HU" sz="700" dirty="0" err="1">
                <a:solidFill>
                  <a:srgbClr val="0064B1"/>
                </a:solidFill>
                <a:latin typeface="TT Norms Regular" panose="02000503030000020003" pitchFamily="2" charset="77"/>
              </a:rPr>
              <a:t>exudat</a:t>
            </a:r>
            <a:endParaRPr lang="en-US" sz="700" dirty="0">
              <a:solidFill>
                <a:srgbClr val="0064B1"/>
              </a:solidFill>
              <a:latin typeface="TT Norms Regular" panose="02000503030000020003" pitchFamily="2" charset="77"/>
            </a:endParaRPr>
          </a:p>
          <a:p>
            <a:pPr>
              <a:lnSpc>
                <a:spcPct val="150000"/>
              </a:lnSpc>
            </a:pPr>
            <a:endParaRPr lang="hu-HU" sz="800" dirty="0">
              <a:solidFill>
                <a:srgbClr val="0064B1"/>
              </a:solidFill>
              <a:latin typeface="TT Norms Regular" panose="02000503030000020003" pitchFamily="2" charset="77"/>
            </a:endParaRPr>
          </a:p>
        </p:txBody>
      </p:sp>
      <p:cxnSp>
        <p:nvCxnSpPr>
          <p:cNvPr id="42" name="Straight Arrow Connector 254">
            <a:extLst>
              <a:ext uri="{FF2B5EF4-FFF2-40B4-BE49-F238E27FC236}">
                <a16:creationId xmlns:a16="http://schemas.microsoft.com/office/drawing/2014/main" id="{178356F3-3C34-18F8-B47B-D679ED40FCEE}"/>
              </a:ext>
            </a:extLst>
          </p:cNvPr>
          <p:cNvCxnSpPr/>
          <p:nvPr/>
        </p:nvCxnSpPr>
        <p:spPr>
          <a:xfrm>
            <a:off x="6440213" y="1553050"/>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3" name="Graphic 43" descr="Medical outline">
            <a:extLst>
              <a:ext uri="{FF2B5EF4-FFF2-40B4-BE49-F238E27FC236}">
                <a16:creationId xmlns:a16="http://schemas.microsoft.com/office/drawing/2014/main" id="{95A16AA5-1A37-1750-5A8D-E8BFA3A5A8D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1555641"/>
            <a:ext cx="156078" cy="156078"/>
          </a:xfrm>
          <a:prstGeom prst="rect">
            <a:avLst/>
          </a:prstGeom>
        </p:spPr>
      </p:pic>
      <p:pic>
        <p:nvPicPr>
          <p:cNvPr id="44" name="Graphic 39" descr="Germ outline">
            <a:extLst>
              <a:ext uri="{FF2B5EF4-FFF2-40B4-BE49-F238E27FC236}">
                <a16:creationId xmlns:a16="http://schemas.microsoft.com/office/drawing/2014/main" id="{4A8668CD-BF59-239F-5BBF-B247EFAA9EF4}"/>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6809520" y="1550279"/>
            <a:ext cx="156078" cy="156078"/>
          </a:xfrm>
          <a:prstGeom prst="rect">
            <a:avLst/>
          </a:prstGeom>
        </p:spPr>
      </p:pic>
      <p:pic>
        <p:nvPicPr>
          <p:cNvPr id="45" name="Graphic 40" descr="Water outline">
            <a:extLst>
              <a:ext uri="{FF2B5EF4-FFF2-40B4-BE49-F238E27FC236}">
                <a16:creationId xmlns:a16="http://schemas.microsoft.com/office/drawing/2014/main" id="{E7802702-88BB-D4BD-B68E-99E19750C3AA}"/>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6974650" y="1558983"/>
            <a:ext cx="156078" cy="156078"/>
          </a:xfrm>
          <a:prstGeom prst="rect">
            <a:avLst/>
          </a:prstGeom>
        </p:spPr>
      </p:pic>
      <p:pic>
        <p:nvPicPr>
          <p:cNvPr id="46" name="Graphic 37" descr="DNA outline">
            <a:extLst>
              <a:ext uri="{FF2B5EF4-FFF2-40B4-BE49-F238E27FC236}">
                <a16:creationId xmlns:a16="http://schemas.microsoft.com/office/drawing/2014/main" id="{A77800A2-A586-15B2-EBAD-F871E6ABB391}"/>
              </a:ext>
            </a:extLst>
          </p:cNvPr>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6638259" y="1550892"/>
            <a:ext cx="156078" cy="156078"/>
          </a:xfrm>
          <a:prstGeom prst="rect">
            <a:avLst/>
          </a:prstGeom>
        </p:spPr>
      </p:pic>
      <p:sp>
        <p:nvSpPr>
          <p:cNvPr id="47" name="TextBox 97">
            <a:extLst>
              <a:ext uri="{FF2B5EF4-FFF2-40B4-BE49-F238E27FC236}">
                <a16:creationId xmlns:a16="http://schemas.microsoft.com/office/drawing/2014/main" id="{95C173E8-49B1-5529-4E87-15E1CBE1E888}"/>
              </a:ext>
            </a:extLst>
          </p:cNvPr>
          <p:cNvSpPr txBox="1"/>
          <p:nvPr/>
        </p:nvSpPr>
        <p:spPr>
          <a:xfrm>
            <a:off x="5390442" y="1995601"/>
            <a:ext cx="1919734" cy="173192"/>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ctr"/>
            <a:r>
              <a:rPr lang="hu-HU" sz="788" b="1" dirty="0">
                <a:solidFill>
                  <a:srgbClr val="0064B1"/>
                </a:solidFill>
                <a:latin typeface="TT Norms Bold" panose="02000503030000020003" pitchFamily="2" charset="77"/>
              </a:rPr>
              <a:t>CARDIOVASCULAR SYSTEM</a:t>
            </a:r>
            <a:endParaRPr lang="en-US" sz="788" b="1" dirty="0">
              <a:solidFill>
                <a:srgbClr val="0064B1"/>
              </a:solidFill>
              <a:latin typeface="TT Norms Bold" panose="02000503030000020003" pitchFamily="2" charset="77"/>
            </a:endParaRPr>
          </a:p>
        </p:txBody>
      </p:sp>
      <p:sp>
        <p:nvSpPr>
          <p:cNvPr id="48" name="Rectangle: Rounded Corners 11">
            <a:extLst>
              <a:ext uri="{FF2B5EF4-FFF2-40B4-BE49-F238E27FC236}">
                <a16:creationId xmlns:a16="http://schemas.microsoft.com/office/drawing/2014/main" id="{5537E617-3B2A-0232-F4EF-46990EA76CE1}"/>
              </a:ext>
            </a:extLst>
          </p:cNvPr>
          <p:cNvSpPr/>
          <p:nvPr/>
        </p:nvSpPr>
        <p:spPr>
          <a:xfrm>
            <a:off x="4651714" y="2229949"/>
            <a:ext cx="1758484"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800" dirty="0">
                <a:solidFill>
                  <a:srgbClr val="0064B1"/>
                </a:solidFill>
                <a:latin typeface="TT Norms Regular" panose="02000503030000020003" pitchFamily="2" charset="77"/>
              </a:rPr>
              <a:t>ELEVATED LIPOPROTEIN (A)</a:t>
            </a:r>
          </a:p>
        </p:txBody>
      </p:sp>
      <p:sp>
        <p:nvSpPr>
          <p:cNvPr id="49" name="Rectangle: Rounded Corners 11">
            <a:extLst>
              <a:ext uri="{FF2B5EF4-FFF2-40B4-BE49-F238E27FC236}">
                <a16:creationId xmlns:a16="http://schemas.microsoft.com/office/drawing/2014/main" id="{B98F7382-2C6E-FE3D-4F1B-FB66AE00718E}"/>
              </a:ext>
            </a:extLst>
          </p:cNvPr>
          <p:cNvSpPr/>
          <p:nvPr/>
        </p:nvSpPr>
        <p:spPr>
          <a:xfrm>
            <a:off x="4814355" y="2412052"/>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MILD MITRAL INSUFFICIENCY</a:t>
            </a:r>
          </a:p>
        </p:txBody>
      </p:sp>
      <p:cxnSp>
        <p:nvCxnSpPr>
          <p:cNvPr id="50" name="Straight Arrow Connector 254">
            <a:extLst>
              <a:ext uri="{FF2B5EF4-FFF2-40B4-BE49-F238E27FC236}">
                <a16:creationId xmlns:a16="http://schemas.microsoft.com/office/drawing/2014/main" id="{F171A114-E556-860D-A386-B5E91AD1EF8A}"/>
              </a:ext>
            </a:extLst>
          </p:cNvPr>
          <p:cNvCxnSpPr/>
          <p:nvPr/>
        </p:nvCxnSpPr>
        <p:spPr>
          <a:xfrm>
            <a:off x="6440213" y="2437141"/>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 name="Graphic 43" descr="Medical outline">
            <a:extLst>
              <a:ext uri="{FF2B5EF4-FFF2-40B4-BE49-F238E27FC236}">
                <a16:creationId xmlns:a16="http://schemas.microsoft.com/office/drawing/2014/main" id="{8134CDCC-F895-1762-78A6-D0A89D7B9F1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2433799"/>
            <a:ext cx="156078" cy="156078"/>
          </a:xfrm>
          <a:prstGeom prst="rect">
            <a:avLst/>
          </a:prstGeom>
        </p:spPr>
      </p:pic>
      <p:pic>
        <p:nvPicPr>
          <p:cNvPr id="52" name="Graphic 39" descr="Germ outline">
            <a:extLst>
              <a:ext uri="{FF2B5EF4-FFF2-40B4-BE49-F238E27FC236}">
                <a16:creationId xmlns:a16="http://schemas.microsoft.com/office/drawing/2014/main" id="{3AF06EB6-B531-DD29-F940-F440CC528C82}"/>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2428437"/>
            <a:ext cx="156078" cy="156078"/>
          </a:xfrm>
          <a:prstGeom prst="rect">
            <a:avLst/>
          </a:prstGeom>
        </p:spPr>
      </p:pic>
      <p:pic>
        <p:nvPicPr>
          <p:cNvPr id="53" name="Graphic 40" descr="Water outline">
            <a:extLst>
              <a:ext uri="{FF2B5EF4-FFF2-40B4-BE49-F238E27FC236}">
                <a16:creationId xmlns:a16="http://schemas.microsoft.com/office/drawing/2014/main" id="{DF06C915-80AF-F4ED-867D-24DC7480D5A3}"/>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2437141"/>
            <a:ext cx="156078" cy="156078"/>
          </a:xfrm>
          <a:prstGeom prst="rect">
            <a:avLst/>
          </a:prstGeom>
        </p:spPr>
      </p:pic>
      <p:pic>
        <p:nvPicPr>
          <p:cNvPr id="54" name="Graphic 37" descr="DNA outline">
            <a:extLst>
              <a:ext uri="{FF2B5EF4-FFF2-40B4-BE49-F238E27FC236}">
                <a16:creationId xmlns:a16="http://schemas.microsoft.com/office/drawing/2014/main" id="{78B2E34A-0B95-695F-FF5B-33EB226852B9}"/>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2429050"/>
            <a:ext cx="156078" cy="156078"/>
          </a:xfrm>
          <a:prstGeom prst="rect">
            <a:avLst/>
          </a:prstGeom>
        </p:spPr>
      </p:pic>
      <p:cxnSp>
        <p:nvCxnSpPr>
          <p:cNvPr id="55" name="Straight Arrow Connector 254">
            <a:extLst>
              <a:ext uri="{FF2B5EF4-FFF2-40B4-BE49-F238E27FC236}">
                <a16:creationId xmlns:a16="http://schemas.microsoft.com/office/drawing/2014/main" id="{82EA55CC-0C60-363E-5C2B-0012CB808103}"/>
              </a:ext>
            </a:extLst>
          </p:cNvPr>
          <p:cNvCxnSpPr/>
          <p:nvPr/>
        </p:nvCxnSpPr>
        <p:spPr>
          <a:xfrm>
            <a:off x="6440213" y="2222296"/>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6" name="Graphic 43" descr="Medical outline">
            <a:extLst>
              <a:ext uri="{FF2B5EF4-FFF2-40B4-BE49-F238E27FC236}">
                <a16:creationId xmlns:a16="http://schemas.microsoft.com/office/drawing/2014/main" id="{BDCFC322-405E-3B43-9B46-E4D0740677AB}"/>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2224887"/>
            <a:ext cx="156078" cy="156078"/>
          </a:xfrm>
          <a:prstGeom prst="rect">
            <a:avLst/>
          </a:prstGeom>
        </p:spPr>
      </p:pic>
      <p:pic>
        <p:nvPicPr>
          <p:cNvPr id="57" name="Graphic 39" descr="Germ outline">
            <a:extLst>
              <a:ext uri="{FF2B5EF4-FFF2-40B4-BE49-F238E27FC236}">
                <a16:creationId xmlns:a16="http://schemas.microsoft.com/office/drawing/2014/main" id="{98FED06A-C44A-8C90-B729-4EED634A67D4}"/>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2219525"/>
            <a:ext cx="156078" cy="156078"/>
          </a:xfrm>
          <a:prstGeom prst="rect">
            <a:avLst/>
          </a:prstGeom>
        </p:spPr>
      </p:pic>
      <p:pic>
        <p:nvPicPr>
          <p:cNvPr id="58" name="Graphic 40" descr="Water outline">
            <a:extLst>
              <a:ext uri="{FF2B5EF4-FFF2-40B4-BE49-F238E27FC236}">
                <a16:creationId xmlns:a16="http://schemas.microsoft.com/office/drawing/2014/main" id="{5B3DF7AC-8E66-051B-3AE8-28283424C2BA}"/>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2228228"/>
            <a:ext cx="156078" cy="156078"/>
          </a:xfrm>
          <a:prstGeom prst="rect">
            <a:avLst/>
          </a:prstGeom>
        </p:spPr>
      </p:pic>
      <p:pic>
        <p:nvPicPr>
          <p:cNvPr id="59" name="Graphic 37" descr="DNA outline">
            <a:extLst>
              <a:ext uri="{FF2B5EF4-FFF2-40B4-BE49-F238E27FC236}">
                <a16:creationId xmlns:a16="http://schemas.microsoft.com/office/drawing/2014/main" id="{71584F6A-4358-1483-9C86-E1D393DFC6E8}"/>
              </a:ext>
            </a:extLst>
          </p:cNvPr>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6638259" y="2220138"/>
            <a:ext cx="156078" cy="156078"/>
          </a:xfrm>
          <a:prstGeom prst="rect">
            <a:avLst/>
          </a:prstGeom>
        </p:spPr>
      </p:pic>
      <p:sp>
        <p:nvSpPr>
          <p:cNvPr id="60" name="TextBox 97">
            <a:extLst>
              <a:ext uri="{FF2B5EF4-FFF2-40B4-BE49-F238E27FC236}">
                <a16:creationId xmlns:a16="http://schemas.microsoft.com/office/drawing/2014/main" id="{F8F5976F-2F03-BF22-72FD-6BA1DB53B608}"/>
              </a:ext>
            </a:extLst>
          </p:cNvPr>
          <p:cNvSpPr txBox="1"/>
          <p:nvPr/>
        </p:nvSpPr>
        <p:spPr>
          <a:xfrm>
            <a:off x="5367668" y="2674093"/>
            <a:ext cx="1965282" cy="173192"/>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ctr"/>
            <a:r>
              <a:rPr lang="hu-HU" sz="788" b="1" dirty="0">
                <a:solidFill>
                  <a:srgbClr val="0064B1"/>
                </a:solidFill>
                <a:latin typeface="TT Norms Bold" panose="02000503030000020003" pitchFamily="2" charset="77"/>
              </a:rPr>
              <a:t>GASTROINTESTINAL SYSTEM</a:t>
            </a:r>
            <a:endParaRPr lang="en-US" sz="788" b="1" dirty="0">
              <a:solidFill>
                <a:srgbClr val="0064B1"/>
              </a:solidFill>
              <a:latin typeface="TT Norms Bold" panose="02000503030000020003" pitchFamily="2" charset="77"/>
            </a:endParaRPr>
          </a:p>
        </p:txBody>
      </p:sp>
      <p:sp>
        <p:nvSpPr>
          <p:cNvPr id="61" name="Rectangle: Rounded Corners 11">
            <a:extLst>
              <a:ext uri="{FF2B5EF4-FFF2-40B4-BE49-F238E27FC236}">
                <a16:creationId xmlns:a16="http://schemas.microsoft.com/office/drawing/2014/main" id="{75305FA6-F8E4-ECEE-D029-675E4123574D}"/>
              </a:ext>
            </a:extLst>
          </p:cNvPr>
          <p:cNvSpPr/>
          <p:nvPr/>
        </p:nvSpPr>
        <p:spPr>
          <a:xfrm>
            <a:off x="4651714" y="2918958"/>
            <a:ext cx="1758484"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800" dirty="0">
                <a:solidFill>
                  <a:srgbClr val="0064B1"/>
                </a:solidFill>
                <a:latin typeface="TT Norms Regular" panose="02000503030000020003" pitchFamily="2" charset="77"/>
              </a:rPr>
              <a:t>GASTRITIS</a:t>
            </a:r>
          </a:p>
        </p:txBody>
      </p:sp>
      <p:sp>
        <p:nvSpPr>
          <p:cNvPr id="62" name="Rectangle: Rounded Corners 11">
            <a:extLst>
              <a:ext uri="{FF2B5EF4-FFF2-40B4-BE49-F238E27FC236}">
                <a16:creationId xmlns:a16="http://schemas.microsoft.com/office/drawing/2014/main" id="{03526976-E76D-37C6-4BF7-6DFF59FD7547}"/>
              </a:ext>
            </a:extLst>
          </p:cNvPr>
          <p:cNvSpPr/>
          <p:nvPr/>
        </p:nvSpPr>
        <p:spPr>
          <a:xfrm>
            <a:off x="4814355" y="3101062"/>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FOOD INTOLERANCE</a:t>
            </a:r>
          </a:p>
        </p:txBody>
      </p:sp>
      <p:cxnSp>
        <p:nvCxnSpPr>
          <p:cNvPr id="63" name="Straight Arrow Connector 254">
            <a:extLst>
              <a:ext uri="{FF2B5EF4-FFF2-40B4-BE49-F238E27FC236}">
                <a16:creationId xmlns:a16="http://schemas.microsoft.com/office/drawing/2014/main" id="{910E4B9B-C93A-18D6-AE76-1D951F779D10}"/>
              </a:ext>
            </a:extLst>
          </p:cNvPr>
          <p:cNvCxnSpPr/>
          <p:nvPr/>
        </p:nvCxnSpPr>
        <p:spPr>
          <a:xfrm>
            <a:off x="6440213" y="3126150"/>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4" name="Graphic 43" descr="Medical outline">
            <a:extLst>
              <a:ext uri="{FF2B5EF4-FFF2-40B4-BE49-F238E27FC236}">
                <a16:creationId xmlns:a16="http://schemas.microsoft.com/office/drawing/2014/main" id="{45161079-DFD9-B524-3D62-C39EDCFA5D8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3122809"/>
            <a:ext cx="156078" cy="156078"/>
          </a:xfrm>
          <a:prstGeom prst="rect">
            <a:avLst/>
          </a:prstGeom>
        </p:spPr>
      </p:pic>
      <p:pic>
        <p:nvPicPr>
          <p:cNvPr id="65" name="Graphic 39" descr="Germ outline">
            <a:extLst>
              <a:ext uri="{FF2B5EF4-FFF2-40B4-BE49-F238E27FC236}">
                <a16:creationId xmlns:a16="http://schemas.microsoft.com/office/drawing/2014/main" id="{4C40598D-DBAC-2AA6-61E1-6ADEED7D0F6F}"/>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3117447"/>
            <a:ext cx="156078" cy="156078"/>
          </a:xfrm>
          <a:prstGeom prst="rect">
            <a:avLst/>
          </a:prstGeom>
        </p:spPr>
      </p:pic>
      <p:pic>
        <p:nvPicPr>
          <p:cNvPr id="66" name="Graphic 40" descr="Water outline">
            <a:extLst>
              <a:ext uri="{FF2B5EF4-FFF2-40B4-BE49-F238E27FC236}">
                <a16:creationId xmlns:a16="http://schemas.microsoft.com/office/drawing/2014/main" id="{9F7657AE-D20F-D90A-EE3C-CD5C68B5B2D0}"/>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3126150"/>
            <a:ext cx="156078" cy="156078"/>
          </a:xfrm>
          <a:prstGeom prst="rect">
            <a:avLst/>
          </a:prstGeom>
        </p:spPr>
      </p:pic>
      <p:pic>
        <p:nvPicPr>
          <p:cNvPr id="67" name="Graphic 37" descr="DNA outline">
            <a:extLst>
              <a:ext uri="{FF2B5EF4-FFF2-40B4-BE49-F238E27FC236}">
                <a16:creationId xmlns:a16="http://schemas.microsoft.com/office/drawing/2014/main" id="{1E058F66-6ABD-39B9-E71A-BC439B51D550}"/>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3118060"/>
            <a:ext cx="156078" cy="156078"/>
          </a:xfrm>
          <a:prstGeom prst="rect">
            <a:avLst/>
          </a:prstGeom>
        </p:spPr>
      </p:pic>
      <p:cxnSp>
        <p:nvCxnSpPr>
          <p:cNvPr id="68" name="Straight Arrow Connector 254">
            <a:extLst>
              <a:ext uri="{FF2B5EF4-FFF2-40B4-BE49-F238E27FC236}">
                <a16:creationId xmlns:a16="http://schemas.microsoft.com/office/drawing/2014/main" id="{60DDC041-8ECF-D027-9156-FFD332ABCC11}"/>
              </a:ext>
            </a:extLst>
          </p:cNvPr>
          <p:cNvCxnSpPr/>
          <p:nvPr/>
        </p:nvCxnSpPr>
        <p:spPr>
          <a:xfrm>
            <a:off x="6440213" y="2911306"/>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9" name="Graphic 43" descr="Medical outline">
            <a:extLst>
              <a:ext uri="{FF2B5EF4-FFF2-40B4-BE49-F238E27FC236}">
                <a16:creationId xmlns:a16="http://schemas.microsoft.com/office/drawing/2014/main" id="{07217B08-9B89-62C8-E2BA-D02E8CC3A8B3}"/>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2913897"/>
            <a:ext cx="156078" cy="156078"/>
          </a:xfrm>
          <a:prstGeom prst="rect">
            <a:avLst/>
          </a:prstGeom>
        </p:spPr>
      </p:pic>
      <p:pic>
        <p:nvPicPr>
          <p:cNvPr id="70" name="Graphic 39" descr="Germ outline">
            <a:extLst>
              <a:ext uri="{FF2B5EF4-FFF2-40B4-BE49-F238E27FC236}">
                <a16:creationId xmlns:a16="http://schemas.microsoft.com/office/drawing/2014/main" id="{9D520BFF-B508-DA26-CF64-5D8850948D37}"/>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2908535"/>
            <a:ext cx="156078" cy="156078"/>
          </a:xfrm>
          <a:prstGeom prst="rect">
            <a:avLst/>
          </a:prstGeom>
        </p:spPr>
      </p:pic>
      <p:pic>
        <p:nvPicPr>
          <p:cNvPr id="71" name="Graphic 40" descr="Water outline">
            <a:extLst>
              <a:ext uri="{FF2B5EF4-FFF2-40B4-BE49-F238E27FC236}">
                <a16:creationId xmlns:a16="http://schemas.microsoft.com/office/drawing/2014/main" id="{ED697EAC-6984-FEAE-B15E-EA06EF7268B8}"/>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2917238"/>
            <a:ext cx="156078" cy="156078"/>
          </a:xfrm>
          <a:prstGeom prst="rect">
            <a:avLst/>
          </a:prstGeom>
        </p:spPr>
      </p:pic>
      <p:pic>
        <p:nvPicPr>
          <p:cNvPr id="72" name="Graphic 37" descr="DNA outline">
            <a:extLst>
              <a:ext uri="{FF2B5EF4-FFF2-40B4-BE49-F238E27FC236}">
                <a16:creationId xmlns:a16="http://schemas.microsoft.com/office/drawing/2014/main" id="{BF837E01-6F06-8347-958E-39994B975511}"/>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2909147"/>
            <a:ext cx="156078" cy="156078"/>
          </a:xfrm>
          <a:prstGeom prst="rect">
            <a:avLst/>
          </a:prstGeom>
        </p:spPr>
      </p:pic>
      <p:sp>
        <p:nvSpPr>
          <p:cNvPr id="73" name="Rectangle: Rounded Corners 11">
            <a:extLst>
              <a:ext uri="{FF2B5EF4-FFF2-40B4-BE49-F238E27FC236}">
                <a16:creationId xmlns:a16="http://schemas.microsoft.com/office/drawing/2014/main" id="{4177A580-73B4-1D29-5215-A782D98FFB72}"/>
              </a:ext>
            </a:extLst>
          </p:cNvPr>
          <p:cNvSpPr/>
          <p:nvPr/>
        </p:nvSpPr>
        <p:spPr>
          <a:xfrm>
            <a:off x="4814355" y="3322273"/>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GUT DYSFUNCTION</a:t>
            </a:r>
          </a:p>
        </p:txBody>
      </p:sp>
      <p:cxnSp>
        <p:nvCxnSpPr>
          <p:cNvPr id="74" name="Straight Arrow Connector 254">
            <a:extLst>
              <a:ext uri="{FF2B5EF4-FFF2-40B4-BE49-F238E27FC236}">
                <a16:creationId xmlns:a16="http://schemas.microsoft.com/office/drawing/2014/main" id="{34D14350-D28A-3F25-178A-62A443CF7DCB}"/>
              </a:ext>
            </a:extLst>
          </p:cNvPr>
          <p:cNvCxnSpPr/>
          <p:nvPr/>
        </p:nvCxnSpPr>
        <p:spPr>
          <a:xfrm>
            <a:off x="6440213" y="3347362"/>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5" name="Graphic 43" descr="Medical outline">
            <a:extLst>
              <a:ext uri="{FF2B5EF4-FFF2-40B4-BE49-F238E27FC236}">
                <a16:creationId xmlns:a16="http://schemas.microsoft.com/office/drawing/2014/main" id="{696791EE-1DFD-4401-270C-46B9A9997A6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3344020"/>
            <a:ext cx="156078" cy="156078"/>
          </a:xfrm>
          <a:prstGeom prst="rect">
            <a:avLst/>
          </a:prstGeom>
        </p:spPr>
      </p:pic>
      <p:pic>
        <p:nvPicPr>
          <p:cNvPr id="76" name="Graphic 39" descr="Germ outline">
            <a:extLst>
              <a:ext uri="{FF2B5EF4-FFF2-40B4-BE49-F238E27FC236}">
                <a16:creationId xmlns:a16="http://schemas.microsoft.com/office/drawing/2014/main" id="{8E3DF8B5-BDBF-2D88-0C51-8DBFE57FC605}"/>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6809520" y="3338658"/>
            <a:ext cx="156078" cy="156078"/>
          </a:xfrm>
          <a:prstGeom prst="rect">
            <a:avLst/>
          </a:prstGeom>
        </p:spPr>
      </p:pic>
      <p:pic>
        <p:nvPicPr>
          <p:cNvPr id="77" name="Graphic 40" descr="Water outline">
            <a:extLst>
              <a:ext uri="{FF2B5EF4-FFF2-40B4-BE49-F238E27FC236}">
                <a16:creationId xmlns:a16="http://schemas.microsoft.com/office/drawing/2014/main" id="{111D2CFF-93DB-D28C-EAFD-68AA7B140F62}"/>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a:stretch/>
        </p:blipFill>
        <p:spPr>
          <a:xfrm>
            <a:off x="6974650" y="3347362"/>
            <a:ext cx="156078" cy="156078"/>
          </a:xfrm>
          <a:prstGeom prst="rect">
            <a:avLst/>
          </a:prstGeom>
        </p:spPr>
      </p:pic>
      <p:pic>
        <p:nvPicPr>
          <p:cNvPr id="78" name="Graphic 37" descr="DNA outline">
            <a:extLst>
              <a:ext uri="{FF2B5EF4-FFF2-40B4-BE49-F238E27FC236}">
                <a16:creationId xmlns:a16="http://schemas.microsoft.com/office/drawing/2014/main" id="{9FE31B61-E863-719D-727C-31FD74B8B8CB}"/>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3339271"/>
            <a:ext cx="156078" cy="156078"/>
          </a:xfrm>
          <a:prstGeom prst="rect">
            <a:avLst/>
          </a:prstGeom>
        </p:spPr>
      </p:pic>
      <p:sp>
        <p:nvSpPr>
          <p:cNvPr id="79" name="TextBox 97">
            <a:extLst>
              <a:ext uri="{FF2B5EF4-FFF2-40B4-BE49-F238E27FC236}">
                <a16:creationId xmlns:a16="http://schemas.microsoft.com/office/drawing/2014/main" id="{8C11901D-6D7E-7416-D119-A7B5581E32BC}"/>
              </a:ext>
            </a:extLst>
          </p:cNvPr>
          <p:cNvSpPr txBox="1"/>
          <p:nvPr/>
        </p:nvSpPr>
        <p:spPr>
          <a:xfrm>
            <a:off x="5637151" y="3588189"/>
            <a:ext cx="1426316" cy="173192"/>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ctr"/>
            <a:r>
              <a:rPr lang="hu-HU" sz="788" b="1" dirty="0">
                <a:solidFill>
                  <a:srgbClr val="0064B1"/>
                </a:solidFill>
                <a:latin typeface="TT Norms Bold" panose="02000503030000020003" pitchFamily="2" charset="77"/>
              </a:rPr>
              <a:t>REPRODUCTIVE SYSTEM</a:t>
            </a:r>
            <a:endParaRPr lang="en-US" sz="788" b="1" dirty="0">
              <a:solidFill>
                <a:srgbClr val="0064B1"/>
              </a:solidFill>
              <a:latin typeface="TT Norms Bold" panose="02000503030000020003" pitchFamily="2" charset="77"/>
            </a:endParaRPr>
          </a:p>
        </p:txBody>
      </p:sp>
      <p:sp>
        <p:nvSpPr>
          <p:cNvPr id="80" name="Rectangle: Rounded Corners 11">
            <a:extLst>
              <a:ext uri="{FF2B5EF4-FFF2-40B4-BE49-F238E27FC236}">
                <a16:creationId xmlns:a16="http://schemas.microsoft.com/office/drawing/2014/main" id="{695FFA9F-D1D5-1BD4-3AE8-EA241807B99C}"/>
              </a:ext>
            </a:extLst>
          </p:cNvPr>
          <p:cNvSpPr/>
          <p:nvPr/>
        </p:nvSpPr>
        <p:spPr>
          <a:xfrm>
            <a:off x="4814355" y="4015158"/>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ADENOMYOSIS</a:t>
            </a:r>
          </a:p>
        </p:txBody>
      </p:sp>
      <p:cxnSp>
        <p:nvCxnSpPr>
          <p:cNvPr id="81" name="Straight Arrow Connector 254">
            <a:extLst>
              <a:ext uri="{FF2B5EF4-FFF2-40B4-BE49-F238E27FC236}">
                <a16:creationId xmlns:a16="http://schemas.microsoft.com/office/drawing/2014/main" id="{03A495F3-2D55-C3B9-E750-2DD90BC2D298}"/>
              </a:ext>
            </a:extLst>
          </p:cNvPr>
          <p:cNvCxnSpPr/>
          <p:nvPr/>
        </p:nvCxnSpPr>
        <p:spPr>
          <a:xfrm>
            <a:off x="6440213" y="4040247"/>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2" name="Graphic 43" descr="Medical outline">
            <a:extLst>
              <a:ext uri="{FF2B5EF4-FFF2-40B4-BE49-F238E27FC236}">
                <a16:creationId xmlns:a16="http://schemas.microsoft.com/office/drawing/2014/main" id="{8D509EFF-A483-0195-CD85-2A267A3CBC6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4036905"/>
            <a:ext cx="156078" cy="156078"/>
          </a:xfrm>
          <a:prstGeom prst="rect">
            <a:avLst/>
          </a:prstGeom>
        </p:spPr>
      </p:pic>
      <p:pic>
        <p:nvPicPr>
          <p:cNvPr id="83" name="Graphic 39" descr="Germ outline">
            <a:extLst>
              <a:ext uri="{FF2B5EF4-FFF2-40B4-BE49-F238E27FC236}">
                <a16:creationId xmlns:a16="http://schemas.microsoft.com/office/drawing/2014/main" id="{A0AA1C03-427B-E5EA-A716-CD6210F6561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4031543"/>
            <a:ext cx="156078" cy="156078"/>
          </a:xfrm>
          <a:prstGeom prst="rect">
            <a:avLst/>
          </a:prstGeom>
        </p:spPr>
      </p:pic>
      <p:pic>
        <p:nvPicPr>
          <p:cNvPr id="84" name="Graphic 40" descr="Water outline">
            <a:extLst>
              <a:ext uri="{FF2B5EF4-FFF2-40B4-BE49-F238E27FC236}">
                <a16:creationId xmlns:a16="http://schemas.microsoft.com/office/drawing/2014/main" id="{B1183282-2D56-E372-66D5-7515DB741642}"/>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4040247"/>
            <a:ext cx="156078" cy="156078"/>
          </a:xfrm>
          <a:prstGeom prst="rect">
            <a:avLst/>
          </a:prstGeom>
        </p:spPr>
      </p:pic>
      <p:pic>
        <p:nvPicPr>
          <p:cNvPr id="85" name="Graphic 37" descr="DNA outline">
            <a:extLst>
              <a:ext uri="{FF2B5EF4-FFF2-40B4-BE49-F238E27FC236}">
                <a16:creationId xmlns:a16="http://schemas.microsoft.com/office/drawing/2014/main" id="{7FAA7229-AAE4-141C-0B2A-60316B9B8E69}"/>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4032156"/>
            <a:ext cx="156078" cy="156078"/>
          </a:xfrm>
          <a:prstGeom prst="rect">
            <a:avLst/>
          </a:prstGeom>
        </p:spPr>
      </p:pic>
      <p:cxnSp>
        <p:nvCxnSpPr>
          <p:cNvPr id="86" name="Straight Arrow Connector 254">
            <a:extLst>
              <a:ext uri="{FF2B5EF4-FFF2-40B4-BE49-F238E27FC236}">
                <a16:creationId xmlns:a16="http://schemas.microsoft.com/office/drawing/2014/main" id="{D6A13397-701D-B90B-DF4A-815484DC8BF3}"/>
              </a:ext>
            </a:extLst>
          </p:cNvPr>
          <p:cNvCxnSpPr/>
          <p:nvPr/>
        </p:nvCxnSpPr>
        <p:spPr>
          <a:xfrm>
            <a:off x="6440213" y="3825402"/>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7" name="Graphic 43" descr="Medical outline">
            <a:extLst>
              <a:ext uri="{FF2B5EF4-FFF2-40B4-BE49-F238E27FC236}">
                <a16:creationId xmlns:a16="http://schemas.microsoft.com/office/drawing/2014/main" id="{984CE831-EEA0-5E41-70E1-322DC1AEC0EE}"/>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3827993"/>
            <a:ext cx="156078" cy="156078"/>
          </a:xfrm>
          <a:prstGeom prst="rect">
            <a:avLst/>
          </a:prstGeom>
        </p:spPr>
      </p:pic>
      <p:pic>
        <p:nvPicPr>
          <p:cNvPr id="88" name="Graphic 39" descr="Germ outline">
            <a:extLst>
              <a:ext uri="{FF2B5EF4-FFF2-40B4-BE49-F238E27FC236}">
                <a16:creationId xmlns:a16="http://schemas.microsoft.com/office/drawing/2014/main" id="{DC22BF56-81CF-1481-4C05-F29191FC0EB8}"/>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3822631"/>
            <a:ext cx="156078" cy="156078"/>
          </a:xfrm>
          <a:prstGeom prst="rect">
            <a:avLst/>
          </a:prstGeom>
        </p:spPr>
      </p:pic>
      <p:pic>
        <p:nvPicPr>
          <p:cNvPr id="89" name="Graphic 40" descr="Water outline">
            <a:extLst>
              <a:ext uri="{FF2B5EF4-FFF2-40B4-BE49-F238E27FC236}">
                <a16:creationId xmlns:a16="http://schemas.microsoft.com/office/drawing/2014/main" id="{0A5C295D-18DC-6099-C0AC-CB59A75D241D}"/>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3831335"/>
            <a:ext cx="156078" cy="156078"/>
          </a:xfrm>
          <a:prstGeom prst="rect">
            <a:avLst/>
          </a:prstGeom>
        </p:spPr>
      </p:pic>
      <p:pic>
        <p:nvPicPr>
          <p:cNvPr id="90" name="Graphic 37" descr="DNA outline">
            <a:extLst>
              <a:ext uri="{FF2B5EF4-FFF2-40B4-BE49-F238E27FC236}">
                <a16:creationId xmlns:a16="http://schemas.microsoft.com/office/drawing/2014/main" id="{7FE30C5B-2E41-E6B2-2BB6-A05C7FCEFEE5}"/>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3823244"/>
            <a:ext cx="156078" cy="156078"/>
          </a:xfrm>
          <a:prstGeom prst="rect">
            <a:avLst/>
          </a:prstGeom>
        </p:spPr>
      </p:pic>
      <p:sp>
        <p:nvSpPr>
          <p:cNvPr id="91" name="Rectangle: Rounded Corners 11">
            <a:extLst>
              <a:ext uri="{FF2B5EF4-FFF2-40B4-BE49-F238E27FC236}">
                <a16:creationId xmlns:a16="http://schemas.microsoft.com/office/drawing/2014/main" id="{E4276B7B-C497-7943-C005-9C93000BBD11}"/>
              </a:ext>
            </a:extLst>
          </p:cNvPr>
          <p:cNvSpPr/>
          <p:nvPr/>
        </p:nvSpPr>
        <p:spPr>
          <a:xfrm>
            <a:off x="4814355" y="4236370"/>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HIGH-RISK HPV INFECTION</a:t>
            </a:r>
          </a:p>
        </p:txBody>
      </p:sp>
      <p:cxnSp>
        <p:nvCxnSpPr>
          <p:cNvPr id="92" name="Straight Arrow Connector 254">
            <a:extLst>
              <a:ext uri="{FF2B5EF4-FFF2-40B4-BE49-F238E27FC236}">
                <a16:creationId xmlns:a16="http://schemas.microsoft.com/office/drawing/2014/main" id="{69E54076-B575-6CD2-BA00-06F029D11CA4}"/>
              </a:ext>
            </a:extLst>
          </p:cNvPr>
          <p:cNvCxnSpPr/>
          <p:nvPr/>
        </p:nvCxnSpPr>
        <p:spPr>
          <a:xfrm>
            <a:off x="6440213" y="4261458"/>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3" name="Graphic 43" descr="Medical outline">
            <a:extLst>
              <a:ext uri="{FF2B5EF4-FFF2-40B4-BE49-F238E27FC236}">
                <a16:creationId xmlns:a16="http://schemas.microsoft.com/office/drawing/2014/main" id="{0935C751-21FC-B578-4D5D-70C7A7E9482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4258117"/>
            <a:ext cx="156078" cy="156078"/>
          </a:xfrm>
          <a:prstGeom prst="rect">
            <a:avLst/>
          </a:prstGeom>
        </p:spPr>
      </p:pic>
      <p:pic>
        <p:nvPicPr>
          <p:cNvPr id="94" name="Graphic 39" descr="Germ outline">
            <a:extLst>
              <a:ext uri="{FF2B5EF4-FFF2-40B4-BE49-F238E27FC236}">
                <a16:creationId xmlns:a16="http://schemas.microsoft.com/office/drawing/2014/main" id="{F1C750D0-8A3E-E8DE-45AD-AB1081914BED}"/>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4252755"/>
            <a:ext cx="156078" cy="156078"/>
          </a:xfrm>
          <a:prstGeom prst="rect">
            <a:avLst/>
          </a:prstGeom>
        </p:spPr>
      </p:pic>
      <p:pic>
        <p:nvPicPr>
          <p:cNvPr id="95" name="Graphic 40" descr="Water outline">
            <a:extLst>
              <a:ext uri="{FF2B5EF4-FFF2-40B4-BE49-F238E27FC236}">
                <a16:creationId xmlns:a16="http://schemas.microsoft.com/office/drawing/2014/main" id="{EA85FC5E-284D-CFB0-4687-767BBFB64B47}"/>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4261458"/>
            <a:ext cx="156078" cy="156078"/>
          </a:xfrm>
          <a:prstGeom prst="rect">
            <a:avLst/>
          </a:prstGeom>
        </p:spPr>
      </p:pic>
      <p:pic>
        <p:nvPicPr>
          <p:cNvPr id="96" name="Graphic 37" descr="DNA outline">
            <a:extLst>
              <a:ext uri="{FF2B5EF4-FFF2-40B4-BE49-F238E27FC236}">
                <a16:creationId xmlns:a16="http://schemas.microsoft.com/office/drawing/2014/main" id="{8676C988-CB14-467F-E110-5D34DBDFC18E}"/>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4253367"/>
            <a:ext cx="156078" cy="156078"/>
          </a:xfrm>
          <a:prstGeom prst="rect">
            <a:avLst/>
          </a:prstGeom>
        </p:spPr>
      </p:pic>
      <p:sp>
        <p:nvSpPr>
          <p:cNvPr id="97" name="Rectangle: Rounded Corners 11">
            <a:extLst>
              <a:ext uri="{FF2B5EF4-FFF2-40B4-BE49-F238E27FC236}">
                <a16:creationId xmlns:a16="http://schemas.microsoft.com/office/drawing/2014/main" id="{7BCA24BE-6E06-5557-65C1-A142FC109B02}"/>
              </a:ext>
            </a:extLst>
          </p:cNvPr>
          <p:cNvSpPr/>
          <p:nvPr/>
        </p:nvSpPr>
        <p:spPr>
          <a:xfrm>
            <a:off x="4651714" y="3823105"/>
            <a:ext cx="1758484"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800" dirty="0">
                <a:solidFill>
                  <a:srgbClr val="0064B1"/>
                </a:solidFill>
                <a:latin typeface="TT Norms Regular" panose="02000503030000020003" pitchFamily="2" charset="77"/>
              </a:rPr>
              <a:t>BENIGN CYSTS</a:t>
            </a:r>
          </a:p>
        </p:txBody>
      </p:sp>
      <p:sp>
        <p:nvSpPr>
          <p:cNvPr id="98" name="TextBox 97">
            <a:extLst>
              <a:ext uri="{FF2B5EF4-FFF2-40B4-BE49-F238E27FC236}">
                <a16:creationId xmlns:a16="http://schemas.microsoft.com/office/drawing/2014/main" id="{48200E70-26F8-791D-D257-3028A92B90D9}"/>
              </a:ext>
            </a:extLst>
          </p:cNvPr>
          <p:cNvSpPr txBox="1"/>
          <p:nvPr/>
        </p:nvSpPr>
        <p:spPr>
          <a:xfrm>
            <a:off x="5122957" y="4479861"/>
            <a:ext cx="2454706" cy="173192"/>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ctr"/>
            <a:r>
              <a:rPr lang="hu-HU" sz="788" b="1" dirty="0">
                <a:solidFill>
                  <a:srgbClr val="0064B1"/>
                </a:solidFill>
                <a:latin typeface="TT Norms Bold" panose="02000503030000020003" pitchFamily="2" charset="77"/>
              </a:rPr>
              <a:t>SKIN AND MUSCULOSCELETAL SYSTEM</a:t>
            </a:r>
          </a:p>
        </p:txBody>
      </p:sp>
      <p:sp>
        <p:nvSpPr>
          <p:cNvPr id="99" name="Rectangle: Rounded Corners 11">
            <a:extLst>
              <a:ext uri="{FF2B5EF4-FFF2-40B4-BE49-F238E27FC236}">
                <a16:creationId xmlns:a16="http://schemas.microsoft.com/office/drawing/2014/main" id="{03BCAF19-0CA1-F71D-0263-612D94F48160}"/>
              </a:ext>
            </a:extLst>
          </p:cNvPr>
          <p:cNvSpPr/>
          <p:nvPr/>
        </p:nvSpPr>
        <p:spPr>
          <a:xfrm>
            <a:off x="4814355" y="4906830"/>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OSTEOPENIA</a:t>
            </a:r>
          </a:p>
        </p:txBody>
      </p:sp>
      <p:cxnSp>
        <p:nvCxnSpPr>
          <p:cNvPr id="100" name="Straight Arrow Connector 254">
            <a:extLst>
              <a:ext uri="{FF2B5EF4-FFF2-40B4-BE49-F238E27FC236}">
                <a16:creationId xmlns:a16="http://schemas.microsoft.com/office/drawing/2014/main" id="{DD40D1DE-1033-D2B5-CA1C-C5FAB25AC6EE}"/>
              </a:ext>
            </a:extLst>
          </p:cNvPr>
          <p:cNvCxnSpPr/>
          <p:nvPr/>
        </p:nvCxnSpPr>
        <p:spPr>
          <a:xfrm>
            <a:off x="6440213" y="4931918"/>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1" name="Graphic 43" descr="Medical outline">
            <a:extLst>
              <a:ext uri="{FF2B5EF4-FFF2-40B4-BE49-F238E27FC236}">
                <a16:creationId xmlns:a16="http://schemas.microsoft.com/office/drawing/2014/main" id="{FC1080AC-FE25-B48C-B10F-1D406CAA08F4}"/>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4928577"/>
            <a:ext cx="156078" cy="156078"/>
          </a:xfrm>
          <a:prstGeom prst="rect">
            <a:avLst/>
          </a:prstGeom>
        </p:spPr>
      </p:pic>
      <p:pic>
        <p:nvPicPr>
          <p:cNvPr id="102" name="Graphic 39" descr="Germ outline">
            <a:extLst>
              <a:ext uri="{FF2B5EF4-FFF2-40B4-BE49-F238E27FC236}">
                <a16:creationId xmlns:a16="http://schemas.microsoft.com/office/drawing/2014/main" id="{8E4DCC97-4BE9-CB26-DAF6-AF815A80A9F3}"/>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4923215"/>
            <a:ext cx="156078" cy="156078"/>
          </a:xfrm>
          <a:prstGeom prst="rect">
            <a:avLst/>
          </a:prstGeom>
        </p:spPr>
      </p:pic>
      <p:pic>
        <p:nvPicPr>
          <p:cNvPr id="103" name="Graphic 40" descr="Water outline">
            <a:extLst>
              <a:ext uri="{FF2B5EF4-FFF2-40B4-BE49-F238E27FC236}">
                <a16:creationId xmlns:a16="http://schemas.microsoft.com/office/drawing/2014/main" id="{F0D5C36B-653B-1999-07B0-7B1091116630}"/>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4931918"/>
            <a:ext cx="156078" cy="156078"/>
          </a:xfrm>
          <a:prstGeom prst="rect">
            <a:avLst/>
          </a:prstGeom>
        </p:spPr>
      </p:pic>
      <p:pic>
        <p:nvPicPr>
          <p:cNvPr id="104" name="Graphic 37" descr="DNA outline">
            <a:extLst>
              <a:ext uri="{FF2B5EF4-FFF2-40B4-BE49-F238E27FC236}">
                <a16:creationId xmlns:a16="http://schemas.microsoft.com/office/drawing/2014/main" id="{FF7CDA45-C43F-6531-0F6D-71D8E52164BB}"/>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4923827"/>
            <a:ext cx="156078" cy="156078"/>
          </a:xfrm>
          <a:prstGeom prst="rect">
            <a:avLst/>
          </a:prstGeom>
        </p:spPr>
      </p:pic>
      <p:cxnSp>
        <p:nvCxnSpPr>
          <p:cNvPr id="105" name="Straight Arrow Connector 254">
            <a:extLst>
              <a:ext uri="{FF2B5EF4-FFF2-40B4-BE49-F238E27FC236}">
                <a16:creationId xmlns:a16="http://schemas.microsoft.com/office/drawing/2014/main" id="{1847641D-2A5A-B9E7-8C3C-56386B14B767}"/>
              </a:ext>
            </a:extLst>
          </p:cNvPr>
          <p:cNvCxnSpPr/>
          <p:nvPr/>
        </p:nvCxnSpPr>
        <p:spPr>
          <a:xfrm>
            <a:off x="6440213" y="4717074"/>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6" name="Graphic 43" descr="Medical outline">
            <a:extLst>
              <a:ext uri="{FF2B5EF4-FFF2-40B4-BE49-F238E27FC236}">
                <a16:creationId xmlns:a16="http://schemas.microsoft.com/office/drawing/2014/main" id="{C02ABCF1-4C8B-BE6C-0A34-272E9DD20A7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4719665"/>
            <a:ext cx="156078" cy="156078"/>
          </a:xfrm>
          <a:prstGeom prst="rect">
            <a:avLst/>
          </a:prstGeom>
        </p:spPr>
      </p:pic>
      <p:pic>
        <p:nvPicPr>
          <p:cNvPr id="107" name="Graphic 39" descr="Germ outline">
            <a:extLst>
              <a:ext uri="{FF2B5EF4-FFF2-40B4-BE49-F238E27FC236}">
                <a16:creationId xmlns:a16="http://schemas.microsoft.com/office/drawing/2014/main" id="{6E826EFE-BBBB-B2E8-FA46-AD8F6867147A}"/>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4714302"/>
            <a:ext cx="156078" cy="156078"/>
          </a:xfrm>
          <a:prstGeom prst="rect">
            <a:avLst/>
          </a:prstGeom>
        </p:spPr>
      </p:pic>
      <p:pic>
        <p:nvPicPr>
          <p:cNvPr id="108" name="Graphic 40" descr="Water outline">
            <a:extLst>
              <a:ext uri="{FF2B5EF4-FFF2-40B4-BE49-F238E27FC236}">
                <a16:creationId xmlns:a16="http://schemas.microsoft.com/office/drawing/2014/main" id="{E17C527C-A5F3-E057-ABAB-1D6B2AFC225E}"/>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4723006"/>
            <a:ext cx="156078" cy="156078"/>
          </a:xfrm>
          <a:prstGeom prst="rect">
            <a:avLst/>
          </a:prstGeom>
        </p:spPr>
      </p:pic>
      <p:pic>
        <p:nvPicPr>
          <p:cNvPr id="109" name="Graphic 37" descr="DNA outline">
            <a:extLst>
              <a:ext uri="{FF2B5EF4-FFF2-40B4-BE49-F238E27FC236}">
                <a16:creationId xmlns:a16="http://schemas.microsoft.com/office/drawing/2014/main" id="{E47E9913-8513-8E2B-B750-F5C97E0C31C8}"/>
              </a:ext>
            </a:extLst>
          </p:cNvPr>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6638259" y="4714915"/>
            <a:ext cx="156078" cy="156078"/>
          </a:xfrm>
          <a:prstGeom prst="rect">
            <a:avLst/>
          </a:prstGeom>
        </p:spPr>
      </p:pic>
      <p:sp>
        <p:nvSpPr>
          <p:cNvPr id="110" name="Rectangle: Rounded Corners 11">
            <a:extLst>
              <a:ext uri="{FF2B5EF4-FFF2-40B4-BE49-F238E27FC236}">
                <a16:creationId xmlns:a16="http://schemas.microsoft.com/office/drawing/2014/main" id="{A66CEEFF-438D-D006-F6B9-F65A92C959B3}"/>
              </a:ext>
            </a:extLst>
          </p:cNvPr>
          <p:cNvSpPr/>
          <p:nvPr/>
        </p:nvSpPr>
        <p:spPr>
          <a:xfrm>
            <a:off x="4814355" y="5128041"/>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HEMANGIOMA</a:t>
            </a:r>
          </a:p>
        </p:txBody>
      </p:sp>
      <p:cxnSp>
        <p:nvCxnSpPr>
          <p:cNvPr id="111" name="Straight Arrow Connector 254">
            <a:extLst>
              <a:ext uri="{FF2B5EF4-FFF2-40B4-BE49-F238E27FC236}">
                <a16:creationId xmlns:a16="http://schemas.microsoft.com/office/drawing/2014/main" id="{B4C1EDCA-BC12-9E68-A9DB-DDC8DCE7955B}"/>
              </a:ext>
            </a:extLst>
          </p:cNvPr>
          <p:cNvCxnSpPr/>
          <p:nvPr/>
        </p:nvCxnSpPr>
        <p:spPr>
          <a:xfrm>
            <a:off x="6440213" y="5153130"/>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2" name="Graphic 43" descr="Medical outline">
            <a:extLst>
              <a:ext uri="{FF2B5EF4-FFF2-40B4-BE49-F238E27FC236}">
                <a16:creationId xmlns:a16="http://schemas.microsoft.com/office/drawing/2014/main" id="{A75D970C-F5E4-D25D-C3F4-7F02F5750E21}"/>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5149788"/>
            <a:ext cx="156078" cy="156078"/>
          </a:xfrm>
          <a:prstGeom prst="rect">
            <a:avLst/>
          </a:prstGeom>
        </p:spPr>
      </p:pic>
      <p:pic>
        <p:nvPicPr>
          <p:cNvPr id="113" name="Graphic 39" descr="Germ outline">
            <a:extLst>
              <a:ext uri="{FF2B5EF4-FFF2-40B4-BE49-F238E27FC236}">
                <a16:creationId xmlns:a16="http://schemas.microsoft.com/office/drawing/2014/main" id="{3DE1B7C3-8CCE-75AB-33A5-5EA2F64FCB9C}"/>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5144426"/>
            <a:ext cx="156078" cy="156078"/>
          </a:xfrm>
          <a:prstGeom prst="rect">
            <a:avLst/>
          </a:prstGeom>
        </p:spPr>
      </p:pic>
      <p:pic>
        <p:nvPicPr>
          <p:cNvPr id="114" name="Graphic 40" descr="Water outline">
            <a:extLst>
              <a:ext uri="{FF2B5EF4-FFF2-40B4-BE49-F238E27FC236}">
                <a16:creationId xmlns:a16="http://schemas.microsoft.com/office/drawing/2014/main" id="{6CFE0210-1957-52F8-19F6-7C01200F751E}"/>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5153130"/>
            <a:ext cx="156078" cy="156078"/>
          </a:xfrm>
          <a:prstGeom prst="rect">
            <a:avLst/>
          </a:prstGeom>
        </p:spPr>
      </p:pic>
      <p:pic>
        <p:nvPicPr>
          <p:cNvPr id="115" name="Graphic 37" descr="DNA outline">
            <a:extLst>
              <a:ext uri="{FF2B5EF4-FFF2-40B4-BE49-F238E27FC236}">
                <a16:creationId xmlns:a16="http://schemas.microsoft.com/office/drawing/2014/main" id="{191F59E6-48D6-91F4-64C2-121C7D301D40}"/>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5145039"/>
            <a:ext cx="156078" cy="156078"/>
          </a:xfrm>
          <a:prstGeom prst="rect">
            <a:avLst/>
          </a:prstGeom>
        </p:spPr>
      </p:pic>
      <p:sp>
        <p:nvSpPr>
          <p:cNvPr id="116" name="Rectangle: Rounded Corners 11">
            <a:extLst>
              <a:ext uri="{FF2B5EF4-FFF2-40B4-BE49-F238E27FC236}">
                <a16:creationId xmlns:a16="http://schemas.microsoft.com/office/drawing/2014/main" id="{777695D3-9B92-6396-F468-F4F77A6BB131}"/>
              </a:ext>
            </a:extLst>
          </p:cNvPr>
          <p:cNvSpPr/>
          <p:nvPr/>
        </p:nvSpPr>
        <p:spPr>
          <a:xfrm>
            <a:off x="4551150" y="4696759"/>
            <a:ext cx="1859048"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INTERVERTEBRAL DISCOPATHY</a:t>
            </a:r>
          </a:p>
        </p:txBody>
      </p:sp>
      <p:sp>
        <p:nvSpPr>
          <p:cNvPr id="117" name="Rectangle: Rounded Corners 11">
            <a:extLst>
              <a:ext uri="{FF2B5EF4-FFF2-40B4-BE49-F238E27FC236}">
                <a16:creationId xmlns:a16="http://schemas.microsoft.com/office/drawing/2014/main" id="{2C85A5E3-0C23-2B99-3EED-FCADEEEDCB57}"/>
              </a:ext>
            </a:extLst>
          </p:cNvPr>
          <p:cNvSpPr/>
          <p:nvPr/>
        </p:nvSpPr>
        <p:spPr>
          <a:xfrm>
            <a:off x="4814355" y="5353117"/>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BENIGN SKIN FORMATIONS</a:t>
            </a:r>
          </a:p>
        </p:txBody>
      </p:sp>
      <p:cxnSp>
        <p:nvCxnSpPr>
          <p:cNvPr id="118" name="Straight Arrow Connector 254">
            <a:extLst>
              <a:ext uri="{FF2B5EF4-FFF2-40B4-BE49-F238E27FC236}">
                <a16:creationId xmlns:a16="http://schemas.microsoft.com/office/drawing/2014/main" id="{1B8DC8F2-511B-B937-26BE-84E1E970F51E}"/>
              </a:ext>
            </a:extLst>
          </p:cNvPr>
          <p:cNvCxnSpPr/>
          <p:nvPr/>
        </p:nvCxnSpPr>
        <p:spPr>
          <a:xfrm>
            <a:off x="6440213" y="5378206"/>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9" name="Graphic 43" descr="Medical outline">
            <a:extLst>
              <a:ext uri="{FF2B5EF4-FFF2-40B4-BE49-F238E27FC236}">
                <a16:creationId xmlns:a16="http://schemas.microsoft.com/office/drawing/2014/main" id="{D419593A-68BC-CC42-2E9E-803BE469EEE0}"/>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5374865"/>
            <a:ext cx="156078" cy="156078"/>
          </a:xfrm>
          <a:prstGeom prst="rect">
            <a:avLst/>
          </a:prstGeom>
        </p:spPr>
      </p:pic>
      <p:pic>
        <p:nvPicPr>
          <p:cNvPr id="120" name="Graphic 39" descr="Germ outline">
            <a:extLst>
              <a:ext uri="{FF2B5EF4-FFF2-40B4-BE49-F238E27FC236}">
                <a16:creationId xmlns:a16="http://schemas.microsoft.com/office/drawing/2014/main" id="{51B6859E-9617-9979-92C5-1B386D5B7542}"/>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5369502"/>
            <a:ext cx="156078" cy="156078"/>
          </a:xfrm>
          <a:prstGeom prst="rect">
            <a:avLst/>
          </a:prstGeom>
        </p:spPr>
      </p:pic>
      <p:pic>
        <p:nvPicPr>
          <p:cNvPr id="121" name="Graphic 40" descr="Water outline">
            <a:extLst>
              <a:ext uri="{FF2B5EF4-FFF2-40B4-BE49-F238E27FC236}">
                <a16:creationId xmlns:a16="http://schemas.microsoft.com/office/drawing/2014/main" id="{E6A09841-54D0-76C4-6E88-899DE5E78CD3}"/>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5378206"/>
            <a:ext cx="156078" cy="156078"/>
          </a:xfrm>
          <a:prstGeom prst="rect">
            <a:avLst/>
          </a:prstGeom>
        </p:spPr>
      </p:pic>
      <p:pic>
        <p:nvPicPr>
          <p:cNvPr id="122" name="Graphic 37" descr="DNA outline">
            <a:extLst>
              <a:ext uri="{FF2B5EF4-FFF2-40B4-BE49-F238E27FC236}">
                <a16:creationId xmlns:a16="http://schemas.microsoft.com/office/drawing/2014/main" id="{9389E585-0B87-68B8-68DB-CFB1462E2BA1}"/>
              </a:ext>
            </a:extLst>
          </p:cNvPr>
          <p:cNvPicPr>
            <a:picLocks noChangeAspect="1"/>
          </p:cNvPicPr>
          <p:nvPr/>
        </p:nvPicPr>
        <p:blipFill>
          <a:blip r:embed="rId26" cstate="email">
            <a:extLst>
              <a:ext uri="{28A0092B-C50C-407E-A947-70E740481C1C}">
                <a14:useLocalDpi xmlns:a14="http://schemas.microsoft.com/office/drawing/2010/main"/>
              </a:ext>
              <a:ext uri="{96DAC541-7B7A-43D3-8B79-37D633B846F1}">
                <asvg:svgBlip xmlns:asvg="http://schemas.microsoft.com/office/drawing/2016/SVG/main" r:embed="rId27"/>
              </a:ext>
            </a:extLst>
          </a:blip>
          <a:srcRect/>
          <a:stretch/>
        </p:blipFill>
        <p:spPr>
          <a:xfrm>
            <a:off x="6638259" y="5370115"/>
            <a:ext cx="156078" cy="156078"/>
          </a:xfrm>
          <a:prstGeom prst="rect">
            <a:avLst/>
          </a:prstGeom>
        </p:spPr>
      </p:pic>
      <p:sp>
        <p:nvSpPr>
          <p:cNvPr id="123" name="TextBox 97">
            <a:extLst>
              <a:ext uri="{FF2B5EF4-FFF2-40B4-BE49-F238E27FC236}">
                <a16:creationId xmlns:a16="http://schemas.microsoft.com/office/drawing/2014/main" id="{EFC65D94-2DEE-9785-D131-62D5716B4851}"/>
              </a:ext>
            </a:extLst>
          </p:cNvPr>
          <p:cNvSpPr txBox="1"/>
          <p:nvPr/>
        </p:nvSpPr>
        <p:spPr>
          <a:xfrm>
            <a:off x="5637151" y="5587724"/>
            <a:ext cx="1426316" cy="173192"/>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ctr"/>
            <a:r>
              <a:rPr lang="hu-HU" sz="788" b="1" dirty="0">
                <a:solidFill>
                  <a:srgbClr val="0064B1"/>
                </a:solidFill>
                <a:latin typeface="TT Norms Bold" panose="02000503030000020003" pitchFamily="2" charset="77"/>
              </a:rPr>
              <a:t>NERVOUS SYSTEM</a:t>
            </a:r>
            <a:endParaRPr lang="en-US" sz="788" b="1" dirty="0">
              <a:solidFill>
                <a:srgbClr val="0064B1"/>
              </a:solidFill>
              <a:latin typeface="TT Norms Bold" panose="02000503030000020003" pitchFamily="2" charset="77"/>
            </a:endParaRPr>
          </a:p>
        </p:txBody>
      </p:sp>
      <p:sp>
        <p:nvSpPr>
          <p:cNvPr id="124" name="Rectangle: Rounded Corners 11">
            <a:extLst>
              <a:ext uri="{FF2B5EF4-FFF2-40B4-BE49-F238E27FC236}">
                <a16:creationId xmlns:a16="http://schemas.microsoft.com/office/drawing/2014/main" id="{F04D9A65-EE0B-6A9C-0420-8165EA232833}"/>
              </a:ext>
            </a:extLst>
          </p:cNvPr>
          <p:cNvSpPr/>
          <p:nvPr/>
        </p:nvSpPr>
        <p:spPr>
          <a:xfrm>
            <a:off x="4651714" y="5822071"/>
            <a:ext cx="1758484"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800" dirty="0">
                <a:solidFill>
                  <a:srgbClr val="0064B1"/>
                </a:solidFill>
                <a:latin typeface="TT Norms Regular" panose="02000503030000020003" pitchFamily="2" charset="77"/>
              </a:rPr>
              <a:t>SUBCORTICAL LESIONS</a:t>
            </a:r>
          </a:p>
        </p:txBody>
      </p:sp>
      <p:sp>
        <p:nvSpPr>
          <p:cNvPr id="125" name="Rectangle: Rounded Corners 11">
            <a:extLst>
              <a:ext uri="{FF2B5EF4-FFF2-40B4-BE49-F238E27FC236}">
                <a16:creationId xmlns:a16="http://schemas.microsoft.com/office/drawing/2014/main" id="{4CBF4D6D-9B89-266A-1F31-B824F261689A}"/>
              </a:ext>
            </a:extLst>
          </p:cNvPr>
          <p:cNvSpPr/>
          <p:nvPr/>
        </p:nvSpPr>
        <p:spPr>
          <a:xfrm>
            <a:off x="4814355" y="6004174"/>
            <a:ext cx="1595842"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r-HR" sz="800" dirty="0">
                <a:solidFill>
                  <a:srgbClr val="0064B1"/>
                </a:solidFill>
                <a:latin typeface="TT Norms Regular" panose="02000503030000020003" pitchFamily="2" charset="77"/>
              </a:rPr>
              <a:t>PINEAL GLAND CYST</a:t>
            </a:r>
          </a:p>
        </p:txBody>
      </p:sp>
      <p:cxnSp>
        <p:nvCxnSpPr>
          <p:cNvPr id="126" name="Straight Arrow Connector 254">
            <a:extLst>
              <a:ext uri="{FF2B5EF4-FFF2-40B4-BE49-F238E27FC236}">
                <a16:creationId xmlns:a16="http://schemas.microsoft.com/office/drawing/2014/main" id="{013A4FA3-D7AD-DBC1-AD63-B326AFAB0C5D}"/>
              </a:ext>
            </a:extLst>
          </p:cNvPr>
          <p:cNvCxnSpPr/>
          <p:nvPr/>
        </p:nvCxnSpPr>
        <p:spPr>
          <a:xfrm>
            <a:off x="6440213" y="6029263"/>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7" name="Graphic 43" descr="Medical outline">
            <a:extLst>
              <a:ext uri="{FF2B5EF4-FFF2-40B4-BE49-F238E27FC236}">
                <a16:creationId xmlns:a16="http://schemas.microsoft.com/office/drawing/2014/main" id="{76D0580F-BA09-4B28-85E4-C8B316D33992}"/>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6025922"/>
            <a:ext cx="156078" cy="156078"/>
          </a:xfrm>
          <a:prstGeom prst="rect">
            <a:avLst/>
          </a:prstGeom>
        </p:spPr>
      </p:pic>
      <p:pic>
        <p:nvPicPr>
          <p:cNvPr id="128" name="Graphic 39" descr="Germ outline">
            <a:extLst>
              <a:ext uri="{FF2B5EF4-FFF2-40B4-BE49-F238E27FC236}">
                <a16:creationId xmlns:a16="http://schemas.microsoft.com/office/drawing/2014/main" id="{859C9FB6-4E02-DEE9-24DF-1EFE770A5992}"/>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6020559"/>
            <a:ext cx="156078" cy="156078"/>
          </a:xfrm>
          <a:prstGeom prst="rect">
            <a:avLst/>
          </a:prstGeom>
        </p:spPr>
      </p:pic>
      <p:pic>
        <p:nvPicPr>
          <p:cNvPr id="129" name="Graphic 40" descr="Water outline">
            <a:extLst>
              <a:ext uri="{FF2B5EF4-FFF2-40B4-BE49-F238E27FC236}">
                <a16:creationId xmlns:a16="http://schemas.microsoft.com/office/drawing/2014/main" id="{971E5429-383D-F83A-E6F9-9A885AA2A93B}"/>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6029263"/>
            <a:ext cx="156078" cy="156078"/>
          </a:xfrm>
          <a:prstGeom prst="rect">
            <a:avLst/>
          </a:prstGeom>
        </p:spPr>
      </p:pic>
      <p:pic>
        <p:nvPicPr>
          <p:cNvPr id="130" name="Graphic 37" descr="DNA outline">
            <a:extLst>
              <a:ext uri="{FF2B5EF4-FFF2-40B4-BE49-F238E27FC236}">
                <a16:creationId xmlns:a16="http://schemas.microsoft.com/office/drawing/2014/main" id="{C2209B7E-C9DC-8928-6AB3-44ADAF44CBB3}"/>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6021172"/>
            <a:ext cx="156078" cy="156078"/>
          </a:xfrm>
          <a:prstGeom prst="rect">
            <a:avLst/>
          </a:prstGeom>
        </p:spPr>
      </p:pic>
      <p:cxnSp>
        <p:nvCxnSpPr>
          <p:cNvPr id="131" name="Straight Arrow Connector 254">
            <a:extLst>
              <a:ext uri="{FF2B5EF4-FFF2-40B4-BE49-F238E27FC236}">
                <a16:creationId xmlns:a16="http://schemas.microsoft.com/office/drawing/2014/main" id="{7D47B5FF-1F07-E2C9-45C4-21A743EA9EA4}"/>
              </a:ext>
            </a:extLst>
          </p:cNvPr>
          <p:cNvCxnSpPr/>
          <p:nvPr/>
        </p:nvCxnSpPr>
        <p:spPr>
          <a:xfrm>
            <a:off x="6440213" y="5814418"/>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2" name="Graphic 43" descr="Medical outline">
            <a:extLst>
              <a:ext uri="{FF2B5EF4-FFF2-40B4-BE49-F238E27FC236}">
                <a16:creationId xmlns:a16="http://schemas.microsoft.com/office/drawing/2014/main" id="{0674A7AB-AE63-2300-0E95-17A78420180F}"/>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5817009"/>
            <a:ext cx="156078" cy="156078"/>
          </a:xfrm>
          <a:prstGeom prst="rect">
            <a:avLst/>
          </a:prstGeom>
        </p:spPr>
      </p:pic>
      <p:pic>
        <p:nvPicPr>
          <p:cNvPr id="133" name="Graphic 39" descr="Germ outline">
            <a:extLst>
              <a:ext uri="{FF2B5EF4-FFF2-40B4-BE49-F238E27FC236}">
                <a16:creationId xmlns:a16="http://schemas.microsoft.com/office/drawing/2014/main" id="{385678FB-8660-866A-F8CD-B2DA549F7C1E}"/>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5811647"/>
            <a:ext cx="156078" cy="156078"/>
          </a:xfrm>
          <a:prstGeom prst="rect">
            <a:avLst/>
          </a:prstGeom>
        </p:spPr>
      </p:pic>
      <p:pic>
        <p:nvPicPr>
          <p:cNvPr id="134" name="Graphic 40" descr="Water outline">
            <a:extLst>
              <a:ext uri="{FF2B5EF4-FFF2-40B4-BE49-F238E27FC236}">
                <a16:creationId xmlns:a16="http://schemas.microsoft.com/office/drawing/2014/main" id="{DC39D4C3-A255-7727-E525-E060F3AB2957}"/>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5820351"/>
            <a:ext cx="156078" cy="156078"/>
          </a:xfrm>
          <a:prstGeom prst="rect">
            <a:avLst/>
          </a:prstGeom>
        </p:spPr>
      </p:pic>
      <p:pic>
        <p:nvPicPr>
          <p:cNvPr id="135" name="Graphic 37" descr="DNA outline">
            <a:extLst>
              <a:ext uri="{FF2B5EF4-FFF2-40B4-BE49-F238E27FC236}">
                <a16:creationId xmlns:a16="http://schemas.microsoft.com/office/drawing/2014/main" id="{4754779A-F3B7-238F-119C-9A5836983131}"/>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5812260"/>
            <a:ext cx="156078" cy="156078"/>
          </a:xfrm>
          <a:prstGeom prst="rect">
            <a:avLst/>
          </a:prstGeom>
        </p:spPr>
      </p:pic>
      <p:sp>
        <p:nvSpPr>
          <p:cNvPr id="136" name="TextBox 97">
            <a:extLst>
              <a:ext uri="{FF2B5EF4-FFF2-40B4-BE49-F238E27FC236}">
                <a16:creationId xmlns:a16="http://schemas.microsoft.com/office/drawing/2014/main" id="{2D5756EE-F016-911B-8C02-3525A1363826}"/>
              </a:ext>
            </a:extLst>
          </p:cNvPr>
          <p:cNvSpPr txBox="1"/>
          <p:nvPr/>
        </p:nvSpPr>
        <p:spPr>
          <a:xfrm>
            <a:off x="5054483" y="6274330"/>
            <a:ext cx="2591654" cy="173192"/>
          </a:xfrm>
          <a:prstGeom prst="rect">
            <a:avLst/>
          </a:prstGeom>
          <a:noFill/>
        </p:spPr>
        <p:txBody>
          <a:bodyPr rot="0" spcFirstLastPara="0" vertOverflow="overflow" horzOverflow="overflow" vert="horz" wrap="square" lIns="51435" tIns="25719" rIns="51435" bIns="25719" numCol="1" spcCol="0" rtlCol="0" fromWordArt="0" anchor="t" anchorCtr="0" forceAA="0" compatLnSpc="1">
            <a:prstTxWarp prst="textNoShape">
              <a:avLst/>
            </a:prstTxWarp>
            <a:spAutoFit/>
          </a:bodyPr>
          <a:lstStyle/>
          <a:p>
            <a:pPr algn="ctr"/>
            <a:r>
              <a:rPr lang="hu-HU" sz="788" b="1" dirty="0">
                <a:solidFill>
                  <a:srgbClr val="0064B1"/>
                </a:solidFill>
                <a:latin typeface="TT Norms Bold" panose="02000503030000020003" pitchFamily="2" charset="77"/>
              </a:rPr>
              <a:t>IMMUNE AND HEMATOPOETIC SYSTEM</a:t>
            </a:r>
          </a:p>
        </p:txBody>
      </p:sp>
      <p:sp>
        <p:nvSpPr>
          <p:cNvPr id="137" name="Rectangle: Rounded Corners 11">
            <a:extLst>
              <a:ext uri="{FF2B5EF4-FFF2-40B4-BE49-F238E27FC236}">
                <a16:creationId xmlns:a16="http://schemas.microsoft.com/office/drawing/2014/main" id="{2C171B9C-2407-F683-967D-072A2B0E5310}"/>
              </a:ext>
            </a:extLst>
          </p:cNvPr>
          <p:cNvSpPr/>
          <p:nvPr/>
        </p:nvSpPr>
        <p:spPr>
          <a:xfrm>
            <a:off x="4651714" y="6511349"/>
            <a:ext cx="1758484" cy="1800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800" dirty="0">
                <a:solidFill>
                  <a:srgbClr val="0064B1"/>
                </a:solidFill>
                <a:latin typeface="TT Norms Regular" panose="02000503030000020003" pitchFamily="2" charset="77"/>
              </a:rPr>
              <a:t>INCREASED FOLATE LEVEL</a:t>
            </a:r>
          </a:p>
        </p:txBody>
      </p:sp>
      <p:cxnSp>
        <p:nvCxnSpPr>
          <p:cNvPr id="138" name="Straight Arrow Connector 254">
            <a:extLst>
              <a:ext uri="{FF2B5EF4-FFF2-40B4-BE49-F238E27FC236}">
                <a16:creationId xmlns:a16="http://schemas.microsoft.com/office/drawing/2014/main" id="{245DB576-F14D-751A-449B-E3D30424132F}"/>
              </a:ext>
            </a:extLst>
          </p:cNvPr>
          <p:cNvCxnSpPr/>
          <p:nvPr/>
        </p:nvCxnSpPr>
        <p:spPr>
          <a:xfrm>
            <a:off x="6440213" y="6503696"/>
            <a:ext cx="0" cy="156078"/>
          </a:xfrm>
          <a:prstGeom prst="straightConnector1">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9" name="Graphic 43" descr="Medical outline">
            <a:extLst>
              <a:ext uri="{FF2B5EF4-FFF2-40B4-BE49-F238E27FC236}">
                <a16:creationId xmlns:a16="http://schemas.microsoft.com/office/drawing/2014/main" id="{8D49FE4F-496A-4BDF-CBB8-B33DED4A3B65}"/>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6470230" y="6506287"/>
            <a:ext cx="156078" cy="156078"/>
          </a:xfrm>
          <a:prstGeom prst="rect">
            <a:avLst/>
          </a:prstGeom>
        </p:spPr>
      </p:pic>
      <p:pic>
        <p:nvPicPr>
          <p:cNvPr id="140" name="Graphic 39" descr="Germ outline">
            <a:extLst>
              <a:ext uri="{FF2B5EF4-FFF2-40B4-BE49-F238E27FC236}">
                <a16:creationId xmlns:a16="http://schemas.microsoft.com/office/drawing/2014/main" id="{4DEA4A18-986B-6E6A-908E-97B846AF7A10}"/>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6809520" y="6500925"/>
            <a:ext cx="156078" cy="156078"/>
          </a:xfrm>
          <a:prstGeom prst="rect">
            <a:avLst/>
          </a:prstGeom>
        </p:spPr>
      </p:pic>
      <p:pic>
        <p:nvPicPr>
          <p:cNvPr id="141" name="Graphic 40" descr="Water outline">
            <a:extLst>
              <a:ext uri="{FF2B5EF4-FFF2-40B4-BE49-F238E27FC236}">
                <a16:creationId xmlns:a16="http://schemas.microsoft.com/office/drawing/2014/main" id="{537A5F03-87D9-0CB4-D997-0A3467211686}"/>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p:blipFill>
        <p:spPr>
          <a:xfrm>
            <a:off x="6974650" y="6509629"/>
            <a:ext cx="156078" cy="156078"/>
          </a:xfrm>
          <a:prstGeom prst="rect">
            <a:avLst/>
          </a:prstGeom>
        </p:spPr>
      </p:pic>
      <p:pic>
        <p:nvPicPr>
          <p:cNvPr id="142" name="Graphic 37" descr="DNA outline">
            <a:extLst>
              <a:ext uri="{FF2B5EF4-FFF2-40B4-BE49-F238E27FC236}">
                <a16:creationId xmlns:a16="http://schemas.microsoft.com/office/drawing/2014/main" id="{B9767B5F-5E2B-60FF-049B-4DBF394F40C2}"/>
              </a:ext>
            </a:extLst>
          </p:cNvPr>
          <p:cNvPicPr>
            <a:picLocks noChangeAspect="1"/>
          </p:cNvPicPr>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p:blipFill>
        <p:spPr>
          <a:xfrm>
            <a:off x="6638259" y="6501538"/>
            <a:ext cx="156078" cy="156078"/>
          </a:xfrm>
          <a:prstGeom prst="rect">
            <a:avLst/>
          </a:prstGeom>
        </p:spPr>
      </p:pic>
      <p:cxnSp>
        <p:nvCxnSpPr>
          <p:cNvPr id="143" name="Straight Connector 142">
            <a:extLst>
              <a:ext uri="{FF2B5EF4-FFF2-40B4-BE49-F238E27FC236}">
                <a16:creationId xmlns:a16="http://schemas.microsoft.com/office/drawing/2014/main" id="{48C8B08D-8116-9F3A-359E-B97C8B3A0102}"/>
              </a:ext>
            </a:extLst>
          </p:cNvPr>
          <p:cNvCxnSpPr/>
          <p:nvPr/>
        </p:nvCxnSpPr>
        <p:spPr>
          <a:xfrm flipV="1">
            <a:off x="3842655" y="1706357"/>
            <a:ext cx="1040710" cy="581926"/>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16EF86C-7DC1-FEF5-522F-FC768889884E}"/>
              </a:ext>
            </a:extLst>
          </p:cNvPr>
          <p:cNvCxnSpPr>
            <a:cxnSpLocks/>
          </p:cNvCxnSpPr>
          <p:nvPr/>
        </p:nvCxnSpPr>
        <p:spPr>
          <a:xfrm flipV="1">
            <a:off x="3842655" y="1704346"/>
            <a:ext cx="1048299" cy="786641"/>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4B644EC7-C434-A958-E38C-BAC267084B97}"/>
              </a:ext>
            </a:extLst>
          </p:cNvPr>
          <p:cNvCxnSpPr>
            <a:cxnSpLocks/>
          </p:cNvCxnSpPr>
          <p:nvPr/>
        </p:nvCxnSpPr>
        <p:spPr>
          <a:xfrm flipV="1">
            <a:off x="3842655" y="1718908"/>
            <a:ext cx="1048299" cy="923571"/>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974CB75B-B9DF-B917-3D00-6655DAF2D871}"/>
              </a:ext>
            </a:extLst>
          </p:cNvPr>
          <p:cNvCxnSpPr>
            <a:cxnSpLocks/>
          </p:cNvCxnSpPr>
          <p:nvPr/>
        </p:nvCxnSpPr>
        <p:spPr>
          <a:xfrm flipV="1">
            <a:off x="3842655" y="1711710"/>
            <a:ext cx="1048299" cy="1092457"/>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2879753-3CE8-4C31-2558-01C0557FF15E}"/>
              </a:ext>
            </a:extLst>
          </p:cNvPr>
          <p:cNvCxnSpPr>
            <a:cxnSpLocks/>
          </p:cNvCxnSpPr>
          <p:nvPr/>
        </p:nvCxnSpPr>
        <p:spPr>
          <a:xfrm>
            <a:off x="3838860" y="2971424"/>
            <a:ext cx="960311" cy="1817808"/>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C03E9521-4AA5-6560-4C34-166D5CB62601}"/>
              </a:ext>
            </a:extLst>
          </p:cNvPr>
          <p:cNvCxnSpPr>
            <a:cxnSpLocks/>
          </p:cNvCxnSpPr>
          <p:nvPr/>
        </p:nvCxnSpPr>
        <p:spPr>
          <a:xfrm>
            <a:off x="3838860" y="3173308"/>
            <a:ext cx="1117732" cy="2274234"/>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E476526-E926-16B0-DE0A-D9E3BBD50A14}"/>
              </a:ext>
            </a:extLst>
          </p:cNvPr>
          <p:cNvCxnSpPr>
            <a:cxnSpLocks/>
          </p:cNvCxnSpPr>
          <p:nvPr/>
        </p:nvCxnSpPr>
        <p:spPr>
          <a:xfrm flipV="1">
            <a:off x="3842655" y="1704302"/>
            <a:ext cx="1055977" cy="2567314"/>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D3C58D7C-6FB2-0D11-7085-125201A45963}"/>
              </a:ext>
            </a:extLst>
          </p:cNvPr>
          <p:cNvCxnSpPr>
            <a:cxnSpLocks/>
          </p:cNvCxnSpPr>
          <p:nvPr/>
        </p:nvCxnSpPr>
        <p:spPr>
          <a:xfrm flipV="1">
            <a:off x="3842655" y="1723545"/>
            <a:ext cx="1044803" cy="2757025"/>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5653437A-DED9-9D39-4AC2-491078A8BDE6}"/>
              </a:ext>
            </a:extLst>
          </p:cNvPr>
          <p:cNvCxnSpPr>
            <a:cxnSpLocks/>
            <a:endCxn id="73" idx="1"/>
          </p:cNvCxnSpPr>
          <p:nvPr/>
        </p:nvCxnSpPr>
        <p:spPr>
          <a:xfrm flipV="1">
            <a:off x="3842655" y="3412320"/>
            <a:ext cx="971700" cy="1228353"/>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4BCB12C2-7694-FFFC-41A3-B1A4F55B2DFF}"/>
              </a:ext>
            </a:extLst>
          </p:cNvPr>
          <p:cNvCxnSpPr>
            <a:cxnSpLocks/>
            <a:endCxn id="73" idx="1"/>
          </p:cNvCxnSpPr>
          <p:nvPr/>
        </p:nvCxnSpPr>
        <p:spPr>
          <a:xfrm flipV="1">
            <a:off x="3842655" y="3412320"/>
            <a:ext cx="971700" cy="1418161"/>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48B0F6A5-948F-D0A6-CE81-C3A9E86D8939}"/>
              </a:ext>
            </a:extLst>
          </p:cNvPr>
          <p:cNvCxnSpPr>
            <a:cxnSpLocks/>
          </p:cNvCxnSpPr>
          <p:nvPr/>
        </p:nvCxnSpPr>
        <p:spPr>
          <a:xfrm flipV="1">
            <a:off x="3842655" y="1737600"/>
            <a:ext cx="1038545" cy="3736877"/>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F0E2170-C0BD-A8E5-5949-A0EBC70FE2AD}"/>
              </a:ext>
            </a:extLst>
          </p:cNvPr>
          <p:cNvCxnSpPr>
            <a:cxnSpLocks/>
          </p:cNvCxnSpPr>
          <p:nvPr/>
        </p:nvCxnSpPr>
        <p:spPr>
          <a:xfrm flipV="1">
            <a:off x="3842655" y="1737531"/>
            <a:ext cx="1039567" cy="3941304"/>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52BCC8D-EF5C-84EB-02DB-3EE3A8B6DC86}"/>
              </a:ext>
            </a:extLst>
          </p:cNvPr>
          <p:cNvCxnSpPr>
            <a:cxnSpLocks/>
          </p:cNvCxnSpPr>
          <p:nvPr/>
        </p:nvCxnSpPr>
        <p:spPr>
          <a:xfrm flipV="1">
            <a:off x="3842655" y="1721031"/>
            <a:ext cx="1055977" cy="4118660"/>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BDC6727-62F7-C68C-3B83-41E9FAD5C1D9}"/>
              </a:ext>
            </a:extLst>
          </p:cNvPr>
          <p:cNvCxnSpPr>
            <a:cxnSpLocks/>
            <a:endCxn id="73" idx="1"/>
          </p:cNvCxnSpPr>
          <p:nvPr/>
        </p:nvCxnSpPr>
        <p:spPr>
          <a:xfrm flipV="1">
            <a:off x="3842655" y="3412320"/>
            <a:ext cx="971700" cy="2569767"/>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8510210-243D-4DAB-A126-86942C015CAD}"/>
              </a:ext>
            </a:extLst>
          </p:cNvPr>
          <p:cNvCxnSpPr>
            <a:cxnSpLocks/>
          </p:cNvCxnSpPr>
          <p:nvPr/>
        </p:nvCxnSpPr>
        <p:spPr>
          <a:xfrm flipH="1" flipV="1">
            <a:off x="7293825" y="1645728"/>
            <a:ext cx="1213355" cy="642556"/>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B6F6443-148F-0D19-17BD-A25FED36CC6F}"/>
              </a:ext>
            </a:extLst>
          </p:cNvPr>
          <p:cNvCxnSpPr>
            <a:cxnSpLocks/>
          </p:cNvCxnSpPr>
          <p:nvPr/>
        </p:nvCxnSpPr>
        <p:spPr>
          <a:xfrm flipH="1" flipV="1">
            <a:off x="7311041" y="2306268"/>
            <a:ext cx="1196139" cy="103772"/>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AF95FB6-5965-016B-F228-FC921BCC5E37}"/>
              </a:ext>
            </a:extLst>
          </p:cNvPr>
          <p:cNvCxnSpPr>
            <a:cxnSpLocks/>
          </p:cNvCxnSpPr>
          <p:nvPr/>
        </p:nvCxnSpPr>
        <p:spPr>
          <a:xfrm flipH="1" flipV="1">
            <a:off x="7293825" y="1832853"/>
            <a:ext cx="1213355" cy="690413"/>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2C740617-65EB-85DD-5277-9450C46C78B3}"/>
              </a:ext>
            </a:extLst>
          </p:cNvPr>
          <p:cNvCxnSpPr>
            <a:cxnSpLocks/>
          </p:cNvCxnSpPr>
          <p:nvPr/>
        </p:nvCxnSpPr>
        <p:spPr>
          <a:xfrm flipH="1" flipV="1">
            <a:off x="7316381" y="2485055"/>
            <a:ext cx="1190800" cy="278939"/>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DCC49D5-912C-E291-EE78-E7DA5AECDDA9}"/>
              </a:ext>
            </a:extLst>
          </p:cNvPr>
          <p:cNvCxnSpPr>
            <a:cxnSpLocks/>
          </p:cNvCxnSpPr>
          <p:nvPr/>
        </p:nvCxnSpPr>
        <p:spPr>
          <a:xfrm flipH="1">
            <a:off x="7311042" y="2908535"/>
            <a:ext cx="1196139" cy="78040"/>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A03AAD47-2635-1983-6E7B-67BC0C443F8A}"/>
              </a:ext>
            </a:extLst>
          </p:cNvPr>
          <p:cNvCxnSpPr>
            <a:cxnSpLocks/>
          </p:cNvCxnSpPr>
          <p:nvPr/>
        </p:nvCxnSpPr>
        <p:spPr>
          <a:xfrm flipH="1">
            <a:off x="7311042" y="3126150"/>
            <a:ext cx="1196139" cy="81093"/>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0B55088B-00A3-07C3-E069-4D5E6C6100BA}"/>
              </a:ext>
            </a:extLst>
          </p:cNvPr>
          <p:cNvCxnSpPr>
            <a:cxnSpLocks/>
          </p:cNvCxnSpPr>
          <p:nvPr/>
        </p:nvCxnSpPr>
        <p:spPr>
          <a:xfrm flipH="1">
            <a:off x="7313711" y="3126150"/>
            <a:ext cx="1193469" cy="286168"/>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66E2D1B9-5F4E-E4AB-C8BD-9967476F82B2}"/>
              </a:ext>
            </a:extLst>
          </p:cNvPr>
          <p:cNvCxnSpPr>
            <a:cxnSpLocks/>
          </p:cNvCxnSpPr>
          <p:nvPr/>
        </p:nvCxnSpPr>
        <p:spPr>
          <a:xfrm flipH="1">
            <a:off x="7291530" y="3273525"/>
            <a:ext cx="1215651" cy="841419"/>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C19B72D-6869-ED4E-823D-B001B4CE6512}"/>
              </a:ext>
            </a:extLst>
          </p:cNvPr>
          <p:cNvCxnSpPr>
            <a:cxnSpLocks/>
          </p:cNvCxnSpPr>
          <p:nvPr/>
        </p:nvCxnSpPr>
        <p:spPr>
          <a:xfrm flipH="1">
            <a:off x="7291530" y="3427336"/>
            <a:ext cx="1215651" cy="481558"/>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B2DAF94-8900-FC62-95A2-6463905E33BA}"/>
              </a:ext>
            </a:extLst>
          </p:cNvPr>
          <p:cNvCxnSpPr>
            <a:cxnSpLocks/>
          </p:cNvCxnSpPr>
          <p:nvPr/>
        </p:nvCxnSpPr>
        <p:spPr>
          <a:xfrm flipH="1">
            <a:off x="7316381" y="3550375"/>
            <a:ext cx="1190800" cy="555889"/>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0CF1EA6B-18DB-BD59-2006-08DDFEE2DE77}"/>
              </a:ext>
            </a:extLst>
          </p:cNvPr>
          <p:cNvCxnSpPr>
            <a:cxnSpLocks/>
          </p:cNvCxnSpPr>
          <p:nvPr/>
        </p:nvCxnSpPr>
        <p:spPr>
          <a:xfrm flipH="1">
            <a:off x="7316381" y="3710578"/>
            <a:ext cx="1190800" cy="198316"/>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F9DDD2C4-87FB-34FF-3CF5-4EE50111A645}"/>
              </a:ext>
            </a:extLst>
          </p:cNvPr>
          <p:cNvCxnSpPr>
            <a:cxnSpLocks/>
          </p:cNvCxnSpPr>
          <p:nvPr/>
        </p:nvCxnSpPr>
        <p:spPr>
          <a:xfrm flipH="1">
            <a:off x="7316381" y="3871346"/>
            <a:ext cx="1190800" cy="458446"/>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D2B8D74-9BC4-42C4-0CD2-6ACA1B5CB015}"/>
              </a:ext>
            </a:extLst>
          </p:cNvPr>
          <p:cNvCxnSpPr>
            <a:cxnSpLocks/>
          </p:cNvCxnSpPr>
          <p:nvPr/>
        </p:nvCxnSpPr>
        <p:spPr>
          <a:xfrm flipH="1">
            <a:off x="7311041" y="4011523"/>
            <a:ext cx="1196139" cy="946118"/>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DAA6612-0119-7E49-0E40-3D9F1F0E08D0}"/>
              </a:ext>
            </a:extLst>
          </p:cNvPr>
          <p:cNvCxnSpPr>
            <a:cxnSpLocks/>
          </p:cNvCxnSpPr>
          <p:nvPr/>
        </p:nvCxnSpPr>
        <p:spPr>
          <a:xfrm flipH="1">
            <a:off x="7297093" y="4326415"/>
            <a:ext cx="1210086" cy="466539"/>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D477C28-88EB-29D0-FA61-BAB01B609FA8}"/>
              </a:ext>
            </a:extLst>
          </p:cNvPr>
          <p:cNvCxnSpPr>
            <a:cxnSpLocks/>
          </p:cNvCxnSpPr>
          <p:nvPr/>
        </p:nvCxnSpPr>
        <p:spPr>
          <a:xfrm flipH="1">
            <a:off x="7316381" y="4479861"/>
            <a:ext cx="1190800" cy="728867"/>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1B6035D-324B-95AA-7BEA-D11808996D16}"/>
              </a:ext>
            </a:extLst>
          </p:cNvPr>
          <p:cNvCxnSpPr>
            <a:cxnSpLocks/>
          </p:cNvCxnSpPr>
          <p:nvPr/>
        </p:nvCxnSpPr>
        <p:spPr>
          <a:xfrm flipH="1">
            <a:off x="7316381" y="4598882"/>
            <a:ext cx="1190800" cy="1273187"/>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1D219D72-AF8B-C5D8-C11A-157C2AC3B4FB}"/>
              </a:ext>
            </a:extLst>
          </p:cNvPr>
          <p:cNvCxnSpPr>
            <a:cxnSpLocks/>
          </p:cNvCxnSpPr>
          <p:nvPr/>
        </p:nvCxnSpPr>
        <p:spPr>
          <a:xfrm flipH="1">
            <a:off x="7306738" y="4173411"/>
            <a:ext cx="1200441" cy="1269752"/>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FD62FB2-DA92-60F7-A7D9-97D0876A9369}"/>
              </a:ext>
            </a:extLst>
          </p:cNvPr>
          <p:cNvCxnSpPr>
            <a:cxnSpLocks/>
          </p:cNvCxnSpPr>
          <p:nvPr/>
        </p:nvCxnSpPr>
        <p:spPr>
          <a:xfrm flipH="1">
            <a:off x="7316381" y="4759657"/>
            <a:ext cx="1190801" cy="1315694"/>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24A3DDC-44B7-8B26-EB16-85650D1E72D3}"/>
              </a:ext>
            </a:extLst>
          </p:cNvPr>
          <p:cNvCxnSpPr>
            <a:cxnSpLocks/>
          </p:cNvCxnSpPr>
          <p:nvPr/>
        </p:nvCxnSpPr>
        <p:spPr>
          <a:xfrm flipH="1" flipV="1">
            <a:off x="7311041" y="4792954"/>
            <a:ext cx="1196139" cy="92114"/>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FA9DAEF4-C14D-23FC-1055-21F3826C6F23}"/>
              </a:ext>
            </a:extLst>
          </p:cNvPr>
          <p:cNvCxnSpPr>
            <a:cxnSpLocks/>
          </p:cNvCxnSpPr>
          <p:nvPr/>
        </p:nvCxnSpPr>
        <p:spPr>
          <a:xfrm flipH="1">
            <a:off x="7291530" y="5047673"/>
            <a:ext cx="1215653" cy="1531292"/>
          </a:xfrm>
          <a:prstGeom prst="line">
            <a:avLst/>
          </a:prstGeom>
          <a:ln>
            <a:solidFill>
              <a:srgbClr val="F5BFA9"/>
            </a:solidFill>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E22359A5-58B3-EBFD-34BB-82D04D811DC6}"/>
              </a:ext>
            </a:extLst>
          </p:cNvPr>
          <p:cNvSpPr/>
          <p:nvPr/>
        </p:nvSpPr>
        <p:spPr>
          <a:xfrm>
            <a:off x="6980782" y="1510333"/>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3</a:t>
            </a:r>
          </a:p>
        </p:txBody>
      </p:sp>
      <p:sp>
        <p:nvSpPr>
          <p:cNvPr id="178" name="Rectangle 177">
            <a:extLst>
              <a:ext uri="{FF2B5EF4-FFF2-40B4-BE49-F238E27FC236}">
                <a16:creationId xmlns:a16="http://schemas.microsoft.com/office/drawing/2014/main" id="{C6E2192C-DC78-E5B4-F010-8753310E2E6F}"/>
              </a:ext>
            </a:extLst>
          </p:cNvPr>
          <p:cNvSpPr/>
          <p:nvPr/>
        </p:nvSpPr>
        <p:spPr>
          <a:xfrm>
            <a:off x="6669789" y="1510333"/>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4</a:t>
            </a:r>
          </a:p>
        </p:txBody>
      </p:sp>
      <p:sp>
        <p:nvSpPr>
          <p:cNvPr id="179" name="Rectangle 178">
            <a:extLst>
              <a:ext uri="{FF2B5EF4-FFF2-40B4-BE49-F238E27FC236}">
                <a16:creationId xmlns:a16="http://schemas.microsoft.com/office/drawing/2014/main" id="{B1C527CF-39E9-59D5-7ED6-D4BA741164BB}"/>
              </a:ext>
            </a:extLst>
          </p:cNvPr>
          <p:cNvSpPr/>
          <p:nvPr/>
        </p:nvSpPr>
        <p:spPr>
          <a:xfrm>
            <a:off x="6843886" y="1510333"/>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2</a:t>
            </a:r>
          </a:p>
        </p:txBody>
      </p:sp>
      <p:sp>
        <p:nvSpPr>
          <p:cNvPr id="180" name="Rectangle 179">
            <a:extLst>
              <a:ext uri="{FF2B5EF4-FFF2-40B4-BE49-F238E27FC236}">
                <a16:creationId xmlns:a16="http://schemas.microsoft.com/office/drawing/2014/main" id="{B3057573-99BA-044D-2392-8ED71CE33EB3}"/>
              </a:ext>
            </a:extLst>
          </p:cNvPr>
          <p:cNvSpPr/>
          <p:nvPr/>
        </p:nvSpPr>
        <p:spPr>
          <a:xfrm>
            <a:off x="6843886" y="3297364"/>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2</a:t>
            </a:r>
          </a:p>
        </p:txBody>
      </p:sp>
      <p:sp>
        <p:nvSpPr>
          <p:cNvPr id="181" name="Rectangle 180">
            <a:extLst>
              <a:ext uri="{FF2B5EF4-FFF2-40B4-BE49-F238E27FC236}">
                <a16:creationId xmlns:a16="http://schemas.microsoft.com/office/drawing/2014/main" id="{5A29ACAA-E0F1-8922-8BCF-2C33B8C5D112}"/>
              </a:ext>
            </a:extLst>
          </p:cNvPr>
          <p:cNvSpPr/>
          <p:nvPr/>
        </p:nvSpPr>
        <p:spPr>
          <a:xfrm>
            <a:off x="6488146" y="3816868"/>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2</a:t>
            </a:r>
          </a:p>
        </p:txBody>
      </p:sp>
      <p:sp>
        <p:nvSpPr>
          <p:cNvPr id="182" name="Rectangle 181">
            <a:extLst>
              <a:ext uri="{FF2B5EF4-FFF2-40B4-BE49-F238E27FC236}">
                <a16:creationId xmlns:a16="http://schemas.microsoft.com/office/drawing/2014/main" id="{4B081FD7-EAFD-D923-FCD9-913C9D750F5F}"/>
              </a:ext>
            </a:extLst>
          </p:cNvPr>
          <p:cNvSpPr/>
          <p:nvPr/>
        </p:nvSpPr>
        <p:spPr>
          <a:xfrm>
            <a:off x="6488146" y="4019367"/>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2</a:t>
            </a:r>
          </a:p>
        </p:txBody>
      </p:sp>
      <p:sp>
        <p:nvSpPr>
          <p:cNvPr id="183" name="Rectangle 182">
            <a:extLst>
              <a:ext uri="{FF2B5EF4-FFF2-40B4-BE49-F238E27FC236}">
                <a16:creationId xmlns:a16="http://schemas.microsoft.com/office/drawing/2014/main" id="{BC37E301-EB62-0007-CFE9-BF3D159AAE5F}"/>
              </a:ext>
            </a:extLst>
          </p:cNvPr>
          <p:cNvSpPr/>
          <p:nvPr/>
        </p:nvSpPr>
        <p:spPr>
          <a:xfrm>
            <a:off x="6488146" y="4246888"/>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2</a:t>
            </a:r>
          </a:p>
        </p:txBody>
      </p:sp>
      <p:sp>
        <p:nvSpPr>
          <p:cNvPr id="184" name="Rectangle 183">
            <a:extLst>
              <a:ext uri="{FF2B5EF4-FFF2-40B4-BE49-F238E27FC236}">
                <a16:creationId xmlns:a16="http://schemas.microsoft.com/office/drawing/2014/main" id="{059E7719-4739-401E-EFBA-3F3722826D92}"/>
              </a:ext>
            </a:extLst>
          </p:cNvPr>
          <p:cNvSpPr/>
          <p:nvPr/>
        </p:nvSpPr>
        <p:spPr>
          <a:xfrm>
            <a:off x="6488146" y="4713251"/>
            <a:ext cx="243425" cy="16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100" baseline="30000" dirty="0">
                <a:solidFill>
                  <a:srgbClr val="0064B1"/>
                </a:solidFill>
                <a:latin typeface="TT Norms Regular" panose="02000503030000020003" pitchFamily="2" charset="77"/>
              </a:rPr>
              <a:t>2</a:t>
            </a:r>
          </a:p>
        </p:txBody>
      </p:sp>
      <p:cxnSp>
        <p:nvCxnSpPr>
          <p:cNvPr id="188" name="Straight Connector 187">
            <a:extLst>
              <a:ext uri="{FF2B5EF4-FFF2-40B4-BE49-F238E27FC236}">
                <a16:creationId xmlns:a16="http://schemas.microsoft.com/office/drawing/2014/main" id="{9A8A3342-6D8B-ADF3-2FC5-1B7BEF6DA429}"/>
              </a:ext>
            </a:extLst>
          </p:cNvPr>
          <p:cNvCxnSpPr>
            <a:cxnSpLocks/>
          </p:cNvCxnSpPr>
          <p:nvPr/>
        </p:nvCxnSpPr>
        <p:spPr>
          <a:xfrm flipH="1">
            <a:off x="0" y="1015346"/>
            <a:ext cx="12192000" cy="0"/>
          </a:xfrm>
          <a:prstGeom prst="line">
            <a:avLst/>
          </a:prstGeom>
          <a:ln w="57150">
            <a:solidFill>
              <a:srgbClr val="0063B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57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vertical)">
                                      <p:cBhvr>
                                        <p:cTn id="38" dur="500"/>
                                        <p:tgtEl>
                                          <p:spTgt spid="25"/>
                                        </p:tgtEl>
                                      </p:cBhvr>
                                    </p:animEffect>
                                  </p:childTnLst>
                                </p:cTn>
                              </p:par>
                              <p:par>
                                <p:cTn id="39" presetID="14" presetClass="entr" presetSubtype="5"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vertical)">
                                      <p:cBhvr>
                                        <p:cTn id="41" dur="500"/>
                                        <p:tgtEl>
                                          <p:spTgt spid="26"/>
                                        </p:tgtEl>
                                      </p:cBhvr>
                                    </p:animEffect>
                                  </p:childTnLst>
                                </p:cTn>
                              </p:par>
                              <p:par>
                                <p:cTn id="42" presetID="14" presetClass="entr" presetSubtype="5"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vertical)">
                                      <p:cBhvr>
                                        <p:cTn id="44" dur="500"/>
                                        <p:tgtEl>
                                          <p:spTgt spid="27"/>
                                        </p:tgtEl>
                                      </p:cBhvr>
                                    </p:animEffect>
                                  </p:childTnLst>
                                </p:cTn>
                              </p:par>
                              <p:par>
                                <p:cTn id="45" presetID="14" presetClass="entr" presetSubtype="5"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vertical)">
                                      <p:cBhvr>
                                        <p:cTn id="47" dur="500"/>
                                        <p:tgtEl>
                                          <p:spTgt spid="28"/>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randombar(vertical)">
                                      <p:cBhvr>
                                        <p:cTn id="50" dur="500"/>
                                        <p:tgtEl>
                                          <p:spTgt spid="29"/>
                                        </p:tgtEl>
                                      </p:cBhvr>
                                    </p:animEffect>
                                  </p:childTnLst>
                                </p:cTn>
                              </p:par>
                              <p:par>
                                <p:cTn id="51" presetID="14" presetClass="entr" presetSubtype="5"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randombar(vertical)">
                                      <p:cBhvr>
                                        <p:cTn id="53" dur="500"/>
                                        <p:tgtEl>
                                          <p:spTgt spid="30"/>
                                        </p:tgtEl>
                                      </p:cBhvr>
                                    </p:animEffect>
                                  </p:childTnLst>
                                </p:cTn>
                              </p:par>
                              <p:par>
                                <p:cTn id="54" presetID="14" presetClass="entr" presetSubtype="5"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randombar(vertical)">
                                      <p:cBhvr>
                                        <p:cTn id="56" dur="500"/>
                                        <p:tgtEl>
                                          <p:spTgt spid="31"/>
                                        </p:tgtEl>
                                      </p:cBhvr>
                                    </p:animEffect>
                                  </p:childTnLst>
                                </p:cTn>
                              </p:par>
                              <p:par>
                                <p:cTn id="57" presetID="14" presetClass="entr" presetSubtype="5"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randombar(vertical)">
                                      <p:cBhvr>
                                        <p:cTn id="59" dur="500"/>
                                        <p:tgtEl>
                                          <p:spTgt spid="32"/>
                                        </p:tgtEl>
                                      </p:cBhvr>
                                    </p:animEffect>
                                  </p:childTnLst>
                                </p:cTn>
                              </p:par>
                              <p:par>
                                <p:cTn id="60" presetID="14" presetClass="entr" presetSubtype="5"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randombar(vertical)">
                                      <p:cBhvr>
                                        <p:cTn id="62" dur="500"/>
                                        <p:tgtEl>
                                          <p:spTgt spid="33"/>
                                        </p:tgtEl>
                                      </p:cBhvr>
                                    </p:animEffect>
                                  </p:childTnLst>
                                </p:cTn>
                              </p:par>
                              <p:par>
                                <p:cTn id="63" presetID="14" presetClass="entr" presetSubtype="5"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randombar(vertical)">
                                      <p:cBhvr>
                                        <p:cTn id="65" dur="500"/>
                                        <p:tgtEl>
                                          <p:spTgt spid="34"/>
                                        </p:tgtEl>
                                      </p:cBhvr>
                                    </p:animEffect>
                                  </p:childTnLst>
                                </p:cTn>
                              </p:par>
                              <p:par>
                                <p:cTn id="66" presetID="14" presetClass="entr" presetSubtype="5"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randombar(vertical)">
                                      <p:cBhvr>
                                        <p:cTn id="68" dur="500"/>
                                        <p:tgtEl>
                                          <p:spTgt spid="35"/>
                                        </p:tgtEl>
                                      </p:cBhvr>
                                    </p:animEffect>
                                  </p:childTnLst>
                                </p:cTn>
                              </p:par>
                              <p:par>
                                <p:cTn id="69" presetID="14" presetClass="entr" presetSubtype="5"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randombar(vertical)">
                                      <p:cBhvr>
                                        <p:cTn id="71" dur="500"/>
                                        <p:tgtEl>
                                          <p:spTgt spid="36"/>
                                        </p:tgtEl>
                                      </p:cBhvr>
                                    </p:animEffect>
                                  </p:childTnLst>
                                </p:cTn>
                              </p:par>
                              <p:par>
                                <p:cTn id="72" presetID="14" presetClass="entr" presetSubtype="5"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randombar(vertical)">
                                      <p:cBhvr>
                                        <p:cTn id="74" dur="500"/>
                                        <p:tgtEl>
                                          <p:spTgt spid="37"/>
                                        </p:tgtEl>
                                      </p:cBhvr>
                                    </p:animEffect>
                                  </p:childTnLst>
                                </p:cTn>
                              </p:par>
                              <p:par>
                                <p:cTn id="75" presetID="14" presetClass="entr" presetSubtype="5"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randombar(vertical)">
                                      <p:cBhvr>
                                        <p:cTn id="77" dur="500"/>
                                        <p:tgtEl>
                                          <p:spTgt spid="38"/>
                                        </p:tgtEl>
                                      </p:cBhvr>
                                    </p:animEffect>
                                  </p:childTnLst>
                                </p:cTn>
                              </p:par>
                              <p:par>
                                <p:cTn id="78" presetID="14" presetClass="entr" presetSubtype="5"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randombar(vertical)">
                                      <p:cBhvr>
                                        <p:cTn id="80" dur="500"/>
                                        <p:tgtEl>
                                          <p:spTgt spid="39"/>
                                        </p:tgtEl>
                                      </p:cBhvr>
                                    </p:animEffect>
                                  </p:childTnLst>
                                </p:cTn>
                              </p:par>
                              <p:par>
                                <p:cTn id="81" presetID="14" presetClass="entr" presetSubtype="5"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randombar(vertical)">
                                      <p:cBhvr>
                                        <p:cTn id="83" dur="500"/>
                                        <p:tgtEl>
                                          <p:spTgt spid="40"/>
                                        </p:tgtEl>
                                      </p:cBhvr>
                                    </p:animEffect>
                                  </p:childTnLst>
                                </p:cTn>
                              </p:par>
                              <p:par>
                                <p:cTn id="84" presetID="14" presetClass="entr" presetSubtype="5"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randombar(vertical)">
                                      <p:cBhvr>
                                        <p:cTn id="86" dur="500"/>
                                        <p:tgtEl>
                                          <p:spTgt spid="42"/>
                                        </p:tgtEl>
                                      </p:cBhvr>
                                    </p:animEffect>
                                  </p:childTnLst>
                                </p:cTn>
                              </p:par>
                              <p:par>
                                <p:cTn id="87" presetID="14" presetClass="entr" presetSubtype="5"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randombar(vertical)">
                                      <p:cBhvr>
                                        <p:cTn id="89" dur="500"/>
                                        <p:tgtEl>
                                          <p:spTgt spid="43"/>
                                        </p:tgtEl>
                                      </p:cBhvr>
                                    </p:animEffect>
                                  </p:childTnLst>
                                </p:cTn>
                              </p:par>
                              <p:par>
                                <p:cTn id="90" presetID="14" presetClass="entr" presetSubtype="5"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randombar(vertical)">
                                      <p:cBhvr>
                                        <p:cTn id="92" dur="500"/>
                                        <p:tgtEl>
                                          <p:spTgt spid="44"/>
                                        </p:tgtEl>
                                      </p:cBhvr>
                                    </p:animEffect>
                                  </p:childTnLst>
                                </p:cTn>
                              </p:par>
                              <p:par>
                                <p:cTn id="93" presetID="14" presetClass="entr" presetSubtype="5"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randombar(vertical)">
                                      <p:cBhvr>
                                        <p:cTn id="95" dur="500"/>
                                        <p:tgtEl>
                                          <p:spTgt spid="45"/>
                                        </p:tgtEl>
                                      </p:cBhvr>
                                    </p:animEffect>
                                  </p:childTnLst>
                                </p:cTn>
                              </p:par>
                              <p:par>
                                <p:cTn id="96" presetID="14" presetClass="entr" presetSubtype="5" fill="hold"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randombar(vertical)">
                                      <p:cBhvr>
                                        <p:cTn id="98" dur="500"/>
                                        <p:tgtEl>
                                          <p:spTgt spid="46"/>
                                        </p:tgtEl>
                                      </p:cBhvr>
                                    </p:animEffect>
                                  </p:childTnLst>
                                </p:cTn>
                              </p:par>
                              <p:par>
                                <p:cTn id="99" presetID="14" presetClass="entr" presetSubtype="5"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randombar(vertical)">
                                      <p:cBhvr>
                                        <p:cTn id="101" dur="500"/>
                                        <p:tgtEl>
                                          <p:spTgt spid="47"/>
                                        </p:tgtEl>
                                      </p:cBhvr>
                                    </p:animEffect>
                                  </p:childTnLst>
                                </p:cTn>
                              </p:par>
                              <p:par>
                                <p:cTn id="102" presetID="14" presetClass="entr" presetSubtype="5"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randombar(vertical)">
                                      <p:cBhvr>
                                        <p:cTn id="104" dur="500"/>
                                        <p:tgtEl>
                                          <p:spTgt spid="48"/>
                                        </p:tgtEl>
                                      </p:cBhvr>
                                    </p:animEffect>
                                  </p:childTnLst>
                                </p:cTn>
                              </p:par>
                              <p:par>
                                <p:cTn id="105" presetID="14" presetClass="entr" presetSubtype="5"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randombar(vertical)">
                                      <p:cBhvr>
                                        <p:cTn id="107" dur="500"/>
                                        <p:tgtEl>
                                          <p:spTgt spid="49"/>
                                        </p:tgtEl>
                                      </p:cBhvr>
                                    </p:animEffect>
                                  </p:childTnLst>
                                </p:cTn>
                              </p:par>
                              <p:par>
                                <p:cTn id="108" presetID="14" presetClass="entr" presetSubtype="5" fill="hold"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randombar(vertical)">
                                      <p:cBhvr>
                                        <p:cTn id="110" dur="500"/>
                                        <p:tgtEl>
                                          <p:spTgt spid="50"/>
                                        </p:tgtEl>
                                      </p:cBhvr>
                                    </p:animEffect>
                                  </p:childTnLst>
                                </p:cTn>
                              </p:par>
                              <p:par>
                                <p:cTn id="111" presetID="14" presetClass="entr" presetSubtype="5" fill="hold"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randombar(vertical)">
                                      <p:cBhvr>
                                        <p:cTn id="113" dur="500"/>
                                        <p:tgtEl>
                                          <p:spTgt spid="51"/>
                                        </p:tgtEl>
                                      </p:cBhvr>
                                    </p:animEffect>
                                  </p:childTnLst>
                                </p:cTn>
                              </p:par>
                              <p:par>
                                <p:cTn id="114" presetID="14" presetClass="entr" presetSubtype="5" fill="hold"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randombar(vertical)">
                                      <p:cBhvr>
                                        <p:cTn id="116" dur="500"/>
                                        <p:tgtEl>
                                          <p:spTgt spid="52"/>
                                        </p:tgtEl>
                                      </p:cBhvr>
                                    </p:animEffect>
                                  </p:childTnLst>
                                </p:cTn>
                              </p:par>
                              <p:par>
                                <p:cTn id="117" presetID="14" presetClass="entr" presetSubtype="5" fill="hold" nodeType="with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randombar(vertical)">
                                      <p:cBhvr>
                                        <p:cTn id="119" dur="500"/>
                                        <p:tgtEl>
                                          <p:spTgt spid="53"/>
                                        </p:tgtEl>
                                      </p:cBhvr>
                                    </p:animEffect>
                                  </p:childTnLst>
                                </p:cTn>
                              </p:par>
                              <p:par>
                                <p:cTn id="120" presetID="14" presetClass="entr" presetSubtype="5" fill="hold" nodeType="withEffect">
                                  <p:stCondLst>
                                    <p:cond delay="0"/>
                                  </p:stCondLst>
                                  <p:childTnLst>
                                    <p:set>
                                      <p:cBhvr>
                                        <p:cTn id="121" dur="1" fill="hold">
                                          <p:stCondLst>
                                            <p:cond delay="0"/>
                                          </p:stCondLst>
                                        </p:cTn>
                                        <p:tgtEl>
                                          <p:spTgt spid="54"/>
                                        </p:tgtEl>
                                        <p:attrNameLst>
                                          <p:attrName>style.visibility</p:attrName>
                                        </p:attrNameLst>
                                      </p:cBhvr>
                                      <p:to>
                                        <p:strVal val="visible"/>
                                      </p:to>
                                    </p:set>
                                    <p:animEffect transition="in" filter="randombar(vertical)">
                                      <p:cBhvr>
                                        <p:cTn id="122" dur="500"/>
                                        <p:tgtEl>
                                          <p:spTgt spid="54"/>
                                        </p:tgtEl>
                                      </p:cBhvr>
                                    </p:animEffect>
                                  </p:childTnLst>
                                </p:cTn>
                              </p:par>
                              <p:par>
                                <p:cTn id="123" presetID="14" presetClass="entr" presetSubtype="5"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randombar(vertical)">
                                      <p:cBhvr>
                                        <p:cTn id="125" dur="500"/>
                                        <p:tgtEl>
                                          <p:spTgt spid="55"/>
                                        </p:tgtEl>
                                      </p:cBhvr>
                                    </p:animEffect>
                                  </p:childTnLst>
                                </p:cTn>
                              </p:par>
                              <p:par>
                                <p:cTn id="126" presetID="14" presetClass="entr" presetSubtype="5" fill="hold" nodeType="with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randombar(vertical)">
                                      <p:cBhvr>
                                        <p:cTn id="128" dur="500"/>
                                        <p:tgtEl>
                                          <p:spTgt spid="56"/>
                                        </p:tgtEl>
                                      </p:cBhvr>
                                    </p:animEffect>
                                  </p:childTnLst>
                                </p:cTn>
                              </p:par>
                              <p:par>
                                <p:cTn id="129" presetID="14" presetClass="entr" presetSubtype="5" fill="hold" nodeType="with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randombar(vertical)">
                                      <p:cBhvr>
                                        <p:cTn id="131" dur="500"/>
                                        <p:tgtEl>
                                          <p:spTgt spid="57"/>
                                        </p:tgtEl>
                                      </p:cBhvr>
                                    </p:animEffect>
                                  </p:childTnLst>
                                </p:cTn>
                              </p:par>
                              <p:par>
                                <p:cTn id="132" presetID="14" presetClass="entr" presetSubtype="5" fill="hold" nodeType="with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randombar(vertical)">
                                      <p:cBhvr>
                                        <p:cTn id="134" dur="500"/>
                                        <p:tgtEl>
                                          <p:spTgt spid="58"/>
                                        </p:tgtEl>
                                      </p:cBhvr>
                                    </p:animEffect>
                                  </p:childTnLst>
                                </p:cTn>
                              </p:par>
                              <p:par>
                                <p:cTn id="135" presetID="14" presetClass="entr" presetSubtype="5" fill="hold" nodeType="with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randombar(vertical)">
                                      <p:cBhvr>
                                        <p:cTn id="137" dur="500"/>
                                        <p:tgtEl>
                                          <p:spTgt spid="59"/>
                                        </p:tgtEl>
                                      </p:cBhvr>
                                    </p:animEffect>
                                  </p:childTnLst>
                                </p:cTn>
                              </p:par>
                              <p:par>
                                <p:cTn id="138" presetID="14" presetClass="entr" presetSubtype="5" fill="hold" grpId="0"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randombar(vertical)">
                                      <p:cBhvr>
                                        <p:cTn id="140" dur="500"/>
                                        <p:tgtEl>
                                          <p:spTgt spid="60"/>
                                        </p:tgtEl>
                                      </p:cBhvr>
                                    </p:animEffect>
                                  </p:childTnLst>
                                </p:cTn>
                              </p:par>
                              <p:par>
                                <p:cTn id="141" presetID="14" presetClass="entr" presetSubtype="5" fill="hold" grpId="0" nodeType="withEffect">
                                  <p:stCondLst>
                                    <p:cond delay="0"/>
                                  </p:stCondLst>
                                  <p:childTnLst>
                                    <p:set>
                                      <p:cBhvr>
                                        <p:cTn id="142" dur="1" fill="hold">
                                          <p:stCondLst>
                                            <p:cond delay="0"/>
                                          </p:stCondLst>
                                        </p:cTn>
                                        <p:tgtEl>
                                          <p:spTgt spid="61"/>
                                        </p:tgtEl>
                                        <p:attrNameLst>
                                          <p:attrName>style.visibility</p:attrName>
                                        </p:attrNameLst>
                                      </p:cBhvr>
                                      <p:to>
                                        <p:strVal val="visible"/>
                                      </p:to>
                                    </p:set>
                                    <p:animEffect transition="in" filter="randombar(vertical)">
                                      <p:cBhvr>
                                        <p:cTn id="143" dur="500"/>
                                        <p:tgtEl>
                                          <p:spTgt spid="61"/>
                                        </p:tgtEl>
                                      </p:cBhvr>
                                    </p:animEffect>
                                  </p:childTnLst>
                                </p:cTn>
                              </p:par>
                              <p:par>
                                <p:cTn id="144" presetID="14" presetClass="entr" presetSubtype="5" fill="hold" grpId="0" nodeType="with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randombar(vertical)">
                                      <p:cBhvr>
                                        <p:cTn id="146" dur="500"/>
                                        <p:tgtEl>
                                          <p:spTgt spid="62"/>
                                        </p:tgtEl>
                                      </p:cBhvr>
                                    </p:animEffect>
                                  </p:childTnLst>
                                </p:cTn>
                              </p:par>
                              <p:par>
                                <p:cTn id="147" presetID="14" presetClass="entr" presetSubtype="5" fill="hold"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randombar(vertical)">
                                      <p:cBhvr>
                                        <p:cTn id="149" dur="500"/>
                                        <p:tgtEl>
                                          <p:spTgt spid="63"/>
                                        </p:tgtEl>
                                      </p:cBhvr>
                                    </p:animEffect>
                                  </p:childTnLst>
                                </p:cTn>
                              </p:par>
                              <p:par>
                                <p:cTn id="150" presetID="14" presetClass="entr" presetSubtype="5" fill="hold" nodeType="withEffect">
                                  <p:stCondLst>
                                    <p:cond delay="0"/>
                                  </p:stCondLst>
                                  <p:childTnLst>
                                    <p:set>
                                      <p:cBhvr>
                                        <p:cTn id="151" dur="1" fill="hold">
                                          <p:stCondLst>
                                            <p:cond delay="0"/>
                                          </p:stCondLst>
                                        </p:cTn>
                                        <p:tgtEl>
                                          <p:spTgt spid="64"/>
                                        </p:tgtEl>
                                        <p:attrNameLst>
                                          <p:attrName>style.visibility</p:attrName>
                                        </p:attrNameLst>
                                      </p:cBhvr>
                                      <p:to>
                                        <p:strVal val="visible"/>
                                      </p:to>
                                    </p:set>
                                    <p:animEffect transition="in" filter="randombar(vertical)">
                                      <p:cBhvr>
                                        <p:cTn id="152" dur="500"/>
                                        <p:tgtEl>
                                          <p:spTgt spid="64"/>
                                        </p:tgtEl>
                                      </p:cBhvr>
                                    </p:animEffect>
                                  </p:childTnLst>
                                </p:cTn>
                              </p:par>
                              <p:par>
                                <p:cTn id="153" presetID="14" presetClass="entr" presetSubtype="5" fill="hold" nodeType="withEffect">
                                  <p:stCondLst>
                                    <p:cond delay="0"/>
                                  </p:stCondLst>
                                  <p:childTnLst>
                                    <p:set>
                                      <p:cBhvr>
                                        <p:cTn id="154" dur="1" fill="hold">
                                          <p:stCondLst>
                                            <p:cond delay="0"/>
                                          </p:stCondLst>
                                        </p:cTn>
                                        <p:tgtEl>
                                          <p:spTgt spid="65"/>
                                        </p:tgtEl>
                                        <p:attrNameLst>
                                          <p:attrName>style.visibility</p:attrName>
                                        </p:attrNameLst>
                                      </p:cBhvr>
                                      <p:to>
                                        <p:strVal val="visible"/>
                                      </p:to>
                                    </p:set>
                                    <p:animEffect transition="in" filter="randombar(vertical)">
                                      <p:cBhvr>
                                        <p:cTn id="155" dur="500"/>
                                        <p:tgtEl>
                                          <p:spTgt spid="65"/>
                                        </p:tgtEl>
                                      </p:cBhvr>
                                    </p:animEffect>
                                  </p:childTnLst>
                                </p:cTn>
                              </p:par>
                              <p:par>
                                <p:cTn id="156" presetID="14" presetClass="entr" presetSubtype="5" fill="hold" nodeType="withEffect">
                                  <p:stCondLst>
                                    <p:cond delay="0"/>
                                  </p:stCondLst>
                                  <p:childTnLst>
                                    <p:set>
                                      <p:cBhvr>
                                        <p:cTn id="157" dur="1" fill="hold">
                                          <p:stCondLst>
                                            <p:cond delay="0"/>
                                          </p:stCondLst>
                                        </p:cTn>
                                        <p:tgtEl>
                                          <p:spTgt spid="66"/>
                                        </p:tgtEl>
                                        <p:attrNameLst>
                                          <p:attrName>style.visibility</p:attrName>
                                        </p:attrNameLst>
                                      </p:cBhvr>
                                      <p:to>
                                        <p:strVal val="visible"/>
                                      </p:to>
                                    </p:set>
                                    <p:animEffect transition="in" filter="randombar(vertical)">
                                      <p:cBhvr>
                                        <p:cTn id="158" dur="500"/>
                                        <p:tgtEl>
                                          <p:spTgt spid="66"/>
                                        </p:tgtEl>
                                      </p:cBhvr>
                                    </p:animEffect>
                                  </p:childTnLst>
                                </p:cTn>
                              </p:par>
                              <p:par>
                                <p:cTn id="159" presetID="14" presetClass="entr" presetSubtype="5"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animEffect transition="in" filter="randombar(vertical)">
                                      <p:cBhvr>
                                        <p:cTn id="161" dur="500"/>
                                        <p:tgtEl>
                                          <p:spTgt spid="67"/>
                                        </p:tgtEl>
                                      </p:cBhvr>
                                    </p:animEffect>
                                  </p:childTnLst>
                                </p:cTn>
                              </p:par>
                              <p:par>
                                <p:cTn id="162" presetID="14" presetClass="entr" presetSubtype="5" fill="hold"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randombar(vertical)">
                                      <p:cBhvr>
                                        <p:cTn id="164" dur="500"/>
                                        <p:tgtEl>
                                          <p:spTgt spid="68"/>
                                        </p:tgtEl>
                                      </p:cBhvr>
                                    </p:animEffect>
                                  </p:childTnLst>
                                </p:cTn>
                              </p:par>
                              <p:par>
                                <p:cTn id="165" presetID="14" presetClass="entr" presetSubtype="5" fill="hold"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randombar(vertical)">
                                      <p:cBhvr>
                                        <p:cTn id="167" dur="500"/>
                                        <p:tgtEl>
                                          <p:spTgt spid="69"/>
                                        </p:tgtEl>
                                      </p:cBhvr>
                                    </p:animEffect>
                                  </p:childTnLst>
                                </p:cTn>
                              </p:par>
                              <p:par>
                                <p:cTn id="168" presetID="14" presetClass="entr" presetSubtype="5" fill="hold"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randombar(vertical)">
                                      <p:cBhvr>
                                        <p:cTn id="170" dur="500"/>
                                        <p:tgtEl>
                                          <p:spTgt spid="70"/>
                                        </p:tgtEl>
                                      </p:cBhvr>
                                    </p:animEffect>
                                  </p:childTnLst>
                                </p:cTn>
                              </p:par>
                              <p:par>
                                <p:cTn id="171" presetID="14" presetClass="entr" presetSubtype="5" fill="hold" nodeType="withEffect">
                                  <p:stCondLst>
                                    <p:cond delay="0"/>
                                  </p:stCondLst>
                                  <p:childTnLst>
                                    <p:set>
                                      <p:cBhvr>
                                        <p:cTn id="172" dur="1" fill="hold">
                                          <p:stCondLst>
                                            <p:cond delay="0"/>
                                          </p:stCondLst>
                                        </p:cTn>
                                        <p:tgtEl>
                                          <p:spTgt spid="71"/>
                                        </p:tgtEl>
                                        <p:attrNameLst>
                                          <p:attrName>style.visibility</p:attrName>
                                        </p:attrNameLst>
                                      </p:cBhvr>
                                      <p:to>
                                        <p:strVal val="visible"/>
                                      </p:to>
                                    </p:set>
                                    <p:animEffect transition="in" filter="randombar(vertical)">
                                      <p:cBhvr>
                                        <p:cTn id="173" dur="500"/>
                                        <p:tgtEl>
                                          <p:spTgt spid="71"/>
                                        </p:tgtEl>
                                      </p:cBhvr>
                                    </p:animEffect>
                                  </p:childTnLst>
                                </p:cTn>
                              </p:par>
                              <p:par>
                                <p:cTn id="174" presetID="14" presetClass="entr" presetSubtype="5" fill="hold" nodeType="withEffect">
                                  <p:stCondLst>
                                    <p:cond delay="0"/>
                                  </p:stCondLst>
                                  <p:childTnLst>
                                    <p:set>
                                      <p:cBhvr>
                                        <p:cTn id="175" dur="1" fill="hold">
                                          <p:stCondLst>
                                            <p:cond delay="0"/>
                                          </p:stCondLst>
                                        </p:cTn>
                                        <p:tgtEl>
                                          <p:spTgt spid="72"/>
                                        </p:tgtEl>
                                        <p:attrNameLst>
                                          <p:attrName>style.visibility</p:attrName>
                                        </p:attrNameLst>
                                      </p:cBhvr>
                                      <p:to>
                                        <p:strVal val="visible"/>
                                      </p:to>
                                    </p:set>
                                    <p:animEffect transition="in" filter="randombar(vertical)">
                                      <p:cBhvr>
                                        <p:cTn id="176" dur="500"/>
                                        <p:tgtEl>
                                          <p:spTgt spid="72"/>
                                        </p:tgtEl>
                                      </p:cBhvr>
                                    </p:animEffect>
                                  </p:childTnLst>
                                </p:cTn>
                              </p:par>
                              <p:par>
                                <p:cTn id="177" presetID="14" presetClass="entr" presetSubtype="5"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Effect transition="in" filter="randombar(vertical)">
                                      <p:cBhvr>
                                        <p:cTn id="179" dur="500"/>
                                        <p:tgtEl>
                                          <p:spTgt spid="73"/>
                                        </p:tgtEl>
                                      </p:cBhvr>
                                    </p:animEffect>
                                  </p:childTnLst>
                                </p:cTn>
                              </p:par>
                              <p:par>
                                <p:cTn id="180" presetID="14" presetClass="entr" presetSubtype="5" fill="hold" nodeType="withEffect">
                                  <p:stCondLst>
                                    <p:cond delay="0"/>
                                  </p:stCondLst>
                                  <p:childTnLst>
                                    <p:set>
                                      <p:cBhvr>
                                        <p:cTn id="181" dur="1" fill="hold">
                                          <p:stCondLst>
                                            <p:cond delay="0"/>
                                          </p:stCondLst>
                                        </p:cTn>
                                        <p:tgtEl>
                                          <p:spTgt spid="74"/>
                                        </p:tgtEl>
                                        <p:attrNameLst>
                                          <p:attrName>style.visibility</p:attrName>
                                        </p:attrNameLst>
                                      </p:cBhvr>
                                      <p:to>
                                        <p:strVal val="visible"/>
                                      </p:to>
                                    </p:set>
                                    <p:animEffect transition="in" filter="randombar(vertical)">
                                      <p:cBhvr>
                                        <p:cTn id="182" dur="500"/>
                                        <p:tgtEl>
                                          <p:spTgt spid="74"/>
                                        </p:tgtEl>
                                      </p:cBhvr>
                                    </p:animEffect>
                                  </p:childTnLst>
                                </p:cTn>
                              </p:par>
                              <p:par>
                                <p:cTn id="183" presetID="14" presetClass="entr" presetSubtype="5"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randombar(vertical)">
                                      <p:cBhvr>
                                        <p:cTn id="185" dur="500"/>
                                        <p:tgtEl>
                                          <p:spTgt spid="75"/>
                                        </p:tgtEl>
                                      </p:cBhvr>
                                    </p:animEffect>
                                  </p:childTnLst>
                                </p:cTn>
                              </p:par>
                              <p:par>
                                <p:cTn id="186" presetID="14" presetClass="entr" presetSubtype="5" fill="hold" nodeType="withEffect">
                                  <p:stCondLst>
                                    <p:cond delay="0"/>
                                  </p:stCondLst>
                                  <p:childTnLst>
                                    <p:set>
                                      <p:cBhvr>
                                        <p:cTn id="187" dur="1" fill="hold">
                                          <p:stCondLst>
                                            <p:cond delay="0"/>
                                          </p:stCondLst>
                                        </p:cTn>
                                        <p:tgtEl>
                                          <p:spTgt spid="76"/>
                                        </p:tgtEl>
                                        <p:attrNameLst>
                                          <p:attrName>style.visibility</p:attrName>
                                        </p:attrNameLst>
                                      </p:cBhvr>
                                      <p:to>
                                        <p:strVal val="visible"/>
                                      </p:to>
                                    </p:set>
                                    <p:animEffect transition="in" filter="randombar(vertical)">
                                      <p:cBhvr>
                                        <p:cTn id="188" dur="500"/>
                                        <p:tgtEl>
                                          <p:spTgt spid="76"/>
                                        </p:tgtEl>
                                      </p:cBhvr>
                                    </p:animEffect>
                                  </p:childTnLst>
                                </p:cTn>
                              </p:par>
                              <p:par>
                                <p:cTn id="189" presetID="14" presetClass="entr" presetSubtype="5" fill="hold" nodeType="with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randombar(vertical)">
                                      <p:cBhvr>
                                        <p:cTn id="191" dur="500"/>
                                        <p:tgtEl>
                                          <p:spTgt spid="77"/>
                                        </p:tgtEl>
                                      </p:cBhvr>
                                    </p:animEffect>
                                  </p:childTnLst>
                                </p:cTn>
                              </p:par>
                              <p:par>
                                <p:cTn id="192" presetID="14" presetClass="entr" presetSubtype="5" fill="hold" nodeType="withEffect">
                                  <p:stCondLst>
                                    <p:cond delay="0"/>
                                  </p:stCondLst>
                                  <p:childTnLst>
                                    <p:set>
                                      <p:cBhvr>
                                        <p:cTn id="193" dur="1" fill="hold">
                                          <p:stCondLst>
                                            <p:cond delay="0"/>
                                          </p:stCondLst>
                                        </p:cTn>
                                        <p:tgtEl>
                                          <p:spTgt spid="78"/>
                                        </p:tgtEl>
                                        <p:attrNameLst>
                                          <p:attrName>style.visibility</p:attrName>
                                        </p:attrNameLst>
                                      </p:cBhvr>
                                      <p:to>
                                        <p:strVal val="visible"/>
                                      </p:to>
                                    </p:set>
                                    <p:animEffect transition="in" filter="randombar(vertical)">
                                      <p:cBhvr>
                                        <p:cTn id="194" dur="500"/>
                                        <p:tgtEl>
                                          <p:spTgt spid="78"/>
                                        </p:tgtEl>
                                      </p:cBhvr>
                                    </p:animEffect>
                                  </p:childTnLst>
                                </p:cTn>
                              </p:par>
                              <p:par>
                                <p:cTn id="195" presetID="14" presetClass="entr" presetSubtype="5" fill="hold" grpId="0" nodeType="withEffect">
                                  <p:stCondLst>
                                    <p:cond delay="0"/>
                                  </p:stCondLst>
                                  <p:childTnLst>
                                    <p:set>
                                      <p:cBhvr>
                                        <p:cTn id="196" dur="1" fill="hold">
                                          <p:stCondLst>
                                            <p:cond delay="0"/>
                                          </p:stCondLst>
                                        </p:cTn>
                                        <p:tgtEl>
                                          <p:spTgt spid="79"/>
                                        </p:tgtEl>
                                        <p:attrNameLst>
                                          <p:attrName>style.visibility</p:attrName>
                                        </p:attrNameLst>
                                      </p:cBhvr>
                                      <p:to>
                                        <p:strVal val="visible"/>
                                      </p:to>
                                    </p:set>
                                    <p:animEffect transition="in" filter="randombar(vertical)">
                                      <p:cBhvr>
                                        <p:cTn id="197" dur="500"/>
                                        <p:tgtEl>
                                          <p:spTgt spid="79"/>
                                        </p:tgtEl>
                                      </p:cBhvr>
                                    </p:animEffect>
                                  </p:childTnLst>
                                </p:cTn>
                              </p:par>
                              <p:par>
                                <p:cTn id="198" presetID="14" presetClass="entr" presetSubtype="5" fill="hold" grpId="0" nodeType="withEffect">
                                  <p:stCondLst>
                                    <p:cond delay="0"/>
                                  </p:stCondLst>
                                  <p:childTnLst>
                                    <p:set>
                                      <p:cBhvr>
                                        <p:cTn id="199" dur="1" fill="hold">
                                          <p:stCondLst>
                                            <p:cond delay="0"/>
                                          </p:stCondLst>
                                        </p:cTn>
                                        <p:tgtEl>
                                          <p:spTgt spid="80"/>
                                        </p:tgtEl>
                                        <p:attrNameLst>
                                          <p:attrName>style.visibility</p:attrName>
                                        </p:attrNameLst>
                                      </p:cBhvr>
                                      <p:to>
                                        <p:strVal val="visible"/>
                                      </p:to>
                                    </p:set>
                                    <p:animEffect transition="in" filter="randombar(vertical)">
                                      <p:cBhvr>
                                        <p:cTn id="200" dur="500"/>
                                        <p:tgtEl>
                                          <p:spTgt spid="80"/>
                                        </p:tgtEl>
                                      </p:cBhvr>
                                    </p:animEffect>
                                  </p:childTnLst>
                                </p:cTn>
                              </p:par>
                              <p:par>
                                <p:cTn id="201" presetID="14" presetClass="entr" presetSubtype="5" fill="hold" nodeType="withEffect">
                                  <p:stCondLst>
                                    <p:cond delay="0"/>
                                  </p:stCondLst>
                                  <p:childTnLst>
                                    <p:set>
                                      <p:cBhvr>
                                        <p:cTn id="202" dur="1" fill="hold">
                                          <p:stCondLst>
                                            <p:cond delay="0"/>
                                          </p:stCondLst>
                                        </p:cTn>
                                        <p:tgtEl>
                                          <p:spTgt spid="81"/>
                                        </p:tgtEl>
                                        <p:attrNameLst>
                                          <p:attrName>style.visibility</p:attrName>
                                        </p:attrNameLst>
                                      </p:cBhvr>
                                      <p:to>
                                        <p:strVal val="visible"/>
                                      </p:to>
                                    </p:set>
                                    <p:animEffect transition="in" filter="randombar(vertical)">
                                      <p:cBhvr>
                                        <p:cTn id="203" dur="500"/>
                                        <p:tgtEl>
                                          <p:spTgt spid="81"/>
                                        </p:tgtEl>
                                      </p:cBhvr>
                                    </p:animEffect>
                                  </p:childTnLst>
                                </p:cTn>
                              </p:par>
                              <p:par>
                                <p:cTn id="204" presetID="14" presetClass="entr" presetSubtype="5" fill="hold" nodeType="withEffect">
                                  <p:stCondLst>
                                    <p:cond delay="0"/>
                                  </p:stCondLst>
                                  <p:childTnLst>
                                    <p:set>
                                      <p:cBhvr>
                                        <p:cTn id="205" dur="1" fill="hold">
                                          <p:stCondLst>
                                            <p:cond delay="0"/>
                                          </p:stCondLst>
                                        </p:cTn>
                                        <p:tgtEl>
                                          <p:spTgt spid="82"/>
                                        </p:tgtEl>
                                        <p:attrNameLst>
                                          <p:attrName>style.visibility</p:attrName>
                                        </p:attrNameLst>
                                      </p:cBhvr>
                                      <p:to>
                                        <p:strVal val="visible"/>
                                      </p:to>
                                    </p:set>
                                    <p:animEffect transition="in" filter="randombar(vertical)">
                                      <p:cBhvr>
                                        <p:cTn id="206" dur="500"/>
                                        <p:tgtEl>
                                          <p:spTgt spid="82"/>
                                        </p:tgtEl>
                                      </p:cBhvr>
                                    </p:animEffect>
                                  </p:childTnLst>
                                </p:cTn>
                              </p:par>
                              <p:par>
                                <p:cTn id="207" presetID="14" presetClass="entr" presetSubtype="5" fill="hold" nodeType="withEffect">
                                  <p:stCondLst>
                                    <p:cond delay="0"/>
                                  </p:stCondLst>
                                  <p:childTnLst>
                                    <p:set>
                                      <p:cBhvr>
                                        <p:cTn id="208" dur="1" fill="hold">
                                          <p:stCondLst>
                                            <p:cond delay="0"/>
                                          </p:stCondLst>
                                        </p:cTn>
                                        <p:tgtEl>
                                          <p:spTgt spid="83"/>
                                        </p:tgtEl>
                                        <p:attrNameLst>
                                          <p:attrName>style.visibility</p:attrName>
                                        </p:attrNameLst>
                                      </p:cBhvr>
                                      <p:to>
                                        <p:strVal val="visible"/>
                                      </p:to>
                                    </p:set>
                                    <p:animEffect transition="in" filter="randombar(vertical)">
                                      <p:cBhvr>
                                        <p:cTn id="209" dur="500"/>
                                        <p:tgtEl>
                                          <p:spTgt spid="83"/>
                                        </p:tgtEl>
                                      </p:cBhvr>
                                    </p:animEffect>
                                  </p:childTnLst>
                                </p:cTn>
                              </p:par>
                              <p:par>
                                <p:cTn id="210" presetID="14" presetClass="entr" presetSubtype="5" fill="hold" nodeType="withEffect">
                                  <p:stCondLst>
                                    <p:cond delay="0"/>
                                  </p:stCondLst>
                                  <p:childTnLst>
                                    <p:set>
                                      <p:cBhvr>
                                        <p:cTn id="211" dur="1" fill="hold">
                                          <p:stCondLst>
                                            <p:cond delay="0"/>
                                          </p:stCondLst>
                                        </p:cTn>
                                        <p:tgtEl>
                                          <p:spTgt spid="84"/>
                                        </p:tgtEl>
                                        <p:attrNameLst>
                                          <p:attrName>style.visibility</p:attrName>
                                        </p:attrNameLst>
                                      </p:cBhvr>
                                      <p:to>
                                        <p:strVal val="visible"/>
                                      </p:to>
                                    </p:set>
                                    <p:animEffect transition="in" filter="randombar(vertical)">
                                      <p:cBhvr>
                                        <p:cTn id="212" dur="500"/>
                                        <p:tgtEl>
                                          <p:spTgt spid="84"/>
                                        </p:tgtEl>
                                      </p:cBhvr>
                                    </p:animEffect>
                                  </p:childTnLst>
                                </p:cTn>
                              </p:par>
                              <p:par>
                                <p:cTn id="213" presetID="14" presetClass="entr" presetSubtype="5" fill="hold" nodeType="withEffect">
                                  <p:stCondLst>
                                    <p:cond delay="0"/>
                                  </p:stCondLst>
                                  <p:childTnLst>
                                    <p:set>
                                      <p:cBhvr>
                                        <p:cTn id="214" dur="1" fill="hold">
                                          <p:stCondLst>
                                            <p:cond delay="0"/>
                                          </p:stCondLst>
                                        </p:cTn>
                                        <p:tgtEl>
                                          <p:spTgt spid="85"/>
                                        </p:tgtEl>
                                        <p:attrNameLst>
                                          <p:attrName>style.visibility</p:attrName>
                                        </p:attrNameLst>
                                      </p:cBhvr>
                                      <p:to>
                                        <p:strVal val="visible"/>
                                      </p:to>
                                    </p:set>
                                    <p:animEffect transition="in" filter="randombar(vertical)">
                                      <p:cBhvr>
                                        <p:cTn id="215" dur="500"/>
                                        <p:tgtEl>
                                          <p:spTgt spid="85"/>
                                        </p:tgtEl>
                                      </p:cBhvr>
                                    </p:animEffect>
                                  </p:childTnLst>
                                </p:cTn>
                              </p:par>
                              <p:par>
                                <p:cTn id="216" presetID="14" presetClass="entr" presetSubtype="5" fill="hold" nodeType="withEffect">
                                  <p:stCondLst>
                                    <p:cond delay="0"/>
                                  </p:stCondLst>
                                  <p:childTnLst>
                                    <p:set>
                                      <p:cBhvr>
                                        <p:cTn id="217" dur="1" fill="hold">
                                          <p:stCondLst>
                                            <p:cond delay="0"/>
                                          </p:stCondLst>
                                        </p:cTn>
                                        <p:tgtEl>
                                          <p:spTgt spid="86"/>
                                        </p:tgtEl>
                                        <p:attrNameLst>
                                          <p:attrName>style.visibility</p:attrName>
                                        </p:attrNameLst>
                                      </p:cBhvr>
                                      <p:to>
                                        <p:strVal val="visible"/>
                                      </p:to>
                                    </p:set>
                                    <p:animEffect transition="in" filter="randombar(vertical)">
                                      <p:cBhvr>
                                        <p:cTn id="218" dur="500"/>
                                        <p:tgtEl>
                                          <p:spTgt spid="86"/>
                                        </p:tgtEl>
                                      </p:cBhvr>
                                    </p:animEffect>
                                  </p:childTnLst>
                                </p:cTn>
                              </p:par>
                              <p:par>
                                <p:cTn id="219" presetID="14" presetClass="entr" presetSubtype="5" fill="hold" nodeType="withEffect">
                                  <p:stCondLst>
                                    <p:cond delay="0"/>
                                  </p:stCondLst>
                                  <p:childTnLst>
                                    <p:set>
                                      <p:cBhvr>
                                        <p:cTn id="220" dur="1" fill="hold">
                                          <p:stCondLst>
                                            <p:cond delay="0"/>
                                          </p:stCondLst>
                                        </p:cTn>
                                        <p:tgtEl>
                                          <p:spTgt spid="87"/>
                                        </p:tgtEl>
                                        <p:attrNameLst>
                                          <p:attrName>style.visibility</p:attrName>
                                        </p:attrNameLst>
                                      </p:cBhvr>
                                      <p:to>
                                        <p:strVal val="visible"/>
                                      </p:to>
                                    </p:set>
                                    <p:animEffect transition="in" filter="randombar(vertical)">
                                      <p:cBhvr>
                                        <p:cTn id="221" dur="500"/>
                                        <p:tgtEl>
                                          <p:spTgt spid="87"/>
                                        </p:tgtEl>
                                      </p:cBhvr>
                                    </p:animEffect>
                                  </p:childTnLst>
                                </p:cTn>
                              </p:par>
                              <p:par>
                                <p:cTn id="222" presetID="14" presetClass="entr" presetSubtype="5" fill="hold" nodeType="withEffect">
                                  <p:stCondLst>
                                    <p:cond delay="0"/>
                                  </p:stCondLst>
                                  <p:childTnLst>
                                    <p:set>
                                      <p:cBhvr>
                                        <p:cTn id="223" dur="1" fill="hold">
                                          <p:stCondLst>
                                            <p:cond delay="0"/>
                                          </p:stCondLst>
                                        </p:cTn>
                                        <p:tgtEl>
                                          <p:spTgt spid="88"/>
                                        </p:tgtEl>
                                        <p:attrNameLst>
                                          <p:attrName>style.visibility</p:attrName>
                                        </p:attrNameLst>
                                      </p:cBhvr>
                                      <p:to>
                                        <p:strVal val="visible"/>
                                      </p:to>
                                    </p:set>
                                    <p:animEffect transition="in" filter="randombar(vertical)">
                                      <p:cBhvr>
                                        <p:cTn id="224" dur="500"/>
                                        <p:tgtEl>
                                          <p:spTgt spid="88"/>
                                        </p:tgtEl>
                                      </p:cBhvr>
                                    </p:animEffect>
                                  </p:childTnLst>
                                </p:cTn>
                              </p:par>
                              <p:par>
                                <p:cTn id="225" presetID="14" presetClass="entr" presetSubtype="5" fill="hold" nodeType="withEffect">
                                  <p:stCondLst>
                                    <p:cond delay="0"/>
                                  </p:stCondLst>
                                  <p:childTnLst>
                                    <p:set>
                                      <p:cBhvr>
                                        <p:cTn id="226" dur="1" fill="hold">
                                          <p:stCondLst>
                                            <p:cond delay="0"/>
                                          </p:stCondLst>
                                        </p:cTn>
                                        <p:tgtEl>
                                          <p:spTgt spid="89"/>
                                        </p:tgtEl>
                                        <p:attrNameLst>
                                          <p:attrName>style.visibility</p:attrName>
                                        </p:attrNameLst>
                                      </p:cBhvr>
                                      <p:to>
                                        <p:strVal val="visible"/>
                                      </p:to>
                                    </p:set>
                                    <p:animEffect transition="in" filter="randombar(vertical)">
                                      <p:cBhvr>
                                        <p:cTn id="227" dur="500"/>
                                        <p:tgtEl>
                                          <p:spTgt spid="89"/>
                                        </p:tgtEl>
                                      </p:cBhvr>
                                    </p:animEffect>
                                  </p:childTnLst>
                                </p:cTn>
                              </p:par>
                              <p:par>
                                <p:cTn id="228" presetID="14" presetClass="entr" presetSubtype="5" fill="hold" nodeType="withEffect">
                                  <p:stCondLst>
                                    <p:cond delay="0"/>
                                  </p:stCondLst>
                                  <p:childTnLst>
                                    <p:set>
                                      <p:cBhvr>
                                        <p:cTn id="229" dur="1" fill="hold">
                                          <p:stCondLst>
                                            <p:cond delay="0"/>
                                          </p:stCondLst>
                                        </p:cTn>
                                        <p:tgtEl>
                                          <p:spTgt spid="90"/>
                                        </p:tgtEl>
                                        <p:attrNameLst>
                                          <p:attrName>style.visibility</p:attrName>
                                        </p:attrNameLst>
                                      </p:cBhvr>
                                      <p:to>
                                        <p:strVal val="visible"/>
                                      </p:to>
                                    </p:set>
                                    <p:animEffect transition="in" filter="randombar(vertical)">
                                      <p:cBhvr>
                                        <p:cTn id="230" dur="500"/>
                                        <p:tgtEl>
                                          <p:spTgt spid="90"/>
                                        </p:tgtEl>
                                      </p:cBhvr>
                                    </p:animEffect>
                                  </p:childTnLst>
                                </p:cTn>
                              </p:par>
                              <p:par>
                                <p:cTn id="231" presetID="14" presetClass="entr" presetSubtype="5" fill="hold" grpId="0" nodeType="withEffect">
                                  <p:stCondLst>
                                    <p:cond delay="0"/>
                                  </p:stCondLst>
                                  <p:childTnLst>
                                    <p:set>
                                      <p:cBhvr>
                                        <p:cTn id="232" dur="1" fill="hold">
                                          <p:stCondLst>
                                            <p:cond delay="0"/>
                                          </p:stCondLst>
                                        </p:cTn>
                                        <p:tgtEl>
                                          <p:spTgt spid="91"/>
                                        </p:tgtEl>
                                        <p:attrNameLst>
                                          <p:attrName>style.visibility</p:attrName>
                                        </p:attrNameLst>
                                      </p:cBhvr>
                                      <p:to>
                                        <p:strVal val="visible"/>
                                      </p:to>
                                    </p:set>
                                    <p:animEffect transition="in" filter="randombar(vertical)">
                                      <p:cBhvr>
                                        <p:cTn id="233" dur="500"/>
                                        <p:tgtEl>
                                          <p:spTgt spid="91"/>
                                        </p:tgtEl>
                                      </p:cBhvr>
                                    </p:animEffect>
                                  </p:childTnLst>
                                </p:cTn>
                              </p:par>
                              <p:par>
                                <p:cTn id="234" presetID="14" presetClass="entr" presetSubtype="5" fill="hold" nodeType="withEffect">
                                  <p:stCondLst>
                                    <p:cond delay="0"/>
                                  </p:stCondLst>
                                  <p:childTnLst>
                                    <p:set>
                                      <p:cBhvr>
                                        <p:cTn id="235" dur="1" fill="hold">
                                          <p:stCondLst>
                                            <p:cond delay="0"/>
                                          </p:stCondLst>
                                        </p:cTn>
                                        <p:tgtEl>
                                          <p:spTgt spid="92"/>
                                        </p:tgtEl>
                                        <p:attrNameLst>
                                          <p:attrName>style.visibility</p:attrName>
                                        </p:attrNameLst>
                                      </p:cBhvr>
                                      <p:to>
                                        <p:strVal val="visible"/>
                                      </p:to>
                                    </p:set>
                                    <p:animEffect transition="in" filter="randombar(vertical)">
                                      <p:cBhvr>
                                        <p:cTn id="236" dur="500"/>
                                        <p:tgtEl>
                                          <p:spTgt spid="92"/>
                                        </p:tgtEl>
                                      </p:cBhvr>
                                    </p:animEffect>
                                  </p:childTnLst>
                                </p:cTn>
                              </p:par>
                              <p:par>
                                <p:cTn id="237" presetID="14" presetClass="entr" presetSubtype="5" fill="hold" nodeType="withEffect">
                                  <p:stCondLst>
                                    <p:cond delay="0"/>
                                  </p:stCondLst>
                                  <p:childTnLst>
                                    <p:set>
                                      <p:cBhvr>
                                        <p:cTn id="238" dur="1" fill="hold">
                                          <p:stCondLst>
                                            <p:cond delay="0"/>
                                          </p:stCondLst>
                                        </p:cTn>
                                        <p:tgtEl>
                                          <p:spTgt spid="93"/>
                                        </p:tgtEl>
                                        <p:attrNameLst>
                                          <p:attrName>style.visibility</p:attrName>
                                        </p:attrNameLst>
                                      </p:cBhvr>
                                      <p:to>
                                        <p:strVal val="visible"/>
                                      </p:to>
                                    </p:set>
                                    <p:animEffect transition="in" filter="randombar(vertical)">
                                      <p:cBhvr>
                                        <p:cTn id="239" dur="500"/>
                                        <p:tgtEl>
                                          <p:spTgt spid="93"/>
                                        </p:tgtEl>
                                      </p:cBhvr>
                                    </p:animEffect>
                                  </p:childTnLst>
                                </p:cTn>
                              </p:par>
                              <p:par>
                                <p:cTn id="240" presetID="14" presetClass="entr" presetSubtype="5" fill="hold" nodeType="withEffect">
                                  <p:stCondLst>
                                    <p:cond delay="0"/>
                                  </p:stCondLst>
                                  <p:childTnLst>
                                    <p:set>
                                      <p:cBhvr>
                                        <p:cTn id="241" dur="1" fill="hold">
                                          <p:stCondLst>
                                            <p:cond delay="0"/>
                                          </p:stCondLst>
                                        </p:cTn>
                                        <p:tgtEl>
                                          <p:spTgt spid="94"/>
                                        </p:tgtEl>
                                        <p:attrNameLst>
                                          <p:attrName>style.visibility</p:attrName>
                                        </p:attrNameLst>
                                      </p:cBhvr>
                                      <p:to>
                                        <p:strVal val="visible"/>
                                      </p:to>
                                    </p:set>
                                    <p:animEffect transition="in" filter="randombar(vertical)">
                                      <p:cBhvr>
                                        <p:cTn id="242" dur="500"/>
                                        <p:tgtEl>
                                          <p:spTgt spid="94"/>
                                        </p:tgtEl>
                                      </p:cBhvr>
                                    </p:animEffect>
                                  </p:childTnLst>
                                </p:cTn>
                              </p:par>
                              <p:par>
                                <p:cTn id="243" presetID="14" presetClass="entr" presetSubtype="5" fill="hold" nodeType="withEffect">
                                  <p:stCondLst>
                                    <p:cond delay="0"/>
                                  </p:stCondLst>
                                  <p:childTnLst>
                                    <p:set>
                                      <p:cBhvr>
                                        <p:cTn id="244" dur="1" fill="hold">
                                          <p:stCondLst>
                                            <p:cond delay="0"/>
                                          </p:stCondLst>
                                        </p:cTn>
                                        <p:tgtEl>
                                          <p:spTgt spid="95"/>
                                        </p:tgtEl>
                                        <p:attrNameLst>
                                          <p:attrName>style.visibility</p:attrName>
                                        </p:attrNameLst>
                                      </p:cBhvr>
                                      <p:to>
                                        <p:strVal val="visible"/>
                                      </p:to>
                                    </p:set>
                                    <p:animEffect transition="in" filter="randombar(vertical)">
                                      <p:cBhvr>
                                        <p:cTn id="245" dur="500"/>
                                        <p:tgtEl>
                                          <p:spTgt spid="95"/>
                                        </p:tgtEl>
                                      </p:cBhvr>
                                    </p:animEffect>
                                  </p:childTnLst>
                                </p:cTn>
                              </p:par>
                              <p:par>
                                <p:cTn id="246" presetID="14" presetClass="entr" presetSubtype="5" fill="hold" nodeType="withEffect">
                                  <p:stCondLst>
                                    <p:cond delay="0"/>
                                  </p:stCondLst>
                                  <p:childTnLst>
                                    <p:set>
                                      <p:cBhvr>
                                        <p:cTn id="247" dur="1" fill="hold">
                                          <p:stCondLst>
                                            <p:cond delay="0"/>
                                          </p:stCondLst>
                                        </p:cTn>
                                        <p:tgtEl>
                                          <p:spTgt spid="96"/>
                                        </p:tgtEl>
                                        <p:attrNameLst>
                                          <p:attrName>style.visibility</p:attrName>
                                        </p:attrNameLst>
                                      </p:cBhvr>
                                      <p:to>
                                        <p:strVal val="visible"/>
                                      </p:to>
                                    </p:set>
                                    <p:animEffect transition="in" filter="randombar(vertical)">
                                      <p:cBhvr>
                                        <p:cTn id="248" dur="500"/>
                                        <p:tgtEl>
                                          <p:spTgt spid="96"/>
                                        </p:tgtEl>
                                      </p:cBhvr>
                                    </p:animEffect>
                                  </p:childTnLst>
                                </p:cTn>
                              </p:par>
                              <p:par>
                                <p:cTn id="249" presetID="14" presetClass="entr" presetSubtype="5" fill="hold" grpId="0" nodeType="withEffect">
                                  <p:stCondLst>
                                    <p:cond delay="0"/>
                                  </p:stCondLst>
                                  <p:childTnLst>
                                    <p:set>
                                      <p:cBhvr>
                                        <p:cTn id="250" dur="1" fill="hold">
                                          <p:stCondLst>
                                            <p:cond delay="0"/>
                                          </p:stCondLst>
                                        </p:cTn>
                                        <p:tgtEl>
                                          <p:spTgt spid="97"/>
                                        </p:tgtEl>
                                        <p:attrNameLst>
                                          <p:attrName>style.visibility</p:attrName>
                                        </p:attrNameLst>
                                      </p:cBhvr>
                                      <p:to>
                                        <p:strVal val="visible"/>
                                      </p:to>
                                    </p:set>
                                    <p:animEffect transition="in" filter="randombar(vertical)">
                                      <p:cBhvr>
                                        <p:cTn id="251" dur="500"/>
                                        <p:tgtEl>
                                          <p:spTgt spid="97"/>
                                        </p:tgtEl>
                                      </p:cBhvr>
                                    </p:animEffect>
                                  </p:childTnLst>
                                </p:cTn>
                              </p:par>
                              <p:par>
                                <p:cTn id="252" presetID="14" presetClass="entr" presetSubtype="5" fill="hold" grpId="0" nodeType="withEffect">
                                  <p:stCondLst>
                                    <p:cond delay="0"/>
                                  </p:stCondLst>
                                  <p:childTnLst>
                                    <p:set>
                                      <p:cBhvr>
                                        <p:cTn id="253" dur="1" fill="hold">
                                          <p:stCondLst>
                                            <p:cond delay="0"/>
                                          </p:stCondLst>
                                        </p:cTn>
                                        <p:tgtEl>
                                          <p:spTgt spid="98"/>
                                        </p:tgtEl>
                                        <p:attrNameLst>
                                          <p:attrName>style.visibility</p:attrName>
                                        </p:attrNameLst>
                                      </p:cBhvr>
                                      <p:to>
                                        <p:strVal val="visible"/>
                                      </p:to>
                                    </p:set>
                                    <p:animEffect transition="in" filter="randombar(vertical)">
                                      <p:cBhvr>
                                        <p:cTn id="254" dur="500"/>
                                        <p:tgtEl>
                                          <p:spTgt spid="98"/>
                                        </p:tgtEl>
                                      </p:cBhvr>
                                    </p:animEffect>
                                  </p:childTnLst>
                                </p:cTn>
                              </p:par>
                              <p:par>
                                <p:cTn id="255" presetID="14" presetClass="entr" presetSubtype="5" fill="hold" grpId="0" nodeType="withEffect">
                                  <p:stCondLst>
                                    <p:cond delay="0"/>
                                  </p:stCondLst>
                                  <p:childTnLst>
                                    <p:set>
                                      <p:cBhvr>
                                        <p:cTn id="256" dur="1" fill="hold">
                                          <p:stCondLst>
                                            <p:cond delay="0"/>
                                          </p:stCondLst>
                                        </p:cTn>
                                        <p:tgtEl>
                                          <p:spTgt spid="99"/>
                                        </p:tgtEl>
                                        <p:attrNameLst>
                                          <p:attrName>style.visibility</p:attrName>
                                        </p:attrNameLst>
                                      </p:cBhvr>
                                      <p:to>
                                        <p:strVal val="visible"/>
                                      </p:to>
                                    </p:set>
                                    <p:animEffect transition="in" filter="randombar(vertical)">
                                      <p:cBhvr>
                                        <p:cTn id="257" dur="500"/>
                                        <p:tgtEl>
                                          <p:spTgt spid="99"/>
                                        </p:tgtEl>
                                      </p:cBhvr>
                                    </p:animEffect>
                                  </p:childTnLst>
                                </p:cTn>
                              </p:par>
                              <p:par>
                                <p:cTn id="258" presetID="14" presetClass="entr" presetSubtype="5" fill="hold" nodeType="withEffect">
                                  <p:stCondLst>
                                    <p:cond delay="0"/>
                                  </p:stCondLst>
                                  <p:childTnLst>
                                    <p:set>
                                      <p:cBhvr>
                                        <p:cTn id="259" dur="1" fill="hold">
                                          <p:stCondLst>
                                            <p:cond delay="0"/>
                                          </p:stCondLst>
                                        </p:cTn>
                                        <p:tgtEl>
                                          <p:spTgt spid="100"/>
                                        </p:tgtEl>
                                        <p:attrNameLst>
                                          <p:attrName>style.visibility</p:attrName>
                                        </p:attrNameLst>
                                      </p:cBhvr>
                                      <p:to>
                                        <p:strVal val="visible"/>
                                      </p:to>
                                    </p:set>
                                    <p:animEffect transition="in" filter="randombar(vertical)">
                                      <p:cBhvr>
                                        <p:cTn id="260" dur="500"/>
                                        <p:tgtEl>
                                          <p:spTgt spid="100"/>
                                        </p:tgtEl>
                                      </p:cBhvr>
                                    </p:animEffect>
                                  </p:childTnLst>
                                </p:cTn>
                              </p:par>
                              <p:par>
                                <p:cTn id="261" presetID="14" presetClass="entr" presetSubtype="5" fill="hold" nodeType="withEffect">
                                  <p:stCondLst>
                                    <p:cond delay="0"/>
                                  </p:stCondLst>
                                  <p:childTnLst>
                                    <p:set>
                                      <p:cBhvr>
                                        <p:cTn id="262" dur="1" fill="hold">
                                          <p:stCondLst>
                                            <p:cond delay="0"/>
                                          </p:stCondLst>
                                        </p:cTn>
                                        <p:tgtEl>
                                          <p:spTgt spid="101"/>
                                        </p:tgtEl>
                                        <p:attrNameLst>
                                          <p:attrName>style.visibility</p:attrName>
                                        </p:attrNameLst>
                                      </p:cBhvr>
                                      <p:to>
                                        <p:strVal val="visible"/>
                                      </p:to>
                                    </p:set>
                                    <p:animEffect transition="in" filter="randombar(vertical)">
                                      <p:cBhvr>
                                        <p:cTn id="263" dur="500"/>
                                        <p:tgtEl>
                                          <p:spTgt spid="101"/>
                                        </p:tgtEl>
                                      </p:cBhvr>
                                    </p:animEffect>
                                  </p:childTnLst>
                                </p:cTn>
                              </p:par>
                              <p:par>
                                <p:cTn id="264" presetID="14" presetClass="entr" presetSubtype="5" fill="hold" nodeType="withEffect">
                                  <p:stCondLst>
                                    <p:cond delay="0"/>
                                  </p:stCondLst>
                                  <p:childTnLst>
                                    <p:set>
                                      <p:cBhvr>
                                        <p:cTn id="265" dur="1" fill="hold">
                                          <p:stCondLst>
                                            <p:cond delay="0"/>
                                          </p:stCondLst>
                                        </p:cTn>
                                        <p:tgtEl>
                                          <p:spTgt spid="102"/>
                                        </p:tgtEl>
                                        <p:attrNameLst>
                                          <p:attrName>style.visibility</p:attrName>
                                        </p:attrNameLst>
                                      </p:cBhvr>
                                      <p:to>
                                        <p:strVal val="visible"/>
                                      </p:to>
                                    </p:set>
                                    <p:animEffect transition="in" filter="randombar(vertical)">
                                      <p:cBhvr>
                                        <p:cTn id="266" dur="500"/>
                                        <p:tgtEl>
                                          <p:spTgt spid="102"/>
                                        </p:tgtEl>
                                      </p:cBhvr>
                                    </p:animEffect>
                                  </p:childTnLst>
                                </p:cTn>
                              </p:par>
                              <p:par>
                                <p:cTn id="267" presetID="14" presetClass="entr" presetSubtype="5" fill="hold" nodeType="withEffect">
                                  <p:stCondLst>
                                    <p:cond delay="0"/>
                                  </p:stCondLst>
                                  <p:childTnLst>
                                    <p:set>
                                      <p:cBhvr>
                                        <p:cTn id="268" dur="1" fill="hold">
                                          <p:stCondLst>
                                            <p:cond delay="0"/>
                                          </p:stCondLst>
                                        </p:cTn>
                                        <p:tgtEl>
                                          <p:spTgt spid="103"/>
                                        </p:tgtEl>
                                        <p:attrNameLst>
                                          <p:attrName>style.visibility</p:attrName>
                                        </p:attrNameLst>
                                      </p:cBhvr>
                                      <p:to>
                                        <p:strVal val="visible"/>
                                      </p:to>
                                    </p:set>
                                    <p:animEffect transition="in" filter="randombar(vertical)">
                                      <p:cBhvr>
                                        <p:cTn id="269" dur="500"/>
                                        <p:tgtEl>
                                          <p:spTgt spid="103"/>
                                        </p:tgtEl>
                                      </p:cBhvr>
                                    </p:animEffect>
                                  </p:childTnLst>
                                </p:cTn>
                              </p:par>
                              <p:par>
                                <p:cTn id="270" presetID="14" presetClass="entr" presetSubtype="5" fill="hold" nodeType="withEffect">
                                  <p:stCondLst>
                                    <p:cond delay="0"/>
                                  </p:stCondLst>
                                  <p:childTnLst>
                                    <p:set>
                                      <p:cBhvr>
                                        <p:cTn id="271" dur="1" fill="hold">
                                          <p:stCondLst>
                                            <p:cond delay="0"/>
                                          </p:stCondLst>
                                        </p:cTn>
                                        <p:tgtEl>
                                          <p:spTgt spid="104"/>
                                        </p:tgtEl>
                                        <p:attrNameLst>
                                          <p:attrName>style.visibility</p:attrName>
                                        </p:attrNameLst>
                                      </p:cBhvr>
                                      <p:to>
                                        <p:strVal val="visible"/>
                                      </p:to>
                                    </p:set>
                                    <p:animEffect transition="in" filter="randombar(vertical)">
                                      <p:cBhvr>
                                        <p:cTn id="272" dur="500"/>
                                        <p:tgtEl>
                                          <p:spTgt spid="104"/>
                                        </p:tgtEl>
                                      </p:cBhvr>
                                    </p:animEffect>
                                  </p:childTnLst>
                                </p:cTn>
                              </p:par>
                              <p:par>
                                <p:cTn id="273" presetID="14" presetClass="entr" presetSubtype="5" fill="hold" nodeType="withEffect">
                                  <p:stCondLst>
                                    <p:cond delay="0"/>
                                  </p:stCondLst>
                                  <p:childTnLst>
                                    <p:set>
                                      <p:cBhvr>
                                        <p:cTn id="274" dur="1" fill="hold">
                                          <p:stCondLst>
                                            <p:cond delay="0"/>
                                          </p:stCondLst>
                                        </p:cTn>
                                        <p:tgtEl>
                                          <p:spTgt spid="105"/>
                                        </p:tgtEl>
                                        <p:attrNameLst>
                                          <p:attrName>style.visibility</p:attrName>
                                        </p:attrNameLst>
                                      </p:cBhvr>
                                      <p:to>
                                        <p:strVal val="visible"/>
                                      </p:to>
                                    </p:set>
                                    <p:animEffect transition="in" filter="randombar(vertical)">
                                      <p:cBhvr>
                                        <p:cTn id="275" dur="500"/>
                                        <p:tgtEl>
                                          <p:spTgt spid="105"/>
                                        </p:tgtEl>
                                      </p:cBhvr>
                                    </p:animEffect>
                                  </p:childTnLst>
                                </p:cTn>
                              </p:par>
                              <p:par>
                                <p:cTn id="276" presetID="14" presetClass="entr" presetSubtype="5" fill="hold" nodeType="withEffect">
                                  <p:stCondLst>
                                    <p:cond delay="0"/>
                                  </p:stCondLst>
                                  <p:childTnLst>
                                    <p:set>
                                      <p:cBhvr>
                                        <p:cTn id="277" dur="1" fill="hold">
                                          <p:stCondLst>
                                            <p:cond delay="0"/>
                                          </p:stCondLst>
                                        </p:cTn>
                                        <p:tgtEl>
                                          <p:spTgt spid="106"/>
                                        </p:tgtEl>
                                        <p:attrNameLst>
                                          <p:attrName>style.visibility</p:attrName>
                                        </p:attrNameLst>
                                      </p:cBhvr>
                                      <p:to>
                                        <p:strVal val="visible"/>
                                      </p:to>
                                    </p:set>
                                    <p:animEffect transition="in" filter="randombar(vertical)">
                                      <p:cBhvr>
                                        <p:cTn id="278" dur="500"/>
                                        <p:tgtEl>
                                          <p:spTgt spid="106"/>
                                        </p:tgtEl>
                                      </p:cBhvr>
                                    </p:animEffect>
                                  </p:childTnLst>
                                </p:cTn>
                              </p:par>
                              <p:par>
                                <p:cTn id="279" presetID="14" presetClass="entr" presetSubtype="5" fill="hold" nodeType="withEffect">
                                  <p:stCondLst>
                                    <p:cond delay="0"/>
                                  </p:stCondLst>
                                  <p:childTnLst>
                                    <p:set>
                                      <p:cBhvr>
                                        <p:cTn id="280" dur="1" fill="hold">
                                          <p:stCondLst>
                                            <p:cond delay="0"/>
                                          </p:stCondLst>
                                        </p:cTn>
                                        <p:tgtEl>
                                          <p:spTgt spid="107"/>
                                        </p:tgtEl>
                                        <p:attrNameLst>
                                          <p:attrName>style.visibility</p:attrName>
                                        </p:attrNameLst>
                                      </p:cBhvr>
                                      <p:to>
                                        <p:strVal val="visible"/>
                                      </p:to>
                                    </p:set>
                                    <p:animEffect transition="in" filter="randombar(vertical)">
                                      <p:cBhvr>
                                        <p:cTn id="281" dur="500"/>
                                        <p:tgtEl>
                                          <p:spTgt spid="107"/>
                                        </p:tgtEl>
                                      </p:cBhvr>
                                    </p:animEffect>
                                  </p:childTnLst>
                                </p:cTn>
                              </p:par>
                              <p:par>
                                <p:cTn id="282" presetID="14" presetClass="entr" presetSubtype="5" fill="hold" nodeType="withEffect">
                                  <p:stCondLst>
                                    <p:cond delay="0"/>
                                  </p:stCondLst>
                                  <p:childTnLst>
                                    <p:set>
                                      <p:cBhvr>
                                        <p:cTn id="283" dur="1" fill="hold">
                                          <p:stCondLst>
                                            <p:cond delay="0"/>
                                          </p:stCondLst>
                                        </p:cTn>
                                        <p:tgtEl>
                                          <p:spTgt spid="108"/>
                                        </p:tgtEl>
                                        <p:attrNameLst>
                                          <p:attrName>style.visibility</p:attrName>
                                        </p:attrNameLst>
                                      </p:cBhvr>
                                      <p:to>
                                        <p:strVal val="visible"/>
                                      </p:to>
                                    </p:set>
                                    <p:animEffect transition="in" filter="randombar(vertical)">
                                      <p:cBhvr>
                                        <p:cTn id="284" dur="500"/>
                                        <p:tgtEl>
                                          <p:spTgt spid="108"/>
                                        </p:tgtEl>
                                      </p:cBhvr>
                                    </p:animEffect>
                                  </p:childTnLst>
                                </p:cTn>
                              </p:par>
                              <p:par>
                                <p:cTn id="285" presetID="14" presetClass="entr" presetSubtype="5" fill="hold" nodeType="withEffect">
                                  <p:stCondLst>
                                    <p:cond delay="0"/>
                                  </p:stCondLst>
                                  <p:childTnLst>
                                    <p:set>
                                      <p:cBhvr>
                                        <p:cTn id="286" dur="1" fill="hold">
                                          <p:stCondLst>
                                            <p:cond delay="0"/>
                                          </p:stCondLst>
                                        </p:cTn>
                                        <p:tgtEl>
                                          <p:spTgt spid="109"/>
                                        </p:tgtEl>
                                        <p:attrNameLst>
                                          <p:attrName>style.visibility</p:attrName>
                                        </p:attrNameLst>
                                      </p:cBhvr>
                                      <p:to>
                                        <p:strVal val="visible"/>
                                      </p:to>
                                    </p:set>
                                    <p:animEffect transition="in" filter="randombar(vertical)">
                                      <p:cBhvr>
                                        <p:cTn id="287" dur="500"/>
                                        <p:tgtEl>
                                          <p:spTgt spid="109"/>
                                        </p:tgtEl>
                                      </p:cBhvr>
                                    </p:animEffect>
                                  </p:childTnLst>
                                </p:cTn>
                              </p:par>
                              <p:par>
                                <p:cTn id="288" presetID="14" presetClass="entr" presetSubtype="5" fill="hold" grpId="0" nodeType="withEffect">
                                  <p:stCondLst>
                                    <p:cond delay="0"/>
                                  </p:stCondLst>
                                  <p:childTnLst>
                                    <p:set>
                                      <p:cBhvr>
                                        <p:cTn id="289" dur="1" fill="hold">
                                          <p:stCondLst>
                                            <p:cond delay="0"/>
                                          </p:stCondLst>
                                        </p:cTn>
                                        <p:tgtEl>
                                          <p:spTgt spid="110"/>
                                        </p:tgtEl>
                                        <p:attrNameLst>
                                          <p:attrName>style.visibility</p:attrName>
                                        </p:attrNameLst>
                                      </p:cBhvr>
                                      <p:to>
                                        <p:strVal val="visible"/>
                                      </p:to>
                                    </p:set>
                                    <p:animEffect transition="in" filter="randombar(vertical)">
                                      <p:cBhvr>
                                        <p:cTn id="290" dur="500"/>
                                        <p:tgtEl>
                                          <p:spTgt spid="110"/>
                                        </p:tgtEl>
                                      </p:cBhvr>
                                    </p:animEffect>
                                  </p:childTnLst>
                                </p:cTn>
                              </p:par>
                              <p:par>
                                <p:cTn id="291" presetID="14" presetClass="entr" presetSubtype="5" fill="hold" nodeType="withEffect">
                                  <p:stCondLst>
                                    <p:cond delay="0"/>
                                  </p:stCondLst>
                                  <p:childTnLst>
                                    <p:set>
                                      <p:cBhvr>
                                        <p:cTn id="292" dur="1" fill="hold">
                                          <p:stCondLst>
                                            <p:cond delay="0"/>
                                          </p:stCondLst>
                                        </p:cTn>
                                        <p:tgtEl>
                                          <p:spTgt spid="111"/>
                                        </p:tgtEl>
                                        <p:attrNameLst>
                                          <p:attrName>style.visibility</p:attrName>
                                        </p:attrNameLst>
                                      </p:cBhvr>
                                      <p:to>
                                        <p:strVal val="visible"/>
                                      </p:to>
                                    </p:set>
                                    <p:animEffect transition="in" filter="randombar(vertical)">
                                      <p:cBhvr>
                                        <p:cTn id="293" dur="500"/>
                                        <p:tgtEl>
                                          <p:spTgt spid="111"/>
                                        </p:tgtEl>
                                      </p:cBhvr>
                                    </p:animEffect>
                                  </p:childTnLst>
                                </p:cTn>
                              </p:par>
                              <p:par>
                                <p:cTn id="294" presetID="14" presetClass="entr" presetSubtype="5" fill="hold" nodeType="withEffect">
                                  <p:stCondLst>
                                    <p:cond delay="0"/>
                                  </p:stCondLst>
                                  <p:childTnLst>
                                    <p:set>
                                      <p:cBhvr>
                                        <p:cTn id="295" dur="1" fill="hold">
                                          <p:stCondLst>
                                            <p:cond delay="0"/>
                                          </p:stCondLst>
                                        </p:cTn>
                                        <p:tgtEl>
                                          <p:spTgt spid="112"/>
                                        </p:tgtEl>
                                        <p:attrNameLst>
                                          <p:attrName>style.visibility</p:attrName>
                                        </p:attrNameLst>
                                      </p:cBhvr>
                                      <p:to>
                                        <p:strVal val="visible"/>
                                      </p:to>
                                    </p:set>
                                    <p:animEffect transition="in" filter="randombar(vertical)">
                                      <p:cBhvr>
                                        <p:cTn id="296" dur="500"/>
                                        <p:tgtEl>
                                          <p:spTgt spid="112"/>
                                        </p:tgtEl>
                                      </p:cBhvr>
                                    </p:animEffect>
                                  </p:childTnLst>
                                </p:cTn>
                              </p:par>
                              <p:par>
                                <p:cTn id="297" presetID="14" presetClass="entr" presetSubtype="5" fill="hold" nodeType="withEffect">
                                  <p:stCondLst>
                                    <p:cond delay="0"/>
                                  </p:stCondLst>
                                  <p:childTnLst>
                                    <p:set>
                                      <p:cBhvr>
                                        <p:cTn id="298" dur="1" fill="hold">
                                          <p:stCondLst>
                                            <p:cond delay="0"/>
                                          </p:stCondLst>
                                        </p:cTn>
                                        <p:tgtEl>
                                          <p:spTgt spid="113"/>
                                        </p:tgtEl>
                                        <p:attrNameLst>
                                          <p:attrName>style.visibility</p:attrName>
                                        </p:attrNameLst>
                                      </p:cBhvr>
                                      <p:to>
                                        <p:strVal val="visible"/>
                                      </p:to>
                                    </p:set>
                                    <p:animEffect transition="in" filter="randombar(vertical)">
                                      <p:cBhvr>
                                        <p:cTn id="299" dur="500"/>
                                        <p:tgtEl>
                                          <p:spTgt spid="113"/>
                                        </p:tgtEl>
                                      </p:cBhvr>
                                    </p:animEffect>
                                  </p:childTnLst>
                                </p:cTn>
                              </p:par>
                              <p:par>
                                <p:cTn id="300" presetID="14" presetClass="entr" presetSubtype="5" fill="hold" nodeType="withEffect">
                                  <p:stCondLst>
                                    <p:cond delay="0"/>
                                  </p:stCondLst>
                                  <p:childTnLst>
                                    <p:set>
                                      <p:cBhvr>
                                        <p:cTn id="301" dur="1" fill="hold">
                                          <p:stCondLst>
                                            <p:cond delay="0"/>
                                          </p:stCondLst>
                                        </p:cTn>
                                        <p:tgtEl>
                                          <p:spTgt spid="114"/>
                                        </p:tgtEl>
                                        <p:attrNameLst>
                                          <p:attrName>style.visibility</p:attrName>
                                        </p:attrNameLst>
                                      </p:cBhvr>
                                      <p:to>
                                        <p:strVal val="visible"/>
                                      </p:to>
                                    </p:set>
                                    <p:animEffect transition="in" filter="randombar(vertical)">
                                      <p:cBhvr>
                                        <p:cTn id="302" dur="500"/>
                                        <p:tgtEl>
                                          <p:spTgt spid="114"/>
                                        </p:tgtEl>
                                      </p:cBhvr>
                                    </p:animEffect>
                                  </p:childTnLst>
                                </p:cTn>
                              </p:par>
                              <p:par>
                                <p:cTn id="303" presetID="14" presetClass="entr" presetSubtype="5" fill="hold" nodeType="withEffect">
                                  <p:stCondLst>
                                    <p:cond delay="0"/>
                                  </p:stCondLst>
                                  <p:childTnLst>
                                    <p:set>
                                      <p:cBhvr>
                                        <p:cTn id="304" dur="1" fill="hold">
                                          <p:stCondLst>
                                            <p:cond delay="0"/>
                                          </p:stCondLst>
                                        </p:cTn>
                                        <p:tgtEl>
                                          <p:spTgt spid="115"/>
                                        </p:tgtEl>
                                        <p:attrNameLst>
                                          <p:attrName>style.visibility</p:attrName>
                                        </p:attrNameLst>
                                      </p:cBhvr>
                                      <p:to>
                                        <p:strVal val="visible"/>
                                      </p:to>
                                    </p:set>
                                    <p:animEffect transition="in" filter="randombar(vertical)">
                                      <p:cBhvr>
                                        <p:cTn id="305" dur="500"/>
                                        <p:tgtEl>
                                          <p:spTgt spid="115"/>
                                        </p:tgtEl>
                                      </p:cBhvr>
                                    </p:animEffect>
                                  </p:childTnLst>
                                </p:cTn>
                              </p:par>
                              <p:par>
                                <p:cTn id="306" presetID="14" presetClass="entr" presetSubtype="5" fill="hold" grpId="0" nodeType="withEffect">
                                  <p:stCondLst>
                                    <p:cond delay="0"/>
                                  </p:stCondLst>
                                  <p:childTnLst>
                                    <p:set>
                                      <p:cBhvr>
                                        <p:cTn id="307" dur="1" fill="hold">
                                          <p:stCondLst>
                                            <p:cond delay="0"/>
                                          </p:stCondLst>
                                        </p:cTn>
                                        <p:tgtEl>
                                          <p:spTgt spid="116"/>
                                        </p:tgtEl>
                                        <p:attrNameLst>
                                          <p:attrName>style.visibility</p:attrName>
                                        </p:attrNameLst>
                                      </p:cBhvr>
                                      <p:to>
                                        <p:strVal val="visible"/>
                                      </p:to>
                                    </p:set>
                                    <p:animEffect transition="in" filter="randombar(vertical)">
                                      <p:cBhvr>
                                        <p:cTn id="308" dur="500"/>
                                        <p:tgtEl>
                                          <p:spTgt spid="116"/>
                                        </p:tgtEl>
                                      </p:cBhvr>
                                    </p:animEffect>
                                  </p:childTnLst>
                                </p:cTn>
                              </p:par>
                              <p:par>
                                <p:cTn id="309" presetID="14" presetClass="entr" presetSubtype="5" fill="hold" grpId="0" nodeType="withEffect">
                                  <p:stCondLst>
                                    <p:cond delay="0"/>
                                  </p:stCondLst>
                                  <p:childTnLst>
                                    <p:set>
                                      <p:cBhvr>
                                        <p:cTn id="310" dur="1" fill="hold">
                                          <p:stCondLst>
                                            <p:cond delay="0"/>
                                          </p:stCondLst>
                                        </p:cTn>
                                        <p:tgtEl>
                                          <p:spTgt spid="117"/>
                                        </p:tgtEl>
                                        <p:attrNameLst>
                                          <p:attrName>style.visibility</p:attrName>
                                        </p:attrNameLst>
                                      </p:cBhvr>
                                      <p:to>
                                        <p:strVal val="visible"/>
                                      </p:to>
                                    </p:set>
                                    <p:animEffect transition="in" filter="randombar(vertical)">
                                      <p:cBhvr>
                                        <p:cTn id="311" dur="500"/>
                                        <p:tgtEl>
                                          <p:spTgt spid="117"/>
                                        </p:tgtEl>
                                      </p:cBhvr>
                                    </p:animEffect>
                                  </p:childTnLst>
                                </p:cTn>
                              </p:par>
                              <p:par>
                                <p:cTn id="312" presetID="14" presetClass="entr" presetSubtype="5" fill="hold" nodeType="withEffect">
                                  <p:stCondLst>
                                    <p:cond delay="0"/>
                                  </p:stCondLst>
                                  <p:childTnLst>
                                    <p:set>
                                      <p:cBhvr>
                                        <p:cTn id="313" dur="1" fill="hold">
                                          <p:stCondLst>
                                            <p:cond delay="0"/>
                                          </p:stCondLst>
                                        </p:cTn>
                                        <p:tgtEl>
                                          <p:spTgt spid="118"/>
                                        </p:tgtEl>
                                        <p:attrNameLst>
                                          <p:attrName>style.visibility</p:attrName>
                                        </p:attrNameLst>
                                      </p:cBhvr>
                                      <p:to>
                                        <p:strVal val="visible"/>
                                      </p:to>
                                    </p:set>
                                    <p:animEffect transition="in" filter="randombar(vertical)">
                                      <p:cBhvr>
                                        <p:cTn id="314" dur="500"/>
                                        <p:tgtEl>
                                          <p:spTgt spid="118"/>
                                        </p:tgtEl>
                                      </p:cBhvr>
                                    </p:animEffect>
                                  </p:childTnLst>
                                </p:cTn>
                              </p:par>
                              <p:par>
                                <p:cTn id="315" presetID="14" presetClass="entr" presetSubtype="5" fill="hold" nodeType="withEffect">
                                  <p:stCondLst>
                                    <p:cond delay="0"/>
                                  </p:stCondLst>
                                  <p:childTnLst>
                                    <p:set>
                                      <p:cBhvr>
                                        <p:cTn id="316" dur="1" fill="hold">
                                          <p:stCondLst>
                                            <p:cond delay="0"/>
                                          </p:stCondLst>
                                        </p:cTn>
                                        <p:tgtEl>
                                          <p:spTgt spid="119"/>
                                        </p:tgtEl>
                                        <p:attrNameLst>
                                          <p:attrName>style.visibility</p:attrName>
                                        </p:attrNameLst>
                                      </p:cBhvr>
                                      <p:to>
                                        <p:strVal val="visible"/>
                                      </p:to>
                                    </p:set>
                                    <p:animEffect transition="in" filter="randombar(vertical)">
                                      <p:cBhvr>
                                        <p:cTn id="317" dur="500"/>
                                        <p:tgtEl>
                                          <p:spTgt spid="119"/>
                                        </p:tgtEl>
                                      </p:cBhvr>
                                    </p:animEffect>
                                  </p:childTnLst>
                                </p:cTn>
                              </p:par>
                              <p:par>
                                <p:cTn id="318" presetID="14" presetClass="entr" presetSubtype="5" fill="hold" nodeType="withEffect">
                                  <p:stCondLst>
                                    <p:cond delay="0"/>
                                  </p:stCondLst>
                                  <p:childTnLst>
                                    <p:set>
                                      <p:cBhvr>
                                        <p:cTn id="319" dur="1" fill="hold">
                                          <p:stCondLst>
                                            <p:cond delay="0"/>
                                          </p:stCondLst>
                                        </p:cTn>
                                        <p:tgtEl>
                                          <p:spTgt spid="120"/>
                                        </p:tgtEl>
                                        <p:attrNameLst>
                                          <p:attrName>style.visibility</p:attrName>
                                        </p:attrNameLst>
                                      </p:cBhvr>
                                      <p:to>
                                        <p:strVal val="visible"/>
                                      </p:to>
                                    </p:set>
                                    <p:animEffect transition="in" filter="randombar(vertical)">
                                      <p:cBhvr>
                                        <p:cTn id="320" dur="500"/>
                                        <p:tgtEl>
                                          <p:spTgt spid="120"/>
                                        </p:tgtEl>
                                      </p:cBhvr>
                                    </p:animEffect>
                                  </p:childTnLst>
                                </p:cTn>
                              </p:par>
                              <p:par>
                                <p:cTn id="321" presetID="14" presetClass="entr" presetSubtype="5" fill="hold" nodeType="withEffect">
                                  <p:stCondLst>
                                    <p:cond delay="0"/>
                                  </p:stCondLst>
                                  <p:childTnLst>
                                    <p:set>
                                      <p:cBhvr>
                                        <p:cTn id="322" dur="1" fill="hold">
                                          <p:stCondLst>
                                            <p:cond delay="0"/>
                                          </p:stCondLst>
                                        </p:cTn>
                                        <p:tgtEl>
                                          <p:spTgt spid="121"/>
                                        </p:tgtEl>
                                        <p:attrNameLst>
                                          <p:attrName>style.visibility</p:attrName>
                                        </p:attrNameLst>
                                      </p:cBhvr>
                                      <p:to>
                                        <p:strVal val="visible"/>
                                      </p:to>
                                    </p:set>
                                    <p:animEffect transition="in" filter="randombar(vertical)">
                                      <p:cBhvr>
                                        <p:cTn id="323" dur="500"/>
                                        <p:tgtEl>
                                          <p:spTgt spid="121"/>
                                        </p:tgtEl>
                                      </p:cBhvr>
                                    </p:animEffect>
                                  </p:childTnLst>
                                </p:cTn>
                              </p:par>
                              <p:par>
                                <p:cTn id="324" presetID="14" presetClass="entr" presetSubtype="5" fill="hold" nodeType="withEffect">
                                  <p:stCondLst>
                                    <p:cond delay="0"/>
                                  </p:stCondLst>
                                  <p:childTnLst>
                                    <p:set>
                                      <p:cBhvr>
                                        <p:cTn id="325" dur="1" fill="hold">
                                          <p:stCondLst>
                                            <p:cond delay="0"/>
                                          </p:stCondLst>
                                        </p:cTn>
                                        <p:tgtEl>
                                          <p:spTgt spid="122"/>
                                        </p:tgtEl>
                                        <p:attrNameLst>
                                          <p:attrName>style.visibility</p:attrName>
                                        </p:attrNameLst>
                                      </p:cBhvr>
                                      <p:to>
                                        <p:strVal val="visible"/>
                                      </p:to>
                                    </p:set>
                                    <p:animEffect transition="in" filter="randombar(vertical)">
                                      <p:cBhvr>
                                        <p:cTn id="326" dur="500"/>
                                        <p:tgtEl>
                                          <p:spTgt spid="122"/>
                                        </p:tgtEl>
                                      </p:cBhvr>
                                    </p:animEffect>
                                  </p:childTnLst>
                                </p:cTn>
                              </p:par>
                              <p:par>
                                <p:cTn id="327" presetID="14" presetClass="entr" presetSubtype="5" fill="hold" grpId="0" nodeType="withEffect">
                                  <p:stCondLst>
                                    <p:cond delay="0"/>
                                  </p:stCondLst>
                                  <p:childTnLst>
                                    <p:set>
                                      <p:cBhvr>
                                        <p:cTn id="328" dur="1" fill="hold">
                                          <p:stCondLst>
                                            <p:cond delay="0"/>
                                          </p:stCondLst>
                                        </p:cTn>
                                        <p:tgtEl>
                                          <p:spTgt spid="123"/>
                                        </p:tgtEl>
                                        <p:attrNameLst>
                                          <p:attrName>style.visibility</p:attrName>
                                        </p:attrNameLst>
                                      </p:cBhvr>
                                      <p:to>
                                        <p:strVal val="visible"/>
                                      </p:to>
                                    </p:set>
                                    <p:animEffect transition="in" filter="randombar(vertical)">
                                      <p:cBhvr>
                                        <p:cTn id="329" dur="500"/>
                                        <p:tgtEl>
                                          <p:spTgt spid="123"/>
                                        </p:tgtEl>
                                      </p:cBhvr>
                                    </p:animEffect>
                                  </p:childTnLst>
                                </p:cTn>
                              </p:par>
                              <p:par>
                                <p:cTn id="330" presetID="14" presetClass="entr" presetSubtype="5" fill="hold" grpId="0" nodeType="withEffect">
                                  <p:stCondLst>
                                    <p:cond delay="0"/>
                                  </p:stCondLst>
                                  <p:childTnLst>
                                    <p:set>
                                      <p:cBhvr>
                                        <p:cTn id="331" dur="1" fill="hold">
                                          <p:stCondLst>
                                            <p:cond delay="0"/>
                                          </p:stCondLst>
                                        </p:cTn>
                                        <p:tgtEl>
                                          <p:spTgt spid="124"/>
                                        </p:tgtEl>
                                        <p:attrNameLst>
                                          <p:attrName>style.visibility</p:attrName>
                                        </p:attrNameLst>
                                      </p:cBhvr>
                                      <p:to>
                                        <p:strVal val="visible"/>
                                      </p:to>
                                    </p:set>
                                    <p:animEffect transition="in" filter="randombar(vertical)">
                                      <p:cBhvr>
                                        <p:cTn id="332" dur="500"/>
                                        <p:tgtEl>
                                          <p:spTgt spid="124"/>
                                        </p:tgtEl>
                                      </p:cBhvr>
                                    </p:animEffect>
                                  </p:childTnLst>
                                </p:cTn>
                              </p:par>
                              <p:par>
                                <p:cTn id="333" presetID="14" presetClass="entr" presetSubtype="5" fill="hold" grpId="0" nodeType="withEffect">
                                  <p:stCondLst>
                                    <p:cond delay="0"/>
                                  </p:stCondLst>
                                  <p:childTnLst>
                                    <p:set>
                                      <p:cBhvr>
                                        <p:cTn id="334" dur="1" fill="hold">
                                          <p:stCondLst>
                                            <p:cond delay="0"/>
                                          </p:stCondLst>
                                        </p:cTn>
                                        <p:tgtEl>
                                          <p:spTgt spid="125"/>
                                        </p:tgtEl>
                                        <p:attrNameLst>
                                          <p:attrName>style.visibility</p:attrName>
                                        </p:attrNameLst>
                                      </p:cBhvr>
                                      <p:to>
                                        <p:strVal val="visible"/>
                                      </p:to>
                                    </p:set>
                                    <p:animEffect transition="in" filter="randombar(vertical)">
                                      <p:cBhvr>
                                        <p:cTn id="335" dur="500"/>
                                        <p:tgtEl>
                                          <p:spTgt spid="125"/>
                                        </p:tgtEl>
                                      </p:cBhvr>
                                    </p:animEffect>
                                  </p:childTnLst>
                                </p:cTn>
                              </p:par>
                              <p:par>
                                <p:cTn id="336" presetID="14" presetClass="entr" presetSubtype="5" fill="hold" nodeType="withEffect">
                                  <p:stCondLst>
                                    <p:cond delay="0"/>
                                  </p:stCondLst>
                                  <p:childTnLst>
                                    <p:set>
                                      <p:cBhvr>
                                        <p:cTn id="337" dur="1" fill="hold">
                                          <p:stCondLst>
                                            <p:cond delay="0"/>
                                          </p:stCondLst>
                                        </p:cTn>
                                        <p:tgtEl>
                                          <p:spTgt spid="126"/>
                                        </p:tgtEl>
                                        <p:attrNameLst>
                                          <p:attrName>style.visibility</p:attrName>
                                        </p:attrNameLst>
                                      </p:cBhvr>
                                      <p:to>
                                        <p:strVal val="visible"/>
                                      </p:to>
                                    </p:set>
                                    <p:animEffect transition="in" filter="randombar(vertical)">
                                      <p:cBhvr>
                                        <p:cTn id="338" dur="500"/>
                                        <p:tgtEl>
                                          <p:spTgt spid="126"/>
                                        </p:tgtEl>
                                      </p:cBhvr>
                                    </p:animEffect>
                                  </p:childTnLst>
                                </p:cTn>
                              </p:par>
                              <p:par>
                                <p:cTn id="339" presetID="14" presetClass="entr" presetSubtype="5" fill="hold" nodeType="withEffect">
                                  <p:stCondLst>
                                    <p:cond delay="0"/>
                                  </p:stCondLst>
                                  <p:childTnLst>
                                    <p:set>
                                      <p:cBhvr>
                                        <p:cTn id="340" dur="1" fill="hold">
                                          <p:stCondLst>
                                            <p:cond delay="0"/>
                                          </p:stCondLst>
                                        </p:cTn>
                                        <p:tgtEl>
                                          <p:spTgt spid="127"/>
                                        </p:tgtEl>
                                        <p:attrNameLst>
                                          <p:attrName>style.visibility</p:attrName>
                                        </p:attrNameLst>
                                      </p:cBhvr>
                                      <p:to>
                                        <p:strVal val="visible"/>
                                      </p:to>
                                    </p:set>
                                    <p:animEffect transition="in" filter="randombar(vertical)">
                                      <p:cBhvr>
                                        <p:cTn id="341" dur="500"/>
                                        <p:tgtEl>
                                          <p:spTgt spid="127"/>
                                        </p:tgtEl>
                                      </p:cBhvr>
                                    </p:animEffect>
                                  </p:childTnLst>
                                </p:cTn>
                              </p:par>
                              <p:par>
                                <p:cTn id="342" presetID="14" presetClass="entr" presetSubtype="5" fill="hold" nodeType="withEffect">
                                  <p:stCondLst>
                                    <p:cond delay="0"/>
                                  </p:stCondLst>
                                  <p:childTnLst>
                                    <p:set>
                                      <p:cBhvr>
                                        <p:cTn id="343" dur="1" fill="hold">
                                          <p:stCondLst>
                                            <p:cond delay="0"/>
                                          </p:stCondLst>
                                        </p:cTn>
                                        <p:tgtEl>
                                          <p:spTgt spid="128"/>
                                        </p:tgtEl>
                                        <p:attrNameLst>
                                          <p:attrName>style.visibility</p:attrName>
                                        </p:attrNameLst>
                                      </p:cBhvr>
                                      <p:to>
                                        <p:strVal val="visible"/>
                                      </p:to>
                                    </p:set>
                                    <p:animEffect transition="in" filter="randombar(vertical)">
                                      <p:cBhvr>
                                        <p:cTn id="344" dur="500"/>
                                        <p:tgtEl>
                                          <p:spTgt spid="128"/>
                                        </p:tgtEl>
                                      </p:cBhvr>
                                    </p:animEffect>
                                  </p:childTnLst>
                                </p:cTn>
                              </p:par>
                              <p:par>
                                <p:cTn id="345" presetID="14" presetClass="entr" presetSubtype="5" fill="hold" nodeType="withEffect">
                                  <p:stCondLst>
                                    <p:cond delay="0"/>
                                  </p:stCondLst>
                                  <p:childTnLst>
                                    <p:set>
                                      <p:cBhvr>
                                        <p:cTn id="346" dur="1" fill="hold">
                                          <p:stCondLst>
                                            <p:cond delay="0"/>
                                          </p:stCondLst>
                                        </p:cTn>
                                        <p:tgtEl>
                                          <p:spTgt spid="129"/>
                                        </p:tgtEl>
                                        <p:attrNameLst>
                                          <p:attrName>style.visibility</p:attrName>
                                        </p:attrNameLst>
                                      </p:cBhvr>
                                      <p:to>
                                        <p:strVal val="visible"/>
                                      </p:to>
                                    </p:set>
                                    <p:animEffect transition="in" filter="randombar(vertical)">
                                      <p:cBhvr>
                                        <p:cTn id="347" dur="500"/>
                                        <p:tgtEl>
                                          <p:spTgt spid="129"/>
                                        </p:tgtEl>
                                      </p:cBhvr>
                                    </p:animEffect>
                                  </p:childTnLst>
                                </p:cTn>
                              </p:par>
                              <p:par>
                                <p:cTn id="348" presetID="14" presetClass="entr" presetSubtype="5" fill="hold" nodeType="withEffect">
                                  <p:stCondLst>
                                    <p:cond delay="0"/>
                                  </p:stCondLst>
                                  <p:childTnLst>
                                    <p:set>
                                      <p:cBhvr>
                                        <p:cTn id="349" dur="1" fill="hold">
                                          <p:stCondLst>
                                            <p:cond delay="0"/>
                                          </p:stCondLst>
                                        </p:cTn>
                                        <p:tgtEl>
                                          <p:spTgt spid="130"/>
                                        </p:tgtEl>
                                        <p:attrNameLst>
                                          <p:attrName>style.visibility</p:attrName>
                                        </p:attrNameLst>
                                      </p:cBhvr>
                                      <p:to>
                                        <p:strVal val="visible"/>
                                      </p:to>
                                    </p:set>
                                    <p:animEffect transition="in" filter="randombar(vertical)">
                                      <p:cBhvr>
                                        <p:cTn id="350" dur="500"/>
                                        <p:tgtEl>
                                          <p:spTgt spid="130"/>
                                        </p:tgtEl>
                                      </p:cBhvr>
                                    </p:animEffect>
                                  </p:childTnLst>
                                </p:cTn>
                              </p:par>
                              <p:par>
                                <p:cTn id="351" presetID="14" presetClass="entr" presetSubtype="5" fill="hold" nodeType="withEffect">
                                  <p:stCondLst>
                                    <p:cond delay="0"/>
                                  </p:stCondLst>
                                  <p:childTnLst>
                                    <p:set>
                                      <p:cBhvr>
                                        <p:cTn id="352" dur="1" fill="hold">
                                          <p:stCondLst>
                                            <p:cond delay="0"/>
                                          </p:stCondLst>
                                        </p:cTn>
                                        <p:tgtEl>
                                          <p:spTgt spid="131"/>
                                        </p:tgtEl>
                                        <p:attrNameLst>
                                          <p:attrName>style.visibility</p:attrName>
                                        </p:attrNameLst>
                                      </p:cBhvr>
                                      <p:to>
                                        <p:strVal val="visible"/>
                                      </p:to>
                                    </p:set>
                                    <p:animEffect transition="in" filter="randombar(vertical)">
                                      <p:cBhvr>
                                        <p:cTn id="353" dur="500"/>
                                        <p:tgtEl>
                                          <p:spTgt spid="131"/>
                                        </p:tgtEl>
                                      </p:cBhvr>
                                    </p:animEffect>
                                  </p:childTnLst>
                                </p:cTn>
                              </p:par>
                              <p:par>
                                <p:cTn id="354" presetID="14" presetClass="entr" presetSubtype="5" fill="hold" nodeType="withEffect">
                                  <p:stCondLst>
                                    <p:cond delay="0"/>
                                  </p:stCondLst>
                                  <p:childTnLst>
                                    <p:set>
                                      <p:cBhvr>
                                        <p:cTn id="355" dur="1" fill="hold">
                                          <p:stCondLst>
                                            <p:cond delay="0"/>
                                          </p:stCondLst>
                                        </p:cTn>
                                        <p:tgtEl>
                                          <p:spTgt spid="132"/>
                                        </p:tgtEl>
                                        <p:attrNameLst>
                                          <p:attrName>style.visibility</p:attrName>
                                        </p:attrNameLst>
                                      </p:cBhvr>
                                      <p:to>
                                        <p:strVal val="visible"/>
                                      </p:to>
                                    </p:set>
                                    <p:animEffect transition="in" filter="randombar(vertical)">
                                      <p:cBhvr>
                                        <p:cTn id="356" dur="500"/>
                                        <p:tgtEl>
                                          <p:spTgt spid="132"/>
                                        </p:tgtEl>
                                      </p:cBhvr>
                                    </p:animEffect>
                                  </p:childTnLst>
                                </p:cTn>
                              </p:par>
                              <p:par>
                                <p:cTn id="357" presetID="14" presetClass="entr" presetSubtype="5" fill="hold" nodeType="withEffect">
                                  <p:stCondLst>
                                    <p:cond delay="0"/>
                                  </p:stCondLst>
                                  <p:childTnLst>
                                    <p:set>
                                      <p:cBhvr>
                                        <p:cTn id="358" dur="1" fill="hold">
                                          <p:stCondLst>
                                            <p:cond delay="0"/>
                                          </p:stCondLst>
                                        </p:cTn>
                                        <p:tgtEl>
                                          <p:spTgt spid="133"/>
                                        </p:tgtEl>
                                        <p:attrNameLst>
                                          <p:attrName>style.visibility</p:attrName>
                                        </p:attrNameLst>
                                      </p:cBhvr>
                                      <p:to>
                                        <p:strVal val="visible"/>
                                      </p:to>
                                    </p:set>
                                    <p:animEffect transition="in" filter="randombar(vertical)">
                                      <p:cBhvr>
                                        <p:cTn id="359" dur="500"/>
                                        <p:tgtEl>
                                          <p:spTgt spid="133"/>
                                        </p:tgtEl>
                                      </p:cBhvr>
                                    </p:animEffect>
                                  </p:childTnLst>
                                </p:cTn>
                              </p:par>
                              <p:par>
                                <p:cTn id="360" presetID="14" presetClass="entr" presetSubtype="5" fill="hold" nodeType="withEffect">
                                  <p:stCondLst>
                                    <p:cond delay="0"/>
                                  </p:stCondLst>
                                  <p:childTnLst>
                                    <p:set>
                                      <p:cBhvr>
                                        <p:cTn id="361" dur="1" fill="hold">
                                          <p:stCondLst>
                                            <p:cond delay="0"/>
                                          </p:stCondLst>
                                        </p:cTn>
                                        <p:tgtEl>
                                          <p:spTgt spid="134"/>
                                        </p:tgtEl>
                                        <p:attrNameLst>
                                          <p:attrName>style.visibility</p:attrName>
                                        </p:attrNameLst>
                                      </p:cBhvr>
                                      <p:to>
                                        <p:strVal val="visible"/>
                                      </p:to>
                                    </p:set>
                                    <p:animEffect transition="in" filter="randombar(vertical)">
                                      <p:cBhvr>
                                        <p:cTn id="362" dur="500"/>
                                        <p:tgtEl>
                                          <p:spTgt spid="134"/>
                                        </p:tgtEl>
                                      </p:cBhvr>
                                    </p:animEffect>
                                  </p:childTnLst>
                                </p:cTn>
                              </p:par>
                              <p:par>
                                <p:cTn id="363" presetID="14" presetClass="entr" presetSubtype="5" fill="hold" nodeType="withEffect">
                                  <p:stCondLst>
                                    <p:cond delay="0"/>
                                  </p:stCondLst>
                                  <p:childTnLst>
                                    <p:set>
                                      <p:cBhvr>
                                        <p:cTn id="364" dur="1" fill="hold">
                                          <p:stCondLst>
                                            <p:cond delay="0"/>
                                          </p:stCondLst>
                                        </p:cTn>
                                        <p:tgtEl>
                                          <p:spTgt spid="135"/>
                                        </p:tgtEl>
                                        <p:attrNameLst>
                                          <p:attrName>style.visibility</p:attrName>
                                        </p:attrNameLst>
                                      </p:cBhvr>
                                      <p:to>
                                        <p:strVal val="visible"/>
                                      </p:to>
                                    </p:set>
                                    <p:animEffect transition="in" filter="randombar(vertical)">
                                      <p:cBhvr>
                                        <p:cTn id="365" dur="500"/>
                                        <p:tgtEl>
                                          <p:spTgt spid="135"/>
                                        </p:tgtEl>
                                      </p:cBhvr>
                                    </p:animEffect>
                                  </p:childTnLst>
                                </p:cTn>
                              </p:par>
                              <p:par>
                                <p:cTn id="366" presetID="14" presetClass="entr" presetSubtype="5" fill="hold" grpId="0" nodeType="withEffect">
                                  <p:stCondLst>
                                    <p:cond delay="0"/>
                                  </p:stCondLst>
                                  <p:childTnLst>
                                    <p:set>
                                      <p:cBhvr>
                                        <p:cTn id="367" dur="1" fill="hold">
                                          <p:stCondLst>
                                            <p:cond delay="0"/>
                                          </p:stCondLst>
                                        </p:cTn>
                                        <p:tgtEl>
                                          <p:spTgt spid="136"/>
                                        </p:tgtEl>
                                        <p:attrNameLst>
                                          <p:attrName>style.visibility</p:attrName>
                                        </p:attrNameLst>
                                      </p:cBhvr>
                                      <p:to>
                                        <p:strVal val="visible"/>
                                      </p:to>
                                    </p:set>
                                    <p:animEffect transition="in" filter="randombar(vertical)">
                                      <p:cBhvr>
                                        <p:cTn id="368" dur="500"/>
                                        <p:tgtEl>
                                          <p:spTgt spid="136"/>
                                        </p:tgtEl>
                                      </p:cBhvr>
                                    </p:animEffect>
                                  </p:childTnLst>
                                </p:cTn>
                              </p:par>
                              <p:par>
                                <p:cTn id="369" presetID="14" presetClass="entr" presetSubtype="5" fill="hold" grpId="0" nodeType="withEffect">
                                  <p:stCondLst>
                                    <p:cond delay="0"/>
                                  </p:stCondLst>
                                  <p:childTnLst>
                                    <p:set>
                                      <p:cBhvr>
                                        <p:cTn id="370" dur="1" fill="hold">
                                          <p:stCondLst>
                                            <p:cond delay="0"/>
                                          </p:stCondLst>
                                        </p:cTn>
                                        <p:tgtEl>
                                          <p:spTgt spid="137"/>
                                        </p:tgtEl>
                                        <p:attrNameLst>
                                          <p:attrName>style.visibility</p:attrName>
                                        </p:attrNameLst>
                                      </p:cBhvr>
                                      <p:to>
                                        <p:strVal val="visible"/>
                                      </p:to>
                                    </p:set>
                                    <p:animEffect transition="in" filter="randombar(vertical)">
                                      <p:cBhvr>
                                        <p:cTn id="371" dur="500"/>
                                        <p:tgtEl>
                                          <p:spTgt spid="137"/>
                                        </p:tgtEl>
                                      </p:cBhvr>
                                    </p:animEffect>
                                  </p:childTnLst>
                                </p:cTn>
                              </p:par>
                              <p:par>
                                <p:cTn id="372" presetID="14" presetClass="entr" presetSubtype="5" fill="hold" nodeType="withEffect">
                                  <p:stCondLst>
                                    <p:cond delay="0"/>
                                  </p:stCondLst>
                                  <p:childTnLst>
                                    <p:set>
                                      <p:cBhvr>
                                        <p:cTn id="373" dur="1" fill="hold">
                                          <p:stCondLst>
                                            <p:cond delay="0"/>
                                          </p:stCondLst>
                                        </p:cTn>
                                        <p:tgtEl>
                                          <p:spTgt spid="138"/>
                                        </p:tgtEl>
                                        <p:attrNameLst>
                                          <p:attrName>style.visibility</p:attrName>
                                        </p:attrNameLst>
                                      </p:cBhvr>
                                      <p:to>
                                        <p:strVal val="visible"/>
                                      </p:to>
                                    </p:set>
                                    <p:animEffect transition="in" filter="randombar(vertical)">
                                      <p:cBhvr>
                                        <p:cTn id="374" dur="500"/>
                                        <p:tgtEl>
                                          <p:spTgt spid="138"/>
                                        </p:tgtEl>
                                      </p:cBhvr>
                                    </p:animEffect>
                                  </p:childTnLst>
                                </p:cTn>
                              </p:par>
                              <p:par>
                                <p:cTn id="375" presetID="14" presetClass="entr" presetSubtype="5" fill="hold" nodeType="withEffect">
                                  <p:stCondLst>
                                    <p:cond delay="0"/>
                                  </p:stCondLst>
                                  <p:childTnLst>
                                    <p:set>
                                      <p:cBhvr>
                                        <p:cTn id="376" dur="1" fill="hold">
                                          <p:stCondLst>
                                            <p:cond delay="0"/>
                                          </p:stCondLst>
                                        </p:cTn>
                                        <p:tgtEl>
                                          <p:spTgt spid="139"/>
                                        </p:tgtEl>
                                        <p:attrNameLst>
                                          <p:attrName>style.visibility</p:attrName>
                                        </p:attrNameLst>
                                      </p:cBhvr>
                                      <p:to>
                                        <p:strVal val="visible"/>
                                      </p:to>
                                    </p:set>
                                    <p:animEffect transition="in" filter="randombar(vertical)">
                                      <p:cBhvr>
                                        <p:cTn id="377" dur="500"/>
                                        <p:tgtEl>
                                          <p:spTgt spid="139"/>
                                        </p:tgtEl>
                                      </p:cBhvr>
                                    </p:animEffect>
                                  </p:childTnLst>
                                </p:cTn>
                              </p:par>
                              <p:par>
                                <p:cTn id="378" presetID="14" presetClass="entr" presetSubtype="5" fill="hold" nodeType="withEffect">
                                  <p:stCondLst>
                                    <p:cond delay="0"/>
                                  </p:stCondLst>
                                  <p:childTnLst>
                                    <p:set>
                                      <p:cBhvr>
                                        <p:cTn id="379" dur="1" fill="hold">
                                          <p:stCondLst>
                                            <p:cond delay="0"/>
                                          </p:stCondLst>
                                        </p:cTn>
                                        <p:tgtEl>
                                          <p:spTgt spid="140"/>
                                        </p:tgtEl>
                                        <p:attrNameLst>
                                          <p:attrName>style.visibility</p:attrName>
                                        </p:attrNameLst>
                                      </p:cBhvr>
                                      <p:to>
                                        <p:strVal val="visible"/>
                                      </p:to>
                                    </p:set>
                                    <p:animEffect transition="in" filter="randombar(vertical)">
                                      <p:cBhvr>
                                        <p:cTn id="380" dur="500"/>
                                        <p:tgtEl>
                                          <p:spTgt spid="140"/>
                                        </p:tgtEl>
                                      </p:cBhvr>
                                    </p:animEffect>
                                  </p:childTnLst>
                                </p:cTn>
                              </p:par>
                              <p:par>
                                <p:cTn id="381" presetID="14" presetClass="entr" presetSubtype="5" fill="hold" nodeType="withEffect">
                                  <p:stCondLst>
                                    <p:cond delay="0"/>
                                  </p:stCondLst>
                                  <p:childTnLst>
                                    <p:set>
                                      <p:cBhvr>
                                        <p:cTn id="382" dur="1" fill="hold">
                                          <p:stCondLst>
                                            <p:cond delay="0"/>
                                          </p:stCondLst>
                                        </p:cTn>
                                        <p:tgtEl>
                                          <p:spTgt spid="141"/>
                                        </p:tgtEl>
                                        <p:attrNameLst>
                                          <p:attrName>style.visibility</p:attrName>
                                        </p:attrNameLst>
                                      </p:cBhvr>
                                      <p:to>
                                        <p:strVal val="visible"/>
                                      </p:to>
                                    </p:set>
                                    <p:animEffect transition="in" filter="randombar(vertical)">
                                      <p:cBhvr>
                                        <p:cTn id="383" dur="500"/>
                                        <p:tgtEl>
                                          <p:spTgt spid="141"/>
                                        </p:tgtEl>
                                      </p:cBhvr>
                                    </p:animEffect>
                                  </p:childTnLst>
                                </p:cTn>
                              </p:par>
                              <p:par>
                                <p:cTn id="384" presetID="14" presetClass="entr" presetSubtype="5" fill="hold" nodeType="withEffect">
                                  <p:stCondLst>
                                    <p:cond delay="0"/>
                                  </p:stCondLst>
                                  <p:childTnLst>
                                    <p:set>
                                      <p:cBhvr>
                                        <p:cTn id="385" dur="1" fill="hold">
                                          <p:stCondLst>
                                            <p:cond delay="0"/>
                                          </p:stCondLst>
                                        </p:cTn>
                                        <p:tgtEl>
                                          <p:spTgt spid="142"/>
                                        </p:tgtEl>
                                        <p:attrNameLst>
                                          <p:attrName>style.visibility</p:attrName>
                                        </p:attrNameLst>
                                      </p:cBhvr>
                                      <p:to>
                                        <p:strVal val="visible"/>
                                      </p:to>
                                    </p:set>
                                    <p:animEffect transition="in" filter="randombar(vertical)">
                                      <p:cBhvr>
                                        <p:cTn id="386" dur="500"/>
                                        <p:tgtEl>
                                          <p:spTgt spid="142"/>
                                        </p:tgtEl>
                                      </p:cBhvr>
                                    </p:animEffect>
                                  </p:childTnLst>
                                </p:cTn>
                              </p:par>
                              <p:par>
                                <p:cTn id="387" presetID="14" presetClass="entr" presetSubtype="5" fill="hold" nodeType="withEffect">
                                  <p:stCondLst>
                                    <p:cond delay="0"/>
                                  </p:stCondLst>
                                  <p:childTnLst>
                                    <p:set>
                                      <p:cBhvr>
                                        <p:cTn id="388" dur="1" fill="hold">
                                          <p:stCondLst>
                                            <p:cond delay="0"/>
                                          </p:stCondLst>
                                        </p:cTn>
                                        <p:tgtEl>
                                          <p:spTgt spid="143"/>
                                        </p:tgtEl>
                                        <p:attrNameLst>
                                          <p:attrName>style.visibility</p:attrName>
                                        </p:attrNameLst>
                                      </p:cBhvr>
                                      <p:to>
                                        <p:strVal val="visible"/>
                                      </p:to>
                                    </p:set>
                                    <p:animEffect transition="in" filter="randombar(vertical)">
                                      <p:cBhvr>
                                        <p:cTn id="389" dur="500"/>
                                        <p:tgtEl>
                                          <p:spTgt spid="143"/>
                                        </p:tgtEl>
                                      </p:cBhvr>
                                    </p:animEffect>
                                  </p:childTnLst>
                                </p:cTn>
                              </p:par>
                              <p:par>
                                <p:cTn id="390" presetID="14" presetClass="entr" presetSubtype="5" fill="hold" nodeType="withEffect">
                                  <p:stCondLst>
                                    <p:cond delay="0"/>
                                  </p:stCondLst>
                                  <p:childTnLst>
                                    <p:set>
                                      <p:cBhvr>
                                        <p:cTn id="391" dur="1" fill="hold">
                                          <p:stCondLst>
                                            <p:cond delay="0"/>
                                          </p:stCondLst>
                                        </p:cTn>
                                        <p:tgtEl>
                                          <p:spTgt spid="144"/>
                                        </p:tgtEl>
                                        <p:attrNameLst>
                                          <p:attrName>style.visibility</p:attrName>
                                        </p:attrNameLst>
                                      </p:cBhvr>
                                      <p:to>
                                        <p:strVal val="visible"/>
                                      </p:to>
                                    </p:set>
                                    <p:animEffect transition="in" filter="randombar(vertical)">
                                      <p:cBhvr>
                                        <p:cTn id="392" dur="500"/>
                                        <p:tgtEl>
                                          <p:spTgt spid="144"/>
                                        </p:tgtEl>
                                      </p:cBhvr>
                                    </p:animEffect>
                                  </p:childTnLst>
                                </p:cTn>
                              </p:par>
                              <p:par>
                                <p:cTn id="393" presetID="14" presetClass="entr" presetSubtype="5" fill="hold" nodeType="withEffect">
                                  <p:stCondLst>
                                    <p:cond delay="0"/>
                                  </p:stCondLst>
                                  <p:childTnLst>
                                    <p:set>
                                      <p:cBhvr>
                                        <p:cTn id="394" dur="1" fill="hold">
                                          <p:stCondLst>
                                            <p:cond delay="0"/>
                                          </p:stCondLst>
                                        </p:cTn>
                                        <p:tgtEl>
                                          <p:spTgt spid="145"/>
                                        </p:tgtEl>
                                        <p:attrNameLst>
                                          <p:attrName>style.visibility</p:attrName>
                                        </p:attrNameLst>
                                      </p:cBhvr>
                                      <p:to>
                                        <p:strVal val="visible"/>
                                      </p:to>
                                    </p:set>
                                    <p:animEffect transition="in" filter="randombar(vertical)">
                                      <p:cBhvr>
                                        <p:cTn id="395" dur="500"/>
                                        <p:tgtEl>
                                          <p:spTgt spid="145"/>
                                        </p:tgtEl>
                                      </p:cBhvr>
                                    </p:animEffect>
                                  </p:childTnLst>
                                </p:cTn>
                              </p:par>
                              <p:par>
                                <p:cTn id="396" presetID="14" presetClass="entr" presetSubtype="5" fill="hold" nodeType="withEffect">
                                  <p:stCondLst>
                                    <p:cond delay="0"/>
                                  </p:stCondLst>
                                  <p:childTnLst>
                                    <p:set>
                                      <p:cBhvr>
                                        <p:cTn id="397" dur="1" fill="hold">
                                          <p:stCondLst>
                                            <p:cond delay="0"/>
                                          </p:stCondLst>
                                        </p:cTn>
                                        <p:tgtEl>
                                          <p:spTgt spid="146"/>
                                        </p:tgtEl>
                                        <p:attrNameLst>
                                          <p:attrName>style.visibility</p:attrName>
                                        </p:attrNameLst>
                                      </p:cBhvr>
                                      <p:to>
                                        <p:strVal val="visible"/>
                                      </p:to>
                                    </p:set>
                                    <p:animEffect transition="in" filter="randombar(vertical)">
                                      <p:cBhvr>
                                        <p:cTn id="398" dur="500"/>
                                        <p:tgtEl>
                                          <p:spTgt spid="146"/>
                                        </p:tgtEl>
                                      </p:cBhvr>
                                    </p:animEffect>
                                  </p:childTnLst>
                                </p:cTn>
                              </p:par>
                              <p:par>
                                <p:cTn id="399" presetID="14" presetClass="entr" presetSubtype="5" fill="hold" nodeType="withEffect">
                                  <p:stCondLst>
                                    <p:cond delay="0"/>
                                  </p:stCondLst>
                                  <p:childTnLst>
                                    <p:set>
                                      <p:cBhvr>
                                        <p:cTn id="400" dur="1" fill="hold">
                                          <p:stCondLst>
                                            <p:cond delay="0"/>
                                          </p:stCondLst>
                                        </p:cTn>
                                        <p:tgtEl>
                                          <p:spTgt spid="147"/>
                                        </p:tgtEl>
                                        <p:attrNameLst>
                                          <p:attrName>style.visibility</p:attrName>
                                        </p:attrNameLst>
                                      </p:cBhvr>
                                      <p:to>
                                        <p:strVal val="visible"/>
                                      </p:to>
                                    </p:set>
                                    <p:animEffect transition="in" filter="randombar(vertical)">
                                      <p:cBhvr>
                                        <p:cTn id="401" dur="500"/>
                                        <p:tgtEl>
                                          <p:spTgt spid="147"/>
                                        </p:tgtEl>
                                      </p:cBhvr>
                                    </p:animEffect>
                                  </p:childTnLst>
                                </p:cTn>
                              </p:par>
                              <p:par>
                                <p:cTn id="402" presetID="14" presetClass="entr" presetSubtype="5" fill="hold" nodeType="withEffect">
                                  <p:stCondLst>
                                    <p:cond delay="0"/>
                                  </p:stCondLst>
                                  <p:childTnLst>
                                    <p:set>
                                      <p:cBhvr>
                                        <p:cTn id="403" dur="1" fill="hold">
                                          <p:stCondLst>
                                            <p:cond delay="0"/>
                                          </p:stCondLst>
                                        </p:cTn>
                                        <p:tgtEl>
                                          <p:spTgt spid="148"/>
                                        </p:tgtEl>
                                        <p:attrNameLst>
                                          <p:attrName>style.visibility</p:attrName>
                                        </p:attrNameLst>
                                      </p:cBhvr>
                                      <p:to>
                                        <p:strVal val="visible"/>
                                      </p:to>
                                    </p:set>
                                    <p:animEffect transition="in" filter="randombar(vertical)">
                                      <p:cBhvr>
                                        <p:cTn id="404" dur="500"/>
                                        <p:tgtEl>
                                          <p:spTgt spid="148"/>
                                        </p:tgtEl>
                                      </p:cBhvr>
                                    </p:animEffect>
                                  </p:childTnLst>
                                </p:cTn>
                              </p:par>
                              <p:par>
                                <p:cTn id="405" presetID="14" presetClass="entr" presetSubtype="5" fill="hold" nodeType="withEffect">
                                  <p:stCondLst>
                                    <p:cond delay="0"/>
                                  </p:stCondLst>
                                  <p:childTnLst>
                                    <p:set>
                                      <p:cBhvr>
                                        <p:cTn id="406" dur="1" fill="hold">
                                          <p:stCondLst>
                                            <p:cond delay="0"/>
                                          </p:stCondLst>
                                        </p:cTn>
                                        <p:tgtEl>
                                          <p:spTgt spid="149"/>
                                        </p:tgtEl>
                                        <p:attrNameLst>
                                          <p:attrName>style.visibility</p:attrName>
                                        </p:attrNameLst>
                                      </p:cBhvr>
                                      <p:to>
                                        <p:strVal val="visible"/>
                                      </p:to>
                                    </p:set>
                                    <p:animEffect transition="in" filter="randombar(vertical)">
                                      <p:cBhvr>
                                        <p:cTn id="407" dur="500"/>
                                        <p:tgtEl>
                                          <p:spTgt spid="149"/>
                                        </p:tgtEl>
                                      </p:cBhvr>
                                    </p:animEffect>
                                  </p:childTnLst>
                                </p:cTn>
                              </p:par>
                              <p:par>
                                <p:cTn id="408" presetID="14" presetClass="entr" presetSubtype="5" fill="hold" nodeType="withEffect">
                                  <p:stCondLst>
                                    <p:cond delay="0"/>
                                  </p:stCondLst>
                                  <p:childTnLst>
                                    <p:set>
                                      <p:cBhvr>
                                        <p:cTn id="409" dur="1" fill="hold">
                                          <p:stCondLst>
                                            <p:cond delay="0"/>
                                          </p:stCondLst>
                                        </p:cTn>
                                        <p:tgtEl>
                                          <p:spTgt spid="150"/>
                                        </p:tgtEl>
                                        <p:attrNameLst>
                                          <p:attrName>style.visibility</p:attrName>
                                        </p:attrNameLst>
                                      </p:cBhvr>
                                      <p:to>
                                        <p:strVal val="visible"/>
                                      </p:to>
                                    </p:set>
                                    <p:animEffect transition="in" filter="randombar(vertical)">
                                      <p:cBhvr>
                                        <p:cTn id="410" dur="500"/>
                                        <p:tgtEl>
                                          <p:spTgt spid="150"/>
                                        </p:tgtEl>
                                      </p:cBhvr>
                                    </p:animEffect>
                                  </p:childTnLst>
                                </p:cTn>
                              </p:par>
                              <p:par>
                                <p:cTn id="411" presetID="14" presetClass="entr" presetSubtype="5" fill="hold" nodeType="withEffect">
                                  <p:stCondLst>
                                    <p:cond delay="0"/>
                                  </p:stCondLst>
                                  <p:childTnLst>
                                    <p:set>
                                      <p:cBhvr>
                                        <p:cTn id="412" dur="1" fill="hold">
                                          <p:stCondLst>
                                            <p:cond delay="0"/>
                                          </p:stCondLst>
                                        </p:cTn>
                                        <p:tgtEl>
                                          <p:spTgt spid="151"/>
                                        </p:tgtEl>
                                        <p:attrNameLst>
                                          <p:attrName>style.visibility</p:attrName>
                                        </p:attrNameLst>
                                      </p:cBhvr>
                                      <p:to>
                                        <p:strVal val="visible"/>
                                      </p:to>
                                    </p:set>
                                    <p:animEffect transition="in" filter="randombar(vertical)">
                                      <p:cBhvr>
                                        <p:cTn id="413" dur="500"/>
                                        <p:tgtEl>
                                          <p:spTgt spid="151"/>
                                        </p:tgtEl>
                                      </p:cBhvr>
                                    </p:animEffect>
                                  </p:childTnLst>
                                </p:cTn>
                              </p:par>
                              <p:par>
                                <p:cTn id="414" presetID="14" presetClass="entr" presetSubtype="5" fill="hold" nodeType="withEffect">
                                  <p:stCondLst>
                                    <p:cond delay="0"/>
                                  </p:stCondLst>
                                  <p:childTnLst>
                                    <p:set>
                                      <p:cBhvr>
                                        <p:cTn id="415" dur="1" fill="hold">
                                          <p:stCondLst>
                                            <p:cond delay="0"/>
                                          </p:stCondLst>
                                        </p:cTn>
                                        <p:tgtEl>
                                          <p:spTgt spid="152"/>
                                        </p:tgtEl>
                                        <p:attrNameLst>
                                          <p:attrName>style.visibility</p:attrName>
                                        </p:attrNameLst>
                                      </p:cBhvr>
                                      <p:to>
                                        <p:strVal val="visible"/>
                                      </p:to>
                                    </p:set>
                                    <p:animEffect transition="in" filter="randombar(vertical)">
                                      <p:cBhvr>
                                        <p:cTn id="416" dur="500"/>
                                        <p:tgtEl>
                                          <p:spTgt spid="152"/>
                                        </p:tgtEl>
                                      </p:cBhvr>
                                    </p:animEffect>
                                  </p:childTnLst>
                                </p:cTn>
                              </p:par>
                              <p:par>
                                <p:cTn id="417" presetID="14" presetClass="entr" presetSubtype="5" fill="hold" nodeType="withEffect">
                                  <p:stCondLst>
                                    <p:cond delay="0"/>
                                  </p:stCondLst>
                                  <p:childTnLst>
                                    <p:set>
                                      <p:cBhvr>
                                        <p:cTn id="418" dur="1" fill="hold">
                                          <p:stCondLst>
                                            <p:cond delay="0"/>
                                          </p:stCondLst>
                                        </p:cTn>
                                        <p:tgtEl>
                                          <p:spTgt spid="153"/>
                                        </p:tgtEl>
                                        <p:attrNameLst>
                                          <p:attrName>style.visibility</p:attrName>
                                        </p:attrNameLst>
                                      </p:cBhvr>
                                      <p:to>
                                        <p:strVal val="visible"/>
                                      </p:to>
                                    </p:set>
                                    <p:animEffect transition="in" filter="randombar(vertical)">
                                      <p:cBhvr>
                                        <p:cTn id="419" dur="500"/>
                                        <p:tgtEl>
                                          <p:spTgt spid="153"/>
                                        </p:tgtEl>
                                      </p:cBhvr>
                                    </p:animEffect>
                                  </p:childTnLst>
                                </p:cTn>
                              </p:par>
                              <p:par>
                                <p:cTn id="420" presetID="14" presetClass="entr" presetSubtype="5" fill="hold" nodeType="withEffect">
                                  <p:stCondLst>
                                    <p:cond delay="0"/>
                                  </p:stCondLst>
                                  <p:childTnLst>
                                    <p:set>
                                      <p:cBhvr>
                                        <p:cTn id="421" dur="1" fill="hold">
                                          <p:stCondLst>
                                            <p:cond delay="0"/>
                                          </p:stCondLst>
                                        </p:cTn>
                                        <p:tgtEl>
                                          <p:spTgt spid="154"/>
                                        </p:tgtEl>
                                        <p:attrNameLst>
                                          <p:attrName>style.visibility</p:attrName>
                                        </p:attrNameLst>
                                      </p:cBhvr>
                                      <p:to>
                                        <p:strVal val="visible"/>
                                      </p:to>
                                    </p:set>
                                    <p:animEffect transition="in" filter="randombar(vertical)">
                                      <p:cBhvr>
                                        <p:cTn id="422" dur="500"/>
                                        <p:tgtEl>
                                          <p:spTgt spid="154"/>
                                        </p:tgtEl>
                                      </p:cBhvr>
                                    </p:animEffect>
                                  </p:childTnLst>
                                </p:cTn>
                              </p:par>
                              <p:par>
                                <p:cTn id="423" presetID="14" presetClass="entr" presetSubtype="5" fill="hold" nodeType="withEffect">
                                  <p:stCondLst>
                                    <p:cond delay="0"/>
                                  </p:stCondLst>
                                  <p:childTnLst>
                                    <p:set>
                                      <p:cBhvr>
                                        <p:cTn id="424" dur="1" fill="hold">
                                          <p:stCondLst>
                                            <p:cond delay="0"/>
                                          </p:stCondLst>
                                        </p:cTn>
                                        <p:tgtEl>
                                          <p:spTgt spid="155"/>
                                        </p:tgtEl>
                                        <p:attrNameLst>
                                          <p:attrName>style.visibility</p:attrName>
                                        </p:attrNameLst>
                                      </p:cBhvr>
                                      <p:to>
                                        <p:strVal val="visible"/>
                                      </p:to>
                                    </p:set>
                                    <p:animEffect transition="in" filter="randombar(vertical)">
                                      <p:cBhvr>
                                        <p:cTn id="425" dur="500"/>
                                        <p:tgtEl>
                                          <p:spTgt spid="155"/>
                                        </p:tgtEl>
                                      </p:cBhvr>
                                    </p:animEffect>
                                  </p:childTnLst>
                                </p:cTn>
                              </p:par>
                              <p:par>
                                <p:cTn id="426" presetID="14" presetClass="entr" presetSubtype="5" fill="hold" nodeType="withEffect">
                                  <p:stCondLst>
                                    <p:cond delay="0"/>
                                  </p:stCondLst>
                                  <p:childTnLst>
                                    <p:set>
                                      <p:cBhvr>
                                        <p:cTn id="427" dur="1" fill="hold">
                                          <p:stCondLst>
                                            <p:cond delay="0"/>
                                          </p:stCondLst>
                                        </p:cTn>
                                        <p:tgtEl>
                                          <p:spTgt spid="156"/>
                                        </p:tgtEl>
                                        <p:attrNameLst>
                                          <p:attrName>style.visibility</p:attrName>
                                        </p:attrNameLst>
                                      </p:cBhvr>
                                      <p:to>
                                        <p:strVal val="visible"/>
                                      </p:to>
                                    </p:set>
                                    <p:animEffect transition="in" filter="randombar(vertical)">
                                      <p:cBhvr>
                                        <p:cTn id="428" dur="500"/>
                                        <p:tgtEl>
                                          <p:spTgt spid="156"/>
                                        </p:tgtEl>
                                      </p:cBhvr>
                                    </p:animEffect>
                                  </p:childTnLst>
                                </p:cTn>
                              </p:par>
                              <p:par>
                                <p:cTn id="429" presetID="14" presetClass="entr" presetSubtype="5" fill="hold" nodeType="withEffect">
                                  <p:stCondLst>
                                    <p:cond delay="0"/>
                                  </p:stCondLst>
                                  <p:childTnLst>
                                    <p:set>
                                      <p:cBhvr>
                                        <p:cTn id="430" dur="1" fill="hold">
                                          <p:stCondLst>
                                            <p:cond delay="0"/>
                                          </p:stCondLst>
                                        </p:cTn>
                                        <p:tgtEl>
                                          <p:spTgt spid="157"/>
                                        </p:tgtEl>
                                        <p:attrNameLst>
                                          <p:attrName>style.visibility</p:attrName>
                                        </p:attrNameLst>
                                      </p:cBhvr>
                                      <p:to>
                                        <p:strVal val="visible"/>
                                      </p:to>
                                    </p:set>
                                    <p:animEffect transition="in" filter="randombar(vertical)">
                                      <p:cBhvr>
                                        <p:cTn id="431" dur="500"/>
                                        <p:tgtEl>
                                          <p:spTgt spid="157"/>
                                        </p:tgtEl>
                                      </p:cBhvr>
                                    </p:animEffect>
                                  </p:childTnLst>
                                </p:cTn>
                              </p:par>
                              <p:par>
                                <p:cTn id="432" presetID="14" presetClass="entr" presetSubtype="5" fill="hold" nodeType="withEffect">
                                  <p:stCondLst>
                                    <p:cond delay="0"/>
                                  </p:stCondLst>
                                  <p:childTnLst>
                                    <p:set>
                                      <p:cBhvr>
                                        <p:cTn id="433" dur="1" fill="hold">
                                          <p:stCondLst>
                                            <p:cond delay="0"/>
                                          </p:stCondLst>
                                        </p:cTn>
                                        <p:tgtEl>
                                          <p:spTgt spid="158"/>
                                        </p:tgtEl>
                                        <p:attrNameLst>
                                          <p:attrName>style.visibility</p:attrName>
                                        </p:attrNameLst>
                                      </p:cBhvr>
                                      <p:to>
                                        <p:strVal val="visible"/>
                                      </p:to>
                                    </p:set>
                                    <p:animEffect transition="in" filter="randombar(vertical)">
                                      <p:cBhvr>
                                        <p:cTn id="434" dur="500"/>
                                        <p:tgtEl>
                                          <p:spTgt spid="158"/>
                                        </p:tgtEl>
                                      </p:cBhvr>
                                    </p:animEffect>
                                  </p:childTnLst>
                                </p:cTn>
                              </p:par>
                              <p:par>
                                <p:cTn id="435" presetID="14" presetClass="entr" presetSubtype="5" fill="hold" nodeType="withEffect">
                                  <p:stCondLst>
                                    <p:cond delay="0"/>
                                  </p:stCondLst>
                                  <p:childTnLst>
                                    <p:set>
                                      <p:cBhvr>
                                        <p:cTn id="436" dur="1" fill="hold">
                                          <p:stCondLst>
                                            <p:cond delay="0"/>
                                          </p:stCondLst>
                                        </p:cTn>
                                        <p:tgtEl>
                                          <p:spTgt spid="159"/>
                                        </p:tgtEl>
                                        <p:attrNameLst>
                                          <p:attrName>style.visibility</p:attrName>
                                        </p:attrNameLst>
                                      </p:cBhvr>
                                      <p:to>
                                        <p:strVal val="visible"/>
                                      </p:to>
                                    </p:set>
                                    <p:animEffect transition="in" filter="randombar(vertical)">
                                      <p:cBhvr>
                                        <p:cTn id="437" dur="500"/>
                                        <p:tgtEl>
                                          <p:spTgt spid="159"/>
                                        </p:tgtEl>
                                      </p:cBhvr>
                                    </p:animEffect>
                                  </p:childTnLst>
                                </p:cTn>
                              </p:par>
                              <p:par>
                                <p:cTn id="438" presetID="14" presetClass="entr" presetSubtype="5" fill="hold" nodeType="withEffect">
                                  <p:stCondLst>
                                    <p:cond delay="0"/>
                                  </p:stCondLst>
                                  <p:childTnLst>
                                    <p:set>
                                      <p:cBhvr>
                                        <p:cTn id="439" dur="1" fill="hold">
                                          <p:stCondLst>
                                            <p:cond delay="0"/>
                                          </p:stCondLst>
                                        </p:cTn>
                                        <p:tgtEl>
                                          <p:spTgt spid="160"/>
                                        </p:tgtEl>
                                        <p:attrNameLst>
                                          <p:attrName>style.visibility</p:attrName>
                                        </p:attrNameLst>
                                      </p:cBhvr>
                                      <p:to>
                                        <p:strVal val="visible"/>
                                      </p:to>
                                    </p:set>
                                    <p:animEffect transition="in" filter="randombar(vertical)">
                                      <p:cBhvr>
                                        <p:cTn id="440" dur="500"/>
                                        <p:tgtEl>
                                          <p:spTgt spid="160"/>
                                        </p:tgtEl>
                                      </p:cBhvr>
                                    </p:animEffect>
                                  </p:childTnLst>
                                </p:cTn>
                              </p:par>
                              <p:par>
                                <p:cTn id="441" presetID="14" presetClass="entr" presetSubtype="5" fill="hold" nodeType="withEffect">
                                  <p:stCondLst>
                                    <p:cond delay="0"/>
                                  </p:stCondLst>
                                  <p:childTnLst>
                                    <p:set>
                                      <p:cBhvr>
                                        <p:cTn id="442" dur="1" fill="hold">
                                          <p:stCondLst>
                                            <p:cond delay="0"/>
                                          </p:stCondLst>
                                        </p:cTn>
                                        <p:tgtEl>
                                          <p:spTgt spid="161"/>
                                        </p:tgtEl>
                                        <p:attrNameLst>
                                          <p:attrName>style.visibility</p:attrName>
                                        </p:attrNameLst>
                                      </p:cBhvr>
                                      <p:to>
                                        <p:strVal val="visible"/>
                                      </p:to>
                                    </p:set>
                                    <p:animEffect transition="in" filter="randombar(vertical)">
                                      <p:cBhvr>
                                        <p:cTn id="443" dur="500"/>
                                        <p:tgtEl>
                                          <p:spTgt spid="161"/>
                                        </p:tgtEl>
                                      </p:cBhvr>
                                    </p:animEffect>
                                  </p:childTnLst>
                                </p:cTn>
                              </p:par>
                              <p:par>
                                <p:cTn id="444" presetID="14" presetClass="entr" presetSubtype="5" fill="hold" nodeType="withEffect">
                                  <p:stCondLst>
                                    <p:cond delay="0"/>
                                  </p:stCondLst>
                                  <p:childTnLst>
                                    <p:set>
                                      <p:cBhvr>
                                        <p:cTn id="445" dur="1" fill="hold">
                                          <p:stCondLst>
                                            <p:cond delay="0"/>
                                          </p:stCondLst>
                                        </p:cTn>
                                        <p:tgtEl>
                                          <p:spTgt spid="162"/>
                                        </p:tgtEl>
                                        <p:attrNameLst>
                                          <p:attrName>style.visibility</p:attrName>
                                        </p:attrNameLst>
                                      </p:cBhvr>
                                      <p:to>
                                        <p:strVal val="visible"/>
                                      </p:to>
                                    </p:set>
                                    <p:animEffect transition="in" filter="randombar(vertical)">
                                      <p:cBhvr>
                                        <p:cTn id="446" dur="500"/>
                                        <p:tgtEl>
                                          <p:spTgt spid="162"/>
                                        </p:tgtEl>
                                      </p:cBhvr>
                                    </p:animEffect>
                                  </p:childTnLst>
                                </p:cTn>
                              </p:par>
                              <p:par>
                                <p:cTn id="447" presetID="14" presetClass="entr" presetSubtype="5" fill="hold" nodeType="withEffect">
                                  <p:stCondLst>
                                    <p:cond delay="0"/>
                                  </p:stCondLst>
                                  <p:childTnLst>
                                    <p:set>
                                      <p:cBhvr>
                                        <p:cTn id="448" dur="1" fill="hold">
                                          <p:stCondLst>
                                            <p:cond delay="0"/>
                                          </p:stCondLst>
                                        </p:cTn>
                                        <p:tgtEl>
                                          <p:spTgt spid="163"/>
                                        </p:tgtEl>
                                        <p:attrNameLst>
                                          <p:attrName>style.visibility</p:attrName>
                                        </p:attrNameLst>
                                      </p:cBhvr>
                                      <p:to>
                                        <p:strVal val="visible"/>
                                      </p:to>
                                    </p:set>
                                    <p:animEffect transition="in" filter="randombar(vertical)">
                                      <p:cBhvr>
                                        <p:cTn id="449" dur="500"/>
                                        <p:tgtEl>
                                          <p:spTgt spid="163"/>
                                        </p:tgtEl>
                                      </p:cBhvr>
                                    </p:animEffect>
                                  </p:childTnLst>
                                </p:cTn>
                              </p:par>
                              <p:par>
                                <p:cTn id="450" presetID="14" presetClass="entr" presetSubtype="5" fill="hold" nodeType="withEffect">
                                  <p:stCondLst>
                                    <p:cond delay="0"/>
                                  </p:stCondLst>
                                  <p:childTnLst>
                                    <p:set>
                                      <p:cBhvr>
                                        <p:cTn id="451" dur="1" fill="hold">
                                          <p:stCondLst>
                                            <p:cond delay="0"/>
                                          </p:stCondLst>
                                        </p:cTn>
                                        <p:tgtEl>
                                          <p:spTgt spid="164"/>
                                        </p:tgtEl>
                                        <p:attrNameLst>
                                          <p:attrName>style.visibility</p:attrName>
                                        </p:attrNameLst>
                                      </p:cBhvr>
                                      <p:to>
                                        <p:strVal val="visible"/>
                                      </p:to>
                                    </p:set>
                                    <p:animEffect transition="in" filter="randombar(vertical)">
                                      <p:cBhvr>
                                        <p:cTn id="452" dur="500"/>
                                        <p:tgtEl>
                                          <p:spTgt spid="164"/>
                                        </p:tgtEl>
                                      </p:cBhvr>
                                    </p:animEffect>
                                  </p:childTnLst>
                                </p:cTn>
                              </p:par>
                              <p:par>
                                <p:cTn id="453" presetID="14" presetClass="entr" presetSubtype="5" fill="hold" nodeType="withEffect">
                                  <p:stCondLst>
                                    <p:cond delay="0"/>
                                  </p:stCondLst>
                                  <p:childTnLst>
                                    <p:set>
                                      <p:cBhvr>
                                        <p:cTn id="454" dur="1" fill="hold">
                                          <p:stCondLst>
                                            <p:cond delay="0"/>
                                          </p:stCondLst>
                                        </p:cTn>
                                        <p:tgtEl>
                                          <p:spTgt spid="165"/>
                                        </p:tgtEl>
                                        <p:attrNameLst>
                                          <p:attrName>style.visibility</p:attrName>
                                        </p:attrNameLst>
                                      </p:cBhvr>
                                      <p:to>
                                        <p:strVal val="visible"/>
                                      </p:to>
                                    </p:set>
                                    <p:animEffect transition="in" filter="randombar(vertical)">
                                      <p:cBhvr>
                                        <p:cTn id="455" dur="500"/>
                                        <p:tgtEl>
                                          <p:spTgt spid="165"/>
                                        </p:tgtEl>
                                      </p:cBhvr>
                                    </p:animEffect>
                                  </p:childTnLst>
                                </p:cTn>
                              </p:par>
                              <p:par>
                                <p:cTn id="456" presetID="14" presetClass="entr" presetSubtype="5" fill="hold" nodeType="withEffect">
                                  <p:stCondLst>
                                    <p:cond delay="0"/>
                                  </p:stCondLst>
                                  <p:childTnLst>
                                    <p:set>
                                      <p:cBhvr>
                                        <p:cTn id="457" dur="1" fill="hold">
                                          <p:stCondLst>
                                            <p:cond delay="0"/>
                                          </p:stCondLst>
                                        </p:cTn>
                                        <p:tgtEl>
                                          <p:spTgt spid="166"/>
                                        </p:tgtEl>
                                        <p:attrNameLst>
                                          <p:attrName>style.visibility</p:attrName>
                                        </p:attrNameLst>
                                      </p:cBhvr>
                                      <p:to>
                                        <p:strVal val="visible"/>
                                      </p:to>
                                    </p:set>
                                    <p:animEffect transition="in" filter="randombar(vertical)">
                                      <p:cBhvr>
                                        <p:cTn id="458" dur="500"/>
                                        <p:tgtEl>
                                          <p:spTgt spid="166"/>
                                        </p:tgtEl>
                                      </p:cBhvr>
                                    </p:animEffect>
                                  </p:childTnLst>
                                </p:cTn>
                              </p:par>
                              <p:par>
                                <p:cTn id="459" presetID="14" presetClass="entr" presetSubtype="5" fill="hold" nodeType="withEffect">
                                  <p:stCondLst>
                                    <p:cond delay="0"/>
                                  </p:stCondLst>
                                  <p:childTnLst>
                                    <p:set>
                                      <p:cBhvr>
                                        <p:cTn id="460" dur="1" fill="hold">
                                          <p:stCondLst>
                                            <p:cond delay="0"/>
                                          </p:stCondLst>
                                        </p:cTn>
                                        <p:tgtEl>
                                          <p:spTgt spid="167"/>
                                        </p:tgtEl>
                                        <p:attrNameLst>
                                          <p:attrName>style.visibility</p:attrName>
                                        </p:attrNameLst>
                                      </p:cBhvr>
                                      <p:to>
                                        <p:strVal val="visible"/>
                                      </p:to>
                                    </p:set>
                                    <p:animEffect transition="in" filter="randombar(vertical)">
                                      <p:cBhvr>
                                        <p:cTn id="461" dur="500"/>
                                        <p:tgtEl>
                                          <p:spTgt spid="167"/>
                                        </p:tgtEl>
                                      </p:cBhvr>
                                    </p:animEffect>
                                  </p:childTnLst>
                                </p:cTn>
                              </p:par>
                              <p:par>
                                <p:cTn id="462" presetID="14" presetClass="entr" presetSubtype="5" fill="hold" nodeType="withEffect">
                                  <p:stCondLst>
                                    <p:cond delay="0"/>
                                  </p:stCondLst>
                                  <p:childTnLst>
                                    <p:set>
                                      <p:cBhvr>
                                        <p:cTn id="463" dur="1" fill="hold">
                                          <p:stCondLst>
                                            <p:cond delay="0"/>
                                          </p:stCondLst>
                                        </p:cTn>
                                        <p:tgtEl>
                                          <p:spTgt spid="168"/>
                                        </p:tgtEl>
                                        <p:attrNameLst>
                                          <p:attrName>style.visibility</p:attrName>
                                        </p:attrNameLst>
                                      </p:cBhvr>
                                      <p:to>
                                        <p:strVal val="visible"/>
                                      </p:to>
                                    </p:set>
                                    <p:animEffect transition="in" filter="randombar(vertical)">
                                      <p:cBhvr>
                                        <p:cTn id="464" dur="500"/>
                                        <p:tgtEl>
                                          <p:spTgt spid="168"/>
                                        </p:tgtEl>
                                      </p:cBhvr>
                                    </p:animEffect>
                                  </p:childTnLst>
                                </p:cTn>
                              </p:par>
                              <p:par>
                                <p:cTn id="465" presetID="14" presetClass="entr" presetSubtype="5" fill="hold" nodeType="withEffect">
                                  <p:stCondLst>
                                    <p:cond delay="0"/>
                                  </p:stCondLst>
                                  <p:childTnLst>
                                    <p:set>
                                      <p:cBhvr>
                                        <p:cTn id="466" dur="1" fill="hold">
                                          <p:stCondLst>
                                            <p:cond delay="0"/>
                                          </p:stCondLst>
                                        </p:cTn>
                                        <p:tgtEl>
                                          <p:spTgt spid="169"/>
                                        </p:tgtEl>
                                        <p:attrNameLst>
                                          <p:attrName>style.visibility</p:attrName>
                                        </p:attrNameLst>
                                      </p:cBhvr>
                                      <p:to>
                                        <p:strVal val="visible"/>
                                      </p:to>
                                    </p:set>
                                    <p:animEffect transition="in" filter="randombar(vertical)">
                                      <p:cBhvr>
                                        <p:cTn id="467" dur="500"/>
                                        <p:tgtEl>
                                          <p:spTgt spid="169"/>
                                        </p:tgtEl>
                                      </p:cBhvr>
                                    </p:animEffect>
                                  </p:childTnLst>
                                </p:cTn>
                              </p:par>
                              <p:par>
                                <p:cTn id="468" presetID="14" presetClass="entr" presetSubtype="5" fill="hold" nodeType="withEffect">
                                  <p:stCondLst>
                                    <p:cond delay="0"/>
                                  </p:stCondLst>
                                  <p:childTnLst>
                                    <p:set>
                                      <p:cBhvr>
                                        <p:cTn id="469" dur="1" fill="hold">
                                          <p:stCondLst>
                                            <p:cond delay="0"/>
                                          </p:stCondLst>
                                        </p:cTn>
                                        <p:tgtEl>
                                          <p:spTgt spid="170"/>
                                        </p:tgtEl>
                                        <p:attrNameLst>
                                          <p:attrName>style.visibility</p:attrName>
                                        </p:attrNameLst>
                                      </p:cBhvr>
                                      <p:to>
                                        <p:strVal val="visible"/>
                                      </p:to>
                                    </p:set>
                                    <p:animEffect transition="in" filter="randombar(vertical)">
                                      <p:cBhvr>
                                        <p:cTn id="470" dur="500"/>
                                        <p:tgtEl>
                                          <p:spTgt spid="170"/>
                                        </p:tgtEl>
                                      </p:cBhvr>
                                    </p:animEffect>
                                  </p:childTnLst>
                                </p:cTn>
                              </p:par>
                              <p:par>
                                <p:cTn id="471" presetID="14" presetClass="entr" presetSubtype="5" fill="hold" nodeType="withEffect">
                                  <p:stCondLst>
                                    <p:cond delay="0"/>
                                  </p:stCondLst>
                                  <p:childTnLst>
                                    <p:set>
                                      <p:cBhvr>
                                        <p:cTn id="472" dur="1" fill="hold">
                                          <p:stCondLst>
                                            <p:cond delay="0"/>
                                          </p:stCondLst>
                                        </p:cTn>
                                        <p:tgtEl>
                                          <p:spTgt spid="171"/>
                                        </p:tgtEl>
                                        <p:attrNameLst>
                                          <p:attrName>style.visibility</p:attrName>
                                        </p:attrNameLst>
                                      </p:cBhvr>
                                      <p:to>
                                        <p:strVal val="visible"/>
                                      </p:to>
                                    </p:set>
                                    <p:animEffect transition="in" filter="randombar(vertical)">
                                      <p:cBhvr>
                                        <p:cTn id="473" dur="500"/>
                                        <p:tgtEl>
                                          <p:spTgt spid="171"/>
                                        </p:tgtEl>
                                      </p:cBhvr>
                                    </p:animEffect>
                                  </p:childTnLst>
                                </p:cTn>
                              </p:par>
                              <p:par>
                                <p:cTn id="474" presetID="14" presetClass="entr" presetSubtype="5" fill="hold" nodeType="withEffect">
                                  <p:stCondLst>
                                    <p:cond delay="0"/>
                                  </p:stCondLst>
                                  <p:childTnLst>
                                    <p:set>
                                      <p:cBhvr>
                                        <p:cTn id="475" dur="1" fill="hold">
                                          <p:stCondLst>
                                            <p:cond delay="0"/>
                                          </p:stCondLst>
                                        </p:cTn>
                                        <p:tgtEl>
                                          <p:spTgt spid="172"/>
                                        </p:tgtEl>
                                        <p:attrNameLst>
                                          <p:attrName>style.visibility</p:attrName>
                                        </p:attrNameLst>
                                      </p:cBhvr>
                                      <p:to>
                                        <p:strVal val="visible"/>
                                      </p:to>
                                    </p:set>
                                    <p:animEffect transition="in" filter="randombar(vertical)">
                                      <p:cBhvr>
                                        <p:cTn id="476" dur="500"/>
                                        <p:tgtEl>
                                          <p:spTgt spid="172"/>
                                        </p:tgtEl>
                                      </p:cBhvr>
                                    </p:animEffect>
                                  </p:childTnLst>
                                </p:cTn>
                              </p:par>
                              <p:par>
                                <p:cTn id="477" presetID="14" presetClass="entr" presetSubtype="5" fill="hold" nodeType="withEffect">
                                  <p:stCondLst>
                                    <p:cond delay="0"/>
                                  </p:stCondLst>
                                  <p:childTnLst>
                                    <p:set>
                                      <p:cBhvr>
                                        <p:cTn id="478" dur="1" fill="hold">
                                          <p:stCondLst>
                                            <p:cond delay="0"/>
                                          </p:stCondLst>
                                        </p:cTn>
                                        <p:tgtEl>
                                          <p:spTgt spid="173"/>
                                        </p:tgtEl>
                                        <p:attrNameLst>
                                          <p:attrName>style.visibility</p:attrName>
                                        </p:attrNameLst>
                                      </p:cBhvr>
                                      <p:to>
                                        <p:strVal val="visible"/>
                                      </p:to>
                                    </p:set>
                                    <p:animEffect transition="in" filter="randombar(vertical)">
                                      <p:cBhvr>
                                        <p:cTn id="479" dur="500"/>
                                        <p:tgtEl>
                                          <p:spTgt spid="173"/>
                                        </p:tgtEl>
                                      </p:cBhvr>
                                    </p:animEffect>
                                  </p:childTnLst>
                                </p:cTn>
                              </p:par>
                              <p:par>
                                <p:cTn id="480" presetID="14" presetClass="entr" presetSubtype="5" fill="hold" nodeType="withEffect">
                                  <p:stCondLst>
                                    <p:cond delay="0"/>
                                  </p:stCondLst>
                                  <p:childTnLst>
                                    <p:set>
                                      <p:cBhvr>
                                        <p:cTn id="481" dur="1" fill="hold">
                                          <p:stCondLst>
                                            <p:cond delay="0"/>
                                          </p:stCondLst>
                                        </p:cTn>
                                        <p:tgtEl>
                                          <p:spTgt spid="174"/>
                                        </p:tgtEl>
                                        <p:attrNameLst>
                                          <p:attrName>style.visibility</p:attrName>
                                        </p:attrNameLst>
                                      </p:cBhvr>
                                      <p:to>
                                        <p:strVal val="visible"/>
                                      </p:to>
                                    </p:set>
                                    <p:animEffect transition="in" filter="randombar(vertical)">
                                      <p:cBhvr>
                                        <p:cTn id="482" dur="500"/>
                                        <p:tgtEl>
                                          <p:spTgt spid="174"/>
                                        </p:tgtEl>
                                      </p:cBhvr>
                                    </p:animEffect>
                                  </p:childTnLst>
                                </p:cTn>
                              </p:par>
                              <p:par>
                                <p:cTn id="483" presetID="14" presetClass="entr" presetSubtype="5" fill="hold" nodeType="withEffect">
                                  <p:stCondLst>
                                    <p:cond delay="0"/>
                                  </p:stCondLst>
                                  <p:childTnLst>
                                    <p:set>
                                      <p:cBhvr>
                                        <p:cTn id="484" dur="1" fill="hold">
                                          <p:stCondLst>
                                            <p:cond delay="0"/>
                                          </p:stCondLst>
                                        </p:cTn>
                                        <p:tgtEl>
                                          <p:spTgt spid="175"/>
                                        </p:tgtEl>
                                        <p:attrNameLst>
                                          <p:attrName>style.visibility</p:attrName>
                                        </p:attrNameLst>
                                      </p:cBhvr>
                                      <p:to>
                                        <p:strVal val="visible"/>
                                      </p:to>
                                    </p:set>
                                    <p:animEffect transition="in" filter="randombar(vertical)">
                                      <p:cBhvr>
                                        <p:cTn id="485" dur="500"/>
                                        <p:tgtEl>
                                          <p:spTgt spid="175"/>
                                        </p:tgtEl>
                                      </p:cBhvr>
                                    </p:animEffect>
                                  </p:childTnLst>
                                </p:cTn>
                              </p:par>
                              <p:par>
                                <p:cTn id="486" presetID="14" presetClass="entr" presetSubtype="5" fill="hold" nodeType="withEffect">
                                  <p:stCondLst>
                                    <p:cond delay="0"/>
                                  </p:stCondLst>
                                  <p:childTnLst>
                                    <p:set>
                                      <p:cBhvr>
                                        <p:cTn id="487" dur="1" fill="hold">
                                          <p:stCondLst>
                                            <p:cond delay="0"/>
                                          </p:stCondLst>
                                        </p:cTn>
                                        <p:tgtEl>
                                          <p:spTgt spid="176"/>
                                        </p:tgtEl>
                                        <p:attrNameLst>
                                          <p:attrName>style.visibility</p:attrName>
                                        </p:attrNameLst>
                                      </p:cBhvr>
                                      <p:to>
                                        <p:strVal val="visible"/>
                                      </p:to>
                                    </p:set>
                                    <p:animEffect transition="in" filter="randombar(vertical)">
                                      <p:cBhvr>
                                        <p:cTn id="488" dur="500"/>
                                        <p:tgtEl>
                                          <p:spTgt spid="176"/>
                                        </p:tgtEl>
                                      </p:cBhvr>
                                    </p:animEffect>
                                  </p:childTnLst>
                                </p:cTn>
                              </p:par>
                              <p:par>
                                <p:cTn id="489" presetID="14" presetClass="entr" presetSubtype="5" fill="hold" grpId="0" nodeType="withEffect">
                                  <p:stCondLst>
                                    <p:cond delay="0"/>
                                  </p:stCondLst>
                                  <p:childTnLst>
                                    <p:set>
                                      <p:cBhvr>
                                        <p:cTn id="490" dur="1" fill="hold">
                                          <p:stCondLst>
                                            <p:cond delay="0"/>
                                          </p:stCondLst>
                                        </p:cTn>
                                        <p:tgtEl>
                                          <p:spTgt spid="177"/>
                                        </p:tgtEl>
                                        <p:attrNameLst>
                                          <p:attrName>style.visibility</p:attrName>
                                        </p:attrNameLst>
                                      </p:cBhvr>
                                      <p:to>
                                        <p:strVal val="visible"/>
                                      </p:to>
                                    </p:set>
                                    <p:animEffect transition="in" filter="randombar(vertical)">
                                      <p:cBhvr>
                                        <p:cTn id="491" dur="500"/>
                                        <p:tgtEl>
                                          <p:spTgt spid="177"/>
                                        </p:tgtEl>
                                      </p:cBhvr>
                                    </p:animEffect>
                                  </p:childTnLst>
                                </p:cTn>
                              </p:par>
                              <p:par>
                                <p:cTn id="492" presetID="14" presetClass="entr" presetSubtype="5" fill="hold" grpId="0" nodeType="withEffect">
                                  <p:stCondLst>
                                    <p:cond delay="0"/>
                                  </p:stCondLst>
                                  <p:childTnLst>
                                    <p:set>
                                      <p:cBhvr>
                                        <p:cTn id="493" dur="1" fill="hold">
                                          <p:stCondLst>
                                            <p:cond delay="0"/>
                                          </p:stCondLst>
                                        </p:cTn>
                                        <p:tgtEl>
                                          <p:spTgt spid="178"/>
                                        </p:tgtEl>
                                        <p:attrNameLst>
                                          <p:attrName>style.visibility</p:attrName>
                                        </p:attrNameLst>
                                      </p:cBhvr>
                                      <p:to>
                                        <p:strVal val="visible"/>
                                      </p:to>
                                    </p:set>
                                    <p:animEffect transition="in" filter="randombar(vertical)">
                                      <p:cBhvr>
                                        <p:cTn id="494" dur="500"/>
                                        <p:tgtEl>
                                          <p:spTgt spid="178"/>
                                        </p:tgtEl>
                                      </p:cBhvr>
                                    </p:animEffect>
                                  </p:childTnLst>
                                </p:cTn>
                              </p:par>
                              <p:par>
                                <p:cTn id="495" presetID="14" presetClass="entr" presetSubtype="5" fill="hold" grpId="0" nodeType="withEffect">
                                  <p:stCondLst>
                                    <p:cond delay="0"/>
                                  </p:stCondLst>
                                  <p:childTnLst>
                                    <p:set>
                                      <p:cBhvr>
                                        <p:cTn id="496" dur="1" fill="hold">
                                          <p:stCondLst>
                                            <p:cond delay="0"/>
                                          </p:stCondLst>
                                        </p:cTn>
                                        <p:tgtEl>
                                          <p:spTgt spid="179"/>
                                        </p:tgtEl>
                                        <p:attrNameLst>
                                          <p:attrName>style.visibility</p:attrName>
                                        </p:attrNameLst>
                                      </p:cBhvr>
                                      <p:to>
                                        <p:strVal val="visible"/>
                                      </p:to>
                                    </p:set>
                                    <p:animEffect transition="in" filter="randombar(vertical)">
                                      <p:cBhvr>
                                        <p:cTn id="497" dur="500"/>
                                        <p:tgtEl>
                                          <p:spTgt spid="179"/>
                                        </p:tgtEl>
                                      </p:cBhvr>
                                    </p:animEffect>
                                  </p:childTnLst>
                                </p:cTn>
                              </p:par>
                              <p:par>
                                <p:cTn id="498" presetID="14" presetClass="entr" presetSubtype="5" fill="hold" grpId="0" nodeType="withEffect">
                                  <p:stCondLst>
                                    <p:cond delay="0"/>
                                  </p:stCondLst>
                                  <p:childTnLst>
                                    <p:set>
                                      <p:cBhvr>
                                        <p:cTn id="499" dur="1" fill="hold">
                                          <p:stCondLst>
                                            <p:cond delay="0"/>
                                          </p:stCondLst>
                                        </p:cTn>
                                        <p:tgtEl>
                                          <p:spTgt spid="180"/>
                                        </p:tgtEl>
                                        <p:attrNameLst>
                                          <p:attrName>style.visibility</p:attrName>
                                        </p:attrNameLst>
                                      </p:cBhvr>
                                      <p:to>
                                        <p:strVal val="visible"/>
                                      </p:to>
                                    </p:set>
                                    <p:animEffect transition="in" filter="randombar(vertical)">
                                      <p:cBhvr>
                                        <p:cTn id="500" dur="500"/>
                                        <p:tgtEl>
                                          <p:spTgt spid="180"/>
                                        </p:tgtEl>
                                      </p:cBhvr>
                                    </p:animEffect>
                                  </p:childTnLst>
                                </p:cTn>
                              </p:par>
                              <p:par>
                                <p:cTn id="501" presetID="14" presetClass="entr" presetSubtype="5" fill="hold" grpId="0" nodeType="withEffect">
                                  <p:stCondLst>
                                    <p:cond delay="0"/>
                                  </p:stCondLst>
                                  <p:childTnLst>
                                    <p:set>
                                      <p:cBhvr>
                                        <p:cTn id="502" dur="1" fill="hold">
                                          <p:stCondLst>
                                            <p:cond delay="0"/>
                                          </p:stCondLst>
                                        </p:cTn>
                                        <p:tgtEl>
                                          <p:spTgt spid="181"/>
                                        </p:tgtEl>
                                        <p:attrNameLst>
                                          <p:attrName>style.visibility</p:attrName>
                                        </p:attrNameLst>
                                      </p:cBhvr>
                                      <p:to>
                                        <p:strVal val="visible"/>
                                      </p:to>
                                    </p:set>
                                    <p:animEffect transition="in" filter="randombar(vertical)">
                                      <p:cBhvr>
                                        <p:cTn id="503" dur="500"/>
                                        <p:tgtEl>
                                          <p:spTgt spid="181"/>
                                        </p:tgtEl>
                                      </p:cBhvr>
                                    </p:animEffect>
                                  </p:childTnLst>
                                </p:cTn>
                              </p:par>
                              <p:par>
                                <p:cTn id="504" presetID="14" presetClass="entr" presetSubtype="5" fill="hold" grpId="0" nodeType="withEffect">
                                  <p:stCondLst>
                                    <p:cond delay="0"/>
                                  </p:stCondLst>
                                  <p:childTnLst>
                                    <p:set>
                                      <p:cBhvr>
                                        <p:cTn id="505" dur="1" fill="hold">
                                          <p:stCondLst>
                                            <p:cond delay="0"/>
                                          </p:stCondLst>
                                        </p:cTn>
                                        <p:tgtEl>
                                          <p:spTgt spid="182"/>
                                        </p:tgtEl>
                                        <p:attrNameLst>
                                          <p:attrName>style.visibility</p:attrName>
                                        </p:attrNameLst>
                                      </p:cBhvr>
                                      <p:to>
                                        <p:strVal val="visible"/>
                                      </p:to>
                                    </p:set>
                                    <p:animEffect transition="in" filter="randombar(vertical)">
                                      <p:cBhvr>
                                        <p:cTn id="506" dur="500"/>
                                        <p:tgtEl>
                                          <p:spTgt spid="182"/>
                                        </p:tgtEl>
                                      </p:cBhvr>
                                    </p:animEffect>
                                  </p:childTnLst>
                                </p:cTn>
                              </p:par>
                              <p:par>
                                <p:cTn id="507" presetID="14" presetClass="entr" presetSubtype="5" fill="hold" grpId="0" nodeType="withEffect">
                                  <p:stCondLst>
                                    <p:cond delay="0"/>
                                  </p:stCondLst>
                                  <p:childTnLst>
                                    <p:set>
                                      <p:cBhvr>
                                        <p:cTn id="508" dur="1" fill="hold">
                                          <p:stCondLst>
                                            <p:cond delay="0"/>
                                          </p:stCondLst>
                                        </p:cTn>
                                        <p:tgtEl>
                                          <p:spTgt spid="183"/>
                                        </p:tgtEl>
                                        <p:attrNameLst>
                                          <p:attrName>style.visibility</p:attrName>
                                        </p:attrNameLst>
                                      </p:cBhvr>
                                      <p:to>
                                        <p:strVal val="visible"/>
                                      </p:to>
                                    </p:set>
                                    <p:animEffect transition="in" filter="randombar(vertical)">
                                      <p:cBhvr>
                                        <p:cTn id="509" dur="500"/>
                                        <p:tgtEl>
                                          <p:spTgt spid="183"/>
                                        </p:tgtEl>
                                      </p:cBhvr>
                                    </p:animEffect>
                                  </p:childTnLst>
                                </p:cTn>
                              </p:par>
                              <p:par>
                                <p:cTn id="510" presetID="14" presetClass="entr" presetSubtype="5" fill="hold" grpId="0" nodeType="withEffect">
                                  <p:stCondLst>
                                    <p:cond delay="0"/>
                                  </p:stCondLst>
                                  <p:childTnLst>
                                    <p:set>
                                      <p:cBhvr>
                                        <p:cTn id="511" dur="1" fill="hold">
                                          <p:stCondLst>
                                            <p:cond delay="0"/>
                                          </p:stCondLst>
                                        </p:cTn>
                                        <p:tgtEl>
                                          <p:spTgt spid="184"/>
                                        </p:tgtEl>
                                        <p:attrNameLst>
                                          <p:attrName>style.visibility</p:attrName>
                                        </p:attrNameLst>
                                      </p:cBhvr>
                                      <p:to>
                                        <p:strVal val="visible"/>
                                      </p:to>
                                    </p:set>
                                    <p:animEffect transition="in" filter="randombar(vertical)">
                                      <p:cBhvr>
                                        <p:cTn id="51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9" grpId="0"/>
      <p:bldP spid="30" grpId="0"/>
      <p:bldP spid="31" grpId="0"/>
      <p:bldP spid="32" grpId="0"/>
      <p:bldP spid="33" grpId="0"/>
      <p:bldP spid="34" grpId="0"/>
      <p:bldP spid="35" grpId="0"/>
      <p:bldP spid="41" grpId="0"/>
      <p:bldP spid="47" grpId="0"/>
      <p:bldP spid="48" grpId="0"/>
      <p:bldP spid="49" grpId="0"/>
      <p:bldP spid="60" grpId="0"/>
      <p:bldP spid="61" grpId="0"/>
      <p:bldP spid="62" grpId="0"/>
      <p:bldP spid="73" grpId="0"/>
      <p:bldP spid="79" grpId="0"/>
      <p:bldP spid="80" grpId="0"/>
      <p:bldP spid="91" grpId="0"/>
      <p:bldP spid="97" grpId="0"/>
      <p:bldP spid="98" grpId="0"/>
      <p:bldP spid="99" grpId="0"/>
      <p:bldP spid="110" grpId="0"/>
      <p:bldP spid="116" grpId="0"/>
      <p:bldP spid="117" grpId="0"/>
      <p:bldP spid="123" grpId="0"/>
      <p:bldP spid="124" grpId="0"/>
      <p:bldP spid="125" grpId="0"/>
      <p:bldP spid="136" grpId="0"/>
      <p:bldP spid="137" grpId="0"/>
      <p:bldP spid="177" grpId="0"/>
      <p:bldP spid="178" grpId="0"/>
      <p:bldP spid="179" grpId="0"/>
      <p:bldP spid="180" grpId="0"/>
      <p:bldP spid="181" grpId="0"/>
      <p:bldP spid="182" grpId="0"/>
      <p:bldP spid="183" grpId="0"/>
      <p:bldP spid="18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3B92026BAD3143A3622B137D32A260" ma:contentTypeVersion="16" ma:contentTypeDescription="Create a new document." ma:contentTypeScope="" ma:versionID="258fc2b23ea124047fe3d04e2fb38e03">
  <xsd:schema xmlns:xsd="http://www.w3.org/2001/XMLSchema" xmlns:xs="http://www.w3.org/2001/XMLSchema" xmlns:p="http://schemas.microsoft.com/office/2006/metadata/properties" xmlns:ns2="420ae05b-b021-4568-bbbb-6094d09c8a74" xmlns:ns3="8696fb53-ebc0-40fb-bdfd-74402fc2fa25" targetNamespace="http://schemas.microsoft.com/office/2006/metadata/properties" ma:root="true" ma:fieldsID="ce5786aea2a604fc009ac10e5168380d" ns2:_="" ns3:_="">
    <xsd:import namespace="420ae05b-b021-4568-bbbb-6094d09c8a74"/>
    <xsd:import namespace="8696fb53-ebc0-40fb-bdfd-74402fc2fa25"/>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ae05b-b021-4568-bbbb-6094d09c8a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3741438-bf96-4b6d-97a0-75399f1f9d9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96fb53-ebc0-40fb-bdfd-74402fc2fa2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8b5e1b4-6095-49df-be5b-a942512c521a}" ma:internalName="TaxCatchAll" ma:showField="CatchAllData" ma:web="8696fb53-ebc0-40fb-bdfd-74402fc2fa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097769-2388-492B-8801-59FABCDB454A}">
  <ds:schemaRefs>
    <ds:schemaRef ds:uri="http://schemas.microsoft.com/sharepoint/v3/contenttype/forms"/>
  </ds:schemaRefs>
</ds:datastoreItem>
</file>

<file path=customXml/itemProps2.xml><?xml version="1.0" encoding="utf-8"?>
<ds:datastoreItem xmlns:ds="http://schemas.openxmlformats.org/officeDocument/2006/customXml" ds:itemID="{4B92914E-B30D-4FAA-9301-5527B6157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ae05b-b021-4568-bbbb-6094d09c8a74"/>
    <ds:schemaRef ds:uri="8696fb53-ebc0-40fb-bdfd-74402fc2fa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2694</TotalTime>
  <Words>2041</Words>
  <Application>Microsoft Office PowerPoint</Application>
  <PresentationFormat>Widescreen</PresentationFormat>
  <Paragraphs>350</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Rockwell</vt:lpstr>
      <vt:lpstr>Times New Roman</vt:lpstr>
      <vt:lpstr>TT Norms Bold</vt:lpstr>
      <vt:lpstr>TT Norms Light</vt:lpstr>
      <vt:lpstr>TT Norms Light Italic</vt:lpstr>
      <vt:lpstr>TT Norms 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Yiota Mitroyianni</dc:creator>
  <cp:lastModifiedBy>Yiota Mitroyianni</cp:lastModifiedBy>
  <cp:revision>32</cp:revision>
  <dcterms:created xsi:type="dcterms:W3CDTF">2022-04-06T09:10:52Z</dcterms:created>
  <dcterms:modified xsi:type="dcterms:W3CDTF">2022-11-17T12:36:22Z</dcterms:modified>
</cp:coreProperties>
</file>