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18" r:id="rId3"/>
    <p:sldId id="317" r:id="rId4"/>
    <p:sldId id="319" r:id="rId5"/>
    <p:sldId id="258" r:id="rId6"/>
    <p:sldId id="259" r:id="rId7"/>
    <p:sldId id="260" r:id="rId8"/>
    <p:sldId id="262" r:id="rId9"/>
    <p:sldId id="269" r:id="rId10"/>
    <p:sldId id="270" r:id="rId11"/>
    <p:sldId id="320" r:id="rId12"/>
    <p:sldId id="273" r:id="rId13"/>
    <p:sldId id="274" r:id="rId14"/>
    <p:sldId id="277" r:id="rId15"/>
    <p:sldId id="272" r:id="rId16"/>
    <p:sldId id="268" r:id="rId17"/>
    <p:sldId id="312" r:id="rId18"/>
    <p:sldId id="294" r:id="rId19"/>
    <p:sldId id="265" r:id="rId20"/>
    <p:sldId id="321" r:id="rId21"/>
    <p:sldId id="271" r:id="rId22"/>
    <p:sldId id="280" r:id="rId23"/>
    <p:sldId id="314" r:id="rId24"/>
    <p:sldId id="281" r:id="rId25"/>
    <p:sldId id="279" r:id="rId26"/>
    <p:sldId id="315" r:id="rId27"/>
    <p:sldId id="267" r:id="rId28"/>
    <p:sldId id="316" r:id="rId2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80" d="100"/>
          <a:sy n="80" d="100"/>
        </p:scale>
        <p:origin x="7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7695D-39BE-4C89-AB4E-B959E6D922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8A87C0-8B73-4DCB-A22B-BE669FF127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7C9ACC-2E99-457C-953B-BB0F57209362}"/>
              </a:ext>
            </a:extLst>
          </p:cNvPr>
          <p:cNvSpPr>
            <a:spLocks noGrp="1"/>
          </p:cNvSpPr>
          <p:nvPr>
            <p:ph type="dt" sz="half" idx="10"/>
          </p:nvPr>
        </p:nvSpPr>
        <p:spPr/>
        <p:txBody>
          <a:bodyPr/>
          <a:lstStyle/>
          <a:p>
            <a:fld id="{82869430-A7D8-4335-BC67-30E0AFD4919F}" type="datetimeFigureOut">
              <a:rPr lang="en-US" smtClean="0"/>
              <a:t>11/17/2022</a:t>
            </a:fld>
            <a:endParaRPr lang="en-US"/>
          </a:p>
        </p:txBody>
      </p:sp>
      <p:sp>
        <p:nvSpPr>
          <p:cNvPr id="5" name="Footer Placeholder 4">
            <a:extLst>
              <a:ext uri="{FF2B5EF4-FFF2-40B4-BE49-F238E27FC236}">
                <a16:creationId xmlns:a16="http://schemas.microsoft.com/office/drawing/2014/main" id="{938B4C0C-BC9D-48F2-9241-0CCB77F8E8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AB0EEB-1346-41C2-B0B1-CD4360CFD579}"/>
              </a:ext>
            </a:extLst>
          </p:cNvPr>
          <p:cNvSpPr>
            <a:spLocks noGrp="1"/>
          </p:cNvSpPr>
          <p:nvPr>
            <p:ph type="sldNum" sz="quarter" idx="12"/>
          </p:nvPr>
        </p:nvSpPr>
        <p:spPr/>
        <p:txBody>
          <a:bodyPr/>
          <a:lstStyle/>
          <a:p>
            <a:fld id="{56FDA011-155F-424D-B417-315E59F2F3F4}" type="slidenum">
              <a:rPr lang="en-US" smtClean="0"/>
              <a:t>‹#›</a:t>
            </a:fld>
            <a:endParaRPr lang="en-US"/>
          </a:p>
        </p:txBody>
      </p:sp>
    </p:spTree>
    <p:extLst>
      <p:ext uri="{BB962C8B-B14F-4D97-AF65-F5344CB8AC3E}">
        <p14:creationId xmlns:p14="http://schemas.microsoft.com/office/powerpoint/2010/main" val="288729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5A77-F620-4694-9056-777D2006F7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59887F-5F47-4481-8033-C8253D5C6A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326647-BCC3-4910-93C9-3EF0DC3FDA40}"/>
              </a:ext>
            </a:extLst>
          </p:cNvPr>
          <p:cNvSpPr>
            <a:spLocks noGrp="1"/>
          </p:cNvSpPr>
          <p:nvPr>
            <p:ph type="dt" sz="half" idx="10"/>
          </p:nvPr>
        </p:nvSpPr>
        <p:spPr/>
        <p:txBody>
          <a:bodyPr/>
          <a:lstStyle/>
          <a:p>
            <a:fld id="{82869430-A7D8-4335-BC67-30E0AFD4919F}" type="datetimeFigureOut">
              <a:rPr lang="en-US" smtClean="0"/>
              <a:t>11/17/2022</a:t>
            </a:fld>
            <a:endParaRPr lang="en-US"/>
          </a:p>
        </p:txBody>
      </p:sp>
      <p:sp>
        <p:nvSpPr>
          <p:cNvPr id="5" name="Footer Placeholder 4">
            <a:extLst>
              <a:ext uri="{FF2B5EF4-FFF2-40B4-BE49-F238E27FC236}">
                <a16:creationId xmlns:a16="http://schemas.microsoft.com/office/drawing/2014/main" id="{261C5AB7-79B1-45A8-A85C-3E127EC13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5C8800-589F-4240-9951-B8041E521709}"/>
              </a:ext>
            </a:extLst>
          </p:cNvPr>
          <p:cNvSpPr>
            <a:spLocks noGrp="1"/>
          </p:cNvSpPr>
          <p:nvPr>
            <p:ph type="sldNum" sz="quarter" idx="12"/>
          </p:nvPr>
        </p:nvSpPr>
        <p:spPr/>
        <p:txBody>
          <a:bodyPr/>
          <a:lstStyle/>
          <a:p>
            <a:fld id="{56FDA011-155F-424D-B417-315E59F2F3F4}" type="slidenum">
              <a:rPr lang="en-US" smtClean="0"/>
              <a:t>‹#›</a:t>
            </a:fld>
            <a:endParaRPr lang="en-US"/>
          </a:p>
        </p:txBody>
      </p:sp>
    </p:spTree>
    <p:extLst>
      <p:ext uri="{BB962C8B-B14F-4D97-AF65-F5344CB8AC3E}">
        <p14:creationId xmlns:p14="http://schemas.microsoft.com/office/powerpoint/2010/main" val="590491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6E12C6-525D-4487-B520-65F9200B37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852A01-0026-4690-B6EE-1777008E1B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F5F9B8-E86C-4639-B199-C2539DCBCB38}"/>
              </a:ext>
            </a:extLst>
          </p:cNvPr>
          <p:cNvSpPr>
            <a:spLocks noGrp="1"/>
          </p:cNvSpPr>
          <p:nvPr>
            <p:ph type="dt" sz="half" idx="10"/>
          </p:nvPr>
        </p:nvSpPr>
        <p:spPr/>
        <p:txBody>
          <a:bodyPr/>
          <a:lstStyle/>
          <a:p>
            <a:fld id="{82869430-A7D8-4335-BC67-30E0AFD4919F}" type="datetimeFigureOut">
              <a:rPr lang="en-US" smtClean="0"/>
              <a:t>11/17/2022</a:t>
            </a:fld>
            <a:endParaRPr lang="en-US"/>
          </a:p>
        </p:txBody>
      </p:sp>
      <p:sp>
        <p:nvSpPr>
          <p:cNvPr id="5" name="Footer Placeholder 4">
            <a:extLst>
              <a:ext uri="{FF2B5EF4-FFF2-40B4-BE49-F238E27FC236}">
                <a16:creationId xmlns:a16="http://schemas.microsoft.com/office/drawing/2014/main" id="{A21ADA72-468F-4230-973E-92C7944258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882F85-2C82-490C-ACA5-B249E8E1FE98}"/>
              </a:ext>
            </a:extLst>
          </p:cNvPr>
          <p:cNvSpPr>
            <a:spLocks noGrp="1"/>
          </p:cNvSpPr>
          <p:nvPr>
            <p:ph type="sldNum" sz="quarter" idx="12"/>
          </p:nvPr>
        </p:nvSpPr>
        <p:spPr/>
        <p:txBody>
          <a:bodyPr/>
          <a:lstStyle/>
          <a:p>
            <a:fld id="{56FDA011-155F-424D-B417-315E59F2F3F4}" type="slidenum">
              <a:rPr lang="en-US" smtClean="0"/>
              <a:t>‹#›</a:t>
            </a:fld>
            <a:endParaRPr lang="en-US"/>
          </a:p>
        </p:txBody>
      </p:sp>
    </p:spTree>
    <p:extLst>
      <p:ext uri="{BB962C8B-B14F-4D97-AF65-F5344CB8AC3E}">
        <p14:creationId xmlns:p14="http://schemas.microsoft.com/office/powerpoint/2010/main" val="445206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CB3CA-E8E5-441E-9059-378551E132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7410EF-D522-4B95-84D9-83C9EF6CCC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EE41A3-CE4E-4334-95FE-5581EB2A28F6}"/>
              </a:ext>
            </a:extLst>
          </p:cNvPr>
          <p:cNvSpPr>
            <a:spLocks noGrp="1"/>
          </p:cNvSpPr>
          <p:nvPr>
            <p:ph type="dt" sz="half" idx="10"/>
          </p:nvPr>
        </p:nvSpPr>
        <p:spPr/>
        <p:txBody>
          <a:bodyPr/>
          <a:lstStyle/>
          <a:p>
            <a:fld id="{82869430-A7D8-4335-BC67-30E0AFD4919F}" type="datetimeFigureOut">
              <a:rPr lang="en-US" smtClean="0"/>
              <a:t>11/17/2022</a:t>
            </a:fld>
            <a:endParaRPr lang="en-US"/>
          </a:p>
        </p:txBody>
      </p:sp>
      <p:sp>
        <p:nvSpPr>
          <p:cNvPr id="5" name="Footer Placeholder 4">
            <a:extLst>
              <a:ext uri="{FF2B5EF4-FFF2-40B4-BE49-F238E27FC236}">
                <a16:creationId xmlns:a16="http://schemas.microsoft.com/office/drawing/2014/main" id="{0909A969-0DB0-440D-8771-51DE9C47D5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B6D816-ADF6-4138-801C-031FCEAAA6A9}"/>
              </a:ext>
            </a:extLst>
          </p:cNvPr>
          <p:cNvSpPr>
            <a:spLocks noGrp="1"/>
          </p:cNvSpPr>
          <p:nvPr>
            <p:ph type="sldNum" sz="quarter" idx="12"/>
          </p:nvPr>
        </p:nvSpPr>
        <p:spPr/>
        <p:txBody>
          <a:bodyPr/>
          <a:lstStyle/>
          <a:p>
            <a:fld id="{56FDA011-155F-424D-B417-315E59F2F3F4}" type="slidenum">
              <a:rPr lang="en-US" smtClean="0"/>
              <a:t>‹#›</a:t>
            </a:fld>
            <a:endParaRPr lang="en-US"/>
          </a:p>
        </p:txBody>
      </p:sp>
    </p:spTree>
    <p:extLst>
      <p:ext uri="{BB962C8B-B14F-4D97-AF65-F5344CB8AC3E}">
        <p14:creationId xmlns:p14="http://schemas.microsoft.com/office/powerpoint/2010/main" val="90134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D2A75-6128-42F3-8DE0-6FE61BE232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B94785-7A13-4AFC-95B0-0314D19643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EA185E-CBA6-4763-BF05-EF1113EB0E14}"/>
              </a:ext>
            </a:extLst>
          </p:cNvPr>
          <p:cNvSpPr>
            <a:spLocks noGrp="1"/>
          </p:cNvSpPr>
          <p:nvPr>
            <p:ph type="dt" sz="half" idx="10"/>
          </p:nvPr>
        </p:nvSpPr>
        <p:spPr/>
        <p:txBody>
          <a:bodyPr/>
          <a:lstStyle/>
          <a:p>
            <a:fld id="{82869430-A7D8-4335-BC67-30E0AFD4919F}" type="datetimeFigureOut">
              <a:rPr lang="en-US" smtClean="0"/>
              <a:t>11/17/2022</a:t>
            </a:fld>
            <a:endParaRPr lang="en-US"/>
          </a:p>
        </p:txBody>
      </p:sp>
      <p:sp>
        <p:nvSpPr>
          <p:cNvPr id="5" name="Footer Placeholder 4">
            <a:extLst>
              <a:ext uri="{FF2B5EF4-FFF2-40B4-BE49-F238E27FC236}">
                <a16:creationId xmlns:a16="http://schemas.microsoft.com/office/drawing/2014/main" id="{641B2F39-4A61-4842-A642-B954BAB443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FEDD6B-51C5-42AB-99C2-E93A48C0721D}"/>
              </a:ext>
            </a:extLst>
          </p:cNvPr>
          <p:cNvSpPr>
            <a:spLocks noGrp="1"/>
          </p:cNvSpPr>
          <p:nvPr>
            <p:ph type="sldNum" sz="quarter" idx="12"/>
          </p:nvPr>
        </p:nvSpPr>
        <p:spPr/>
        <p:txBody>
          <a:bodyPr/>
          <a:lstStyle/>
          <a:p>
            <a:fld id="{56FDA011-155F-424D-B417-315E59F2F3F4}" type="slidenum">
              <a:rPr lang="en-US" smtClean="0"/>
              <a:t>‹#›</a:t>
            </a:fld>
            <a:endParaRPr lang="en-US"/>
          </a:p>
        </p:txBody>
      </p:sp>
    </p:spTree>
    <p:extLst>
      <p:ext uri="{BB962C8B-B14F-4D97-AF65-F5344CB8AC3E}">
        <p14:creationId xmlns:p14="http://schemas.microsoft.com/office/powerpoint/2010/main" val="50824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B1DA2-7FAD-49CE-B701-8F08918256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D35A99-A1A8-48DC-BD67-0B274A59BF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59116-8B03-47BF-9660-351DB2B860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27FF36-8854-433A-80D1-C490556294D2}"/>
              </a:ext>
            </a:extLst>
          </p:cNvPr>
          <p:cNvSpPr>
            <a:spLocks noGrp="1"/>
          </p:cNvSpPr>
          <p:nvPr>
            <p:ph type="dt" sz="half" idx="10"/>
          </p:nvPr>
        </p:nvSpPr>
        <p:spPr/>
        <p:txBody>
          <a:bodyPr/>
          <a:lstStyle/>
          <a:p>
            <a:fld id="{82869430-A7D8-4335-BC67-30E0AFD4919F}" type="datetimeFigureOut">
              <a:rPr lang="en-US" smtClean="0"/>
              <a:t>11/17/2022</a:t>
            </a:fld>
            <a:endParaRPr lang="en-US"/>
          </a:p>
        </p:txBody>
      </p:sp>
      <p:sp>
        <p:nvSpPr>
          <p:cNvPr id="6" name="Footer Placeholder 5">
            <a:extLst>
              <a:ext uri="{FF2B5EF4-FFF2-40B4-BE49-F238E27FC236}">
                <a16:creationId xmlns:a16="http://schemas.microsoft.com/office/drawing/2014/main" id="{F483A2CE-81CA-4A5C-A46F-161EF211E0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B07C1D-41F2-4C78-A83F-FDC485B2D840}"/>
              </a:ext>
            </a:extLst>
          </p:cNvPr>
          <p:cNvSpPr>
            <a:spLocks noGrp="1"/>
          </p:cNvSpPr>
          <p:nvPr>
            <p:ph type="sldNum" sz="quarter" idx="12"/>
          </p:nvPr>
        </p:nvSpPr>
        <p:spPr/>
        <p:txBody>
          <a:bodyPr/>
          <a:lstStyle/>
          <a:p>
            <a:fld id="{56FDA011-155F-424D-B417-315E59F2F3F4}" type="slidenum">
              <a:rPr lang="en-US" smtClean="0"/>
              <a:t>‹#›</a:t>
            </a:fld>
            <a:endParaRPr lang="en-US"/>
          </a:p>
        </p:txBody>
      </p:sp>
    </p:spTree>
    <p:extLst>
      <p:ext uri="{BB962C8B-B14F-4D97-AF65-F5344CB8AC3E}">
        <p14:creationId xmlns:p14="http://schemas.microsoft.com/office/powerpoint/2010/main" val="164279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CBD0D-0EC3-48FE-BBEB-4E08133097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2115BA-A63C-46BB-8324-FA77F1AA73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F4F711-9FFD-40A4-80AA-96EF98C152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9D5451-0721-4C84-9A74-0DE2CCD7F7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8728C4-C552-43BE-872C-CA2F01FD8C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2ABC05-AE9D-4047-8854-51C6709F7E34}"/>
              </a:ext>
            </a:extLst>
          </p:cNvPr>
          <p:cNvSpPr>
            <a:spLocks noGrp="1"/>
          </p:cNvSpPr>
          <p:nvPr>
            <p:ph type="dt" sz="half" idx="10"/>
          </p:nvPr>
        </p:nvSpPr>
        <p:spPr/>
        <p:txBody>
          <a:bodyPr/>
          <a:lstStyle/>
          <a:p>
            <a:fld id="{82869430-A7D8-4335-BC67-30E0AFD4919F}" type="datetimeFigureOut">
              <a:rPr lang="en-US" smtClean="0"/>
              <a:t>11/17/2022</a:t>
            </a:fld>
            <a:endParaRPr lang="en-US"/>
          </a:p>
        </p:txBody>
      </p:sp>
      <p:sp>
        <p:nvSpPr>
          <p:cNvPr id="8" name="Footer Placeholder 7">
            <a:extLst>
              <a:ext uri="{FF2B5EF4-FFF2-40B4-BE49-F238E27FC236}">
                <a16:creationId xmlns:a16="http://schemas.microsoft.com/office/drawing/2014/main" id="{C7B40D42-DB72-4C4B-8C20-D0CEF5A0F9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3B4552-34B9-4415-8167-C317157519F4}"/>
              </a:ext>
            </a:extLst>
          </p:cNvPr>
          <p:cNvSpPr>
            <a:spLocks noGrp="1"/>
          </p:cNvSpPr>
          <p:nvPr>
            <p:ph type="sldNum" sz="quarter" idx="12"/>
          </p:nvPr>
        </p:nvSpPr>
        <p:spPr/>
        <p:txBody>
          <a:bodyPr/>
          <a:lstStyle/>
          <a:p>
            <a:fld id="{56FDA011-155F-424D-B417-315E59F2F3F4}" type="slidenum">
              <a:rPr lang="en-US" smtClean="0"/>
              <a:t>‹#›</a:t>
            </a:fld>
            <a:endParaRPr lang="en-US"/>
          </a:p>
        </p:txBody>
      </p:sp>
    </p:spTree>
    <p:extLst>
      <p:ext uri="{BB962C8B-B14F-4D97-AF65-F5344CB8AC3E}">
        <p14:creationId xmlns:p14="http://schemas.microsoft.com/office/powerpoint/2010/main" val="1360087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9A4BA-24FC-4BA5-A285-D34FCB232F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D0BD18-FE21-4EFC-BD1C-3D1B8C115859}"/>
              </a:ext>
            </a:extLst>
          </p:cNvPr>
          <p:cNvSpPr>
            <a:spLocks noGrp="1"/>
          </p:cNvSpPr>
          <p:nvPr>
            <p:ph type="dt" sz="half" idx="10"/>
          </p:nvPr>
        </p:nvSpPr>
        <p:spPr/>
        <p:txBody>
          <a:bodyPr/>
          <a:lstStyle/>
          <a:p>
            <a:fld id="{82869430-A7D8-4335-BC67-30E0AFD4919F}" type="datetimeFigureOut">
              <a:rPr lang="en-US" smtClean="0"/>
              <a:t>11/17/2022</a:t>
            </a:fld>
            <a:endParaRPr lang="en-US"/>
          </a:p>
        </p:txBody>
      </p:sp>
      <p:sp>
        <p:nvSpPr>
          <p:cNvPr id="4" name="Footer Placeholder 3">
            <a:extLst>
              <a:ext uri="{FF2B5EF4-FFF2-40B4-BE49-F238E27FC236}">
                <a16:creationId xmlns:a16="http://schemas.microsoft.com/office/drawing/2014/main" id="{1DBF6A75-25CC-4CC2-83F0-296E92352D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6FD5F9-A58E-42B4-A27F-F8E8342AD0CA}"/>
              </a:ext>
            </a:extLst>
          </p:cNvPr>
          <p:cNvSpPr>
            <a:spLocks noGrp="1"/>
          </p:cNvSpPr>
          <p:nvPr>
            <p:ph type="sldNum" sz="quarter" idx="12"/>
          </p:nvPr>
        </p:nvSpPr>
        <p:spPr/>
        <p:txBody>
          <a:bodyPr/>
          <a:lstStyle/>
          <a:p>
            <a:fld id="{56FDA011-155F-424D-B417-315E59F2F3F4}" type="slidenum">
              <a:rPr lang="en-US" smtClean="0"/>
              <a:t>‹#›</a:t>
            </a:fld>
            <a:endParaRPr lang="en-US"/>
          </a:p>
        </p:txBody>
      </p:sp>
    </p:spTree>
    <p:extLst>
      <p:ext uri="{BB962C8B-B14F-4D97-AF65-F5344CB8AC3E}">
        <p14:creationId xmlns:p14="http://schemas.microsoft.com/office/powerpoint/2010/main" val="315740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C53163-4FA9-429F-AC91-DDF8FA25733F}"/>
              </a:ext>
            </a:extLst>
          </p:cNvPr>
          <p:cNvSpPr>
            <a:spLocks noGrp="1"/>
          </p:cNvSpPr>
          <p:nvPr>
            <p:ph type="dt" sz="half" idx="10"/>
          </p:nvPr>
        </p:nvSpPr>
        <p:spPr/>
        <p:txBody>
          <a:bodyPr/>
          <a:lstStyle/>
          <a:p>
            <a:fld id="{82869430-A7D8-4335-BC67-30E0AFD4919F}" type="datetimeFigureOut">
              <a:rPr lang="en-US" smtClean="0"/>
              <a:t>11/17/2022</a:t>
            </a:fld>
            <a:endParaRPr lang="en-US"/>
          </a:p>
        </p:txBody>
      </p:sp>
      <p:sp>
        <p:nvSpPr>
          <p:cNvPr id="3" name="Footer Placeholder 2">
            <a:extLst>
              <a:ext uri="{FF2B5EF4-FFF2-40B4-BE49-F238E27FC236}">
                <a16:creationId xmlns:a16="http://schemas.microsoft.com/office/drawing/2014/main" id="{465ED6A5-22CE-4578-B4F6-EF13E69037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C06DA5-6351-4168-85D6-E20EB3F4FB70}"/>
              </a:ext>
            </a:extLst>
          </p:cNvPr>
          <p:cNvSpPr>
            <a:spLocks noGrp="1"/>
          </p:cNvSpPr>
          <p:nvPr>
            <p:ph type="sldNum" sz="quarter" idx="12"/>
          </p:nvPr>
        </p:nvSpPr>
        <p:spPr/>
        <p:txBody>
          <a:bodyPr/>
          <a:lstStyle/>
          <a:p>
            <a:fld id="{56FDA011-155F-424D-B417-315E59F2F3F4}" type="slidenum">
              <a:rPr lang="en-US" smtClean="0"/>
              <a:t>‹#›</a:t>
            </a:fld>
            <a:endParaRPr lang="en-US"/>
          </a:p>
        </p:txBody>
      </p:sp>
    </p:spTree>
    <p:extLst>
      <p:ext uri="{BB962C8B-B14F-4D97-AF65-F5344CB8AC3E}">
        <p14:creationId xmlns:p14="http://schemas.microsoft.com/office/powerpoint/2010/main" val="2955603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00798-970B-4787-9935-5F865D6616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B12A87-AAA3-4BF6-A316-1D6F32A9A7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2B5644-66B3-43B9-9AA3-76B5815E8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045EF9-6008-41F2-B7E1-BD0D383BAD8B}"/>
              </a:ext>
            </a:extLst>
          </p:cNvPr>
          <p:cNvSpPr>
            <a:spLocks noGrp="1"/>
          </p:cNvSpPr>
          <p:nvPr>
            <p:ph type="dt" sz="half" idx="10"/>
          </p:nvPr>
        </p:nvSpPr>
        <p:spPr/>
        <p:txBody>
          <a:bodyPr/>
          <a:lstStyle/>
          <a:p>
            <a:fld id="{82869430-A7D8-4335-BC67-30E0AFD4919F}" type="datetimeFigureOut">
              <a:rPr lang="en-US" smtClean="0"/>
              <a:t>11/17/2022</a:t>
            </a:fld>
            <a:endParaRPr lang="en-US"/>
          </a:p>
        </p:txBody>
      </p:sp>
      <p:sp>
        <p:nvSpPr>
          <p:cNvPr id="6" name="Footer Placeholder 5">
            <a:extLst>
              <a:ext uri="{FF2B5EF4-FFF2-40B4-BE49-F238E27FC236}">
                <a16:creationId xmlns:a16="http://schemas.microsoft.com/office/drawing/2014/main" id="{576EE39A-F7D8-4980-829B-6DCB4B89B4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86354E-8B5D-4071-AFE8-7804AD7141C1}"/>
              </a:ext>
            </a:extLst>
          </p:cNvPr>
          <p:cNvSpPr>
            <a:spLocks noGrp="1"/>
          </p:cNvSpPr>
          <p:nvPr>
            <p:ph type="sldNum" sz="quarter" idx="12"/>
          </p:nvPr>
        </p:nvSpPr>
        <p:spPr/>
        <p:txBody>
          <a:bodyPr/>
          <a:lstStyle/>
          <a:p>
            <a:fld id="{56FDA011-155F-424D-B417-315E59F2F3F4}" type="slidenum">
              <a:rPr lang="en-US" smtClean="0"/>
              <a:t>‹#›</a:t>
            </a:fld>
            <a:endParaRPr lang="en-US"/>
          </a:p>
        </p:txBody>
      </p:sp>
    </p:spTree>
    <p:extLst>
      <p:ext uri="{BB962C8B-B14F-4D97-AF65-F5344CB8AC3E}">
        <p14:creationId xmlns:p14="http://schemas.microsoft.com/office/powerpoint/2010/main" val="1783748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E1DFE-AFE5-48B6-9F16-57FC102E74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A3B93B-5616-4EF9-B0C1-FA9622CE11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7079D3-0E88-4755-9892-7AD3A5EF93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852F98-4EDA-4B48-BA12-4BBF43CFA6B8}"/>
              </a:ext>
            </a:extLst>
          </p:cNvPr>
          <p:cNvSpPr>
            <a:spLocks noGrp="1"/>
          </p:cNvSpPr>
          <p:nvPr>
            <p:ph type="dt" sz="half" idx="10"/>
          </p:nvPr>
        </p:nvSpPr>
        <p:spPr/>
        <p:txBody>
          <a:bodyPr/>
          <a:lstStyle/>
          <a:p>
            <a:fld id="{82869430-A7D8-4335-BC67-30E0AFD4919F}" type="datetimeFigureOut">
              <a:rPr lang="en-US" smtClean="0"/>
              <a:t>11/17/2022</a:t>
            </a:fld>
            <a:endParaRPr lang="en-US"/>
          </a:p>
        </p:txBody>
      </p:sp>
      <p:sp>
        <p:nvSpPr>
          <p:cNvPr id="6" name="Footer Placeholder 5">
            <a:extLst>
              <a:ext uri="{FF2B5EF4-FFF2-40B4-BE49-F238E27FC236}">
                <a16:creationId xmlns:a16="http://schemas.microsoft.com/office/drawing/2014/main" id="{4E61811F-1DEA-4F7B-A0F5-6CA377462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7A725F-6244-4D3E-88D5-B893208BCDA6}"/>
              </a:ext>
            </a:extLst>
          </p:cNvPr>
          <p:cNvSpPr>
            <a:spLocks noGrp="1"/>
          </p:cNvSpPr>
          <p:nvPr>
            <p:ph type="sldNum" sz="quarter" idx="12"/>
          </p:nvPr>
        </p:nvSpPr>
        <p:spPr/>
        <p:txBody>
          <a:bodyPr/>
          <a:lstStyle/>
          <a:p>
            <a:fld id="{56FDA011-155F-424D-B417-315E59F2F3F4}" type="slidenum">
              <a:rPr lang="en-US" smtClean="0"/>
              <a:t>‹#›</a:t>
            </a:fld>
            <a:endParaRPr lang="en-US"/>
          </a:p>
        </p:txBody>
      </p:sp>
    </p:spTree>
    <p:extLst>
      <p:ext uri="{BB962C8B-B14F-4D97-AF65-F5344CB8AC3E}">
        <p14:creationId xmlns:p14="http://schemas.microsoft.com/office/powerpoint/2010/main" val="370946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7AE928-0EB5-4DA4-8AFE-45035D888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76B8F1-82B6-4680-BA3B-C9768A541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474E52-E618-451B-B8F2-63B71805C1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869430-A7D8-4335-BC67-30E0AFD4919F}" type="datetimeFigureOut">
              <a:rPr lang="en-US" smtClean="0"/>
              <a:t>11/17/2022</a:t>
            </a:fld>
            <a:endParaRPr lang="en-US"/>
          </a:p>
        </p:txBody>
      </p:sp>
      <p:sp>
        <p:nvSpPr>
          <p:cNvPr id="5" name="Footer Placeholder 4">
            <a:extLst>
              <a:ext uri="{FF2B5EF4-FFF2-40B4-BE49-F238E27FC236}">
                <a16:creationId xmlns:a16="http://schemas.microsoft.com/office/drawing/2014/main" id="{FBC72CF0-5AB4-4E4A-97CD-82D012A2DE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FB90AA-1DB0-42EE-8CFA-F1B98E3613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DA011-155F-424D-B417-315E59F2F3F4}" type="slidenum">
              <a:rPr lang="en-US" smtClean="0"/>
              <a:t>‹#›</a:t>
            </a:fld>
            <a:endParaRPr lang="en-US"/>
          </a:p>
        </p:txBody>
      </p:sp>
    </p:spTree>
    <p:extLst>
      <p:ext uri="{BB962C8B-B14F-4D97-AF65-F5344CB8AC3E}">
        <p14:creationId xmlns:p14="http://schemas.microsoft.com/office/powerpoint/2010/main" val="103275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pubmed.ncbi.nlm.nih.gov/?term=Meston%20CM%5BAuthor%5D" TargetMode="External"/><Relationship Id="rId2" Type="http://schemas.openxmlformats.org/officeDocument/2006/relationships/hyperlink" Target="https://pubmed.ncbi.nlm.nih.gov/?term=Hamilton%20LD%5BAuthor%5D" TargetMode="External"/><Relationship Id="rId1" Type="http://schemas.openxmlformats.org/officeDocument/2006/relationships/slideLayout" Target="../slideLayouts/slideLayout2.xml"/><Relationship Id="rId4" Type="http://schemas.openxmlformats.org/officeDocument/2006/relationships/hyperlink" Target="https://www.ncbi.nlm.nih.gov/entrez/eutils/elink.fcgi?dbfrom=pubmed&amp;retmode=ref&amp;cmd=prlinks&amp;id=2384146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gopchuk@gmail.com" TargetMode="External"/><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582F46-6313-0BE1-1CA6-5A3279E0F823}"/>
              </a:ext>
            </a:extLst>
          </p:cNvPr>
          <p:cNvSpPr>
            <a:spLocks noGrp="1"/>
          </p:cNvSpPr>
          <p:nvPr>
            <p:ph idx="1"/>
          </p:nvPr>
        </p:nvSpPr>
        <p:spPr>
          <a:xfrm>
            <a:off x="720436" y="1537855"/>
            <a:ext cx="10633364" cy="4639108"/>
          </a:xfrm>
        </p:spPr>
        <p:txBody>
          <a:bodyPr>
            <a:noAutofit/>
          </a:bodyPr>
          <a:lstStyle/>
          <a:p>
            <a:pPr marL="0" indent="0" algn="ctr">
              <a:buNone/>
            </a:pPr>
            <a:r>
              <a:rPr lang="en-US" sz="3200" b="1" dirty="0"/>
              <a:t>Management of the stress-related disorders of reproductive and sexual health for women</a:t>
            </a:r>
          </a:p>
          <a:p>
            <a:pPr marL="0" indent="0" algn="ctr">
              <a:buNone/>
            </a:pPr>
            <a:endParaRPr lang="en-US" sz="3200" b="1" dirty="0"/>
          </a:p>
          <a:p>
            <a:pPr marL="0" indent="0" algn="ctr">
              <a:buNone/>
            </a:pPr>
            <a:r>
              <a:rPr lang="en-US" sz="3200" b="1" dirty="0"/>
              <a:t>Elena Gopchuk</a:t>
            </a:r>
          </a:p>
          <a:p>
            <a:pPr marL="0" indent="0" algn="ctr">
              <a:buNone/>
            </a:pPr>
            <a:r>
              <a:rPr lang="en-US" sz="3200" b="1" dirty="0"/>
              <a:t>Cyprus</a:t>
            </a:r>
          </a:p>
          <a:p>
            <a:pPr marL="0" indent="0" algn="ctr">
              <a:buNone/>
            </a:pPr>
            <a:endParaRPr lang="en-US" sz="3200" b="1" dirty="0"/>
          </a:p>
          <a:p>
            <a:pPr marL="0" indent="0" algn="ctr">
              <a:buNone/>
            </a:pPr>
            <a:r>
              <a:rPr lang="en-US" sz="3200" b="1" dirty="0"/>
              <a:t>MD, PHD</a:t>
            </a:r>
          </a:p>
          <a:p>
            <a:pPr marL="0" indent="0" algn="ctr">
              <a:buNone/>
            </a:pPr>
            <a:endParaRPr lang="en-US" sz="3200" b="1" dirty="0"/>
          </a:p>
          <a:p>
            <a:pPr marL="0" indent="0" algn="ctr">
              <a:buNone/>
            </a:pPr>
            <a:r>
              <a:rPr lang="en-US" sz="3200" b="1" dirty="0"/>
              <a:t>Athens - 2022</a:t>
            </a:r>
            <a:endParaRPr lang="el-GR" sz="3200" b="1" dirty="0"/>
          </a:p>
        </p:txBody>
      </p:sp>
    </p:spTree>
    <p:extLst>
      <p:ext uri="{BB962C8B-B14F-4D97-AF65-F5344CB8AC3E}">
        <p14:creationId xmlns:p14="http://schemas.microsoft.com/office/powerpoint/2010/main" val="4198609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24" name="Rectangle 4113">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49C763-5870-76B6-4E2F-61AECD7CEAD8}"/>
              </a:ext>
            </a:extLst>
          </p:cNvPr>
          <p:cNvSpPr>
            <a:spLocks noGrp="1"/>
          </p:cNvSpPr>
          <p:nvPr>
            <p:ph type="title"/>
          </p:nvPr>
        </p:nvSpPr>
        <p:spPr>
          <a:xfrm>
            <a:off x="793662" y="386930"/>
            <a:ext cx="10066122" cy="1298448"/>
          </a:xfrm>
        </p:spPr>
        <p:txBody>
          <a:bodyPr anchor="b">
            <a:normAutofit/>
          </a:bodyPr>
          <a:lstStyle/>
          <a:p>
            <a:r>
              <a:rPr lang="en-GB" sz="4800"/>
              <a:t>S</a:t>
            </a:r>
            <a:r>
              <a:rPr lang="en-CY" sz="4800"/>
              <a:t>tress hormones</a:t>
            </a:r>
          </a:p>
        </p:txBody>
      </p:sp>
      <p:sp>
        <p:nvSpPr>
          <p:cNvPr id="4125" name="Rectangle 4115">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26" name="Rectangle 411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090E8BE-F09C-8E1C-BFA3-8B7F944FFB42}"/>
              </a:ext>
            </a:extLst>
          </p:cNvPr>
          <p:cNvSpPr>
            <a:spLocks noGrp="1"/>
          </p:cNvSpPr>
          <p:nvPr>
            <p:ph idx="1"/>
          </p:nvPr>
        </p:nvSpPr>
        <p:spPr>
          <a:xfrm>
            <a:off x="296744" y="1396538"/>
            <a:ext cx="5027815" cy="4842421"/>
          </a:xfrm>
        </p:spPr>
        <p:txBody>
          <a:bodyPr anchor="ctr">
            <a:normAutofit/>
          </a:bodyPr>
          <a:lstStyle/>
          <a:p>
            <a:pPr marL="0" indent="0">
              <a:buNone/>
            </a:pPr>
            <a:r>
              <a:rPr lang="en-GB" sz="1900" b="0" i="0" u="none" strike="noStrike" dirty="0">
                <a:effectLst/>
                <a:latin typeface="Georgia" panose="02040502050405020303" pitchFamily="18" charset="0"/>
              </a:rPr>
              <a:t>From a psychological point of view, stress can alter emotional and cognitive states, preventing the individual from focusing on sexual stimuli during sexual activity. The presence of chronic stress seems therefore to produce harmful effects on sexual desire and genital arousal. </a:t>
            </a:r>
          </a:p>
          <a:p>
            <a:r>
              <a:rPr lang="en-GB" sz="1900" b="0" i="0" u="none" strike="noStrike" dirty="0">
                <a:effectLst/>
              </a:rPr>
              <a:t>Breen KM, </a:t>
            </a:r>
            <a:r>
              <a:rPr lang="en-GB" sz="1900" b="0" i="0" u="none" strike="noStrike" dirty="0" err="1">
                <a:effectLst/>
              </a:rPr>
              <a:t>Karsch</a:t>
            </a:r>
            <a:r>
              <a:rPr lang="en-GB" sz="1900" b="0" i="0" u="none" strike="noStrike" dirty="0">
                <a:effectLst/>
              </a:rPr>
              <a:t> FJ. Does cortisol inhibit pulsatile luteinizing hormone secretion at the hypothalamic or pituitary level? Endocrinology. 2004;145:692–8.</a:t>
            </a:r>
            <a:endParaRPr lang="en-CY" sz="1900" dirty="0"/>
          </a:p>
        </p:txBody>
      </p:sp>
      <p:pic>
        <p:nvPicPr>
          <p:cNvPr id="4098" name="Picture 2" descr="Diagram of stress hormones">
            <a:extLst>
              <a:ext uri="{FF2B5EF4-FFF2-40B4-BE49-F238E27FC236}">
                <a16:creationId xmlns:a16="http://schemas.microsoft.com/office/drawing/2014/main" id="{32BFE386-1D03-2D25-F8B1-7C5A4BB73845}"/>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911532" y="3251608"/>
            <a:ext cx="5150277" cy="2179537"/>
          </a:xfrm>
          <a:prstGeom prst="rect">
            <a:avLst/>
          </a:prstGeom>
          <a:noFill/>
          <a:extLst>
            <a:ext uri="{909E8E84-426E-40DD-AFC4-6F175D3DCCD1}">
              <a14:hiddenFill xmlns:a14="http://schemas.microsoft.com/office/drawing/2010/main">
                <a:solidFill>
                  <a:srgbClr val="FFFFFF"/>
                </a:solidFill>
              </a14:hiddenFill>
            </a:ext>
          </a:extLst>
        </p:spPr>
      </p:pic>
      <p:sp>
        <p:nvSpPr>
          <p:cNvPr id="4127" name="Rectangle 4119">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4784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8B0A94-CA36-B6DD-9036-5274F9C0040A}"/>
              </a:ext>
            </a:extLst>
          </p:cNvPr>
          <p:cNvSpPr>
            <a:spLocks noGrp="1"/>
          </p:cNvSpPr>
          <p:nvPr>
            <p:ph idx="1"/>
          </p:nvPr>
        </p:nvSpPr>
        <p:spPr/>
        <p:txBody>
          <a:bodyPr>
            <a:normAutofit lnSpcReduction="10000"/>
          </a:bodyPr>
          <a:lstStyle/>
          <a:p>
            <a:endParaRPr lang="en-GB" dirty="0">
              <a:solidFill>
                <a:srgbClr val="333333"/>
              </a:solidFill>
              <a:latin typeface="Georgia" panose="02040502050405020303" pitchFamily="18" charset="0"/>
            </a:endParaRPr>
          </a:p>
          <a:p>
            <a:r>
              <a:rPr lang="en-GB" b="0" i="0" u="none" strike="noStrike" dirty="0">
                <a:solidFill>
                  <a:srgbClr val="333333"/>
                </a:solidFill>
                <a:effectLst/>
                <a:latin typeface="Georgia" panose="02040502050405020303" pitchFamily="18" charset="0"/>
              </a:rPr>
              <a:t>Study: a sample of women with average to high stress levels was recruited and subjected to the viewing of an erotic movie. Women with high stress levels had lower levels of genital, but not psychological arousal, higher levels of cortisol, and reported more distraction during the erotic film than women in the average stress group. high levels of chronic stress were related to lower levels of genital sexual arousal. Both psychological and hormonal factors were related to the lower levels of sexual arousal seen in women with high chronic stress levels. </a:t>
            </a:r>
            <a:r>
              <a:rPr lang="en-GB" b="0" i="0" u="none" strike="noStrike" dirty="0">
                <a:solidFill>
                  <a:srgbClr val="333333"/>
                </a:solidFill>
                <a:effectLst/>
                <a:latin typeface="-apple-system"/>
              </a:rPr>
              <a:t>Hamilton LD, </a:t>
            </a:r>
            <a:r>
              <a:rPr lang="en-GB" b="0" i="0" u="none" strike="noStrike" dirty="0" err="1">
                <a:solidFill>
                  <a:srgbClr val="333333"/>
                </a:solidFill>
                <a:effectLst/>
                <a:latin typeface="-apple-system"/>
              </a:rPr>
              <a:t>Meston</a:t>
            </a:r>
            <a:r>
              <a:rPr lang="en-GB" b="0" i="0" u="none" strike="noStrike" dirty="0">
                <a:solidFill>
                  <a:srgbClr val="333333"/>
                </a:solidFill>
                <a:effectLst/>
                <a:latin typeface="-apple-system"/>
              </a:rPr>
              <a:t> CM. Chronic stress and sexual function in women. J Sex Med. 2013;10:2443–54.</a:t>
            </a:r>
            <a:endParaRPr lang="en-CY" dirty="0"/>
          </a:p>
        </p:txBody>
      </p:sp>
      <p:sp>
        <p:nvSpPr>
          <p:cNvPr id="5" name="TextBox 4">
            <a:extLst>
              <a:ext uri="{FF2B5EF4-FFF2-40B4-BE49-F238E27FC236}">
                <a16:creationId xmlns:a16="http://schemas.microsoft.com/office/drawing/2014/main" id="{AD0F4920-2779-CF1E-46DB-00AC7B085A90}"/>
              </a:ext>
            </a:extLst>
          </p:cNvPr>
          <p:cNvSpPr txBox="1"/>
          <p:nvPr/>
        </p:nvSpPr>
        <p:spPr>
          <a:xfrm>
            <a:off x="838200" y="1363960"/>
            <a:ext cx="9774381" cy="830997"/>
          </a:xfrm>
          <a:prstGeom prst="rect">
            <a:avLst/>
          </a:prstGeom>
          <a:noFill/>
        </p:spPr>
        <p:txBody>
          <a:bodyPr wrap="square">
            <a:spAutoFit/>
          </a:bodyPr>
          <a:lstStyle/>
          <a:p>
            <a:pPr marL="0" indent="0">
              <a:buNone/>
            </a:pPr>
            <a:r>
              <a:rPr lang="en-GB" sz="2400" b="1" i="0" u="none" strike="noStrike" dirty="0">
                <a:effectLst/>
              </a:rPr>
              <a:t> </a:t>
            </a:r>
            <a:r>
              <a:rPr lang="en-GB" sz="2400" b="1" dirty="0"/>
              <a:t>Vi</a:t>
            </a:r>
            <a:r>
              <a:rPr lang="en-GB" sz="2400" b="1" i="0" u="none" strike="noStrike" dirty="0">
                <a:effectLst/>
              </a:rPr>
              <a:t>cious circle in which sexual dysfunction, chronic stress, anxiety and depression compromise the quality of life of an individual</a:t>
            </a:r>
          </a:p>
        </p:txBody>
      </p:sp>
    </p:spTree>
    <p:extLst>
      <p:ext uri="{BB962C8B-B14F-4D97-AF65-F5344CB8AC3E}">
        <p14:creationId xmlns:p14="http://schemas.microsoft.com/office/powerpoint/2010/main" val="1944444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C845-FBF0-6E86-C617-2DB044D2CD66}"/>
              </a:ext>
            </a:extLst>
          </p:cNvPr>
          <p:cNvSpPr>
            <a:spLocks noGrp="1"/>
          </p:cNvSpPr>
          <p:nvPr>
            <p:ph type="title"/>
          </p:nvPr>
        </p:nvSpPr>
        <p:spPr>
          <a:xfrm>
            <a:off x="1014846" y="1565564"/>
            <a:ext cx="10397836" cy="610033"/>
          </a:xfrm>
        </p:spPr>
        <p:txBody>
          <a:bodyPr>
            <a:normAutofit fontScale="90000"/>
          </a:bodyPr>
          <a:lstStyle/>
          <a:p>
            <a:r>
              <a:rPr lang="en-CY" b="1" dirty="0"/>
              <a:t>Effects of stress</a:t>
            </a:r>
          </a:p>
        </p:txBody>
      </p:sp>
      <p:sp>
        <p:nvSpPr>
          <p:cNvPr id="3" name="Content Placeholder 2">
            <a:extLst>
              <a:ext uri="{FF2B5EF4-FFF2-40B4-BE49-F238E27FC236}">
                <a16:creationId xmlns:a16="http://schemas.microsoft.com/office/drawing/2014/main" id="{5671EB91-A19B-7695-E500-1F4483519BDE}"/>
              </a:ext>
            </a:extLst>
          </p:cNvPr>
          <p:cNvSpPr>
            <a:spLocks noGrp="1"/>
          </p:cNvSpPr>
          <p:nvPr>
            <p:ph idx="1"/>
          </p:nvPr>
        </p:nvSpPr>
        <p:spPr>
          <a:xfrm>
            <a:off x="955964" y="2506662"/>
            <a:ext cx="10515600" cy="4351338"/>
          </a:xfrm>
        </p:spPr>
        <p:txBody>
          <a:bodyPr/>
          <a:lstStyle/>
          <a:p>
            <a:r>
              <a:rPr lang="en-GB" dirty="0"/>
              <a:t>C</a:t>
            </a:r>
            <a:r>
              <a:rPr lang="en-CY" dirty="0"/>
              <a:t>hronic inflamation – cell-membraine damage </a:t>
            </a:r>
          </a:p>
          <a:p>
            <a:r>
              <a:rPr lang="en-GB" dirty="0"/>
              <a:t>N</a:t>
            </a:r>
            <a:r>
              <a:rPr lang="en-CY" dirty="0"/>
              <a:t>atural barreires damage – epithelium -intestines, all cavities</a:t>
            </a:r>
          </a:p>
          <a:p>
            <a:r>
              <a:rPr lang="en-GB" dirty="0"/>
              <a:t>I</a:t>
            </a:r>
            <a:r>
              <a:rPr lang="en-CY" dirty="0"/>
              <a:t>mmune system disfunction – autoimune syndromes</a:t>
            </a:r>
          </a:p>
          <a:p>
            <a:r>
              <a:rPr lang="en-CY" dirty="0"/>
              <a:t>dna damage</a:t>
            </a:r>
          </a:p>
          <a:p>
            <a:r>
              <a:rPr lang="en-GB" dirty="0"/>
              <a:t>F</a:t>
            </a:r>
            <a:r>
              <a:rPr lang="en-CY" dirty="0"/>
              <a:t>erment systems damage</a:t>
            </a:r>
          </a:p>
          <a:p>
            <a:r>
              <a:rPr lang="en-GB" dirty="0"/>
              <a:t>C</a:t>
            </a:r>
            <a:r>
              <a:rPr lang="en-CY" dirty="0"/>
              <a:t>hronic inflamation – domination of pathological estrogens</a:t>
            </a:r>
          </a:p>
          <a:p>
            <a:endParaRPr lang="en-CY" dirty="0"/>
          </a:p>
        </p:txBody>
      </p:sp>
    </p:spTree>
    <p:extLst>
      <p:ext uri="{BB962C8B-B14F-4D97-AF65-F5344CB8AC3E}">
        <p14:creationId xmlns:p14="http://schemas.microsoft.com/office/powerpoint/2010/main" val="2865031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394ED-D9C4-6044-A0B2-6BCE55CADF72}"/>
              </a:ext>
            </a:extLst>
          </p:cNvPr>
          <p:cNvSpPr>
            <a:spLocks noGrp="1"/>
          </p:cNvSpPr>
          <p:nvPr>
            <p:ph type="title"/>
          </p:nvPr>
        </p:nvSpPr>
        <p:spPr>
          <a:xfrm>
            <a:off x="1267691" y="1902980"/>
            <a:ext cx="10515600" cy="1325563"/>
          </a:xfrm>
        </p:spPr>
        <p:txBody>
          <a:bodyPr/>
          <a:lstStyle/>
          <a:p>
            <a:r>
              <a:rPr lang="en-GB" dirty="0"/>
              <a:t>Stress and S</a:t>
            </a:r>
            <a:r>
              <a:rPr lang="en-CY" dirty="0"/>
              <a:t>exual health disorders</a:t>
            </a:r>
          </a:p>
        </p:txBody>
      </p:sp>
      <p:sp>
        <p:nvSpPr>
          <p:cNvPr id="3" name="Content Placeholder 2">
            <a:extLst>
              <a:ext uri="{FF2B5EF4-FFF2-40B4-BE49-F238E27FC236}">
                <a16:creationId xmlns:a16="http://schemas.microsoft.com/office/drawing/2014/main" id="{B8DF55F8-3B39-4F4F-02E1-5B7D997364EF}"/>
              </a:ext>
            </a:extLst>
          </p:cNvPr>
          <p:cNvSpPr>
            <a:spLocks noGrp="1"/>
          </p:cNvSpPr>
          <p:nvPr>
            <p:ph idx="1"/>
          </p:nvPr>
        </p:nvSpPr>
        <p:spPr>
          <a:xfrm>
            <a:off x="1129146" y="3429000"/>
            <a:ext cx="10515600" cy="4351338"/>
          </a:xfrm>
        </p:spPr>
        <p:txBody>
          <a:bodyPr/>
          <a:lstStyle/>
          <a:p>
            <a:r>
              <a:rPr lang="en-GB" b="0" i="0" u="none" strike="noStrike" dirty="0">
                <a:solidFill>
                  <a:srgbClr val="212121"/>
                </a:solidFill>
                <a:effectLst/>
                <a:latin typeface="Cambria" panose="02040503050406030204" pitchFamily="18" charset="0"/>
              </a:rPr>
              <a:t>affects the sexual response cycle. </a:t>
            </a:r>
            <a:endParaRPr lang="en-GB" dirty="0">
              <a:solidFill>
                <a:srgbClr val="212121"/>
              </a:solidFill>
              <a:latin typeface="Cambria" panose="02040503050406030204" pitchFamily="18" charset="0"/>
            </a:endParaRPr>
          </a:p>
          <a:p>
            <a:r>
              <a:rPr lang="en-GB" b="0" i="0" u="none" strike="noStrike" dirty="0">
                <a:solidFill>
                  <a:srgbClr val="212121"/>
                </a:solidFill>
                <a:effectLst/>
                <a:latin typeface="Cambria" panose="02040503050406030204" pitchFamily="18" charset="0"/>
              </a:rPr>
              <a:t>affects sexual arousal </a:t>
            </a:r>
          </a:p>
          <a:p>
            <a:r>
              <a:rPr lang="en-GB" b="0" i="0" u="none" strike="noStrike" dirty="0">
                <a:solidFill>
                  <a:srgbClr val="212121"/>
                </a:solidFill>
                <a:effectLst/>
                <a:latin typeface="Cambria" panose="02040503050406030204" pitchFamily="18" charset="0"/>
              </a:rPr>
              <a:t>affects l</a:t>
            </a:r>
            <a:r>
              <a:rPr lang="en-GB" dirty="0">
                <a:solidFill>
                  <a:srgbClr val="212121"/>
                </a:solidFill>
                <a:latin typeface="Cambria" panose="02040503050406030204" pitchFamily="18" charset="0"/>
              </a:rPr>
              <a:t>ibido </a:t>
            </a:r>
            <a:endParaRPr lang="en-CY" dirty="0"/>
          </a:p>
        </p:txBody>
      </p:sp>
    </p:spTree>
    <p:extLst>
      <p:ext uri="{BB962C8B-B14F-4D97-AF65-F5344CB8AC3E}">
        <p14:creationId xmlns:p14="http://schemas.microsoft.com/office/powerpoint/2010/main" val="3674325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32155-ADB5-DE10-7666-EA6876531AD9}"/>
              </a:ext>
            </a:extLst>
          </p:cNvPr>
          <p:cNvSpPr>
            <a:spLocks noGrp="1"/>
          </p:cNvSpPr>
          <p:nvPr>
            <p:ph type="title"/>
          </p:nvPr>
        </p:nvSpPr>
        <p:spPr/>
        <p:txBody>
          <a:bodyPr/>
          <a:lstStyle/>
          <a:p>
            <a:endParaRPr lang="en-CY"/>
          </a:p>
        </p:txBody>
      </p:sp>
      <p:sp>
        <p:nvSpPr>
          <p:cNvPr id="3" name="Content Placeholder 2">
            <a:extLst>
              <a:ext uri="{FF2B5EF4-FFF2-40B4-BE49-F238E27FC236}">
                <a16:creationId xmlns:a16="http://schemas.microsoft.com/office/drawing/2014/main" id="{A5F650AA-E7A8-23BE-0CEF-94C9A0DCA1D4}"/>
              </a:ext>
            </a:extLst>
          </p:cNvPr>
          <p:cNvSpPr>
            <a:spLocks noGrp="1"/>
          </p:cNvSpPr>
          <p:nvPr>
            <p:ph idx="1"/>
          </p:nvPr>
        </p:nvSpPr>
        <p:spPr/>
        <p:txBody>
          <a:bodyPr>
            <a:normAutofit fontScale="92500" lnSpcReduction="20000"/>
          </a:bodyPr>
          <a:lstStyle/>
          <a:p>
            <a:r>
              <a:rPr lang="en-GB" b="0" i="0" u="none" strike="noStrike" dirty="0">
                <a:solidFill>
                  <a:srgbClr val="212121"/>
                </a:solidFill>
                <a:effectLst/>
              </a:rPr>
              <a:t>women experiencing high levels of chronic stress would show lower levels of genital arousal &amp; DHEAS and higher levels of cortisol and cognitive distraction compared to women with average levels of stress.</a:t>
            </a:r>
            <a:r>
              <a:rPr lang="en-GB" b="0" i="0" u="sng" dirty="0">
                <a:solidFill>
                  <a:srgbClr val="4C2C92"/>
                </a:solidFill>
                <a:effectLst/>
                <a:hlinkClick r:id="rId2"/>
              </a:rPr>
              <a:t> Lisa Dawn Hamilton</a:t>
            </a:r>
            <a:r>
              <a:rPr lang="en-GB" b="0" i="0" u="none" strike="noStrike" dirty="0">
                <a:solidFill>
                  <a:srgbClr val="212121"/>
                </a:solidFill>
                <a:effectLst/>
              </a:rPr>
              <a:t>, PhD</a:t>
            </a:r>
            <a:r>
              <a:rPr lang="en-GB" b="0" i="0" u="none" strike="noStrike" baseline="30000" dirty="0">
                <a:solidFill>
                  <a:srgbClr val="212121"/>
                </a:solidFill>
                <a:effectLst/>
              </a:rPr>
              <a:t>1,2</a:t>
            </a:r>
            <a:r>
              <a:rPr lang="en-GB" b="0" i="0" u="none" strike="noStrike" dirty="0">
                <a:solidFill>
                  <a:srgbClr val="212121"/>
                </a:solidFill>
                <a:effectLst/>
              </a:rPr>
              <a:t> and  </a:t>
            </a:r>
            <a:r>
              <a:rPr lang="en-GB" b="0" i="0" u="sng" dirty="0">
                <a:solidFill>
                  <a:srgbClr val="4C2C92"/>
                </a:solidFill>
                <a:effectLst/>
                <a:hlinkClick r:id="rId3"/>
              </a:rPr>
              <a:t>Cindy M. Meston</a:t>
            </a:r>
            <a:r>
              <a:rPr lang="en-GB" b="0" i="0" u="none" strike="noStrike" dirty="0">
                <a:solidFill>
                  <a:srgbClr val="212121"/>
                </a:solidFill>
                <a:effectLst/>
              </a:rPr>
              <a:t>, </a:t>
            </a:r>
            <a:r>
              <a:rPr lang="en-GB" b="0" i="0" u="sng" dirty="0">
                <a:solidFill>
                  <a:srgbClr val="4C2C92"/>
                </a:solidFill>
                <a:effectLst/>
                <a:hlinkClick r:id="rId4"/>
              </a:rPr>
              <a:t>J</a:t>
            </a:r>
          </a:p>
          <a:p>
            <a:r>
              <a:rPr lang="en-GB" b="0" i="0" u="none" strike="noStrike" dirty="0">
                <a:solidFill>
                  <a:srgbClr val="212121"/>
                </a:solidFill>
                <a:effectLst/>
              </a:rPr>
              <a:t>Main outcome measures were vaginal pulse amplitude, psychological arousal, salivary cortisol, salivary DHEAS, and heart rate and compared them between women with high and average levels of chronic stress.</a:t>
            </a:r>
            <a:r>
              <a:rPr lang="en-GB" b="0" i="0" u="sng" dirty="0">
                <a:solidFill>
                  <a:srgbClr val="4C2C92"/>
                </a:solidFill>
                <a:effectLst/>
                <a:hlinkClick r:id="rId4"/>
              </a:rPr>
              <a:t> Sex Me</a:t>
            </a:r>
          </a:p>
          <a:p>
            <a:r>
              <a:rPr lang="en-GB" b="0" i="0" u="none" strike="noStrike" dirty="0">
                <a:solidFill>
                  <a:srgbClr val="212121"/>
                </a:solidFill>
                <a:effectLst/>
              </a:rPr>
              <a:t>High levels of chronic stress were related to lower levels of genital sexual arousal. Both psychological (distraction) and hormonal (increased cortisol) factors were related to the lower levels of sexual arousal seen in women high in chronic stress, but distraction was the only significant predictor when controlling for other variables. </a:t>
            </a:r>
            <a:r>
              <a:rPr lang="en-GB" b="0" i="0" u="sng" dirty="0">
                <a:solidFill>
                  <a:srgbClr val="4C2C92"/>
                </a:solidFill>
                <a:effectLst/>
                <a:hlinkClick r:id="rId4"/>
              </a:rPr>
              <a:t>d. 2013 Oct; 10(10): 2443–2454.</a:t>
            </a:r>
            <a:endParaRPr lang="en-CY" dirty="0"/>
          </a:p>
        </p:txBody>
      </p:sp>
    </p:spTree>
    <p:extLst>
      <p:ext uri="{BB962C8B-B14F-4D97-AF65-F5344CB8AC3E}">
        <p14:creationId xmlns:p14="http://schemas.microsoft.com/office/powerpoint/2010/main" val="2800597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B56AE-A0C8-48F1-5852-F9E04F9A0623}"/>
              </a:ext>
            </a:extLst>
          </p:cNvPr>
          <p:cNvSpPr>
            <a:spLocks noGrp="1"/>
          </p:cNvSpPr>
          <p:nvPr>
            <p:ph type="title"/>
          </p:nvPr>
        </p:nvSpPr>
        <p:spPr>
          <a:xfrm>
            <a:off x="1163782" y="919308"/>
            <a:ext cx="10300855" cy="1297420"/>
          </a:xfrm>
        </p:spPr>
        <p:txBody>
          <a:bodyPr>
            <a:normAutofit/>
          </a:bodyPr>
          <a:lstStyle/>
          <a:p>
            <a:r>
              <a:rPr lang="en-GB" sz="3200" b="1" dirty="0"/>
              <a:t>R</a:t>
            </a:r>
            <a:r>
              <a:rPr lang="en-CY" sz="3200" b="1" dirty="0"/>
              <a:t>eproductive health disorders: Infertility, pregnancy loss </a:t>
            </a:r>
          </a:p>
        </p:txBody>
      </p:sp>
      <p:sp>
        <p:nvSpPr>
          <p:cNvPr id="3" name="Content Placeholder 2">
            <a:extLst>
              <a:ext uri="{FF2B5EF4-FFF2-40B4-BE49-F238E27FC236}">
                <a16:creationId xmlns:a16="http://schemas.microsoft.com/office/drawing/2014/main" id="{45C4910D-BD08-B252-53BE-57E13BD5A5F2}"/>
              </a:ext>
            </a:extLst>
          </p:cNvPr>
          <p:cNvSpPr>
            <a:spLocks noGrp="1"/>
          </p:cNvSpPr>
          <p:nvPr>
            <p:ph idx="1"/>
          </p:nvPr>
        </p:nvSpPr>
        <p:spPr>
          <a:xfrm>
            <a:off x="949037" y="2078182"/>
            <a:ext cx="10515600" cy="4902345"/>
          </a:xfrm>
        </p:spPr>
        <p:txBody>
          <a:bodyPr>
            <a:normAutofit/>
          </a:bodyPr>
          <a:lstStyle/>
          <a:p>
            <a:r>
              <a:rPr lang="en-GB" dirty="0"/>
              <a:t>a</a:t>
            </a:r>
            <a:r>
              <a:rPr lang="en-CY" dirty="0"/>
              <a:t>novulation – insulin cortisol, dehydrotestosterone, testosterone sickness of tissues, reduction receprors – cells membraine damage</a:t>
            </a:r>
          </a:p>
          <a:p>
            <a:r>
              <a:rPr lang="en-CY" dirty="0"/>
              <a:t> polycyst ovarian sypdrome</a:t>
            </a:r>
          </a:p>
          <a:p>
            <a:r>
              <a:rPr lang="en-CY" dirty="0"/>
              <a:t>endometriosis</a:t>
            </a:r>
          </a:p>
          <a:p>
            <a:r>
              <a:rPr lang="en-GB" dirty="0"/>
              <a:t>epithelium damage – dysbacteriosis, </a:t>
            </a:r>
          </a:p>
          <a:p>
            <a:r>
              <a:rPr lang="en-GB" dirty="0"/>
              <a:t>i</a:t>
            </a:r>
            <a:r>
              <a:rPr lang="en-CY" dirty="0"/>
              <a:t>nfections causing Fallopean tubes disfunction</a:t>
            </a:r>
          </a:p>
          <a:p>
            <a:r>
              <a:rPr lang="en-GB" dirty="0"/>
              <a:t>a</a:t>
            </a:r>
            <a:r>
              <a:rPr lang="en-CY" dirty="0"/>
              <a:t>utoimune sperm cell reaction</a:t>
            </a:r>
          </a:p>
          <a:p>
            <a:r>
              <a:rPr lang="en-GB" dirty="0"/>
              <a:t>m</a:t>
            </a:r>
            <a:r>
              <a:rPr lang="en-CY" dirty="0"/>
              <a:t>ammal glands adenomas</a:t>
            </a:r>
          </a:p>
          <a:p>
            <a:r>
              <a:rPr lang="en-GB" dirty="0"/>
              <a:t>surrogate e</a:t>
            </a:r>
            <a:r>
              <a:rPr lang="en-CY" dirty="0"/>
              <a:t>strogens domination </a:t>
            </a:r>
          </a:p>
          <a:p>
            <a:endParaRPr lang="en-CY" dirty="0"/>
          </a:p>
          <a:p>
            <a:endParaRPr lang="en-CY" dirty="0"/>
          </a:p>
          <a:p>
            <a:endParaRPr lang="en-CY" dirty="0"/>
          </a:p>
        </p:txBody>
      </p:sp>
    </p:spTree>
    <p:extLst>
      <p:ext uri="{BB962C8B-B14F-4D97-AF65-F5344CB8AC3E}">
        <p14:creationId xmlns:p14="http://schemas.microsoft.com/office/powerpoint/2010/main" val="3684890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BC88B-75DF-1F8E-DA92-84C8FB40806D}"/>
              </a:ext>
            </a:extLst>
          </p:cNvPr>
          <p:cNvSpPr>
            <a:spLocks noGrp="1"/>
          </p:cNvSpPr>
          <p:nvPr>
            <p:ph type="title"/>
          </p:nvPr>
        </p:nvSpPr>
        <p:spPr>
          <a:xfrm>
            <a:off x="256309" y="974725"/>
            <a:ext cx="10515600" cy="1325563"/>
          </a:xfrm>
        </p:spPr>
        <p:txBody>
          <a:bodyPr>
            <a:normAutofit/>
          </a:bodyPr>
          <a:lstStyle/>
          <a:p>
            <a:r>
              <a:rPr lang="en-GB" sz="3600" b="1" dirty="0"/>
              <a:t>I</a:t>
            </a:r>
            <a:r>
              <a:rPr lang="en-CY" sz="3600" b="1" dirty="0"/>
              <a:t>nner stress</a:t>
            </a:r>
          </a:p>
        </p:txBody>
      </p:sp>
      <p:sp>
        <p:nvSpPr>
          <p:cNvPr id="3" name="Content Placeholder 2">
            <a:extLst>
              <a:ext uri="{FF2B5EF4-FFF2-40B4-BE49-F238E27FC236}">
                <a16:creationId xmlns:a16="http://schemas.microsoft.com/office/drawing/2014/main" id="{E3A5BBE3-CD94-BB9F-01FC-34D7D7468904}"/>
              </a:ext>
            </a:extLst>
          </p:cNvPr>
          <p:cNvSpPr>
            <a:spLocks noGrp="1"/>
          </p:cNvSpPr>
          <p:nvPr>
            <p:ph idx="1"/>
          </p:nvPr>
        </p:nvSpPr>
        <p:spPr>
          <a:xfrm>
            <a:off x="838200" y="2189019"/>
            <a:ext cx="10515600" cy="4351338"/>
          </a:xfrm>
        </p:spPr>
        <p:txBody>
          <a:bodyPr/>
          <a:lstStyle/>
          <a:p>
            <a:pPr marL="0" indent="0">
              <a:buNone/>
            </a:pPr>
            <a:r>
              <a:rPr lang="en-CY" dirty="0"/>
              <a:t>Addiction to adrenalin brings pathological circle -self-created sttess-l situations:</a:t>
            </a:r>
          </a:p>
          <a:p>
            <a:r>
              <a:rPr lang="en-GB" dirty="0"/>
              <a:t>p</a:t>
            </a:r>
            <a:r>
              <a:rPr lang="en-CY" dirty="0"/>
              <a:t>ostponding things to the last moment, doing thing on the run, doing simultaneously numerouse things,</a:t>
            </a:r>
          </a:p>
          <a:p>
            <a:r>
              <a:rPr lang="en-CY" dirty="0"/>
              <a:t>neglecting inner basic needs, need for intimacy, help and acceptance</a:t>
            </a:r>
          </a:p>
          <a:p>
            <a:r>
              <a:rPr lang="en-GB" dirty="0"/>
              <a:t>g</a:t>
            </a:r>
            <a:r>
              <a:rPr lang="en-CY" dirty="0"/>
              <a:t>etting into dangerous situation, </a:t>
            </a:r>
          </a:p>
          <a:p>
            <a:pPr marL="0" indent="0">
              <a:buNone/>
            </a:pPr>
            <a:r>
              <a:rPr lang="en-CY" dirty="0"/>
              <a:t>communicational stress -</a:t>
            </a:r>
          </a:p>
          <a:p>
            <a:pPr marL="0" indent="0">
              <a:buNone/>
            </a:pPr>
            <a:r>
              <a:rPr lang="en-CY" dirty="0"/>
              <a:t> relationships, </a:t>
            </a:r>
          </a:p>
          <a:p>
            <a:pPr marL="0" indent="0">
              <a:buNone/>
            </a:pPr>
            <a:r>
              <a:rPr lang="en-CY" dirty="0"/>
              <a:t>”victim-aggressor-saivior situations”</a:t>
            </a:r>
          </a:p>
        </p:txBody>
      </p:sp>
      <p:pic>
        <p:nvPicPr>
          <p:cNvPr id="4" name="Content Placeholder 4" descr="Torn rope">
            <a:extLst>
              <a:ext uri="{FF2B5EF4-FFF2-40B4-BE49-F238E27FC236}">
                <a16:creationId xmlns:a16="http://schemas.microsoft.com/office/drawing/2014/main" id="{2080C319-CAB4-F36F-10AA-7D7AD9B8281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32935" y="4668981"/>
            <a:ext cx="3084476" cy="2057400"/>
          </a:xfrm>
          <a:prstGeom prst="rect">
            <a:avLst/>
          </a:prstGeom>
        </p:spPr>
      </p:pic>
    </p:spTree>
    <p:extLst>
      <p:ext uri="{BB962C8B-B14F-4D97-AF65-F5344CB8AC3E}">
        <p14:creationId xmlns:p14="http://schemas.microsoft.com/office/powerpoint/2010/main" val="1050903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Sexual Self-Image">
            <a:extLst>
              <a:ext uri="{FF2B5EF4-FFF2-40B4-BE49-F238E27FC236}">
                <a16:creationId xmlns:a16="http://schemas.microsoft.com/office/drawing/2014/main" id="{C9912429-213A-4B45-8A4E-6FFB48F019D7}"/>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11927" y="1331926"/>
            <a:ext cx="8104908" cy="5526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7294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685800" y="2357015"/>
            <a:ext cx="5610925" cy="3809518"/>
            <a:chOff x="0" y="-66675"/>
            <a:chExt cx="11221849" cy="7619035"/>
          </a:xfrm>
        </p:grpSpPr>
        <p:sp>
          <p:nvSpPr>
            <p:cNvPr id="3" name="TextBox 3"/>
            <p:cNvSpPr txBox="1"/>
            <p:nvPr/>
          </p:nvSpPr>
          <p:spPr>
            <a:xfrm>
              <a:off x="0" y="6925522"/>
              <a:ext cx="9700905" cy="626838"/>
            </a:xfrm>
            <a:prstGeom prst="rect">
              <a:avLst/>
            </a:prstGeom>
          </p:spPr>
          <p:txBody>
            <a:bodyPr lIns="0" tIns="0" rIns="0" bIns="0" rtlCol="0" anchor="t">
              <a:spAutoFit/>
            </a:bodyPr>
            <a:lstStyle/>
            <a:p>
              <a:pPr>
                <a:lnSpc>
                  <a:spcPts val="2600"/>
                </a:lnSpc>
              </a:pPr>
              <a:r>
                <a:rPr lang="en-US" sz="2000" spc="200">
                  <a:solidFill>
                    <a:srgbClr val="FFFFFF"/>
                  </a:solidFill>
                  <a:latin typeface="Montserrat Light"/>
                </a:rPr>
                <a:t>IZABELLA SCORUPCO</a:t>
              </a:r>
            </a:p>
          </p:txBody>
        </p:sp>
        <p:sp>
          <p:nvSpPr>
            <p:cNvPr id="4" name="AutoShape 4"/>
            <p:cNvSpPr/>
            <p:nvPr/>
          </p:nvSpPr>
          <p:spPr>
            <a:xfrm>
              <a:off x="0" y="6257702"/>
              <a:ext cx="1166563" cy="165368"/>
            </a:xfrm>
            <a:prstGeom prst="rect">
              <a:avLst/>
            </a:prstGeom>
            <a:solidFill>
              <a:srgbClr val="FFFFFF"/>
            </a:solidFill>
          </p:spPr>
        </p:sp>
        <p:sp>
          <p:nvSpPr>
            <p:cNvPr id="5" name="TextBox 5"/>
            <p:cNvSpPr txBox="1"/>
            <p:nvPr/>
          </p:nvSpPr>
          <p:spPr>
            <a:xfrm>
              <a:off x="0" y="-66675"/>
              <a:ext cx="11221849" cy="6989477"/>
            </a:xfrm>
            <a:prstGeom prst="rect">
              <a:avLst/>
            </a:prstGeom>
          </p:spPr>
          <p:txBody>
            <a:bodyPr lIns="0" tIns="0" rIns="0" bIns="0" rtlCol="0" anchor="t">
              <a:spAutoFit/>
            </a:bodyPr>
            <a:lstStyle/>
            <a:p>
              <a:pPr>
                <a:lnSpc>
                  <a:spcPts val="5547"/>
                </a:lnSpc>
              </a:pPr>
              <a:r>
                <a:rPr lang="en-US" sz="4267" spc="43" dirty="0">
                  <a:latin typeface="Montserrat Classic Bold"/>
                </a:rPr>
                <a:t>The simplest things can bring the most happiness.</a:t>
              </a:r>
            </a:p>
            <a:p>
              <a:pPr>
                <a:lnSpc>
                  <a:spcPts val="5547"/>
                </a:lnSpc>
              </a:pPr>
              <a:r>
                <a:rPr lang="en-US" sz="2400" spc="200" dirty="0">
                  <a:latin typeface="Montserrat Light"/>
                </a:rPr>
                <a:t>IZABELLA SCORUPCO</a:t>
              </a:r>
            </a:p>
            <a:p>
              <a:pPr>
                <a:lnSpc>
                  <a:spcPts val="5547"/>
                </a:lnSpc>
              </a:pPr>
              <a:endParaRPr lang="en-US" sz="4267" spc="43" dirty="0">
                <a:latin typeface="Montserrat Classic Bold"/>
              </a:endParaRPr>
            </a:p>
          </p:txBody>
        </p:sp>
      </p:grpSp>
      <p:sp>
        <p:nvSpPr>
          <p:cNvPr id="6" name="AutoShape 6"/>
          <p:cNvSpPr/>
          <p:nvPr/>
        </p:nvSpPr>
        <p:spPr>
          <a:xfrm>
            <a:off x="10820400" y="-660400"/>
            <a:ext cx="1981200" cy="7975600"/>
          </a:xfrm>
          <a:prstGeom prst="rect">
            <a:avLst/>
          </a:prstGeom>
          <a:solidFill>
            <a:srgbClr val="D9B93E">
              <a:alpha val="49803"/>
            </a:srgbClr>
          </a:solidFill>
        </p:spPr>
      </p:sp>
      <p:pic>
        <p:nvPicPr>
          <p:cNvPr id="7" name="Picture 7"/>
          <p:cNvPicPr>
            <a:picLocks noChangeAspect="1"/>
          </p:cNvPicPr>
          <p:nvPr/>
        </p:nvPicPr>
        <p:blipFill>
          <a:blip r:embed="rId2" cstate="email">
            <a:extLst>
              <a:ext uri="{28A0092B-C50C-407E-A947-70E740481C1C}">
                <a14:useLocalDpi xmlns:a14="http://schemas.microsoft.com/office/drawing/2010/main"/>
              </a:ext>
            </a:extLst>
          </a:blip>
          <a:srcRect l="24288" r="14606"/>
          <a:stretch>
            <a:fillRect/>
          </a:stretch>
        </p:blipFill>
        <p:spPr>
          <a:xfrm>
            <a:off x="6479065" y="685800"/>
            <a:ext cx="5027135" cy="5486400"/>
          </a:xfrm>
          <a:prstGeom prst="rect">
            <a:avLst/>
          </a:prstGeom>
        </p:spPr>
      </p:pic>
      <p:sp>
        <p:nvSpPr>
          <p:cNvPr id="8" name="TextBox 8"/>
          <p:cNvSpPr txBox="1"/>
          <p:nvPr/>
        </p:nvSpPr>
        <p:spPr>
          <a:xfrm>
            <a:off x="685800" y="679450"/>
            <a:ext cx="4893227" cy="346249"/>
          </a:xfrm>
          <a:prstGeom prst="rect">
            <a:avLst/>
          </a:prstGeom>
        </p:spPr>
        <p:txBody>
          <a:bodyPr lIns="0" tIns="0" rIns="0" bIns="0" rtlCol="0" anchor="t">
            <a:spAutoFit/>
          </a:bodyPr>
          <a:lstStyle/>
          <a:p>
            <a:pPr>
              <a:lnSpc>
                <a:spcPts val="2719"/>
              </a:lnSpc>
            </a:pPr>
            <a:r>
              <a:rPr lang="en-US" sz="2267" spc="113">
                <a:solidFill>
                  <a:srgbClr val="FFFFFF"/>
                </a:solidFill>
                <a:latin typeface="Abril Fatface"/>
              </a:rPr>
              <a:t>FINAL WORDS</a:t>
            </a:r>
          </a:p>
        </p:txBody>
      </p:sp>
    </p:spTree>
    <p:extLst>
      <p:ext uri="{BB962C8B-B14F-4D97-AF65-F5344CB8AC3E}">
        <p14:creationId xmlns:p14="http://schemas.microsoft.com/office/powerpoint/2010/main" val="3356853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A59F77-7705-635D-92A5-FD13A7EF5D52}"/>
              </a:ext>
            </a:extLst>
          </p:cNvPr>
          <p:cNvSpPr>
            <a:spLocks noGrp="1"/>
          </p:cNvSpPr>
          <p:nvPr>
            <p:ph idx="1"/>
          </p:nvPr>
        </p:nvSpPr>
        <p:spPr/>
        <p:txBody>
          <a:bodyPr>
            <a:normAutofit/>
          </a:bodyPr>
          <a:lstStyle/>
          <a:p>
            <a:pPr marL="0" indent="0" algn="l">
              <a:buNone/>
            </a:pPr>
            <a:r>
              <a:rPr lang="en-US" b="1" dirty="0">
                <a:solidFill>
                  <a:srgbClr val="000000"/>
                </a:solidFill>
                <a:latin typeface="Raleway" pitchFamily="2" charset="0"/>
              </a:rPr>
              <a:t>P</a:t>
            </a:r>
            <a:r>
              <a:rPr lang="en-US" b="1" i="0" dirty="0">
                <a:solidFill>
                  <a:srgbClr val="000000"/>
                </a:solidFill>
                <a:effectLst/>
                <a:latin typeface="Raleway" pitchFamily="2" charset="0"/>
              </a:rPr>
              <a:t>rograms that may be incorporated in stress management programs include:</a:t>
            </a:r>
          </a:p>
          <a:p>
            <a:pPr algn="l">
              <a:buFont typeface="Arial" panose="020B0604020202020204" pitchFamily="34" charset="0"/>
              <a:buChar char="•"/>
            </a:pPr>
            <a:r>
              <a:rPr lang="en-US" b="0" i="0" dirty="0">
                <a:solidFill>
                  <a:srgbClr val="000000"/>
                </a:solidFill>
                <a:effectLst/>
                <a:latin typeface="Raleway" pitchFamily="2" charset="0"/>
              </a:rPr>
              <a:t>Breathing exercises</a:t>
            </a:r>
          </a:p>
          <a:p>
            <a:pPr algn="l">
              <a:buFont typeface="Arial" panose="020B0604020202020204" pitchFamily="34" charset="0"/>
              <a:buChar char="•"/>
            </a:pPr>
            <a:r>
              <a:rPr lang="en-US" b="0" i="0" dirty="0">
                <a:solidFill>
                  <a:srgbClr val="000000"/>
                </a:solidFill>
                <a:effectLst/>
                <a:latin typeface="Raleway" pitchFamily="2" charset="0"/>
              </a:rPr>
              <a:t>Journaling</a:t>
            </a:r>
          </a:p>
          <a:p>
            <a:pPr algn="l">
              <a:buFont typeface="Arial" panose="020B0604020202020204" pitchFamily="34" charset="0"/>
              <a:buChar char="•"/>
            </a:pPr>
            <a:r>
              <a:rPr lang="en-US" b="0" i="0" dirty="0">
                <a:solidFill>
                  <a:srgbClr val="000000"/>
                </a:solidFill>
                <a:effectLst/>
                <a:latin typeface="Raleway" pitchFamily="2" charset="0"/>
              </a:rPr>
              <a:t>Guided meditation</a:t>
            </a:r>
          </a:p>
          <a:p>
            <a:pPr algn="l">
              <a:buFont typeface="Arial" panose="020B0604020202020204" pitchFamily="34" charset="0"/>
              <a:buChar char="•"/>
            </a:pPr>
            <a:r>
              <a:rPr lang="en-US" b="0" i="0" dirty="0">
                <a:solidFill>
                  <a:srgbClr val="000000"/>
                </a:solidFill>
                <a:effectLst/>
                <a:latin typeface="Raleway" pitchFamily="2" charset="0"/>
              </a:rPr>
              <a:t>Aromatherapy</a:t>
            </a:r>
          </a:p>
          <a:p>
            <a:pPr algn="l">
              <a:buFont typeface="Arial" panose="020B0604020202020204" pitchFamily="34" charset="0"/>
              <a:buChar char="•"/>
            </a:pPr>
            <a:r>
              <a:rPr lang="en-US" b="0" i="0" dirty="0">
                <a:solidFill>
                  <a:srgbClr val="000000"/>
                </a:solidFill>
                <a:effectLst/>
                <a:latin typeface="Raleway" pitchFamily="2" charset="0"/>
              </a:rPr>
              <a:t>Practices body-mind connecting</a:t>
            </a:r>
          </a:p>
          <a:p>
            <a:endParaRPr lang="el-GR" dirty="0"/>
          </a:p>
        </p:txBody>
      </p:sp>
    </p:spTree>
    <p:extLst>
      <p:ext uri="{BB962C8B-B14F-4D97-AF65-F5344CB8AC3E}">
        <p14:creationId xmlns:p14="http://schemas.microsoft.com/office/powerpoint/2010/main" val="3708310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B3558C-280A-1887-E27C-E7FA0356262E}"/>
              </a:ext>
            </a:extLst>
          </p:cNvPr>
          <p:cNvSpPr>
            <a:spLocks noGrp="1"/>
          </p:cNvSpPr>
          <p:nvPr>
            <p:ph idx="1"/>
          </p:nvPr>
        </p:nvSpPr>
        <p:spPr>
          <a:xfrm>
            <a:off x="4965431" y="2438400"/>
            <a:ext cx="6586489" cy="3785419"/>
          </a:xfrm>
        </p:spPr>
        <p:txBody>
          <a:bodyPr>
            <a:normAutofit/>
          </a:bodyPr>
          <a:lstStyle/>
          <a:p>
            <a:pPr marL="0" indent="0" algn="ctr">
              <a:buNone/>
            </a:pPr>
            <a:r>
              <a:rPr lang="en-CY" sz="3600" b="1" dirty="0"/>
              <a:t>Are You stressed?</a:t>
            </a:r>
          </a:p>
        </p:txBody>
      </p:sp>
      <p:pic>
        <p:nvPicPr>
          <p:cNvPr id="5" name="Picture 4" descr="Wood human figure">
            <a:extLst>
              <a:ext uri="{FF2B5EF4-FFF2-40B4-BE49-F238E27FC236}">
                <a16:creationId xmlns:a16="http://schemas.microsoft.com/office/drawing/2014/main" id="{4B49B938-2C50-51BB-3B86-0D0AE3C5E07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2154" r="52727"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E10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9487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A43638-2F4D-A27A-E332-08AF66CCEFBC}"/>
              </a:ext>
            </a:extLst>
          </p:cNvPr>
          <p:cNvSpPr>
            <a:spLocks noGrp="1"/>
          </p:cNvSpPr>
          <p:nvPr>
            <p:ph idx="1"/>
          </p:nvPr>
        </p:nvSpPr>
        <p:spPr/>
        <p:txBody>
          <a:bodyPr>
            <a:normAutofit fontScale="70000" lnSpcReduction="20000"/>
          </a:bodyPr>
          <a:lstStyle/>
          <a:p>
            <a:pPr marL="0" indent="0">
              <a:buNone/>
            </a:pPr>
            <a:r>
              <a:rPr lang="en-US" sz="3300" b="1" i="0" dirty="0">
                <a:effectLst/>
              </a:rPr>
              <a:t>Mend Relationship Problems</a:t>
            </a:r>
          </a:p>
          <a:p>
            <a:endParaRPr lang="en-US" sz="3300" b="0" i="0" dirty="0">
              <a:effectLst/>
            </a:endParaRPr>
          </a:p>
          <a:p>
            <a:r>
              <a:rPr lang="en-US" sz="3300" dirty="0"/>
              <a:t>What are your relationships with yourself? </a:t>
            </a:r>
          </a:p>
          <a:p>
            <a:endParaRPr lang="en-US" sz="3300" b="0" i="0" dirty="0">
              <a:effectLst/>
            </a:endParaRPr>
          </a:p>
          <a:p>
            <a:r>
              <a:rPr lang="en-US" sz="3300" b="0" i="0" dirty="0">
                <a:effectLst/>
              </a:rPr>
              <a:t>If you have strained relationships with your loved ones, it can add to your stress levels..</a:t>
            </a:r>
          </a:p>
          <a:p>
            <a:r>
              <a:rPr lang="en-US" sz="3300" b="0" i="0" dirty="0">
                <a:effectLst/>
              </a:rPr>
              <a:t>Talk with your partner regarding your stress and work together to find healthy coping mechanisms. </a:t>
            </a:r>
          </a:p>
          <a:p>
            <a:r>
              <a:rPr lang="en-US" sz="3300" b="0" i="0" dirty="0">
                <a:effectLst/>
              </a:rPr>
              <a:t>Scheduling regular date nights, weekend getaways, or even initiating sexual contact can help alleviate some of the tension and anxiety surrounding romance.</a:t>
            </a:r>
          </a:p>
          <a:p>
            <a:r>
              <a:rPr lang="en-US" sz="3300" b="0" i="0" dirty="0">
                <a:effectLst/>
              </a:rPr>
              <a:t>If you find that you can’t mend the relationship on your own, consider seeking out professional help.</a:t>
            </a:r>
          </a:p>
          <a:p>
            <a:endParaRPr lang="en-CY" dirty="0"/>
          </a:p>
        </p:txBody>
      </p:sp>
    </p:spTree>
    <p:extLst>
      <p:ext uri="{BB962C8B-B14F-4D97-AF65-F5344CB8AC3E}">
        <p14:creationId xmlns:p14="http://schemas.microsoft.com/office/powerpoint/2010/main" val="993485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016EF6-B903-34AD-2F86-BABBFF432674}"/>
              </a:ext>
            </a:extLst>
          </p:cNvPr>
          <p:cNvSpPr>
            <a:spLocks noGrp="1"/>
          </p:cNvSpPr>
          <p:nvPr>
            <p:ph idx="1"/>
          </p:nvPr>
        </p:nvSpPr>
        <p:spPr>
          <a:xfrm>
            <a:off x="1165694" y="2038696"/>
            <a:ext cx="13252206" cy="5789654"/>
          </a:xfrm>
        </p:spPr>
        <p:txBody>
          <a:bodyPr/>
          <a:lstStyle/>
          <a:p>
            <a:pPr marL="0" indent="0">
              <a:buNone/>
            </a:pPr>
            <a:r>
              <a:rPr lang="en-GB" dirty="0"/>
              <a:t>P</a:t>
            </a:r>
            <a:r>
              <a:rPr lang="en-CY" dirty="0"/>
              <a:t>sychotheraphy</a:t>
            </a:r>
          </a:p>
          <a:p>
            <a:endParaRPr lang="en-CY" dirty="0"/>
          </a:p>
        </p:txBody>
      </p:sp>
      <p:pic>
        <p:nvPicPr>
          <p:cNvPr id="1026" name="Picture 2" descr="Psychotherapy: Definition, Types, Techniques, Efficacy">
            <a:extLst>
              <a:ext uri="{FF2B5EF4-FFF2-40B4-BE49-F238E27FC236}">
                <a16:creationId xmlns:a16="http://schemas.microsoft.com/office/drawing/2014/main" id="{77419953-7A5F-833B-5EC4-D300D73C8536}"/>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722716" y="2000250"/>
            <a:ext cx="3802034" cy="3802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96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1482436" y="1246443"/>
            <a:ext cx="9409713" cy="647165"/>
          </a:xfrm>
          <a:prstGeom prst="rect">
            <a:avLst/>
          </a:prstGeom>
        </p:spPr>
        <p:txBody>
          <a:bodyPr lIns="0" tIns="0" rIns="0" bIns="0" rtlCol="0" anchor="t">
            <a:spAutoFit/>
          </a:bodyPr>
          <a:lstStyle/>
          <a:p>
            <a:pPr>
              <a:lnSpc>
                <a:spcPts val="5867"/>
              </a:lnSpc>
            </a:pPr>
            <a:r>
              <a:rPr lang="en-US" sz="2400" dirty="0">
                <a:latin typeface="Abril Fatface"/>
              </a:rPr>
              <a:t>Activate your senses </a:t>
            </a:r>
          </a:p>
        </p:txBody>
      </p:sp>
      <p:sp>
        <p:nvSpPr>
          <p:cNvPr id="6" name="TextBox 6"/>
          <p:cNvSpPr txBox="1"/>
          <p:nvPr/>
        </p:nvSpPr>
        <p:spPr>
          <a:xfrm>
            <a:off x="526473" y="2147455"/>
            <a:ext cx="9594737" cy="2037353"/>
          </a:xfrm>
          <a:prstGeom prst="rect">
            <a:avLst/>
          </a:prstGeom>
        </p:spPr>
        <p:txBody>
          <a:bodyPr wrap="square" lIns="0" tIns="0" rIns="0" bIns="0" rtlCol="0" anchor="t">
            <a:spAutoFit/>
          </a:bodyPr>
          <a:lstStyle/>
          <a:p>
            <a:r>
              <a:rPr lang="en-US" sz="1867" spc="200" dirty="0">
                <a:solidFill>
                  <a:srgbClr val="C00000"/>
                </a:solidFill>
              </a:rPr>
              <a:t>Touch</a:t>
            </a:r>
            <a:r>
              <a:rPr lang="en-US" sz="1867" spc="200" dirty="0">
                <a:solidFill>
                  <a:srgbClr val="050707"/>
                </a:solidFill>
              </a:rPr>
              <a:t> </a:t>
            </a:r>
            <a:r>
              <a:rPr lang="en-US" sz="1867" dirty="0"/>
              <a:t> </a:t>
            </a:r>
          </a:p>
          <a:p>
            <a:r>
              <a:rPr lang="en-US" sz="1867" dirty="0"/>
              <a:t>cloth from natural material silk textile</a:t>
            </a:r>
            <a:endParaRPr lang="en-CY" sz="1867" dirty="0"/>
          </a:p>
          <a:p>
            <a:r>
              <a:rPr lang="en-US" sz="1867" dirty="0"/>
              <a:t>Bathtub with essential oils</a:t>
            </a:r>
            <a:endParaRPr lang="en-CY" sz="1867" dirty="0"/>
          </a:p>
          <a:p>
            <a:r>
              <a:rPr lang="en-US" sz="1867" dirty="0"/>
              <a:t>Self massage with body butter </a:t>
            </a:r>
          </a:p>
          <a:p>
            <a:r>
              <a:rPr lang="en-US" sz="1867" dirty="0"/>
              <a:t>Skin care</a:t>
            </a:r>
            <a:endParaRPr lang="en-CY" sz="1867" dirty="0"/>
          </a:p>
          <a:p>
            <a:r>
              <a:rPr lang="en-US" sz="1867" dirty="0"/>
              <a:t>Body care</a:t>
            </a:r>
            <a:endParaRPr lang="en-CY" sz="1867" dirty="0"/>
          </a:p>
          <a:p>
            <a:pPr>
              <a:lnSpc>
                <a:spcPts val="2600"/>
              </a:lnSpc>
            </a:pPr>
            <a:endParaRPr lang="en-US" sz="2000" spc="200" dirty="0">
              <a:solidFill>
                <a:srgbClr val="050707"/>
              </a:solidFill>
              <a:latin typeface="Montserrat Light"/>
            </a:endParaRPr>
          </a:p>
        </p:txBody>
      </p:sp>
      <p:sp>
        <p:nvSpPr>
          <p:cNvPr id="7" name="TextBox 7"/>
          <p:cNvSpPr txBox="1"/>
          <p:nvPr/>
        </p:nvSpPr>
        <p:spPr>
          <a:xfrm>
            <a:off x="713370" y="4016723"/>
            <a:ext cx="7662329" cy="980268"/>
          </a:xfrm>
          <a:prstGeom prst="rect">
            <a:avLst/>
          </a:prstGeom>
        </p:spPr>
        <p:txBody>
          <a:bodyPr lIns="0" tIns="0" rIns="0" bIns="0" rtlCol="0" anchor="t">
            <a:spAutoFit/>
          </a:bodyPr>
          <a:lstStyle/>
          <a:p>
            <a:pPr>
              <a:lnSpc>
                <a:spcPts val="2600"/>
              </a:lnSpc>
            </a:pPr>
            <a:endParaRPr lang="en-US" sz="2000" spc="200" dirty="0">
              <a:solidFill>
                <a:srgbClr val="C00000"/>
              </a:solidFill>
              <a:latin typeface="Montserrat Light"/>
            </a:endParaRPr>
          </a:p>
          <a:p>
            <a:pPr>
              <a:lnSpc>
                <a:spcPts val="2600"/>
              </a:lnSpc>
            </a:pPr>
            <a:r>
              <a:rPr lang="en-US" sz="2000" spc="200" dirty="0">
                <a:solidFill>
                  <a:srgbClr val="C00000"/>
                </a:solidFill>
              </a:rPr>
              <a:t>Smell </a:t>
            </a:r>
          </a:p>
          <a:p>
            <a:pPr>
              <a:lnSpc>
                <a:spcPts val="2600"/>
              </a:lnSpc>
            </a:pPr>
            <a:r>
              <a:rPr lang="en-US" sz="2000" spc="200" dirty="0"/>
              <a:t>what pleases you</a:t>
            </a:r>
          </a:p>
        </p:txBody>
      </p:sp>
      <p:sp>
        <p:nvSpPr>
          <p:cNvPr id="8" name="TextBox 8"/>
          <p:cNvSpPr txBox="1"/>
          <p:nvPr/>
        </p:nvSpPr>
        <p:spPr>
          <a:xfrm>
            <a:off x="713370" y="5153894"/>
            <a:ext cx="7662329" cy="317779"/>
          </a:xfrm>
          <a:prstGeom prst="rect">
            <a:avLst/>
          </a:prstGeom>
        </p:spPr>
        <p:txBody>
          <a:bodyPr lIns="0" tIns="0" rIns="0" bIns="0" rtlCol="0" anchor="t">
            <a:spAutoFit/>
          </a:bodyPr>
          <a:lstStyle/>
          <a:p>
            <a:pPr>
              <a:lnSpc>
                <a:spcPts val="2600"/>
              </a:lnSpc>
            </a:pPr>
            <a:r>
              <a:rPr lang="en-US" sz="2000" spc="200" dirty="0">
                <a:solidFill>
                  <a:srgbClr val="C00000"/>
                </a:solidFill>
              </a:rPr>
              <a:t>Taste</a:t>
            </a:r>
            <a:r>
              <a:rPr lang="en-US" sz="2000" spc="200" dirty="0">
                <a:solidFill>
                  <a:srgbClr val="050707"/>
                </a:solidFill>
              </a:rPr>
              <a:t> </a:t>
            </a:r>
            <a:r>
              <a:rPr lang="en-US" sz="1867" dirty="0"/>
              <a:t>food that makes you feel </a:t>
            </a:r>
            <a:r>
              <a:rPr lang="en-US" sz="1867" dirty="0" err="1"/>
              <a:t>eroused</a:t>
            </a:r>
            <a:r>
              <a:rPr lang="en-CY" sz="1867" dirty="0"/>
              <a:t> </a:t>
            </a:r>
            <a:endParaRPr lang="en-US" sz="1867" spc="200" dirty="0"/>
          </a:p>
        </p:txBody>
      </p:sp>
      <p:sp>
        <p:nvSpPr>
          <p:cNvPr id="9" name="TextBox 9"/>
          <p:cNvSpPr txBox="1"/>
          <p:nvPr/>
        </p:nvSpPr>
        <p:spPr>
          <a:xfrm>
            <a:off x="883324" y="5624216"/>
            <a:ext cx="7662329" cy="980268"/>
          </a:xfrm>
          <a:prstGeom prst="rect">
            <a:avLst/>
          </a:prstGeom>
        </p:spPr>
        <p:txBody>
          <a:bodyPr wrap="square" lIns="0" tIns="0" rIns="0" bIns="0" rtlCol="0" anchor="t">
            <a:spAutoFit/>
          </a:bodyPr>
          <a:lstStyle/>
          <a:p>
            <a:pPr>
              <a:lnSpc>
                <a:spcPts val="2600"/>
              </a:lnSpc>
            </a:pPr>
            <a:r>
              <a:rPr lang="en-US" sz="2000" spc="200" dirty="0">
                <a:solidFill>
                  <a:srgbClr val="C00000"/>
                </a:solidFill>
              </a:rPr>
              <a:t>Listen</a:t>
            </a:r>
            <a:r>
              <a:rPr lang="en-US" sz="2000" spc="200" dirty="0">
                <a:solidFill>
                  <a:srgbClr val="050707"/>
                </a:solidFill>
              </a:rPr>
              <a:t> </a:t>
            </a:r>
            <a:r>
              <a:rPr lang="en-US" sz="1867" dirty="0"/>
              <a:t>erotic music sexy voices</a:t>
            </a:r>
            <a:r>
              <a:rPr lang="en-CY" sz="1867" dirty="0"/>
              <a:t> </a:t>
            </a:r>
            <a:endParaRPr lang="en-US" sz="1867" spc="200" dirty="0"/>
          </a:p>
          <a:p>
            <a:pPr>
              <a:lnSpc>
                <a:spcPts val="2600"/>
              </a:lnSpc>
            </a:pPr>
            <a:r>
              <a:rPr lang="en-US" sz="2000" spc="200" dirty="0">
                <a:solidFill>
                  <a:srgbClr val="C00000"/>
                </a:solidFill>
              </a:rPr>
              <a:t>Watch</a:t>
            </a:r>
            <a:r>
              <a:rPr lang="en-US" sz="2000" spc="200" dirty="0">
                <a:solidFill>
                  <a:srgbClr val="050707"/>
                </a:solidFill>
              </a:rPr>
              <a:t> </a:t>
            </a:r>
            <a:r>
              <a:rPr lang="en-US" sz="1867" dirty="0"/>
              <a:t>movies pictures naked body</a:t>
            </a:r>
            <a:endParaRPr lang="en-CY" sz="1867" dirty="0"/>
          </a:p>
          <a:p>
            <a:pPr>
              <a:lnSpc>
                <a:spcPts val="2600"/>
              </a:lnSpc>
            </a:pPr>
            <a:endParaRPr lang="en-US" sz="2000" spc="200" dirty="0">
              <a:solidFill>
                <a:srgbClr val="050707"/>
              </a:solidFill>
              <a:latin typeface="Montserrat Light"/>
            </a:endParaRPr>
          </a:p>
        </p:txBody>
      </p:sp>
      <p:pic>
        <p:nvPicPr>
          <p:cNvPr id="17410" name="Picture 2" descr="English essays - HOW MANY SENSES ARE THERE? The obvious... | Facebook">
            <a:extLst>
              <a:ext uri="{FF2B5EF4-FFF2-40B4-BE49-F238E27FC236}">
                <a16:creationId xmlns:a16="http://schemas.microsoft.com/office/drawing/2014/main" id="{500A8FA5-3509-8141-A84D-6355C051ADF0}"/>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522225" y="3075044"/>
            <a:ext cx="5526496" cy="25302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2F32AB-0C75-E042-847F-C5859CEED6D4}"/>
              </a:ext>
            </a:extLst>
          </p:cNvPr>
          <p:cNvSpPr txBox="1"/>
          <p:nvPr/>
        </p:nvSpPr>
        <p:spPr>
          <a:xfrm>
            <a:off x="7763256" y="1122363"/>
            <a:ext cx="3834384" cy="2902882"/>
          </a:xfrm>
          <a:prstGeom prst="rect">
            <a:avLst/>
          </a:prstGeom>
        </p:spPr>
        <p:txBody>
          <a:bodyPr vert="horz" lIns="60960" tIns="30480" rIns="60960" bIns="30480" rtlCol="0" anchor="b">
            <a:normAutofit/>
          </a:bodyPr>
          <a:lstStyle/>
          <a:p>
            <a:pPr algn="ctr">
              <a:lnSpc>
                <a:spcPct val="90000"/>
              </a:lnSpc>
              <a:spcBef>
                <a:spcPct val="0"/>
              </a:spcBef>
              <a:spcAft>
                <a:spcPts val="400"/>
              </a:spcAft>
            </a:pPr>
            <a:r>
              <a:rPr lang="en-US" sz="4400" b="1" dirty="0">
                <a:latin typeface="Arial Nova" panose="020B0504020202020204" pitchFamily="34" charset="0"/>
                <a:ea typeface="+mj-ea"/>
                <a:cs typeface="+mj-cs"/>
              </a:rPr>
              <a:t>It is about relationships with yourself</a:t>
            </a:r>
          </a:p>
        </p:txBody>
      </p:sp>
      <p:pic>
        <p:nvPicPr>
          <p:cNvPr id="10242" name="Picture 2" descr="Arouse definition | Arouse meaning - Positive Words Dictionary">
            <a:extLst>
              <a:ext uri="{FF2B5EF4-FFF2-40B4-BE49-F238E27FC236}">
                <a16:creationId xmlns:a16="http://schemas.microsoft.com/office/drawing/2014/main" id="{E614FDAA-B377-4640-BD31-73D2FB8B2536}"/>
              </a:ext>
            </a:extLst>
          </p:cNvPr>
          <p:cNvPicPr>
            <a:picLocks noChangeAspect="1" noChangeArrowheads="1"/>
          </p:cNvPicPr>
          <p:nvPr/>
        </p:nvPicPr>
        <p:blipFill rotWithShape="1">
          <a:blip r:embed="rId2">
            <a:extLst>
              <a:ext uri="{28A0092B-C50C-407E-A947-70E740481C1C}">
                <a14:useLocalDpi xmlns:a14="http://schemas.microsoft.com/office/drawing/2010/main"/>
              </a:ext>
            </a:extLst>
          </a:blip>
          <a:srcRect l="1306" r="2838"/>
          <a:stretch/>
        </p:blipFill>
        <p:spPr bwMode="auto">
          <a:xfrm>
            <a:off x="509517" y="576072"/>
            <a:ext cx="6692560" cy="552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841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401783" y="3198813"/>
            <a:ext cx="3681702" cy="1876460"/>
            <a:chOff x="0" y="-28575"/>
            <a:chExt cx="6795367" cy="2489350"/>
          </a:xfrm>
        </p:grpSpPr>
        <p:sp>
          <p:nvSpPr>
            <p:cNvPr id="3" name="TextBox 3"/>
            <p:cNvSpPr txBox="1"/>
            <p:nvPr/>
          </p:nvSpPr>
          <p:spPr>
            <a:xfrm>
              <a:off x="0" y="676322"/>
              <a:ext cx="6795363" cy="1784453"/>
            </a:xfrm>
            <a:prstGeom prst="rect">
              <a:avLst/>
            </a:prstGeom>
          </p:spPr>
          <p:txBody>
            <a:bodyPr wrap="square" lIns="0" tIns="0" rIns="0" bIns="0" rtlCol="0" anchor="t">
              <a:spAutoFit/>
            </a:bodyPr>
            <a:lstStyle/>
            <a:p>
              <a:pPr algn="ctr">
                <a:lnSpc>
                  <a:spcPts val="2613"/>
                </a:lnSpc>
              </a:pPr>
              <a:r>
                <a:rPr lang="en-US" sz="2800" spc="56" dirty="0">
                  <a:solidFill>
                    <a:srgbClr val="050707"/>
                  </a:solidFill>
                </a:rPr>
                <a:t>Sing</a:t>
              </a:r>
            </a:p>
            <a:p>
              <a:pPr algn="ctr">
                <a:lnSpc>
                  <a:spcPts val="2613"/>
                </a:lnSpc>
              </a:pPr>
              <a:r>
                <a:rPr lang="en-US" sz="2800" spc="56" dirty="0">
                  <a:solidFill>
                    <a:srgbClr val="050707"/>
                  </a:solidFill>
                </a:rPr>
                <a:t>Say</a:t>
              </a:r>
            </a:p>
            <a:p>
              <a:pPr algn="ctr">
                <a:lnSpc>
                  <a:spcPts val="2613"/>
                </a:lnSpc>
              </a:pPr>
              <a:r>
                <a:rPr lang="en-US" sz="2800" spc="56" dirty="0">
                  <a:solidFill>
                    <a:srgbClr val="050707"/>
                  </a:solidFill>
                </a:rPr>
                <a:t>Shout</a:t>
              </a:r>
            </a:p>
            <a:p>
              <a:pPr algn="ctr">
                <a:lnSpc>
                  <a:spcPts val="2613"/>
                </a:lnSpc>
              </a:pPr>
              <a:r>
                <a:rPr lang="en-US" sz="2800" spc="56" dirty="0">
                  <a:solidFill>
                    <a:srgbClr val="050707"/>
                  </a:solidFill>
                </a:rPr>
                <a:t>Sound</a:t>
              </a:r>
            </a:p>
          </p:txBody>
        </p:sp>
        <p:sp>
          <p:nvSpPr>
            <p:cNvPr id="4" name="TextBox 4"/>
            <p:cNvSpPr txBox="1"/>
            <p:nvPr/>
          </p:nvSpPr>
          <p:spPr>
            <a:xfrm>
              <a:off x="0" y="-28575"/>
              <a:ext cx="6795367" cy="626838"/>
            </a:xfrm>
            <a:prstGeom prst="rect">
              <a:avLst/>
            </a:prstGeom>
          </p:spPr>
          <p:txBody>
            <a:bodyPr lIns="0" tIns="0" rIns="0" bIns="0" rtlCol="0" anchor="t">
              <a:spAutoFit/>
            </a:bodyPr>
            <a:lstStyle/>
            <a:p>
              <a:pPr algn="ctr">
                <a:lnSpc>
                  <a:spcPts val="2600"/>
                </a:lnSpc>
              </a:pPr>
              <a:r>
                <a:rPr lang="en-US" sz="2000" spc="200" dirty="0">
                  <a:solidFill>
                    <a:srgbClr val="C00000"/>
                  </a:solidFill>
                  <a:latin typeface="Montserrat Light"/>
                </a:rPr>
                <a:t>Express</a:t>
              </a:r>
            </a:p>
          </p:txBody>
        </p:sp>
      </p:grpSp>
      <p:grpSp>
        <p:nvGrpSpPr>
          <p:cNvPr id="5" name="Group 5"/>
          <p:cNvGrpSpPr/>
          <p:nvPr/>
        </p:nvGrpSpPr>
        <p:grpSpPr>
          <a:xfrm>
            <a:off x="4393551" y="3032100"/>
            <a:ext cx="3401292" cy="2211205"/>
            <a:chOff x="-7215" y="-362000"/>
            <a:chExt cx="6802584" cy="4422407"/>
          </a:xfrm>
        </p:grpSpPr>
        <p:sp>
          <p:nvSpPr>
            <p:cNvPr id="6" name="TextBox 6"/>
            <p:cNvSpPr txBox="1"/>
            <p:nvPr/>
          </p:nvSpPr>
          <p:spPr>
            <a:xfrm>
              <a:off x="1" y="1343125"/>
              <a:ext cx="6795368" cy="2717282"/>
            </a:xfrm>
            <a:prstGeom prst="rect">
              <a:avLst/>
            </a:prstGeom>
          </p:spPr>
          <p:txBody>
            <a:bodyPr lIns="0" tIns="0" rIns="0" bIns="0" rtlCol="0" anchor="t">
              <a:spAutoFit/>
            </a:bodyPr>
            <a:lstStyle/>
            <a:p>
              <a:pPr algn="ctr">
                <a:lnSpc>
                  <a:spcPts val="2613"/>
                </a:lnSpc>
              </a:pPr>
              <a:r>
                <a:rPr lang="en-US" sz="3200" spc="56" dirty="0">
                  <a:solidFill>
                    <a:srgbClr val="050707"/>
                  </a:solidFill>
                </a:rPr>
                <a:t>Before bringing your partner, a blame find out if you are all OK</a:t>
              </a:r>
            </a:p>
          </p:txBody>
        </p:sp>
        <p:sp>
          <p:nvSpPr>
            <p:cNvPr id="7" name="TextBox 7"/>
            <p:cNvSpPr txBox="1"/>
            <p:nvPr/>
          </p:nvSpPr>
          <p:spPr>
            <a:xfrm>
              <a:off x="-7215" y="-362000"/>
              <a:ext cx="6795368" cy="1293687"/>
            </a:xfrm>
            <a:prstGeom prst="rect">
              <a:avLst/>
            </a:prstGeom>
          </p:spPr>
          <p:txBody>
            <a:bodyPr lIns="0" tIns="0" rIns="0" bIns="0" rtlCol="0" anchor="t">
              <a:spAutoFit/>
            </a:bodyPr>
            <a:lstStyle/>
            <a:p>
              <a:pPr algn="ctr">
                <a:lnSpc>
                  <a:spcPts val="2600"/>
                </a:lnSpc>
              </a:pPr>
              <a:r>
                <a:rPr lang="en-US" sz="2000" spc="200" dirty="0">
                  <a:solidFill>
                    <a:srgbClr val="C00000"/>
                  </a:solidFill>
                  <a:latin typeface="Montserrat Light"/>
                </a:rPr>
                <a:t>Keep focused on yourself</a:t>
              </a:r>
            </a:p>
          </p:txBody>
        </p:sp>
      </p:grpSp>
      <p:grpSp>
        <p:nvGrpSpPr>
          <p:cNvPr id="8" name="Group 8"/>
          <p:cNvGrpSpPr/>
          <p:nvPr/>
        </p:nvGrpSpPr>
        <p:grpSpPr>
          <a:xfrm>
            <a:off x="8108517" y="3198813"/>
            <a:ext cx="3397683" cy="2377917"/>
            <a:chOff x="0" y="-28575"/>
            <a:chExt cx="6795367" cy="4755831"/>
          </a:xfrm>
        </p:grpSpPr>
        <p:sp>
          <p:nvSpPr>
            <p:cNvPr id="9" name="TextBox 9"/>
            <p:cNvSpPr txBox="1"/>
            <p:nvPr/>
          </p:nvSpPr>
          <p:spPr>
            <a:xfrm>
              <a:off x="0" y="1343126"/>
              <a:ext cx="6795367" cy="3384130"/>
            </a:xfrm>
            <a:prstGeom prst="rect">
              <a:avLst/>
            </a:prstGeom>
          </p:spPr>
          <p:txBody>
            <a:bodyPr lIns="0" tIns="0" rIns="0" bIns="0" rtlCol="0" anchor="t">
              <a:spAutoFit/>
            </a:bodyPr>
            <a:lstStyle/>
            <a:p>
              <a:pPr algn="ctr">
                <a:lnSpc>
                  <a:spcPts val="2613"/>
                </a:lnSpc>
              </a:pPr>
              <a:r>
                <a:rPr lang="en-US" sz="3200" spc="56" dirty="0">
                  <a:solidFill>
                    <a:srgbClr val="050707"/>
                  </a:solidFill>
                </a:rPr>
                <a:t>Tips and tricks of sexuality, sex-related goods, movies, books, </a:t>
              </a:r>
              <a:r>
                <a:rPr lang="en-US" sz="3200" spc="56" dirty="0" err="1">
                  <a:solidFill>
                    <a:srgbClr val="050707"/>
                  </a:solidFill>
                </a:rPr>
                <a:t>youtube</a:t>
              </a:r>
              <a:r>
                <a:rPr lang="en-US" sz="3200" spc="56" dirty="0">
                  <a:solidFill>
                    <a:srgbClr val="050707"/>
                  </a:solidFill>
                </a:rPr>
                <a:t> speakers</a:t>
              </a:r>
              <a:r>
                <a:rPr lang="en-US" sz="1867" spc="56" dirty="0">
                  <a:solidFill>
                    <a:srgbClr val="050707"/>
                  </a:solidFill>
                  <a:latin typeface="Montserrat Light"/>
                </a:rPr>
                <a:t>, </a:t>
              </a:r>
            </a:p>
          </p:txBody>
        </p:sp>
        <p:sp>
          <p:nvSpPr>
            <p:cNvPr id="10" name="TextBox 10"/>
            <p:cNvSpPr txBox="1"/>
            <p:nvPr/>
          </p:nvSpPr>
          <p:spPr>
            <a:xfrm>
              <a:off x="0" y="-28575"/>
              <a:ext cx="6795367" cy="626838"/>
            </a:xfrm>
            <a:prstGeom prst="rect">
              <a:avLst/>
            </a:prstGeom>
          </p:spPr>
          <p:txBody>
            <a:bodyPr lIns="0" tIns="0" rIns="0" bIns="0" rtlCol="0" anchor="t">
              <a:spAutoFit/>
            </a:bodyPr>
            <a:lstStyle/>
            <a:p>
              <a:pPr algn="ctr">
                <a:lnSpc>
                  <a:spcPts val="2600"/>
                </a:lnSpc>
              </a:pPr>
              <a:r>
                <a:rPr lang="en-US" sz="2000" spc="200" dirty="0">
                  <a:solidFill>
                    <a:srgbClr val="C00000"/>
                  </a:solidFill>
                  <a:latin typeface="Montserrat Light"/>
                </a:rPr>
                <a:t>Learn</a:t>
              </a:r>
            </a:p>
          </p:txBody>
        </p:sp>
      </p:grpSp>
      <p:grpSp>
        <p:nvGrpSpPr>
          <p:cNvPr id="11" name="Group 11"/>
          <p:cNvGrpSpPr/>
          <p:nvPr/>
        </p:nvGrpSpPr>
        <p:grpSpPr>
          <a:xfrm>
            <a:off x="685800" y="1771396"/>
            <a:ext cx="10820400" cy="768604"/>
            <a:chOff x="0" y="2171192"/>
            <a:chExt cx="21640800" cy="1537208"/>
          </a:xfrm>
        </p:grpSpPr>
        <p:sp>
          <p:nvSpPr>
            <p:cNvPr id="13" name="TextBox 13"/>
            <p:cNvSpPr txBox="1"/>
            <p:nvPr/>
          </p:nvSpPr>
          <p:spPr>
            <a:xfrm>
              <a:off x="2033260" y="2171192"/>
              <a:ext cx="17574284" cy="692498"/>
            </a:xfrm>
            <a:prstGeom prst="rect">
              <a:avLst/>
            </a:prstGeom>
          </p:spPr>
          <p:txBody>
            <a:bodyPr lIns="0" tIns="0" rIns="0" bIns="0" rtlCol="0" anchor="t">
              <a:spAutoFit/>
            </a:bodyPr>
            <a:lstStyle/>
            <a:p>
              <a:pPr algn="ctr">
                <a:lnSpc>
                  <a:spcPts val="2719"/>
                </a:lnSpc>
              </a:pPr>
              <a:r>
                <a:rPr lang="en-US" sz="2267" spc="113" dirty="0">
                  <a:solidFill>
                    <a:srgbClr val="050707"/>
                  </a:solidFill>
                  <a:latin typeface="Abril Fatface"/>
                </a:rPr>
                <a:t>EVERYDAY FOR A HEALTHY SEXUALITY </a:t>
              </a:r>
            </a:p>
          </p:txBody>
        </p:sp>
        <p:sp>
          <p:nvSpPr>
            <p:cNvPr id="14" name="AutoShape 14"/>
            <p:cNvSpPr/>
            <p:nvPr/>
          </p:nvSpPr>
          <p:spPr>
            <a:xfrm>
              <a:off x="0" y="3657600"/>
              <a:ext cx="21640800" cy="50800"/>
            </a:xfrm>
            <a:prstGeom prst="rect">
              <a:avLst/>
            </a:prstGeom>
            <a:solidFill>
              <a:srgbClr val="050707"/>
            </a:solidFill>
          </p:spPr>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8DC30-A841-69DC-6471-19A17365B209}"/>
              </a:ext>
            </a:extLst>
          </p:cNvPr>
          <p:cNvSpPr>
            <a:spLocks noGrp="1"/>
          </p:cNvSpPr>
          <p:nvPr>
            <p:ph type="title"/>
          </p:nvPr>
        </p:nvSpPr>
        <p:spPr>
          <a:xfrm>
            <a:off x="4253344" y="365125"/>
            <a:ext cx="7100455" cy="2267239"/>
          </a:xfrm>
        </p:spPr>
        <p:txBody>
          <a:bodyPr/>
          <a:lstStyle/>
          <a:p>
            <a:r>
              <a:rPr lang="en-GB" dirty="0"/>
              <a:t>C</a:t>
            </a:r>
            <a:r>
              <a:rPr lang="en-CY" dirty="0"/>
              <a:t>opability </a:t>
            </a:r>
          </a:p>
        </p:txBody>
      </p:sp>
      <p:sp>
        <p:nvSpPr>
          <p:cNvPr id="3" name="Content Placeholder 2">
            <a:extLst>
              <a:ext uri="{FF2B5EF4-FFF2-40B4-BE49-F238E27FC236}">
                <a16:creationId xmlns:a16="http://schemas.microsoft.com/office/drawing/2014/main" id="{E3B83661-F7CF-7BF2-AB43-3CF90553CC69}"/>
              </a:ext>
            </a:extLst>
          </p:cNvPr>
          <p:cNvSpPr>
            <a:spLocks noGrp="1"/>
          </p:cNvSpPr>
          <p:nvPr>
            <p:ph idx="1"/>
          </p:nvPr>
        </p:nvSpPr>
        <p:spPr>
          <a:xfrm>
            <a:off x="838200" y="1825625"/>
            <a:ext cx="10515599" cy="4667250"/>
          </a:xfrm>
        </p:spPr>
        <p:txBody>
          <a:bodyPr>
            <a:normAutofit fontScale="55000" lnSpcReduction="20000"/>
          </a:bodyPr>
          <a:lstStyle/>
          <a:p>
            <a:r>
              <a:rPr lang="en-US" sz="3600" dirty="0">
                <a:ea typeface="Calibri" panose="020F0502020204030204" pitchFamily="34" charset="0"/>
                <a:cs typeface="Times New Roman" panose="02020603050405020304" pitchFamily="18" charset="0"/>
              </a:rPr>
              <a:t>Lubrication</a:t>
            </a:r>
          </a:p>
          <a:p>
            <a:r>
              <a:rPr lang="en-US" sz="3600" dirty="0">
                <a:ea typeface="Calibri" panose="020F0502020204030204" pitchFamily="34" charset="0"/>
                <a:cs typeface="Times New Roman" panose="02020603050405020304" pitchFamily="18" charset="0"/>
              </a:rPr>
              <a:t>Masturbation</a:t>
            </a:r>
            <a:endParaRPr lang="en-CY" sz="3600" dirty="0">
              <a:ea typeface="Calibri" panose="020F0502020204030204" pitchFamily="34" charset="0"/>
              <a:cs typeface="Times New Roman" panose="02020603050405020304" pitchFamily="18" charset="0"/>
            </a:endParaRPr>
          </a:p>
          <a:p>
            <a:r>
              <a:rPr lang="en-US" sz="3600" dirty="0">
                <a:ea typeface="Calibri" panose="020F0502020204030204" pitchFamily="34" charset="0"/>
                <a:cs typeface="Times New Roman" panose="02020603050405020304" pitchFamily="18" charset="0"/>
              </a:rPr>
              <a:t>Food Supplements- Macca root, Agnus castus</a:t>
            </a:r>
            <a:endParaRPr lang="en-CY" sz="3600" dirty="0">
              <a:ea typeface="Calibri" panose="020F0502020204030204" pitchFamily="34" charset="0"/>
              <a:cs typeface="Times New Roman" panose="02020603050405020304" pitchFamily="18" charset="0"/>
            </a:endParaRPr>
          </a:p>
          <a:p>
            <a:r>
              <a:rPr lang="en-US" sz="3600" dirty="0">
                <a:ea typeface="Calibri" panose="020F0502020204030204" pitchFamily="34" charset="0"/>
                <a:cs typeface="Times New Roman" panose="02020603050405020304" pitchFamily="18" charset="0"/>
              </a:rPr>
              <a:t>Exercising – Kegel, Pilates, yoga, walking, swimming, running,  </a:t>
            </a:r>
            <a:endParaRPr lang="en-CY" sz="3600" dirty="0">
              <a:ea typeface="Calibri" panose="020F0502020204030204" pitchFamily="34" charset="0"/>
              <a:cs typeface="Times New Roman" panose="02020603050405020304" pitchFamily="18" charset="0"/>
            </a:endParaRPr>
          </a:p>
          <a:p>
            <a:r>
              <a:rPr lang="en-US" sz="3600" dirty="0">
                <a:ea typeface="Calibri" panose="020F0502020204030204" pitchFamily="34" charset="0"/>
                <a:cs typeface="Times New Roman" panose="02020603050405020304" pitchFamily="18" charset="0"/>
              </a:rPr>
              <a:t>Erotic movies</a:t>
            </a:r>
            <a:endParaRPr lang="en-CY" sz="3600" dirty="0">
              <a:ea typeface="Calibri" panose="020F0502020204030204" pitchFamily="34" charset="0"/>
              <a:cs typeface="Times New Roman" panose="02020603050405020304" pitchFamily="18" charset="0"/>
            </a:endParaRPr>
          </a:p>
          <a:p>
            <a:r>
              <a:rPr lang="en-US" sz="3600" dirty="0">
                <a:ea typeface="Calibri" panose="020F0502020204030204" pitchFamily="34" charset="0"/>
                <a:cs typeface="Times New Roman" panose="02020603050405020304" pitchFamily="18" charset="0"/>
              </a:rPr>
              <a:t>Regular skin-body care</a:t>
            </a:r>
            <a:endParaRPr lang="en-CY" sz="3600" dirty="0">
              <a:ea typeface="Calibri" panose="020F0502020204030204" pitchFamily="34" charset="0"/>
              <a:cs typeface="Times New Roman" panose="02020603050405020304" pitchFamily="18" charset="0"/>
            </a:endParaRPr>
          </a:p>
          <a:p>
            <a:r>
              <a:rPr lang="en-US" sz="3600" dirty="0">
                <a:ea typeface="Calibri" panose="020F0502020204030204" pitchFamily="34" charset="0"/>
                <a:cs typeface="Times New Roman" panose="02020603050405020304" pitchFamily="18" charset="0"/>
              </a:rPr>
              <a:t>Massage on regular base</a:t>
            </a:r>
            <a:endParaRPr lang="en-CY" sz="3600" dirty="0">
              <a:ea typeface="Calibri" panose="020F0502020204030204" pitchFamily="34" charset="0"/>
              <a:cs typeface="Times New Roman" panose="02020603050405020304" pitchFamily="18" charset="0"/>
            </a:endParaRPr>
          </a:p>
          <a:p>
            <a:r>
              <a:rPr lang="en-US" sz="3600" dirty="0">
                <a:ea typeface="Calibri" panose="020F0502020204030204" pitchFamily="34" charset="0"/>
                <a:cs typeface="Times New Roman" panose="02020603050405020304" pitchFamily="18" charset="0"/>
              </a:rPr>
              <a:t>Short-term tattoo</a:t>
            </a:r>
            <a:endParaRPr lang="en-CY" sz="3600" dirty="0">
              <a:ea typeface="Calibri" panose="020F0502020204030204" pitchFamily="34" charset="0"/>
              <a:cs typeface="Times New Roman" panose="02020603050405020304" pitchFamily="18" charset="0"/>
            </a:endParaRPr>
          </a:p>
          <a:p>
            <a:r>
              <a:rPr lang="en-US" sz="3600" dirty="0">
                <a:ea typeface="Calibri" panose="020F0502020204030204" pitchFamily="34" charset="0"/>
                <a:cs typeface="Times New Roman" panose="02020603050405020304" pitchFamily="18" charset="0"/>
              </a:rPr>
              <a:t>Aromas, candles, </a:t>
            </a:r>
            <a:endParaRPr lang="en-CY" sz="3600" dirty="0">
              <a:ea typeface="Calibri" panose="020F0502020204030204" pitchFamily="34" charset="0"/>
              <a:cs typeface="Times New Roman" panose="02020603050405020304" pitchFamily="18" charset="0"/>
            </a:endParaRPr>
          </a:p>
          <a:p>
            <a:r>
              <a:rPr lang="en-US" sz="3600" dirty="0">
                <a:ea typeface="Calibri" panose="020F0502020204030204" pitchFamily="34" charset="0"/>
                <a:cs typeface="Times New Roman" panose="02020603050405020304" pitchFamily="18" charset="0"/>
              </a:rPr>
              <a:t>Cyber-sex</a:t>
            </a:r>
            <a:endParaRPr lang="en-CY" sz="3600" dirty="0">
              <a:ea typeface="Calibri" panose="020F0502020204030204" pitchFamily="34" charset="0"/>
              <a:cs typeface="Times New Roman" panose="02020603050405020304" pitchFamily="18" charset="0"/>
            </a:endParaRPr>
          </a:p>
          <a:p>
            <a:r>
              <a:rPr lang="en-US" sz="3600" dirty="0">
                <a:ea typeface="Calibri" panose="020F0502020204030204" pitchFamily="34" charset="0"/>
                <a:cs typeface="Times New Roman" panose="02020603050405020304" pitchFamily="18" charset="0"/>
              </a:rPr>
              <a:t>Sex-shop</a:t>
            </a:r>
            <a:endParaRPr lang="en-CY" sz="3600" dirty="0">
              <a:ea typeface="Calibri" panose="020F0502020204030204" pitchFamily="34" charset="0"/>
              <a:cs typeface="Times New Roman" panose="02020603050405020304" pitchFamily="18" charset="0"/>
            </a:endParaRPr>
          </a:p>
          <a:p>
            <a:r>
              <a:rPr lang="en-US" sz="3600" dirty="0">
                <a:ea typeface="Calibri" panose="020F0502020204030204" pitchFamily="34" charset="0"/>
                <a:cs typeface="Times New Roman" panose="02020603050405020304" pitchFamily="18" charset="0"/>
              </a:rPr>
              <a:t>Toys and games</a:t>
            </a:r>
            <a:endParaRPr lang="en-CY" sz="3600" dirty="0">
              <a:ea typeface="Calibri" panose="020F0502020204030204" pitchFamily="34" charset="0"/>
              <a:cs typeface="Times New Roman" panose="02020603050405020304" pitchFamily="18" charset="0"/>
            </a:endParaRPr>
          </a:p>
          <a:p>
            <a:r>
              <a:rPr lang="en-US" sz="3600" dirty="0">
                <a:ea typeface="Calibri" panose="020F0502020204030204" pitchFamily="34" charset="0"/>
                <a:cs typeface="Times New Roman" panose="02020603050405020304" pitchFamily="18" charset="0"/>
              </a:rPr>
              <a:t>Tricks with underwear – being naked or dressed unusually </a:t>
            </a:r>
            <a:endParaRPr lang="en-CY" sz="3600" dirty="0">
              <a:ea typeface="Calibri" panose="020F0502020204030204" pitchFamily="34" charset="0"/>
              <a:cs typeface="Times New Roman" panose="02020603050405020304" pitchFamily="18" charset="0"/>
            </a:endParaRPr>
          </a:p>
          <a:p>
            <a:endParaRPr lang="en-CY" dirty="0"/>
          </a:p>
        </p:txBody>
      </p:sp>
    </p:spTree>
    <p:extLst>
      <p:ext uri="{BB962C8B-B14F-4D97-AF65-F5344CB8AC3E}">
        <p14:creationId xmlns:p14="http://schemas.microsoft.com/office/powerpoint/2010/main" val="3587022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CAA00-960B-A37D-B3B7-4AF31A16064F}"/>
              </a:ext>
            </a:extLst>
          </p:cNvPr>
          <p:cNvSpPr>
            <a:spLocks noGrp="1"/>
          </p:cNvSpPr>
          <p:nvPr>
            <p:ph type="title"/>
          </p:nvPr>
        </p:nvSpPr>
        <p:spPr>
          <a:xfrm>
            <a:off x="838200" y="780761"/>
            <a:ext cx="10515600" cy="1325563"/>
          </a:xfrm>
        </p:spPr>
        <p:txBody>
          <a:bodyPr/>
          <a:lstStyle/>
          <a:p>
            <a:r>
              <a:rPr lang="en-CY" dirty="0"/>
              <a:t>Returning responsibility</a:t>
            </a:r>
          </a:p>
        </p:txBody>
      </p:sp>
      <p:pic>
        <p:nvPicPr>
          <p:cNvPr id="4" name="Picture 2" descr="Female Sexuality – Female Anatomy &amp; Arousal">
            <a:extLst>
              <a:ext uri="{FF2B5EF4-FFF2-40B4-BE49-F238E27FC236}">
                <a16:creationId xmlns:a16="http://schemas.microsoft.com/office/drawing/2014/main" id="{91ED764F-B22D-4435-9724-665714C62A3F}"/>
              </a:ext>
            </a:extLst>
          </p:cNvPr>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1017412" y="1825624"/>
            <a:ext cx="8946444" cy="5032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769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E68E2-0197-A432-221D-8B6DC008B0A2}"/>
              </a:ext>
            </a:extLst>
          </p:cNvPr>
          <p:cNvSpPr>
            <a:spLocks noGrp="1"/>
          </p:cNvSpPr>
          <p:nvPr>
            <p:ph type="title"/>
          </p:nvPr>
        </p:nvSpPr>
        <p:spPr>
          <a:xfrm>
            <a:off x="886691" y="877743"/>
            <a:ext cx="10515600" cy="1325563"/>
          </a:xfrm>
        </p:spPr>
        <p:txBody>
          <a:bodyPr>
            <a:normAutofit/>
          </a:bodyPr>
          <a:lstStyle/>
          <a:p>
            <a:r>
              <a:rPr lang="en-GB" sz="3600" b="1" dirty="0"/>
              <a:t>H</a:t>
            </a:r>
            <a:r>
              <a:rPr lang="en-CY" sz="3600" b="1" dirty="0"/>
              <a:t>elp the mind - Help  the body</a:t>
            </a:r>
          </a:p>
        </p:txBody>
      </p:sp>
      <p:sp>
        <p:nvSpPr>
          <p:cNvPr id="3" name="Content Placeholder 2">
            <a:extLst>
              <a:ext uri="{FF2B5EF4-FFF2-40B4-BE49-F238E27FC236}">
                <a16:creationId xmlns:a16="http://schemas.microsoft.com/office/drawing/2014/main" id="{C5C2240C-BC5B-8799-3E51-2921995F0E74}"/>
              </a:ext>
            </a:extLst>
          </p:cNvPr>
          <p:cNvSpPr>
            <a:spLocks noGrp="1"/>
          </p:cNvSpPr>
          <p:nvPr>
            <p:ph idx="1"/>
          </p:nvPr>
        </p:nvSpPr>
        <p:spPr>
          <a:xfrm>
            <a:off x="387927" y="1798783"/>
            <a:ext cx="10965873" cy="4378179"/>
          </a:xfrm>
        </p:spPr>
        <p:txBody>
          <a:bodyPr>
            <a:normAutofit fontScale="77500" lnSpcReduction="20000"/>
          </a:bodyPr>
          <a:lstStyle/>
          <a:p>
            <a:r>
              <a:rPr lang="en-GB" dirty="0"/>
              <a:t>Liquids – drinking water protocol 30 ml per kg, diuretic drinks</a:t>
            </a:r>
          </a:p>
          <a:p>
            <a:r>
              <a:rPr lang="en-GB" dirty="0"/>
              <a:t>Sweating – sauna, trainings</a:t>
            </a:r>
          </a:p>
          <a:p>
            <a:r>
              <a:rPr lang="en-GB" dirty="0"/>
              <a:t>Lymphatic gymnastic 5-7 min 3 times per day</a:t>
            </a:r>
          </a:p>
          <a:p>
            <a:r>
              <a:rPr lang="en-GB" dirty="0"/>
              <a:t>T</a:t>
            </a:r>
            <a:r>
              <a:rPr lang="en-CY" dirty="0"/>
              <a:t>ears – crying up to 15 min</a:t>
            </a:r>
          </a:p>
          <a:p>
            <a:r>
              <a:rPr lang="en-GB" dirty="0"/>
              <a:t>A</a:t>
            </a:r>
            <a:r>
              <a:rPr lang="en-CY" dirty="0"/>
              <a:t>larm for breaks</a:t>
            </a:r>
          </a:p>
          <a:p>
            <a:r>
              <a:rPr lang="en-GB" dirty="0"/>
              <a:t>S</a:t>
            </a:r>
            <a:r>
              <a:rPr lang="en-CY" dirty="0"/>
              <a:t>ense activation protocol- “realize your body”</a:t>
            </a:r>
          </a:p>
          <a:p>
            <a:r>
              <a:rPr lang="en-GB" dirty="0"/>
              <a:t>H</a:t>
            </a:r>
            <a:r>
              <a:rPr lang="en-CY" dirty="0"/>
              <a:t>ormones of happines – small goals - as higher serotonin as lover cortisol</a:t>
            </a:r>
          </a:p>
          <a:p>
            <a:r>
              <a:rPr lang="en-GB" dirty="0"/>
              <a:t>S</a:t>
            </a:r>
            <a:r>
              <a:rPr lang="en-CY" dirty="0"/>
              <a:t>leep </a:t>
            </a:r>
          </a:p>
          <a:p>
            <a:r>
              <a:rPr lang="en-GB" dirty="0"/>
              <a:t>Q</a:t>
            </a:r>
            <a:r>
              <a:rPr lang="en-CY" dirty="0"/>
              <a:t>uriosity </a:t>
            </a:r>
          </a:p>
          <a:p>
            <a:r>
              <a:rPr lang="en-GB" dirty="0"/>
              <a:t>S</a:t>
            </a:r>
            <a:r>
              <a:rPr lang="en-CY" dirty="0"/>
              <a:t>un – walking</a:t>
            </a:r>
          </a:p>
          <a:p>
            <a:r>
              <a:rPr lang="en-GB" dirty="0"/>
              <a:t>M</a:t>
            </a:r>
            <a:r>
              <a:rPr lang="en-CY" dirty="0"/>
              <a:t>assage hugs trees, animals </a:t>
            </a:r>
          </a:p>
          <a:p>
            <a:r>
              <a:rPr lang="en-GB" dirty="0"/>
              <a:t>W</a:t>
            </a:r>
            <a:r>
              <a:rPr lang="en-CY" dirty="0"/>
              <a:t>atching the sky)</a:t>
            </a:r>
          </a:p>
        </p:txBody>
      </p:sp>
      <p:pic>
        <p:nvPicPr>
          <p:cNvPr id="1026" name="Picture 2" descr="page5image3704586000">
            <a:extLst>
              <a:ext uri="{FF2B5EF4-FFF2-40B4-BE49-F238E27FC236}">
                <a16:creationId xmlns:a16="http://schemas.microsoft.com/office/drawing/2014/main" id="{C0B85BBB-2DDF-F3D4-2932-F446AC971E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0711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5image3704586592">
            <a:extLst>
              <a:ext uri="{FF2B5EF4-FFF2-40B4-BE49-F238E27FC236}">
                <a16:creationId xmlns:a16="http://schemas.microsoft.com/office/drawing/2014/main" id="{36567EC4-4D90-D189-2090-158883D4DA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969500" cy="1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973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n on SEXducation ;-69">
            <a:extLst>
              <a:ext uri="{FF2B5EF4-FFF2-40B4-BE49-F238E27FC236}">
                <a16:creationId xmlns:a16="http://schemas.microsoft.com/office/drawing/2014/main" id="{78556F51-A09B-FAD3-27BF-D15FF2079FFB}"/>
              </a:ext>
            </a:extLst>
          </p:cNvPr>
          <p:cNvPicPr>
            <a:picLocks noGrp="1" noChangeAspect="1" noChangeArrowheads="1"/>
          </p:cNvPicPr>
          <p:nvPr>
            <p:ph idx="1"/>
          </p:nvPr>
        </p:nvPicPr>
        <p:blipFill>
          <a:blip r:embed="rId2">
            <a:extLst>
              <a:ext uri="{28A0092B-C50C-407E-A947-70E740481C1C}">
                <a14:useLocalDpi xmlns:a14="http://schemas.microsoft.com/office/drawing/2010/main"/>
              </a:ext>
            </a:extLst>
          </a:blip>
          <a:srcRect/>
          <a:stretch>
            <a:fillRect/>
          </a:stretch>
        </p:blipFill>
        <p:spPr bwMode="auto">
          <a:xfrm>
            <a:off x="6295122" y="2005973"/>
            <a:ext cx="4389388" cy="431169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58E2F80-E3AA-8887-6F83-A75E1EBDAED5}"/>
              </a:ext>
            </a:extLst>
          </p:cNvPr>
          <p:cNvSpPr txBox="1"/>
          <p:nvPr/>
        </p:nvSpPr>
        <p:spPr>
          <a:xfrm>
            <a:off x="315884" y="4100194"/>
            <a:ext cx="5375564" cy="2528897"/>
          </a:xfrm>
          <a:prstGeom prst="rect">
            <a:avLst/>
          </a:prstGeom>
          <a:noFill/>
        </p:spPr>
        <p:txBody>
          <a:bodyPr wrap="square">
            <a:spAutoFit/>
          </a:bodyPr>
          <a:lstStyle/>
          <a:p>
            <a:pPr algn="ctr">
              <a:lnSpc>
                <a:spcPts val="3919"/>
              </a:lnSpc>
            </a:pPr>
            <a:r>
              <a:rPr lang="en-US" sz="1800" spc="84" dirty="0">
                <a:solidFill>
                  <a:srgbClr val="C00000"/>
                </a:solidFill>
                <a:hlinkClick r:id="rId3">
                  <a:extLst>
                    <a:ext uri="{A12FA001-AC4F-418D-AE19-62706E023703}">
                      <ahyp:hlinkClr xmlns:ahyp="http://schemas.microsoft.com/office/drawing/2018/hyperlinkcolor" val="tx"/>
                    </a:ext>
                  </a:extLst>
                </a:hlinkClick>
              </a:rPr>
              <a:t>gopchuk@gmail.com</a:t>
            </a:r>
            <a:endParaRPr lang="en-US" sz="1800" spc="84" dirty="0">
              <a:solidFill>
                <a:srgbClr val="C00000"/>
              </a:solidFill>
            </a:endParaRPr>
          </a:p>
          <a:p>
            <a:pPr algn="ctr">
              <a:lnSpc>
                <a:spcPts val="3919"/>
              </a:lnSpc>
            </a:pPr>
            <a:endParaRPr lang="en-US" sz="1800" spc="84" dirty="0">
              <a:solidFill>
                <a:srgbClr val="C00000"/>
              </a:solidFill>
            </a:endParaRPr>
          </a:p>
          <a:p>
            <a:pPr algn="ctr">
              <a:lnSpc>
                <a:spcPts val="3919"/>
              </a:lnSpc>
            </a:pPr>
            <a:r>
              <a:rPr lang="en-US" sz="1800" spc="84" dirty="0">
                <a:solidFill>
                  <a:srgbClr val="C00000"/>
                </a:solidFill>
              </a:rPr>
              <a:t>Facebook/Instagram/LinkedIn </a:t>
            </a:r>
          </a:p>
          <a:p>
            <a:pPr algn="ctr">
              <a:lnSpc>
                <a:spcPts val="3919"/>
              </a:lnSpc>
            </a:pPr>
            <a:r>
              <a:rPr lang="en-US" sz="1800" spc="84" dirty="0">
                <a:solidFill>
                  <a:srgbClr val="C00000"/>
                </a:solidFill>
              </a:rPr>
              <a:t>Elena.Gopchuk</a:t>
            </a:r>
          </a:p>
          <a:p>
            <a:pPr algn="ctr">
              <a:lnSpc>
                <a:spcPts val="3919"/>
              </a:lnSpc>
            </a:pPr>
            <a:r>
              <a:rPr lang="en-US" spc="84" dirty="0">
                <a:solidFill>
                  <a:srgbClr val="C00000"/>
                </a:solidFill>
              </a:rPr>
              <a:t>www.gopchuk.com</a:t>
            </a:r>
            <a:endParaRPr lang="en-US" sz="1800" spc="84" dirty="0">
              <a:solidFill>
                <a:srgbClr val="C00000"/>
              </a:solidFill>
            </a:endParaRPr>
          </a:p>
        </p:txBody>
      </p:sp>
      <p:pic>
        <p:nvPicPr>
          <p:cNvPr id="5122" name="Picture 2" descr="The Value Of A Well-Written Thank-You Note">
            <a:extLst>
              <a:ext uri="{FF2B5EF4-FFF2-40B4-BE49-F238E27FC236}">
                <a16:creationId xmlns:a16="http://schemas.microsoft.com/office/drawing/2014/main" id="{D16EC05E-E759-BB58-853C-17765F03F88C}"/>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997527" y="1715294"/>
            <a:ext cx="35306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5836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31E3A4-041C-2D45-9245-17C5EA8DA4B3}"/>
              </a:ext>
            </a:extLst>
          </p:cNvPr>
          <p:cNvSpPr>
            <a:spLocks noGrp="1"/>
          </p:cNvSpPr>
          <p:nvPr>
            <p:ph type="title"/>
          </p:nvPr>
        </p:nvSpPr>
        <p:spPr>
          <a:xfrm>
            <a:off x="838200" y="365125"/>
            <a:ext cx="10515600" cy="1325563"/>
          </a:xfrm>
        </p:spPr>
        <p:txBody>
          <a:bodyPr>
            <a:normAutofit/>
          </a:bodyPr>
          <a:lstStyle/>
          <a:p>
            <a:r>
              <a:rPr lang="en-GB" sz="5400" b="1"/>
              <a:t>U</a:t>
            </a:r>
            <a:r>
              <a:rPr lang="en-CY" sz="5400" b="1"/>
              <a:t>nswer the questions</a:t>
            </a:r>
          </a:p>
        </p:txBody>
      </p:sp>
      <p:sp>
        <p:nvSpPr>
          <p:cNvPr id="2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B131F95-55FD-FAAA-2B2D-CC0622529EF9}"/>
              </a:ext>
            </a:extLst>
          </p:cNvPr>
          <p:cNvSpPr>
            <a:spLocks noGrp="1"/>
          </p:cNvSpPr>
          <p:nvPr>
            <p:ph idx="1"/>
          </p:nvPr>
        </p:nvSpPr>
        <p:spPr>
          <a:xfrm>
            <a:off x="838200" y="1929384"/>
            <a:ext cx="10515600" cy="4251960"/>
          </a:xfrm>
        </p:spPr>
        <p:txBody>
          <a:bodyPr numCol="2">
            <a:normAutofit/>
          </a:bodyPr>
          <a:lstStyle/>
          <a:p>
            <a:pPr marL="0" indent="0">
              <a:buNone/>
            </a:pPr>
            <a:r>
              <a:rPr lang="en-GB" sz="2000" b="1" i="0" dirty="0">
                <a:effectLst/>
                <a:latin typeface="var(--font-family-body)"/>
              </a:rPr>
              <a:t>1.</a:t>
            </a:r>
            <a:r>
              <a:rPr lang="en-GB" sz="2000" dirty="0"/>
              <a:t> Do you have trouble staying focused on the present moment? </a:t>
            </a:r>
            <a:endParaRPr lang="en-GB" sz="2000" b="1" dirty="0">
              <a:latin typeface="var(--font-family-body)"/>
            </a:endParaRPr>
          </a:p>
          <a:p>
            <a:r>
              <a:rPr lang="en-GB" sz="2000" b="0" i="0" u="none" strike="noStrike" dirty="0">
                <a:effectLst/>
                <a:latin typeface="var(--font-family-body)"/>
              </a:rPr>
              <a:t>Never</a:t>
            </a:r>
          </a:p>
          <a:p>
            <a:pPr>
              <a:buFont typeface="Arial" panose="020B0604020202020204" pitchFamily="34" charset="0"/>
              <a:buChar char="•"/>
            </a:pPr>
            <a:r>
              <a:rPr lang="en-GB" sz="2000" b="0" i="0" u="none" strike="noStrike" dirty="0">
                <a:effectLst/>
                <a:latin typeface="var(--font-family-body)"/>
              </a:rPr>
              <a:t>Sometimes</a:t>
            </a:r>
          </a:p>
          <a:p>
            <a:pPr>
              <a:buFont typeface="Arial" panose="020B0604020202020204" pitchFamily="34" charset="0"/>
              <a:buChar char="•"/>
            </a:pPr>
            <a:r>
              <a:rPr lang="en-GB" sz="2000" b="0" i="0" u="none" strike="noStrike" dirty="0">
                <a:effectLst/>
                <a:latin typeface="var(--font-family-body)"/>
              </a:rPr>
              <a:t>Often</a:t>
            </a:r>
          </a:p>
          <a:p>
            <a:pPr>
              <a:buFont typeface="Arial" panose="020B0604020202020204" pitchFamily="34" charset="0"/>
              <a:buChar char="•"/>
            </a:pPr>
            <a:r>
              <a:rPr lang="en-GB" sz="2000" b="0" i="0" u="none" strike="noStrike" dirty="0">
                <a:effectLst/>
                <a:latin typeface="var(--font-family-body)"/>
              </a:rPr>
              <a:t>Almost Always</a:t>
            </a:r>
          </a:p>
          <a:p>
            <a:pPr marL="0" indent="0">
              <a:buNone/>
            </a:pPr>
            <a:r>
              <a:rPr lang="en-GB" sz="2000" dirty="0"/>
              <a:t>2. Do you struggle to fall asleep at night? </a:t>
            </a:r>
          </a:p>
          <a:p>
            <a:r>
              <a:rPr lang="en-GB" sz="2000" dirty="0"/>
              <a:t> </a:t>
            </a:r>
            <a:r>
              <a:rPr lang="en-GB" sz="2000" b="0" i="0" u="none" strike="noStrike" dirty="0">
                <a:effectLst/>
                <a:latin typeface="var(--font-family-body)"/>
              </a:rPr>
              <a:t>Never</a:t>
            </a:r>
          </a:p>
          <a:p>
            <a:pPr>
              <a:buFont typeface="Arial" panose="020B0604020202020204" pitchFamily="34" charset="0"/>
              <a:buChar char="•"/>
            </a:pPr>
            <a:r>
              <a:rPr lang="en-GB" sz="2000" b="0" i="0" u="none" strike="noStrike" dirty="0">
                <a:effectLst/>
                <a:latin typeface="var(--font-family-body)"/>
              </a:rPr>
              <a:t>Sometimes</a:t>
            </a:r>
          </a:p>
          <a:p>
            <a:pPr>
              <a:buFont typeface="Arial" panose="020B0604020202020204" pitchFamily="34" charset="0"/>
              <a:buChar char="•"/>
            </a:pPr>
            <a:r>
              <a:rPr lang="en-GB" sz="2000" b="0" i="0" u="none" strike="noStrike" dirty="0">
                <a:effectLst/>
                <a:latin typeface="var(--font-family-body)"/>
              </a:rPr>
              <a:t>Often</a:t>
            </a:r>
          </a:p>
          <a:p>
            <a:pPr>
              <a:buFont typeface="Arial" panose="020B0604020202020204" pitchFamily="34" charset="0"/>
              <a:buChar char="•"/>
            </a:pPr>
            <a:r>
              <a:rPr lang="en-GB" sz="2000" b="0" i="0" u="none" strike="noStrike" dirty="0">
                <a:effectLst/>
                <a:latin typeface="var(--font-family-body)"/>
              </a:rPr>
              <a:t>Almost Always</a:t>
            </a:r>
          </a:p>
          <a:p>
            <a:pPr>
              <a:buFont typeface="Arial" panose="020B0604020202020204" pitchFamily="34" charset="0"/>
              <a:buChar char="•"/>
            </a:pPr>
            <a:endParaRPr lang="en-GB" sz="2000" dirty="0">
              <a:latin typeface="var(--font-family-body)"/>
            </a:endParaRPr>
          </a:p>
          <a:p>
            <a:pPr>
              <a:buFont typeface="Arial" panose="020B0604020202020204" pitchFamily="34" charset="0"/>
              <a:buChar char="•"/>
            </a:pPr>
            <a:endParaRPr lang="en-GB" sz="2000" b="0" i="0" u="none" strike="noStrike" dirty="0">
              <a:effectLst/>
              <a:latin typeface="var(--font-family-body)"/>
            </a:endParaRPr>
          </a:p>
          <a:p>
            <a:pPr>
              <a:buFont typeface="Arial" panose="020B0604020202020204" pitchFamily="34" charset="0"/>
              <a:buChar char="•"/>
            </a:pPr>
            <a:endParaRPr lang="en-GB" sz="2000" dirty="0">
              <a:latin typeface="var(--font-family-body)"/>
            </a:endParaRPr>
          </a:p>
          <a:p>
            <a:pPr marL="0" indent="0">
              <a:buNone/>
            </a:pPr>
            <a:endParaRPr lang="en-GB" sz="2000" b="0" i="0" u="none" strike="noStrike" dirty="0">
              <a:effectLst/>
              <a:latin typeface="var(--font-family-body)"/>
            </a:endParaRPr>
          </a:p>
          <a:p>
            <a:pPr marL="0" indent="0">
              <a:buNone/>
            </a:pPr>
            <a:r>
              <a:rPr lang="en-GB" sz="2000" dirty="0">
                <a:latin typeface="var(--font-family-body)"/>
              </a:rPr>
              <a:t>3.</a:t>
            </a:r>
            <a:r>
              <a:rPr lang="en-GB" sz="2000" dirty="0"/>
              <a:t>On average, do you get less than 7-8 hours of sleep a night? </a:t>
            </a:r>
          </a:p>
          <a:p>
            <a:pPr>
              <a:buFont typeface="Arial" panose="020B0604020202020204" pitchFamily="34" charset="0"/>
              <a:buChar char="•"/>
            </a:pPr>
            <a:r>
              <a:rPr lang="en-GB" sz="2000" b="0" i="0" u="none" strike="noStrike" dirty="0">
                <a:effectLst/>
                <a:latin typeface="var(--font-family-body)"/>
              </a:rPr>
              <a:t>Never</a:t>
            </a:r>
          </a:p>
          <a:p>
            <a:pPr>
              <a:buFont typeface="Arial" panose="020B0604020202020204" pitchFamily="34" charset="0"/>
              <a:buChar char="•"/>
            </a:pPr>
            <a:r>
              <a:rPr lang="en-GB" sz="2000" b="0" i="0" u="none" strike="noStrike" dirty="0">
                <a:effectLst/>
                <a:latin typeface="var(--font-family-body)"/>
              </a:rPr>
              <a:t>Sometimes</a:t>
            </a:r>
          </a:p>
          <a:p>
            <a:pPr>
              <a:buFont typeface="Arial" panose="020B0604020202020204" pitchFamily="34" charset="0"/>
              <a:buChar char="•"/>
            </a:pPr>
            <a:r>
              <a:rPr lang="en-GB" sz="2000" b="0" i="0" u="none" strike="noStrike" dirty="0">
                <a:effectLst/>
                <a:latin typeface="var(--font-family-body)"/>
              </a:rPr>
              <a:t>Often</a:t>
            </a:r>
          </a:p>
          <a:p>
            <a:pPr>
              <a:buFont typeface="Arial" panose="020B0604020202020204" pitchFamily="34" charset="0"/>
              <a:buChar char="•"/>
            </a:pPr>
            <a:r>
              <a:rPr lang="en-GB" sz="2000" b="0" i="0" u="none" strike="noStrike" dirty="0">
                <a:effectLst/>
                <a:latin typeface="var(--font-family-body)"/>
              </a:rPr>
              <a:t>Almost Always</a:t>
            </a:r>
          </a:p>
          <a:p>
            <a:pPr marL="0" indent="0">
              <a:buNone/>
            </a:pPr>
            <a:endParaRPr lang="en-CY" sz="2000" dirty="0"/>
          </a:p>
        </p:txBody>
      </p:sp>
    </p:spTree>
    <p:extLst>
      <p:ext uri="{BB962C8B-B14F-4D97-AF65-F5344CB8AC3E}">
        <p14:creationId xmlns:p14="http://schemas.microsoft.com/office/powerpoint/2010/main" val="2585375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AC355C-6075-8B6B-F8F9-E4F294907FF6}"/>
              </a:ext>
            </a:extLst>
          </p:cNvPr>
          <p:cNvSpPr>
            <a:spLocks noGrp="1"/>
          </p:cNvSpPr>
          <p:nvPr>
            <p:ph idx="1"/>
          </p:nvPr>
        </p:nvSpPr>
        <p:spPr>
          <a:xfrm>
            <a:off x="518161" y="1368829"/>
            <a:ext cx="11402290" cy="5207145"/>
          </a:xfrm>
        </p:spPr>
        <p:txBody>
          <a:bodyPr numCol="2">
            <a:noAutofit/>
          </a:bodyPr>
          <a:lstStyle/>
          <a:p>
            <a:pPr marL="0" indent="0">
              <a:lnSpc>
                <a:spcPct val="100000"/>
              </a:lnSpc>
              <a:buNone/>
            </a:pPr>
            <a:r>
              <a:rPr lang="en-GB" sz="1600" dirty="0"/>
              <a:t>4 Do you experience headaches or muscle tension? </a:t>
            </a:r>
          </a:p>
          <a:p>
            <a:pPr>
              <a:lnSpc>
                <a:spcPct val="100000"/>
              </a:lnSpc>
            </a:pPr>
            <a:r>
              <a:rPr lang="en-GB" sz="1600" b="0" i="0" u="none" strike="noStrike" dirty="0">
                <a:effectLst/>
                <a:latin typeface="var(--font-family-body)"/>
              </a:rPr>
              <a:t>Never</a:t>
            </a:r>
          </a:p>
          <a:p>
            <a:pPr>
              <a:lnSpc>
                <a:spcPct val="100000"/>
              </a:lnSpc>
              <a:buFont typeface="Arial" panose="020B0604020202020204" pitchFamily="34" charset="0"/>
              <a:buChar char="•"/>
            </a:pPr>
            <a:r>
              <a:rPr lang="en-GB" sz="1600" b="0" i="0" u="none" strike="noStrike" dirty="0">
                <a:effectLst/>
                <a:latin typeface="var(--font-family-body)"/>
              </a:rPr>
              <a:t>Sometimes</a:t>
            </a:r>
          </a:p>
          <a:p>
            <a:pPr>
              <a:lnSpc>
                <a:spcPct val="100000"/>
              </a:lnSpc>
              <a:buFont typeface="Arial" panose="020B0604020202020204" pitchFamily="34" charset="0"/>
              <a:buChar char="•"/>
            </a:pPr>
            <a:r>
              <a:rPr lang="en-GB" sz="1600" b="0" i="0" u="none" strike="noStrike" dirty="0">
                <a:effectLst/>
                <a:latin typeface="var(--font-family-body)"/>
              </a:rPr>
              <a:t>Often</a:t>
            </a:r>
          </a:p>
          <a:p>
            <a:pPr>
              <a:lnSpc>
                <a:spcPct val="100000"/>
              </a:lnSpc>
              <a:buFont typeface="Arial" panose="020B0604020202020204" pitchFamily="34" charset="0"/>
              <a:buChar char="•"/>
            </a:pPr>
            <a:r>
              <a:rPr lang="en-GB" sz="1600" b="0" i="0" u="none" strike="noStrike" dirty="0">
                <a:effectLst/>
                <a:latin typeface="var(--font-family-body)"/>
              </a:rPr>
              <a:t>Almost Always</a:t>
            </a:r>
          </a:p>
          <a:p>
            <a:pPr marL="0" indent="0">
              <a:lnSpc>
                <a:spcPct val="100000"/>
              </a:lnSpc>
              <a:buNone/>
            </a:pPr>
            <a:endParaRPr lang="en-GB" sz="1600" b="0" i="0" u="none" strike="noStrike" dirty="0">
              <a:effectLst/>
              <a:latin typeface="var(--font-family-body)"/>
            </a:endParaRPr>
          </a:p>
          <a:p>
            <a:pPr marL="0" indent="0" algn="l">
              <a:lnSpc>
                <a:spcPct val="100000"/>
              </a:lnSpc>
              <a:buNone/>
            </a:pPr>
            <a:r>
              <a:rPr lang="en-GB" sz="1600" dirty="0">
                <a:latin typeface="var(--font-family-body)"/>
              </a:rPr>
              <a:t>5 </a:t>
            </a:r>
            <a:r>
              <a:rPr lang="en-GB" sz="1600" dirty="0"/>
              <a:t>During work hours, do you have a hard time staying focused and concentrating on the task-at-hand? </a:t>
            </a:r>
          </a:p>
          <a:p>
            <a:pPr algn="l">
              <a:lnSpc>
                <a:spcPct val="100000"/>
              </a:lnSpc>
              <a:buFont typeface="Arial" panose="020B0604020202020204" pitchFamily="34" charset="0"/>
              <a:buChar char="•"/>
            </a:pPr>
            <a:r>
              <a:rPr lang="en-GB" sz="1600" b="0" i="0" u="none" strike="noStrike" dirty="0">
                <a:solidFill>
                  <a:srgbClr val="000000"/>
                </a:solidFill>
                <a:effectLst/>
                <a:latin typeface="var(--font-family-body)"/>
              </a:rPr>
              <a:t>Never</a:t>
            </a:r>
          </a:p>
          <a:p>
            <a:pPr algn="l">
              <a:lnSpc>
                <a:spcPct val="100000"/>
              </a:lnSpc>
              <a:buFont typeface="Arial" panose="020B0604020202020204" pitchFamily="34" charset="0"/>
              <a:buChar char="•"/>
            </a:pPr>
            <a:r>
              <a:rPr lang="en-GB" sz="1600" b="0" i="0" u="none" strike="noStrike" dirty="0">
                <a:solidFill>
                  <a:srgbClr val="000000"/>
                </a:solidFill>
                <a:effectLst/>
                <a:latin typeface="var(--font-family-body)"/>
              </a:rPr>
              <a:t>Sometimes</a:t>
            </a:r>
          </a:p>
          <a:p>
            <a:pPr algn="l">
              <a:lnSpc>
                <a:spcPct val="100000"/>
              </a:lnSpc>
              <a:buFont typeface="Arial" panose="020B0604020202020204" pitchFamily="34" charset="0"/>
              <a:buChar char="•"/>
            </a:pPr>
            <a:r>
              <a:rPr lang="en-GB" sz="1600" b="0" i="0" u="none" strike="noStrike" dirty="0">
                <a:solidFill>
                  <a:srgbClr val="000000"/>
                </a:solidFill>
                <a:effectLst/>
                <a:latin typeface="var(--font-family-body)"/>
              </a:rPr>
              <a:t>Often</a:t>
            </a:r>
          </a:p>
          <a:p>
            <a:pPr algn="l">
              <a:lnSpc>
                <a:spcPct val="100000"/>
              </a:lnSpc>
              <a:buFont typeface="Arial" panose="020B0604020202020204" pitchFamily="34" charset="0"/>
              <a:buChar char="•"/>
            </a:pPr>
            <a:r>
              <a:rPr lang="en-GB" sz="1600" b="0" i="0" u="none" strike="noStrike" dirty="0">
                <a:solidFill>
                  <a:srgbClr val="000000"/>
                </a:solidFill>
                <a:effectLst/>
                <a:latin typeface="var(--font-family-body)"/>
              </a:rPr>
              <a:t>Almost Always</a:t>
            </a:r>
          </a:p>
          <a:p>
            <a:pPr marL="0" indent="0" algn="l">
              <a:lnSpc>
                <a:spcPct val="100000"/>
              </a:lnSpc>
              <a:buNone/>
            </a:pPr>
            <a:endParaRPr lang="en-GB" sz="1600" b="1" dirty="0">
              <a:latin typeface="var(--font-family-body)"/>
            </a:endParaRPr>
          </a:p>
          <a:p>
            <a:pPr marL="0" indent="0" algn="l">
              <a:lnSpc>
                <a:spcPct val="100000"/>
              </a:lnSpc>
              <a:buNone/>
            </a:pPr>
            <a:endParaRPr lang="en-GB" sz="1600" b="1" dirty="0">
              <a:latin typeface="var(--font-family-body)"/>
            </a:endParaRPr>
          </a:p>
          <a:p>
            <a:pPr marL="0" indent="0" algn="l">
              <a:lnSpc>
                <a:spcPct val="100000"/>
              </a:lnSpc>
              <a:buNone/>
            </a:pPr>
            <a:endParaRPr lang="en-GB" sz="1600" b="1" dirty="0">
              <a:latin typeface="var(--font-family-body)"/>
            </a:endParaRPr>
          </a:p>
          <a:p>
            <a:pPr marL="0" indent="0" algn="l">
              <a:lnSpc>
                <a:spcPct val="100000"/>
              </a:lnSpc>
              <a:buNone/>
            </a:pPr>
            <a:r>
              <a:rPr lang="en-GB" sz="1600" b="1" dirty="0">
                <a:latin typeface="var(--font-family-body)"/>
              </a:rPr>
              <a:t>6</a:t>
            </a:r>
            <a:r>
              <a:rPr lang="en-GB" sz="1600" dirty="0"/>
              <a:t> Do you feel pain or tension in your stomach, muscles, chest, or head?</a:t>
            </a:r>
          </a:p>
          <a:p>
            <a:pPr>
              <a:lnSpc>
                <a:spcPct val="100000"/>
              </a:lnSpc>
            </a:pPr>
            <a:r>
              <a:rPr lang="en-GB" sz="1600" dirty="0"/>
              <a:t> </a:t>
            </a:r>
            <a:r>
              <a:rPr lang="en-GB" sz="1600" b="0" i="0" u="none" strike="noStrike" dirty="0">
                <a:solidFill>
                  <a:srgbClr val="000000"/>
                </a:solidFill>
                <a:effectLst/>
                <a:latin typeface="var(--font-family-body)"/>
              </a:rPr>
              <a:t>Never</a:t>
            </a:r>
          </a:p>
          <a:p>
            <a:pPr algn="l">
              <a:lnSpc>
                <a:spcPct val="100000"/>
              </a:lnSpc>
              <a:buFont typeface="Arial" panose="020B0604020202020204" pitchFamily="34" charset="0"/>
              <a:buChar char="•"/>
            </a:pPr>
            <a:r>
              <a:rPr lang="en-GB" sz="1600" b="0" i="0" u="none" strike="noStrike" dirty="0">
                <a:solidFill>
                  <a:srgbClr val="000000"/>
                </a:solidFill>
                <a:effectLst/>
                <a:latin typeface="var(--font-family-body)"/>
              </a:rPr>
              <a:t>Sometimes</a:t>
            </a:r>
          </a:p>
          <a:p>
            <a:pPr algn="l">
              <a:lnSpc>
                <a:spcPct val="100000"/>
              </a:lnSpc>
              <a:buFont typeface="Arial" panose="020B0604020202020204" pitchFamily="34" charset="0"/>
              <a:buChar char="•"/>
            </a:pPr>
            <a:r>
              <a:rPr lang="en-GB" sz="1600" b="0" i="0" u="none" strike="noStrike" dirty="0">
                <a:solidFill>
                  <a:srgbClr val="000000"/>
                </a:solidFill>
                <a:effectLst/>
                <a:latin typeface="var(--font-family-body)"/>
              </a:rPr>
              <a:t>Often</a:t>
            </a:r>
          </a:p>
          <a:p>
            <a:pPr algn="l">
              <a:lnSpc>
                <a:spcPct val="100000"/>
              </a:lnSpc>
              <a:buFont typeface="Arial" panose="020B0604020202020204" pitchFamily="34" charset="0"/>
              <a:buChar char="•"/>
            </a:pPr>
            <a:r>
              <a:rPr lang="en-GB" sz="1600" b="0" i="0" u="none" strike="noStrike" dirty="0">
                <a:solidFill>
                  <a:srgbClr val="000000"/>
                </a:solidFill>
                <a:effectLst/>
                <a:latin typeface="var(--font-family-body)"/>
              </a:rPr>
              <a:t>Almost Always</a:t>
            </a:r>
          </a:p>
          <a:p>
            <a:pPr marL="0" indent="0" algn="l">
              <a:lnSpc>
                <a:spcPct val="100000"/>
              </a:lnSpc>
              <a:buNone/>
            </a:pPr>
            <a:r>
              <a:rPr lang="en-GB" sz="1600" dirty="0"/>
              <a:t>7 Have you noticed any increase or decrease in your sex drive? (Sex drive in this context refers to sexual release such as having the need to orgasm or ejaculate.) </a:t>
            </a:r>
          </a:p>
          <a:p>
            <a:pPr>
              <a:lnSpc>
                <a:spcPct val="100000"/>
              </a:lnSpc>
            </a:pPr>
            <a:r>
              <a:rPr lang="en-GB" sz="1600" b="0" i="0" u="none" strike="noStrike" dirty="0">
                <a:solidFill>
                  <a:srgbClr val="000000"/>
                </a:solidFill>
                <a:effectLst/>
                <a:latin typeface="var(--font-family-body)"/>
              </a:rPr>
              <a:t>Never</a:t>
            </a:r>
          </a:p>
          <a:p>
            <a:pPr algn="l">
              <a:lnSpc>
                <a:spcPct val="100000"/>
              </a:lnSpc>
              <a:buFont typeface="Arial" panose="020B0604020202020204" pitchFamily="34" charset="0"/>
              <a:buChar char="•"/>
            </a:pPr>
            <a:r>
              <a:rPr lang="en-GB" sz="1600" b="0" i="0" u="none" strike="noStrike" dirty="0">
                <a:solidFill>
                  <a:srgbClr val="000000"/>
                </a:solidFill>
                <a:effectLst/>
                <a:latin typeface="var(--font-family-body)"/>
              </a:rPr>
              <a:t>Sometimes</a:t>
            </a:r>
          </a:p>
          <a:p>
            <a:pPr algn="l">
              <a:lnSpc>
                <a:spcPct val="100000"/>
              </a:lnSpc>
              <a:buFont typeface="Arial" panose="020B0604020202020204" pitchFamily="34" charset="0"/>
              <a:buChar char="•"/>
            </a:pPr>
            <a:r>
              <a:rPr lang="en-GB" sz="1600" b="0" i="0" u="none" strike="noStrike" dirty="0">
                <a:solidFill>
                  <a:srgbClr val="000000"/>
                </a:solidFill>
                <a:effectLst/>
                <a:latin typeface="var(--font-family-body)"/>
              </a:rPr>
              <a:t>Often</a:t>
            </a:r>
          </a:p>
          <a:p>
            <a:pPr algn="l">
              <a:lnSpc>
                <a:spcPct val="100000"/>
              </a:lnSpc>
              <a:buFont typeface="Arial" panose="020B0604020202020204" pitchFamily="34" charset="0"/>
              <a:buChar char="•"/>
            </a:pPr>
            <a:r>
              <a:rPr lang="en-GB" sz="1600" b="0" i="0" u="none" strike="noStrike" dirty="0">
                <a:solidFill>
                  <a:srgbClr val="000000"/>
                </a:solidFill>
                <a:effectLst/>
                <a:latin typeface="var(--font-family-body)"/>
              </a:rPr>
              <a:t>Almost Always</a:t>
            </a:r>
          </a:p>
          <a:p>
            <a:pPr marL="0" indent="0" algn="l">
              <a:lnSpc>
                <a:spcPct val="100000"/>
              </a:lnSpc>
              <a:buNone/>
            </a:pPr>
            <a:r>
              <a:rPr lang="en-GB" sz="2000" b="1" dirty="0">
                <a:solidFill>
                  <a:srgbClr val="C00000"/>
                </a:solidFill>
                <a:latin typeface="var(--font-family-body)"/>
              </a:rPr>
              <a:t>3 and more often refers that you experience chronic stress </a:t>
            </a:r>
            <a:endParaRPr lang="en-GB" sz="2000" b="1" i="0" u="none" strike="noStrike" dirty="0">
              <a:solidFill>
                <a:srgbClr val="C00000"/>
              </a:solidFill>
              <a:effectLst/>
              <a:latin typeface="var(--font-family-body)"/>
            </a:endParaRPr>
          </a:p>
          <a:p>
            <a:endParaRPr lang="en-CY" sz="1600" dirty="0"/>
          </a:p>
        </p:txBody>
      </p:sp>
    </p:spTree>
    <p:extLst>
      <p:ext uri="{BB962C8B-B14F-4D97-AF65-F5344CB8AC3E}">
        <p14:creationId xmlns:p14="http://schemas.microsoft.com/office/powerpoint/2010/main" val="2653561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2" name="Rectangle 1041">
            <a:extLst>
              <a:ext uri="{FF2B5EF4-FFF2-40B4-BE49-F238E27FC236}">
                <a16:creationId xmlns:a16="http://schemas.microsoft.com/office/drawing/2014/main" id="{460B0EFB-53ED-4F35-B05D-F658EA021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a:extLst>
              <a:ext uri="{FF2B5EF4-FFF2-40B4-BE49-F238E27FC236}">
                <a16:creationId xmlns:a16="http://schemas.microsoft.com/office/drawing/2014/main" id="{9C6D346A-E99A-DD63-F084-579709EB0103}"/>
              </a:ext>
            </a:extLst>
          </p:cNvPr>
          <p:cNvPicPr>
            <a:picLocks noChangeAspect="1" noChangeArrowheads="1"/>
          </p:cNvPicPr>
          <p:nvPr/>
        </p:nvPicPr>
        <p:blipFill rotWithShape="1">
          <a:blip r:embed="rId2">
            <a:extLst>
              <a:ext uri="{28A0092B-C50C-407E-A947-70E740481C1C}">
                <a14:useLocalDpi xmlns:a14="http://schemas.microsoft.com/office/drawing/2010/main"/>
              </a:ext>
            </a:extLst>
          </a:blip>
          <a:srcRect l="3997"/>
          <a:stretch/>
        </p:blipFill>
        <p:spPr bwMode="auto">
          <a:xfrm>
            <a:off x="-7366" y="10"/>
            <a:ext cx="4855591" cy="6857990"/>
          </a:xfrm>
          <a:custGeom>
            <a:avLst/>
            <a:gdLst/>
            <a:ahLst/>
            <a:cxnLst/>
            <a:rect l="l" t="t" r="r" b="b"/>
            <a:pathLst>
              <a:path w="4636517" h="6858000">
                <a:moveTo>
                  <a:pt x="0" y="0"/>
                </a:moveTo>
                <a:lnTo>
                  <a:pt x="4636517" y="0"/>
                </a:lnTo>
                <a:lnTo>
                  <a:pt x="4636517"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1044" name="!!Arc">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FA5E877-3F8E-1FED-DD15-29607EF99243}"/>
              </a:ext>
            </a:extLst>
          </p:cNvPr>
          <p:cNvSpPr>
            <a:spLocks noGrp="1"/>
          </p:cNvSpPr>
          <p:nvPr>
            <p:ph type="title"/>
          </p:nvPr>
        </p:nvSpPr>
        <p:spPr>
          <a:xfrm>
            <a:off x="4641273" y="407987"/>
            <a:ext cx="7070001" cy="1325563"/>
          </a:xfrm>
        </p:spPr>
        <p:txBody>
          <a:bodyPr>
            <a:normAutofit/>
          </a:bodyPr>
          <a:lstStyle/>
          <a:p>
            <a:r>
              <a:rPr lang="en-US" b="0" i="0" dirty="0">
                <a:effectLst/>
                <a:latin typeface="Cambria" panose="02040503050406030204" pitchFamily="18" charset="0"/>
              </a:rPr>
              <a:t> “</a:t>
            </a:r>
            <a:r>
              <a:rPr lang="en-US" b="0" i="1" dirty="0">
                <a:effectLst/>
                <a:latin typeface="Cambria" panose="02040503050406030204" pitchFamily="18" charset="0"/>
              </a:rPr>
              <a:t>syndrome of just being sick</a:t>
            </a:r>
            <a:r>
              <a:rPr lang="en-US" b="0" i="0" dirty="0">
                <a:effectLst/>
                <a:latin typeface="Cambria" panose="02040503050406030204" pitchFamily="18" charset="0"/>
              </a:rPr>
              <a:t>”</a:t>
            </a:r>
            <a:endParaRPr lang="el-GR" dirty="0"/>
          </a:p>
        </p:txBody>
      </p:sp>
      <p:sp>
        <p:nvSpPr>
          <p:cNvPr id="1030" name="Content Placeholder 1029">
            <a:extLst>
              <a:ext uri="{FF2B5EF4-FFF2-40B4-BE49-F238E27FC236}">
                <a16:creationId xmlns:a16="http://schemas.microsoft.com/office/drawing/2014/main" id="{EF337387-A148-BF68-CA40-64BB238CD459}"/>
              </a:ext>
            </a:extLst>
          </p:cNvPr>
          <p:cNvSpPr>
            <a:spLocks noGrp="1"/>
          </p:cNvSpPr>
          <p:nvPr>
            <p:ph idx="1"/>
          </p:nvPr>
        </p:nvSpPr>
        <p:spPr>
          <a:xfrm>
            <a:off x="5181601" y="1733550"/>
            <a:ext cx="6366932" cy="4486275"/>
          </a:xfrm>
        </p:spPr>
        <p:txBody>
          <a:bodyPr>
            <a:noAutofit/>
          </a:bodyPr>
          <a:lstStyle/>
          <a:p>
            <a:r>
              <a:rPr lang="en-US" sz="2400" b="0" i="0" dirty="0">
                <a:effectLst/>
                <a:latin typeface="Cambria" panose="02040503050406030204" pitchFamily="18" charset="0"/>
              </a:rPr>
              <a:t>The relationship between stress and disease </a:t>
            </a:r>
            <a:r>
              <a:rPr lang="en-US" sz="2400" dirty="0">
                <a:latin typeface="Cambria" panose="02040503050406030204" pitchFamily="18" charset="0"/>
              </a:rPr>
              <a:t>is obvious.</a:t>
            </a:r>
          </a:p>
          <a:p>
            <a:r>
              <a:rPr lang="en-US" sz="2400" b="0" i="0" dirty="0">
                <a:effectLst/>
                <a:latin typeface="Cambria" panose="02040503050406030204" pitchFamily="18" charset="0"/>
              </a:rPr>
              <a:t>The word ‘stress’ is used in physics to refer to the </a:t>
            </a:r>
            <a:r>
              <a:rPr lang="en-US" sz="2400" b="0" i="0" dirty="0">
                <a:effectLst/>
              </a:rPr>
              <a:t>interaction</a:t>
            </a:r>
            <a:r>
              <a:rPr lang="en-US" sz="2400" b="0" i="0" dirty="0">
                <a:effectLst/>
                <a:latin typeface="Cambria" panose="02040503050406030204" pitchFamily="18" charset="0"/>
              </a:rPr>
              <a:t> between a force and the resistance to counter that force, and it was Hans Selye who first incorporated this term into the medical lexicon to describe the “</a:t>
            </a:r>
            <a:r>
              <a:rPr lang="en-US" sz="2400" b="0" i="1" dirty="0">
                <a:effectLst/>
                <a:latin typeface="Cambria" panose="02040503050406030204" pitchFamily="18" charset="0"/>
              </a:rPr>
              <a:t>nonspecific response of the body to any demand</a:t>
            </a:r>
            <a:r>
              <a:rPr lang="en-US" sz="2400" b="0" i="0" dirty="0">
                <a:effectLst/>
                <a:latin typeface="Cambria" panose="02040503050406030204" pitchFamily="18" charset="0"/>
              </a:rPr>
              <a:t> “. </a:t>
            </a:r>
          </a:p>
          <a:p>
            <a:r>
              <a:rPr lang="en-US" sz="2400" b="0" i="0" dirty="0">
                <a:effectLst/>
                <a:latin typeface="Cambria" panose="02040503050406030204" pitchFamily="18" charset="0"/>
              </a:rPr>
              <a:t>Selye, who is known as the ‘father of stress research’, </a:t>
            </a:r>
            <a:endParaRPr lang="en-US" sz="2400" dirty="0"/>
          </a:p>
        </p:txBody>
      </p:sp>
    </p:spTree>
    <p:extLst>
      <p:ext uri="{BB962C8B-B14F-4D97-AF65-F5344CB8AC3E}">
        <p14:creationId xmlns:p14="http://schemas.microsoft.com/office/powerpoint/2010/main" val="1690820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5">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3D1CE7-1FA0-9618-7B90-2D83F58D32F8}"/>
              </a:ext>
            </a:extLst>
          </p:cNvPr>
          <p:cNvSpPr>
            <a:spLocks noGrp="1"/>
          </p:cNvSpPr>
          <p:nvPr>
            <p:ph type="title"/>
          </p:nvPr>
        </p:nvSpPr>
        <p:spPr>
          <a:xfrm>
            <a:off x="572493" y="238539"/>
            <a:ext cx="11018520" cy="1434415"/>
          </a:xfrm>
        </p:spPr>
        <p:txBody>
          <a:bodyPr anchor="b">
            <a:normAutofit/>
          </a:bodyPr>
          <a:lstStyle/>
          <a:p>
            <a:r>
              <a:rPr lang="en-US" sz="3600" b="1" dirty="0">
                <a:latin typeface="Raleway" pitchFamily="2" charset="0"/>
              </a:rPr>
              <a:t>T</a:t>
            </a:r>
            <a:r>
              <a:rPr lang="en-US" sz="3600" b="1" i="0" dirty="0">
                <a:effectLst/>
                <a:latin typeface="Raleway" pitchFamily="2" charset="0"/>
              </a:rPr>
              <a:t>ypes of stress</a:t>
            </a:r>
            <a:br>
              <a:rPr lang="en-US" sz="4600" b="0" i="0" dirty="0">
                <a:effectLst/>
                <a:latin typeface="Raleway" pitchFamily="2" charset="0"/>
              </a:rPr>
            </a:br>
            <a:endParaRPr lang="el-GR" sz="4600" dirty="0"/>
          </a:p>
        </p:txBody>
      </p:sp>
      <p:sp>
        <p:nvSpPr>
          <p:cNvPr id="58"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a:extLst>
              <a:ext uri="{FF2B5EF4-FFF2-40B4-BE49-F238E27FC236}">
                <a16:creationId xmlns:a16="http://schemas.microsoft.com/office/drawing/2014/main" id="{D90139C7-05C5-FA86-D407-C0A532E65AFE}"/>
              </a:ext>
            </a:extLst>
          </p:cNvPr>
          <p:cNvSpPr>
            <a:spLocks noGrp="1"/>
          </p:cNvSpPr>
          <p:nvPr>
            <p:ph idx="1"/>
          </p:nvPr>
        </p:nvSpPr>
        <p:spPr>
          <a:xfrm>
            <a:off x="572493" y="1681544"/>
            <a:ext cx="6908962" cy="4508944"/>
          </a:xfrm>
        </p:spPr>
        <p:txBody>
          <a:bodyPr anchor="t">
            <a:normAutofit/>
          </a:bodyPr>
          <a:lstStyle/>
          <a:p>
            <a:pPr marL="0" indent="0">
              <a:buNone/>
            </a:pPr>
            <a:r>
              <a:rPr lang="en-US" sz="1800" b="1" i="1" dirty="0">
                <a:effectLst/>
              </a:rPr>
              <a:t>Stress is an emotional response to an external or conceived threat. </a:t>
            </a:r>
            <a:endParaRPr lang="en-US" sz="1800" b="1" i="0" dirty="0">
              <a:effectLst/>
            </a:endParaRPr>
          </a:p>
          <a:p>
            <a:pPr marL="0" indent="0">
              <a:buNone/>
            </a:pPr>
            <a:r>
              <a:rPr lang="en-US" sz="1800" b="1" i="0" dirty="0">
                <a:effectLst/>
              </a:rPr>
              <a:t>It usually arises when the demands of a situation exceed our ability to manage and overcome it.</a:t>
            </a:r>
          </a:p>
          <a:p>
            <a:pPr marL="0" indent="0">
              <a:buNone/>
            </a:pPr>
            <a:endParaRPr lang="en-US" sz="1800" b="1" i="0" dirty="0">
              <a:effectLst/>
            </a:endParaRPr>
          </a:p>
          <a:p>
            <a:pPr marL="0" indent="0">
              <a:buNone/>
            </a:pPr>
            <a:r>
              <a:rPr lang="en-US" sz="1800" b="1" i="0" dirty="0">
                <a:effectLst/>
              </a:rPr>
              <a:t>Physical stress:</a:t>
            </a:r>
            <a:r>
              <a:rPr lang="en-US" sz="1800" b="0" i="0" dirty="0">
                <a:effectLst/>
              </a:rPr>
              <a:t> the result of an environmental or physical challenge, such as an illness, injury, or a tough workout.</a:t>
            </a:r>
          </a:p>
          <a:p>
            <a:pPr marL="0" indent="0">
              <a:buNone/>
            </a:pPr>
            <a:r>
              <a:rPr lang="en-US" sz="1800" b="1" i="0" dirty="0">
                <a:effectLst/>
              </a:rPr>
              <a:t>Emotional stress: </a:t>
            </a:r>
            <a:r>
              <a:rPr lang="en-US" sz="1800" b="0" i="0" dirty="0">
                <a:effectLst/>
              </a:rPr>
              <a:t>the result of challenging life events, such as the </a:t>
            </a:r>
          </a:p>
          <a:p>
            <a:pPr marL="0" indent="0">
              <a:buNone/>
            </a:pPr>
            <a:r>
              <a:rPr lang="en-US" sz="1800" b="0" i="0" dirty="0">
                <a:effectLst/>
              </a:rPr>
              <a:t>death of a loved one, a divorce, or moving to a new city.</a:t>
            </a:r>
          </a:p>
          <a:p>
            <a:pPr marL="0" indent="0">
              <a:buNone/>
            </a:pPr>
            <a:r>
              <a:rPr lang="en-US" sz="1800" b="1" i="0" dirty="0">
                <a:effectLst/>
              </a:rPr>
              <a:t>Situational Stress:</a:t>
            </a:r>
            <a:r>
              <a:rPr lang="en-US" sz="1800" b="0" i="0" dirty="0">
                <a:effectLst/>
              </a:rPr>
              <a:t> the result of a specific and fleeting situation,</a:t>
            </a:r>
          </a:p>
          <a:p>
            <a:pPr marL="0" indent="0">
              <a:buNone/>
            </a:pPr>
            <a:r>
              <a:rPr lang="en-US" sz="1800" b="0" i="0" dirty="0">
                <a:effectLst/>
              </a:rPr>
              <a:t> such as an interview or nerve-wracking encounters.</a:t>
            </a:r>
          </a:p>
          <a:p>
            <a:pPr marL="0" indent="0">
              <a:buNone/>
            </a:pPr>
            <a:r>
              <a:rPr lang="en-US" sz="1800" b="1" i="0" dirty="0">
                <a:effectLst/>
              </a:rPr>
              <a:t>Anticipatory stress: </a:t>
            </a:r>
            <a:r>
              <a:rPr lang="en-US" sz="1800" b="0" i="0" dirty="0">
                <a:effectLst/>
              </a:rPr>
              <a:t>the uncertainty of future </a:t>
            </a:r>
            <a:r>
              <a:rPr lang="en-US" sz="1800" b="0" i="0" dirty="0">
                <a:effectLst/>
                <a:latin typeface="Raleway" pitchFamily="2" charset="0"/>
              </a:rPr>
              <a:t>e</a:t>
            </a:r>
            <a:r>
              <a:rPr lang="en-US" sz="1800" b="0" i="0" dirty="0">
                <a:effectLst/>
              </a:rPr>
              <a:t>vents.</a:t>
            </a:r>
          </a:p>
          <a:p>
            <a:pPr marL="0" indent="0">
              <a:buNone/>
            </a:pPr>
            <a:endParaRPr lang="en-US" sz="1800" b="0" i="0" dirty="0">
              <a:effectLst/>
              <a:latin typeface="Raleway" pitchFamily="2" charset="0"/>
            </a:endParaRPr>
          </a:p>
        </p:txBody>
      </p:sp>
      <p:pic>
        <p:nvPicPr>
          <p:cNvPr id="7" name="Picture 6" descr="Stressed healthcare worker">
            <a:extLst>
              <a:ext uri="{FF2B5EF4-FFF2-40B4-BE49-F238E27FC236}">
                <a16:creationId xmlns:a16="http://schemas.microsoft.com/office/drawing/2014/main" id="{616A788A-6086-FCB4-9ABF-70E2A4D8255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35782" r="2" b="2"/>
          <a:stretch/>
        </p:blipFill>
        <p:spPr>
          <a:xfrm>
            <a:off x="7675658" y="2093976"/>
            <a:ext cx="3941064" cy="4096512"/>
          </a:xfrm>
          <a:prstGeom prst="rect">
            <a:avLst/>
          </a:prstGeom>
        </p:spPr>
      </p:pic>
    </p:spTree>
    <p:extLst>
      <p:ext uri="{BB962C8B-B14F-4D97-AF65-F5344CB8AC3E}">
        <p14:creationId xmlns:p14="http://schemas.microsoft.com/office/powerpoint/2010/main" val="3079314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EC405283-EAC1-E04D-1B9A-3F0578424D4D}"/>
              </a:ext>
            </a:extLst>
          </p:cNvPr>
          <p:cNvSpPr>
            <a:spLocks noGrp="1"/>
          </p:cNvSpPr>
          <p:nvPr>
            <p:ph idx="1"/>
          </p:nvPr>
        </p:nvSpPr>
        <p:spPr>
          <a:xfrm>
            <a:off x="838200" y="921125"/>
            <a:ext cx="6463086" cy="5544454"/>
          </a:xfrm>
        </p:spPr>
        <p:txBody>
          <a:bodyPr>
            <a:normAutofit/>
          </a:bodyPr>
          <a:lstStyle/>
          <a:p>
            <a:r>
              <a:rPr lang="en-US" sz="2400" b="1" i="0" dirty="0">
                <a:effectLst/>
              </a:rPr>
              <a:t>Acute stress</a:t>
            </a:r>
            <a:r>
              <a:rPr lang="en-US" sz="2400" b="0" i="0" dirty="0">
                <a:effectLst/>
              </a:rPr>
              <a:t> is a short-lived emotional response to perceived threats. It often comes with feelings of irritability, anger, and anxiety.</a:t>
            </a:r>
          </a:p>
          <a:p>
            <a:r>
              <a:rPr lang="en-US" sz="2400" b="0" i="0" dirty="0">
                <a:effectLst/>
              </a:rPr>
              <a:t>If acute stress happens frequently, it turns into </a:t>
            </a:r>
            <a:r>
              <a:rPr lang="en-US" sz="2400" b="1" i="0" dirty="0">
                <a:effectLst/>
              </a:rPr>
              <a:t>episodic stress</a:t>
            </a:r>
            <a:r>
              <a:rPr lang="en-US" sz="2400" b="0" i="0" dirty="0">
                <a:effectLst/>
              </a:rPr>
              <a:t>. This type of stress recurs frequently in someone’s life like waves.</a:t>
            </a:r>
          </a:p>
          <a:p>
            <a:r>
              <a:rPr lang="en-US" sz="2400" b="0" i="0" dirty="0">
                <a:effectLst/>
              </a:rPr>
              <a:t>If stress doesn’t fade in intensity, it then gets classified as </a:t>
            </a:r>
            <a:r>
              <a:rPr lang="en-US" sz="2400" b="1" i="0" dirty="0">
                <a:effectLst/>
              </a:rPr>
              <a:t>chronic stress</a:t>
            </a:r>
            <a:r>
              <a:rPr lang="en-US" sz="2400" b="1" dirty="0"/>
              <a:t> </a:t>
            </a:r>
            <a:r>
              <a:rPr lang="en-US" sz="2400" dirty="0"/>
              <a:t>-</a:t>
            </a:r>
            <a:r>
              <a:rPr lang="en-US" sz="2400" b="0" i="0" dirty="0">
                <a:effectLst/>
              </a:rPr>
              <a:t>  more concerning physical and mental health effects on the body.</a:t>
            </a:r>
          </a:p>
          <a:p>
            <a:endParaRPr lang="el-GR" sz="1800" dirty="0"/>
          </a:p>
        </p:txBody>
      </p:sp>
      <p:pic>
        <p:nvPicPr>
          <p:cNvPr id="5" name="Picture 4" descr="Stressed mother working at home">
            <a:extLst>
              <a:ext uri="{FF2B5EF4-FFF2-40B4-BE49-F238E27FC236}">
                <a16:creationId xmlns:a16="http://schemas.microsoft.com/office/drawing/2014/main" id="{51C98812-8243-AEA4-572B-09CA93160BF6}"/>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17501" r="15748" b="-2"/>
          <a:stretch/>
        </p:blipFill>
        <p:spPr>
          <a:xfrm>
            <a:off x="7301286" y="758514"/>
            <a:ext cx="4195871" cy="4195871"/>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2"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5888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908DB7-C3A6-4FCB-9820-CEE02B398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273665-AD3B-7DA5-5C97-5C24674227E6}"/>
              </a:ext>
            </a:extLst>
          </p:cNvPr>
          <p:cNvSpPr>
            <a:spLocks noGrp="1"/>
          </p:cNvSpPr>
          <p:nvPr>
            <p:ph type="title"/>
          </p:nvPr>
        </p:nvSpPr>
        <p:spPr>
          <a:xfrm>
            <a:off x="345809" y="166255"/>
            <a:ext cx="3704983" cy="6057716"/>
          </a:xfrm>
        </p:spPr>
        <p:txBody>
          <a:bodyPr anchor="ctr">
            <a:normAutofit/>
          </a:bodyPr>
          <a:lstStyle/>
          <a:p>
            <a:r>
              <a:rPr lang="en-US" sz="2800" b="1" dirty="0">
                <a:latin typeface="+mn-lt"/>
              </a:rPr>
              <a:t>Inner stress</a:t>
            </a:r>
            <a:br>
              <a:rPr lang="en-US" sz="2400" b="1" dirty="0">
                <a:latin typeface="+mn-lt"/>
              </a:rPr>
            </a:br>
            <a:br>
              <a:rPr lang="en-US" sz="2400" b="1" dirty="0">
                <a:latin typeface="+mn-lt"/>
              </a:rPr>
            </a:br>
            <a:r>
              <a:rPr lang="en-CY" sz="2400" dirty="0">
                <a:latin typeface="+mn-lt"/>
              </a:rPr>
              <a:t>-trauma of development</a:t>
            </a:r>
            <a:br>
              <a:rPr lang="en-US" sz="2400" dirty="0">
                <a:latin typeface="+mn-lt"/>
              </a:rPr>
            </a:br>
            <a:r>
              <a:rPr lang="en-US" sz="2400" dirty="0">
                <a:latin typeface="+mn-lt"/>
              </a:rPr>
              <a:t>-psychologically-determined </a:t>
            </a:r>
            <a:br>
              <a:rPr lang="en-US" sz="2400" dirty="0">
                <a:latin typeface="+mn-lt"/>
              </a:rPr>
            </a:br>
            <a:r>
              <a:rPr lang="en-US" sz="2400" dirty="0">
                <a:latin typeface="+mn-lt"/>
              </a:rPr>
              <a:t>self abuse</a:t>
            </a:r>
            <a:br>
              <a:rPr lang="en-US" sz="2400" dirty="0">
                <a:latin typeface="+mn-lt"/>
              </a:rPr>
            </a:br>
            <a:r>
              <a:rPr lang="en-US" sz="2400" dirty="0">
                <a:latin typeface="+mn-lt"/>
              </a:rPr>
              <a:t>-lie</a:t>
            </a:r>
            <a:br>
              <a:rPr lang="en-US" sz="2400" dirty="0">
                <a:latin typeface="+mn-lt"/>
              </a:rPr>
            </a:br>
            <a:r>
              <a:rPr lang="en-US" sz="2400" dirty="0">
                <a:latin typeface="+mn-lt"/>
              </a:rPr>
              <a:t>-manipulations</a:t>
            </a:r>
            <a:br>
              <a:rPr lang="en-US" sz="2400" dirty="0">
                <a:latin typeface="+mn-lt"/>
              </a:rPr>
            </a:br>
            <a:r>
              <a:rPr lang="en-US" sz="2400" dirty="0">
                <a:latin typeface="+mn-lt"/>
              </a:rPr>
              <a:t>-fears,</a:t>
            </a:r>
            <a:br>
              <a:rPr lang="en-US" sz="2400" dirty="0">
                <a:latin typeface="+mn-lt"/>
              </a:rPr>
            </a:br>
            <a:r>
              <a:rPr lang="en-US" sz="2400" dirty="0">
                <a:latin typeface="+mn-lt"/>
              </a:rPr>
              <a:t> -guilt</a:t>
            </a:r>
            <a:br>
              <a:rPr lang="en-US" sz="2400" dirty="0">
                <a:latin typeface="+mn-lt"/>
              </a:rPr>
            </a:br>
            <a:r>
              <a:rPr lang="en-US" sz="2400" dirty="0">
                <a:latin typeface="+mn-lt"/>
              </a:rPr>
              <a:t>-suppressed aggression</a:t>
            </a:r>
            <a:br>
              <a:rPr lang="en-US" sz="2400" dirty="0">
                <a:latin typeface="+mn-lt"/>
              </a:rPr>
            </a:br>
            <a:r>
              <a:rPr lang="en-US" sz="2400" dirty="0">
                <a:latin typeface="+mn-lt"/>
              </a:rPr>
              <a:t>-shame, </a:t>
            </a:r>
            <a:br>
              <a:rPr lang="en-US" sz="2400" dirty="0">
                <a:latin typeface="+mn-lt"/>
              </a:rPr>
            </a:br>
            <a:r>
              <a:rPr lang="en-US" sz="2400" dirty="0">
                <a:latin typeface="+mn-lt"/>
              </a:rPr>
              <a:t>-fake self-image</a:t>
            </a:r>
            <a:br>
              <a:rPr lang="en-US" sz="2400" dirty="0">
                <a:latin typeface="+mn-lt"/>
              </a:rPr>
            </a:br>
            <a:r>
              <a:rPr lang="en-US" sz="2400" dirty="0">
                <a:latin typeface="+mn-lt"/>
              </a:rPr>
              <a:t>-neglecting help </a:t>
            </a:r>
            <a:br>
              <a:rPr lang="en-US" sz="2400" dirty="0">
                <a:latin typeface="+mn-lt"/>
              </a:rPr>
            </a:br>
            <a:r>
              <a:rPr lang="en-US" sz="2400" dirty="0">
                <a:latin typeface="+mn-lt"/>
              </a:rPr>
              <a:t>-neglecting chronic diseases</a:t>
            </a:r>
            <a:br>
              <a:rPr lang="en-US" sz="2200" dirty="0"/>
            </a:br>
            <a:endParaRPr lang="el-GR" sz="2200" dirty="0"/>
          </a:p>
        </p:txBody>
      </p:sp>
      <p:sp>
        <p:nvSpPr>
          <p:cNvPr id="14" name="sketch line">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267200" y="630936"/>
            <a:ext cx="18288" cy="5590381"/>
          </a:xfrm>
          <a:custGeom>
            <a:avLst/>
            <a:gdLst>
              <a:gd name="connsiteX0" fmla="*/ 0 w 18288"/>
              <a:gd name="connsiteY0" fmla="*/ 0 h 5590381"/>
              <a:gd name="connsiteX1" fmla="*/ 18288 w 18288"/>
              <a:gd name="connsiteY1" fmla="*/ 0 h 5590381"/>
              <a:gd name="connsiteX2" fmla="*/ 18288 w 18288"/>
              <a:gd name="connsiteY2" fmla="*/ 754701 h 5590381"/>
              <a:gd name="connsiteX3" fmla="*/ 18288 w 18288"/>
              <a:gd name="connsiteY3" fmla="*/ 1565307 h 5590381"/>
              <a:gd name="connsiteX4" fmla="*/ 18288 w 18288"/>
              <a:gd name="connsiteY4" fmla="*/ 2152297 h 5590381"/>
              <a:gd name="connsiteX5" fmla="*/ 18288 w 18288"/>
              <a:gd name="connsiteY5" fmla="*/ 2906998 h 5590381"/>
              <a:gd name="connsiteX6" fmla="*/ 18288 w 18288"/>
              <a:gd name="connsiteY6" fmla="*/ 3549892 h 5590381"/>
              <a:gd name="connsiteX7" fmla="*/ 18288 w 18288"/>
              <a:gd name="connsiteY7" fmla="*/ 4080978 h 5590381"/>
              <a:gd name="connsiteX8" fmla="*/ 18288 w 18288"/>
              <a:gd name="connsiteY8" fmla="*/ 4835680 h 5590381"/>
              <a:gd name="connsiteX9" fmla="*/ 18288 w 18288"/>
              <a:gd name="connsiteY9" fmla="*/ 5590381 h 5590381"/>
              <a:gd name="connsiteX10" fmla="*/ 0 w 18288"/>
              <a:gd name="connsiteY10" fmla="*/ 5590381 h 5590381"/>
              <a:gd name="connsiteX11" fmla="*/ 0 w 18288"/>
              <a:gd name="connsiteY11" fmla="*/ 4835680 h 5590381"/>
              <a:gd name="connsiteX12" fmla="*/ 0 w 18288"/>
              <a:gd name="connsiteY12" fmla="*/ 4304593 h 5590381"/>
              <a:gd name="connsiteX13" fmla="*/ 0 w 18288"/>
              <a:gd name="connsiteY13" fmla="*/ 3773507 h 5590381"/>
              <a:gd name="connsiteX14" fmla="*/ 0 w 18288"/>
              <a:gd name="connsiteY14" fmla="*/ 3186517 h 5590381"/>
              <a:gd name="connsiteX15" fmla="*/ 0 w 18288"/>
              <a:gd name="connsiteY15" fmla="*/ 2487720 h 5590381"/>
              <a:gd name="connsiteX16" fmla="*/ 0 w 18288"/>
              <a:gd name="connsiteY16" fmla="*/ 1956633 h 5590381"/>
              <a:gd name="connsiteX17" fmla="*/ 0 w 18288"/>
              <a:gd name="connsiteY17" fmla="*/ 1425547 h 5590381"/>
              <a:gd name="connsiteX18" fmla="*/ 0 w 18288"/>
              <a:gd name="connsiteY18" fmla="*/ 614942 h 5590381"/>
              <a:gd name="connsiteX19" fmla="*/ 0 w 18288"/>
              <a:gd name="connsiteY19" fmla="*/ 0 h 559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288" h="5590381" fill="none" extrusionOk="0">
                <a:moveTo>
                  <a:pt x="0" y="0"/>
                </a:moveTo>
                <a:cubicBezTo>
                  <a:pt x="7726" y="-435"/>
                  <a:pt x="14198" y="437"/>
                  <a:pt x="18288" y="0"/>
                </a:cubicBezTo>
                <a:cubicBezTo>
                  <a:pt x="-5226" y="225076"/>
                  <a:pt x="46275" y="562283"/>
                  <a:pt x="18288" y="754701"/>
                </a:cubicBezTo>
                <a:cubicBezTo>
                  <a:pt x="-9699" y="947119"/>
                  <a:pt x="30081" y="1239251"/>
                  <a:pt x="18288" y="1565307"/>
                </a:cubicBezTo>
                <a:cubicBezTo>
                  <a:pt x="6495" y="1891363"/>
                  <a:pt x="7160" y="1999140"/>
                  <a:pt x="18288" y="2152297"/>
                </a:cubicBezTo>
                <a:cubicBezTo>
                  <a:pt x="29417" y="2305454"/>
                  <a:pt x="28705" y="2598333"/>
                  <a:pt x="18288" y="2906998"/>
                </a:cubicBezTo>
                <a:cubicBezTo>
                  <a:pt x="7871" y="3215663"/>
                  <a:pt x="35263" y="3327412"/>
                  <a:pt x="18288" y="3549892"/>
                </a:cubicBezTo>
                <a:cubicBezTo>
                  <a:pt x="1313" y="3772372"/>
                  <a:pt x="38561" y="3843836"/>
                  <a:pt x="18288" y="4080978"/>
                </a:cubicBezTo>
                <a:cubicBezTo>
                  <a:pt x="-1985" y="4318120"/>
                  <a:pt x="-3806" y="4511166"/>
                  <a:pt x="18288" y="4835680"/>
                </a:cubicBezTo>
                <a:cubicBezTo>
                  <a:pt x="40382" y="5160194"/>
                  <a:pt x="-13070" y="5401748"/>
                  <a:pt x="18288" y="5590381"/>
                </a:cubicBezTo>
                <a:cubicBezTo>
                  <a:pt x="12010" y="5589863"/>
                  <a:pt x="6799" y="5589982"/>
                  <a:pt x="0" y="5590381"/>
                </a:cubicBezTo>
                <a:cubicBezTo>
                  <a:pt x="-6480" y="5250523"/>
                  <a:pt x="-32148" y="5052531"/>
                  <a:pt x="0" y="4835680"/>
                </a:cubicBezTo>
                <a:cubicBezTo>
                  <a:pt x="32148" y="4618829"/>
                  <a:pt x="5352" y="4496374"/>
                  <a:pt x="0" y="4304593"/>
                </a:cubicBezTo>
                <a:cubicBezTo>
                  <a:pt x="-5352" y="4112812"/>
                  <a:pt x="9645" y="3919423"/>
                  <a:pt x="0" y="3773507"/>
                </a:cubicBezTo>
                <a:cubicBezTo>
                  <a:pt x="-9645" y="3627591"/>
                  <a:pt x="-10654" y="3330687"/>
                  <a:pt x="0" y="3186517"/>
                </a:cubicBezTo>
                <a:cubicBezTo>
                  <a:pt x="10654" y="3042347"/>
                  <a:pt x="18181" y="2635923"/>
                  <a:pt x="0" y="2487720"/>
                </a:cubicBezTo>
                <a:cubicBezTo>
                  <a:pt x="-18181" y="2339517"/>
                  <a:pt x="-7947" y="2113537"/>
                  <a:pt x="0" y="1956633"/>
                </a:cubicBezTo>
                <a:cubicBezTo>
                  <a:pt x="7947" y="1799729"/>
                  <a:pt x="-15145" y="1657735"/>
                  <a:pt x="0" y="1425547"/>
                </a:cubicBezTo>
                <a:cubicBezTo>
                  <a:pt x="15145" y="1193359"/>
                  <a:pt x="-23832" y="948054"/>
                  <a:pt x="0" y="614942"/>
                </a:cubicBezTo>
                <a:cubicBezTo>
                  <a:pt x="23832" y="281831"/>
                  <a:pt x="2816" y="129878"/>
                  <a:pt x="0" y="0"/>
                </a:cubicBezTo>
                <a:close/>
              </a:path>
              <a:path w="18288" h="5590381" stroke="0" extrusionOk="0">
                <a:moveTo>
                  <a:pt x="0" y="0"/>
                </a:moveTo>
                <a:cubicBezTo>
                  <a:pt x="5871" y="848"/>
                  <a:pt x="11713" y="-200"/>
                  <a:pt x="18288" y="0"/>
                </a:cubicBezTo>
                <a:cubicBezTo>
                  <a:pt x="41141" y="165299"/>
                  <a:pt x="3613" y="427555"/>
                  <a:pt x="18288" y="698798"/>
                </a:cubicBezTo>
                <a:cubicBezTo>
                  <a:pt x="32963" y="970041"/>
                  <a:pt x="19680" y="1226199"/>
                  <a:pt x="18288" y="1397595"/>
                </a:cubicBezTo>
                <a:cubicBezTo>
                  <a:pt x="16896" y="1568991"/>
                  <a:pt x="38798" y="1794517"/>
                  <a:pt x="18288" y="2152297"/>
                </a:cubicBezTo>
                <a:cubicBezTo>
                  <a:pt x="-2222" y="2510077"/>
                  <a:pt x="40846" y="2594424"/>
                  <a:pt x="18288" y="2739287"/>
                </a:cubicBezTo>
                <a:cubicBezTo>
                  <a:pt x="-4270" y="2884150"/>
                  <a:pt x="27117" y="3129706"/>
                  <a:pt x="18288" y="3493988"/>
                </a:cubicBezTo>
                <a:cubicBezTo>
                  <a:pt x="9459" y="3858270"/>
                  <a:pt x="54201" y="4041447"/>
                  <a:pt x="18288" y="4304593"/>
                </a:cubicBezTo>
                <a:cubicBezTo>
                  <a:pt x="-17625" y="4567740"/>
                  <a:pt x="49627" y="5149125"/>
                  <a:pt x="18288" y="5590381"/>
                </a:cubicBezTo>
                <a:cubicBezTo>
                  <a:pt x="10860" y="5590744"/>
                  <a:pt x="7568" y="5590157"/>
                  <a:pt x="0" y="5590381"/>
                </a:cubicBezTo>
                <a:cubicBezTo>
                  <a:pt x="36767" y="5266821"/>
                  <a:pt x="-16223" y="5116146"/>
                  <a:pt x="0" y="4835680"/>
                </a:cubicBezTo>
                <a:cubicBezTo>
                  <a:pt x="16223" y="4555214"/>
                  <a:pt x="-16316" y="4356490"/>
                  <a:pt x="0" y="4136882"/>
                </a:cubicBezTo>
                <a:cubicBezTo>
                  <a:pt x="16316" y="3917274"/>
                  <a:pt x="8005" y="3773465"/>
                  <a:pt x="0" y="3549892"/>
                </a:cubicBezTo>
                <a:cubicBezTo>
                  <a:pt x="-8005" y="3326319"/>
                  <a:pt x="27623" y="3052456"/>
                  <a:pt x="0" y="2851094"/>
                </a:cubicBezTo>
                <a:cubicBezTo>
                  <a:pt x="-27623" y="2649732"/>
                  <a:pt x="5614" y="2455815"/>
                  <a:pt x="0" y="2264104"/>
                </a:cubicBezTo>
                <a:cubicBezTo>
                  <a:pt x="-5614" y="2072393"/>
                  <a:pt x="22598" y="1990723"/>
                  <a:pt x="0" y="1733018"/>
                </a:cubicBezTo>
                <a:cubicBezTo>
                  <a:pt x="-22598" y="1475313"/>
                  <a:pt x="-6965" y="1369123"/>
                  <a:pt x="0" y="1090124"/>
                </a:cubicBezTo>
                <a:cubicBezTo>
                  <a:pt x="6965" y="811125"/>
                  <a:pt x="-19273" y="507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3114097614">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Torn rope">
            <a:extLst>
              <a:ext uri="{FF2B5EF4-FFF2-40B4-BE49-F238E27FC236}">
                <a16:creationId xmlns:a16="http://schemas.microsoft.com/office/drawing/2014/main" id="{9BCD8A7E-AF2E-7575-9E79-A2ACC098522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54296" y="630936"/>
            <a:ext cx="5863118" cy="3913632"/>
          </a:xfrm>
          <a:prstGeom prst="rect">
            <a:avLst/>
          </a:prstGeom>
        </p:spPr>
      </p:pic>
      <p:sp>
        <p:nvSpPr>
          <p:cNvPr id="9" name="Content Placeholder 8">
            <a:extLst>
              <a:ext uri="{FF2B5EF4-FFF2-40B4-BE49-F238E27FC236}">
                <a16:creationId xmlns:a16="http://schemas.microsoft.com/office/drawing/2014/main" id="{E6881967-2879-C89D-D8CF-861DC3B44821}"/>
              </a:ext>
            </a:extLst>
          </p:cNvPr>
          <p:cNvSpPr>
            <a:spLocks noGrp="1"/>
          </p:cNvSpPr>
          <p:nvPr>
            <p:ph idx="1"/>
          </p:nvPr>
        </p:nvSpPr>
        <p:spPr>
          <a:xfrm>
            <a:off x="4654296" y="4798577"/>
            <a:ext cx="6894576" cy="1428487"/>
          </a:xfrm>
        </p:spPr>
        <p:txBody>
          <a:bodyPr anchor="t">
            <a:normAutofit/>
          </a:bodyPr>
          <a:lstStyle/>
          <a:p>
            <a:pPr marL="0" indent="0">
              <a:buNone/>
            </a:pPr>
            <a:r>
              <a:rPr lang="en-US" dirty="0"/>
              <a:t>Do we realize?</a:t>
            </a:r>
          </a:p>
        </p:txBody>
      </p:sp>
    </p:spTree>
    <p:extLst>
      <p:ext uri="{BB962C8B-B14F-4D97-AF65-F5344CB8AC3E}">
        <p14:creationId xmlns:p14="http://schemas.microsoft.com/office/powerpoint/2010/main" val="2503560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The 3 Stages of Stress - Shawna Bigby Davis">
            <a:extLst>
              <a:ext uri="{FF2B5EF4-FFF2-40B4-BE49-F238E27FC236}">
                <a16:creationId xmlns:a16="http://schemas.microsoft.com/office/drawing/2014/main" id="{9AEB12C7-41C5-20B0-4A0A-6BAF15B30FB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a:ext>
            </a:extLst>
          </a:blip>
          <a:srcRect b="19"/>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4145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3374</TotalTime>
  <Words>1440</Words>
  <Application>Microsoft Office PowerPoint</Application>
  <PresentationFormat>Widescreen</PresentationFormat>
  <Paragraphs>187</Paragraphs>
  <Slides>28</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28</vt:i4>
      </vt:variant>
    </vt:vector>
  </HeadingPairs>
  <TitlesOfParts>
    <vt:vector size="41" baseType="lpstr">
      <vt:lpstr>Abril Fatface</vt:lpstr>
      <vt:lpstr>-apple-system</vt:lpstr>
      <vt:lpstr>Arial</vt:lpstr>
      <vt:lpstr>Arial Nova</vt:lpstr>
      <vt:lpstr>Calibri</vt:lpstr>
      <vt:lpstr>Calibri Light</vt:lpstr>
      <vt:lpstr>Cambria</vt:lpstr>
      <vt:lpstr>Georgia</vt:lpstr>
      <vt:lpstr>Montserrat Classic Bold</vt:lpstr>
      <vt:lpstr>Montserrat Light</vt:lpstr>
      <vt:lpstr>Raleway</vt:lpstr>
      <vt:lpstr>var(--font-family-body)</vt:lpstr>
      <vt:lpstr>Office Theme</vt:lpstr>
      <vt:lpstr>PowerPoint Presentation</vt:lpstr>
      <vt:lpstr>PowerPoint Presentation</vt:lpstr>
      <vt:lpstr>Unswer the questions</vt:lpstr>
      <vt:lpstr>PowerPoint Presentation</vt:lpstr>
      <vt:lpstr> “syndrome of just being sick”</vt:lpstr>
      <vt:lpstr>Types of stress </vt:lpstr>
      <vt:lpstr>PowerPoint Presentation</vt:lpstr>
      <vt:lpstr>Inner stress  -trauma of development -psychologically-determined  self abuse -lie -manipulations -fears,  -guilt -suppressed aggression -shame,  -fake self-image -neglecting help  -neglecting chronic diseases </vt:lpstr>
      <vt:lpstr>PowerPoint Presentation</vt:lpstr>
      <vt:lpstr>Stress hormones</vt:lpstr>
      <vt:lpstr>PowerPoint Presentation</vt:lpstr>
      <vt:lpstr>Effects of stress</vt:lpstr>
      <vt:lpstr>Stress and Sexual health disorders</vt:lpstr>
      <vt:lpstr>PowerPoint Presentation</vt:lpstr>
      <vt:lpstr>Reproductive health disorders: Infertility, pregnancy loss </vt:lpstr>
      <vt:lpstr>Inner stress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Copability </vt:lpstr>
      <vt:lpstr>Returning responsibility</vt:lpstr>
      <vt:lpstr>Help the mind - Help  the body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Yiota Mitroyianni</dc:creator>
  <cp:lastModifiedBy>Yiota Mitroyianni</cp:lastModifiedBy>
  <cp:revision>12</cp:revision>
  <dcterms:created xsi:type="dcterms:W3CDTF">2022-04-06T09:10:52Z</dcterms:created>
  <dcterms:modified xsi:type="dcterms:W3CDTF">2022-11-17T12:08:59Z</dcterms:modified>
</cp:coreProperties>
</file>