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313" r:id="rId2"/>
    <p:sldId id="427" r:id="rId3"/>
    <p:sldId id="283" r:id="rId4"/>
    <p:sldId id="287" r:id="rId5"/>
    <p:sldId id="317" r:id="rId6"/>
    <p:sldId id="307" r:id="rId7"/>
    <p:sldId id="378" r:id="rId8"/>
    <p:sldId id="407" r:id="rId9"/>
    <p:sldId id="371" r:id="rId10"/>
    <p:sldId id="372" r:id="rId11"/>
    <p:sldId id="408" r:id="rId12"/>
    <p:sldId id="350" r:id="rId13"/>
    <p:sldId id="391" r:id="rId14"/>
    <p:sldId id="318" r:id="rId15"/>
    <p:sldId id="392" r:id="rId16"/>
    <p:sldId id="393" r:id="rId17"/>
    <p:sldId id="394" r:id="rId18"/>
    <p:sldId id="375" r:id="rId19"/>
    <p:sldId id="395" r:id="rId20"/>
    <p:sldId id="396" r:id="rId21"/>
    <p:sldId id="397" r:id="rId22"/>
    <p:sldId id="338" r:id="rId23"/>
    <p:sldId id="305" r:id="rId24"/>
    <p:sldId id="389" r:id="rId25"/>
    <p:sldId id="403" r:id="rId26"/>
    <p:sldId id="399" r:id="rId27"/>
    <p:sldId id="387" r:id="rId28"/>
    <p:sldId id="411" r:id="rId29"/>
    <p:sldId id="364" r:id="rId30"/>
    <p:sldId id="405" r:id="rId31"/>
    <p:sldId id="433" r:id="rId32"/>
    <p:sldId id="406" r:id="rId33"/>
    <p:sldId id="428" r:id="rId34"/>
    <p:sldId id="415" r:id="rId35"/>
    <p:sldId id="418" r:id="rId36"/>
    <p:sldId id="429" r:id="rId37"/>
    <p:sldId id="419" r:id="rId38"/>
    <p:sldId id="420" r:id="rId39"/>
    <p:sldId id="299" r:id="rId40"/>
    <p:sldId id="417" r:id="rId41"/>
    <p:sldId id="304" r:id="rId42"/>
    <p:sldId id="425" r:id="rId43"/>
    <p:sldId id="279" r:id="rId44"/>
    <p:sldId id="277" r:id="rId45"/>
    <p:sldId id="306" r:id="rId46"/>
    <p:sldId id="281" r:id="rId47"/>
    <p:sldId id="311" r:id="rId48"/>
    <p:sldId id="288" r:id="rId49"/>
    <p:sldId id="312" r:id="rId50"/>
    <p:sldId id="293" r:id="rId51"/>
    <p:sldId id="286" r:id="rId52"/>
    <p:sldId id="289" r:id="rId53"/>
    <p:sldId id="309" r:id="rId54"/>
    <p:sldId id="290" r:id="rId55"/>
    <p:sldId id="294" r:id="rId56"/>
    <p:sldId id="296" r:id="rId57"/>
    <p:sldId id="310" r:id="rId58"/>
    <p:sldId id="430" r:id="rId59"/>
    <p:sldId id="431" r:id="rId60"/>
    <p:sldId id="432" r:id="rId61"/>
    <p:sldId id="298" r:id="rId62"/>
    <p:sldId id="300" r:id="rId63"/>
    <p:sldId id="301" r:id="rId64"/>
    <p:sldId id="302" r:id="rId65"/>
    <p:sldId id="303" r:id="rId6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C1B9"/>
    <a:srgbClr val="DAC2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615" autoAdjust="0"/>
  </p:normalViewPr>
  <p:slideViewPr>
    <p:cSldViewPr snapToGrid="0">
      <p:cViewPr varScale="1">
        <p:scale>
          <a:sx n="67" d="100"/>
          <a:sy n="67" d="100"/>
        </p:scale>
        <p:origin x="121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3" d="100"/>
        <a:sy n="2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600" b="1" dirty="0">
                <a:solidFill>
                  <a:schemeClr val="tx1"/>
                </a:solidFill>
              </a:rPr>
              <a:t>%Caloric intake- USA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3C8-47BD-8F90-166084001580}"/>
              </c:ext>
            </c:extLst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3C8-47BD-8F90-166084001580}"/>
              </c:ext>
            </c:extLst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24B-4653-A643-09FF960D9720}"/>
              </c:ext>
            </c:extLst>
          </c:dPt>
          <c:dPt>
            <c:idx val="3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124B-4653-A643-09FF960D9720}"/>
              </c:ext>
            </c:extLst>
          </c:dPt>
          <c:cat>
            <c:strRef>
              <c:f>Sheet1!$A$2:$A$5</c:f>
              <c:strCache>
                <c:ptCount val="4"/>
                <c:pt idx="0">
                  <c:v>UPF</c:v>
                </c:pt>
                <c:pt idx="1">
                  <c:v>Unprocessed/minimally</c:v>
                </c:pt>
                <c:pt idx="2">
                  <c:v>Processed</c:v>
                </c:pt>
                <c:pt idx="3">
                  <c:v>Culinary ingredients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57.5</c:v>
                </c:pt>
                <c:pt idx="1">
                  <c:v>30.2</c:v>
                </c:pt>
                <c:pt idx="2">
                  <c:v>9.3000000000000007</c:v>
                </c:pt>
                <c:pt idx="3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C8-47BD-8F90-1660840015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F43CD3-13DC-4FB6-8F7E-618B631C6700}" type="doc">
      <dgm:prSet loTypeId="urn:microsoft.com/office/officeart/2005/8/layout/arrow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273C84-F924-4954-B2AC-B8C535CCE969}">
      <dgm:prSet phldrT="[Text]"/>
      <dgm:spPr/>
      <dgm:t>
        <a:bodyPr/>
        <a:lstStyle/>
        <a:p>
          <a:r>
            <a:rPr lang="en-US" dirty="0">
              <a:solidFill>
                <a:srgbClr val="131413"/>
              </a:solidFill>
              <a:latin typeface="PwmrtwAdvTTb5929f4c"/>
            </a:rPr>
            <a:t>Saturated fat </a:t>
          </a:r>
          <a:endParaRPr lang="en-US" dirty="0"/>
        </a:p>
        <a:p>
          <a:r>
            <a:rPr lang="en-US" dirty="0">
              <a:solidFill>
                <a:srgbClr val="131413"/>
              </a:solidFill>
              <a:latin typeface="PwmrtwAdvTTb5929f4c"/>
            </a:rPr>
            <a:t>Carbohydrates</a:t>
          </a:r>
        </a:p>
        <a:p>
          <a:r>
            <a:rPr lang="en-US" dirty="0">
              <a:solidFill>
                <a:srgbClr val="131413"/>
              </a:solidFill>
              <a:latin typeface="PwmrtwAdvTTb5929f4c"/>
            </a:rPr>
            <a:t>Added sugar</a:t>
          </a:r>
        </a:p>
        <a:p>
          <a:r>
            <a:rPr lang="en-US" dirty="0">
              <a:solidFill>
                <a:srgbClr val="131413"/>
              </a:solidFill>
              <a:latin typeface="PwmrtwAdvTTb5929f4c"/>
            </a:rPr>
            <a:t>Salt</a:t>
          </a:r>
        </a:p>
        <a:p>
          <a:r>
            <a:rPr lang="en-US" dirty="0">
              <a:solidFill>
                <a:srgbClr val="131413"/>
              </a:solidFill>
              <a:latin typeface="PwmrtwAdvTTb5929f4c"/>
            </a:rPr>
            <a:t>Energy density</a:t>
          </a:r>
        </a:p>
      </dgm:t>
    </dgm:pt>
    <dgm:pt modelId="{B0DE9AE6-486A-4E6F-B1FD-A33D04639B21}" type="parTrans" cxnId="{DFBECDA7-5245-4C1F-B26C-7D1389C2456E}">
      <dgm:prSet/>
      <dgm:spPr/>
      <dgm:t>
        <a:bodyPr/>
        <a:lstStyle/>
        <a:p>
          <a:endParaRPr lang="en-US"/>
        </a:p>
      </dgm:t>
    </dgm:pt>
    <dgm:pt modelId="{154CA8AC-3712-4DE0-BEB3-BC8B04A0FA33}" type="sibTrans" cxnId="{DFBECDA7-5245-4C1F-B26C-7D1389C2456E}">
      <dgm:prSet/>
      <dgm:spPr/>
      <dgm:t>
        <a:bodyPr/>
        <a:lstStyle/>
        <a:p>
          <a:endParaRPr lang="en-US"/>
        </a:p>
      </dgm:t>
    </dgm:pt>
    <dgm:pt modelId="{85D80F42-10BB-4ADA-AF02-CF88E3A263DB}">
      <dgm:prSet phldrT="[Text]"/>
      <dgm:spPr/>
      <dgm:t>
        <a:bodyPr/>
        <a:lstStyle/>
        <a:p>
          <a:r>
            <a:rPr lang="en-US" dirty="0">
              <a:solidFill>
                <a:srgbClr val="131413"/>
              </a:solidFill>
              <a:latin typeface="PwmrtwAdvTTb5929f4c"/>
            </a:rPr>
            <a:t>Protein</a:t>
          </a:r>
        </a:p>
        <a:p>
          <a:r>
            <a:rPr lang="en-US" dirty="0">
              <a:solidFill>
                <a:srgbClr val="131413"/>
              </a:solidFill>
              <a:latin typeface="PwmrtwAdvTTb5929f4c"/>
            </a:rPr>
            <a:t>Fiber </a:t>
          </a:r>
        </a:p>
        <a:p>
          <a:r>
            <a:rPr lang="en-US" dirty="0">
              <a:solidFill>
                <a:srgbClr val="131413"/>
              </a:solidFill>
              <a:latin typeface="PwmrtwAdvTTb5929f4c"/>
            </a:rPr>
            <a:t>vitamins A, C, D, and E, </a:t>
          </a:r>
        </a:p>
        <a:p>
          <a:r>
            <a:rPr lang="en-US" dirty="0">
              <a:solidFill>
                <a:srgbClr val="131413"/>
              </a:solidFill>
              <a:latin typeface="PwmrtwAdvTTb5929f4c"/>
            </a:rPr>
            <a:t>Minerals: Zn, K, P, Mg, Ca</a:t>
          </a:r>
        </a:p>
      </dgm:t>
    </dgm:pt>
    <dgm:pt modelId="{33189B3E-87D6-46FE-BDFE-023D0FCB9B4C}" type="parTrans" cxnId="{B18CD6D2-8F30-410C-8D23-1FB28F4ACDAC}">
      <dgm:prSet/>
      <dgm:spPr/>
      <dgm:t>
        <a:bodyPr/>
        <a:lstStyle/>
        <a:p>
          <a:endParaRPr lang="en-US"/>
        </a:p>
      </dgm:t>
    </dgm:pt>
    <dgm:pt modelId="{190DBD4E-B28A-4F2A-B2EF-54B0A999FBF4}" type="sibTrans" cxnId="{B18CD6D2-8F30-410C-8D23-1FB28F4ACDAC}">
      <dgm:prSet/>
      <dgm:spPr/>
      <dgm:t>
        <a:bodyPr/>
        <a:lstStyle/>
        <a:p>
          <a:endParaRPr lang="en-US"/>
        </a:p>
      </dgm:t>
    </dgm:pt>
    <dgm:pt modelId="{A1A8EC51-4136-4BEA-B1C5-ABCD6A94A6C0}" type="pres">
      <dgm:prSet presAssocID="{09F43CD3-13DC-4FB6-8F7E-618B631C6700}" presName="compositeShape" presStyleCnt="0">
        <dgm:presLayoutVars>
          <dgm:chMax val="2"/>
          <dgm:dir/>
          <dgm:resizeHandles val="exact"/>
        </dgm:presLayoutVars>
      </dgm:prSet>
      <dgm:spPr/>
    </dgm:pt>
    <dgm:pt modelId="{0960271B-EFD8-43DD-8D1E-A5A8C7B161BD}" type="pres">
      <dgm:prSet presAssocID="{7B273C84-F924-4954-B2AC-B8C535CCE969}" presName="upArrow" presStyleLbl="node1" presStyleIdx="0" presStyleCnt="2"/>
      <dgm:spPr>
        <a:solidFill>
          <a:srgbClr val="C00000"/>
        </a:solidFill>
      </dgm:spPr>
    </dgm:pt>
    <dgm:pt modelId="{C0416E36-AC8B-47E1-87ED-83030E08B571}" type="pres">
      <dgm:prSet presAssocID="{7B273C84-F924-4954-B2AC-B8C535CCE969}" presName="upArrowText" presStyleLbl="revTx" presStyleIdx="0" presStyleCnt="2">
        <dgm:presLayoutVars>
          <dgm:chMax val="0"/>
          <dgm:bulletEnabled val="1"/>
        </dgm:presLayoutVars>
      </dgm:prSet>
      <dgm:spPr/>
    </dgm:pt>
    <dgm:pt modelId="{FE1C1310-BDE4-4107-A777-9579EBE98345}" type="pres">
      <dgm:prSet presAssocID="{85D80F42-10BB-4ADA-AF02-CF88E3A263DB}" presName="downArrow" presStyleLbl="node1" presStyleIdx="1" presStyleCnt="2"/>
      <dgm:spPr>
        <a:solidFill>
          <a:schemeClr val="accent6">
            <a:lumMod val="60000"/>
            <a:lumOff val="40000"/>
          </a:schemeClr>
        </a:solidFill>
      </dgm:spPr>
    </dgm:pt>
    <dgm:pt modelId="{CDBD5D72-DBC3-4240-A679-272C09A92AC6}" type="pres">
      <dgm:prSet presAssocID="{85D80F42-10BB-4ADA-AF02-CF88E3A263DB}" presName="downArrowText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B25FC43B-AF6B-4209-8267-CC3C9CBF7887}" type="presOf" srcId="{09F43CD3-13DC-4FB6-8F7E-618B631C6700}" destId="{A1A8EC51-4136-4BEA-B1C5-ABCD6A94A6C0}" srcOrd="0" destOrd="0" presId="urn:microsoft.com/office/officeart/2005/8/layout/arrow4"/>
    <dgm:cxn modelId="{7725DA91-7C9E-41E5-8662-E67988C604BA}" type="presOf" srcId="{7B273C84-F924-4954-B2AC-B8C535CCE969}" destId="{C0416E36-AC8B-47E1-87ED-83030E08B571}" srcOrd="0" destOrd="0" presId="urn:microsoft.com/office/officeart/2005/8/layout/arrow4"/>
    <dgm:cxn modelId="{DFBECDA7-5245-4C1F-B26C-7D1389C2456E}" srcId="{09F43CD3-13DC-4FB6-8F7E-618B631C6700}" destId="{7B273C84-F924-4954-B2AC-B8C535CCE969}" srcOrd="0" destOrd="0" parTransId="{B0DE9AE6-486A-4E6F-B1FD-A33D04639B21}" sibTransId="{154CA8AC-3712-4DE0-BEB3-BC8B04A0FA33}"/>
    <dgm:cxn modelId="{F962F9AE-B225-4933-B1B5-2731E959E238}" type="presOf" srcId="{85D80F42-10BB-4ADA-AF02-CF88E3A263DB}" destId="{CDBD5D72-DBC3-4240-A679-272C09A92AC6}" srcOrd="0" destOrd="0" presId="urn:microsoft.com/office/officeart/2005/8/layout/arrow4"/>
    <dgm:cxn modelId="{B18CD6D2-8F30-410C-8D23-1FB28F4ACDAC}" srcId="{09F43CD3-13DC-4FB6-8F7E-618B631C6700}" destId="{85D80F42-10BB-4ADA-AF02-CF88E3A263DB}" srcOrd="1" destOrd="0" parTransId="{33189B3E-87D6-46FE-BDFE-023D0FCB9B4C}" sibTransId="{190DBD4E-B28A-4F2A-B2EF-54B0A999FBF4}"/>
    <dgm:cxn modelId="{45DECB11-1024-4561-A839-95B9CDD547B4}" type="presParOf" srcId="{A1A8EC51-4136-4BEA-B1C5-ABCD6A94A6C0}" destId="{0960271B-EFD8-43DD-8D1E-A5A8C7B161BD}" srcOrd="0" destOrd="0" presId="urn:microsoft.com/office/officeart/2005/8/layout/arrow4"/>
    <dgm:cxn modelId="{D1CE664F-5828-4332-9BA8-498ED20B9443}" type="presParOf" srcId="{A1A8EC51-4136-4BEA-B1C5-ABCD6A94A6C0}" destId="{C0416E36-AC8B-47E1-87ED-83030E08B571}" srcOrd="1" destOrd="0" presId="urn:microsoft.com/office/officeart/2005/8/layout/arrow4"/>
    <dgm:cxn modelId="{4F0EBA62-25AA-406B-8974-397C6F0CD337}" type="presParOf" srcId="{A1A8EC51-4136-4BEA-B1C5-ABCD6A94A6C0}" destId="{FE1C1310-BDE4-4107-A777-9579EBE98345}" srcOrd="2" destOrd="0" presId="urn:microsoft.com/office/officeart/2005/8/layout/arrow4"/>
    <dgm:cxn modelId="{A0C3183A-0A95-497E-B421-084FBF30F8F0}" type="presParOf" srcId="{A1A8EC51-4136-4BEA-B1C5-ABCD6A94A6C0}" destId="{CDBD5D72-DBC3-4240-A679-272C09A92AC6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8E084A-A927-4043-937B-E49E8245580A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FD2F3E-F8FF-4D49-BFB7-9A2B283B3DBA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Advise</a:t>
          </a:r>
        </a:p>
      </dgm:t>
    </dgm:pt>
    <dgm:pt modelId="{EBD593A2-8AF3-47F7-8D87-CF60664B3E09}" type="parTrans" cxnId="{7BD6CBFA-66B5-449A-8429-265757A072AC}">
      <dgm:prSet/>
      <dgm:spPr/>
      <dgm:t>
        <a:bodyPr/>
        <a:lstStyle/>
        <a:p>
          <a:endParaRPr lang="en-US"/>
        </a:p>
      </dgm:t>
    </dgm:pt>
    <dgm:pt modelId="{E2258822-93BC-401F-9170-673B774694AB}" type="sibTrans" cxnId="{7BD6CBFA-66B5-449A-8429-265757A072AC}">
      <dgm:prSet/>
      <dgm:spPr/>
      <dgm:t>
        <a:bodyPr/>
        <a:lstStyle/>
        <a:p>
          <a:endParaRPr lang="en-US"/>
        </a:p>
      </dgm:t>
    </dgm:pt>
    <dgm:pt modelId="{86125DBF-2EA0-4102-B355-1328BAE5DCD5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Refer </a:t>
          </a:r>
        </a:p>
      </dgm:t>
    </dgm:pt>
    <dgm:pt modelId="{F42FD5EA-D930-42DB-AA1B-6030301EAA6F}" type="parTrans" cxnId="{1E9E50C6-F3C7-4EFF-84E9-46B756E3F84B}">
      <dgm:prSet/>
      <dgm:spPr/>
      <dgm:t>
        <a:bodyPr/>
        <a:lstStyle/>
        <a:p>
          <a:endParaRPr lang="en-US"/>
        </a:p>
      </dgm:t>
    </dgm:pt>
    <dgm:pt modelId="{C42E4390-8E54-4068-9623-4914A6D15AE0}" type="sibTrans" cxnId="{1E9E50C6-F3C7-4EFF-84E9-46B756E3F84B}">
      <dgm:prSet/>
      <dgm:spPr/>
      <dgm:t>
        <a:bodyPr/>
        <a:lstStyle/>
        <a:p>
          <a:endParaRPr lang="en-US"/>
        </a:p>
      </dgm:t>
    </dgm:pt>
    <dgm:pt modelId="{30D027C3-C2BF-4846-BF8B-18F5C5FC87C6}">
      <dgm:prSet phldrT="[Text]"/>
      <dgm:spPr>
        <a:solidFill>
          <a:srgbClr val="FFBDBD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Champion</a:t>
          </a:r>
        </a:p>
      </dgm:t>
    </dgm:pt>
    <dgm:pt modelId="{E2B96902-11C1-4C3D-B9CB-B5925D33AE45}" type="parTrans" cxnId="{DB9221B1-B74A-4628-A1DC-7853ED4518DE}">
      <dgm:prSet/>
      <dgm:spPr/>
      <dgm:t>
        <a:bodyPr/>
        <a:lstStyle/>
        <a:p>
          <a:endParaRPr lang="en-US"/>
        </a:p>
      </dgm:t>
    </dgm:pt>
    <dgm:pt modelId="{79B2376A-E27C-4FFF-BDA3-E4366B393D8D}" type="sibTrans" cxnId="{DB9221B1-B74A-4628-A1DC-7853ED4518DE}">
      <dgm:prSet/>
      <dgm:spPr/>
      <dgm:t>
        <a:bodyPr/>
        <a:lstStyle/>
        <a:p>
          <a:endParaRPr lang="en-US"/>
        </a:p>
      </dgm:t>
    </dgm:pt>
    <dgm:pt modelId="{F6A947E9-A014-4E6E-91E8-6F27242D96B6}">
      <dgm:prSet phldrT="[Text]"/>
      <dgm:spPr>
        <a:solidFill>
          <a:srgbClr val="E4D2F2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Advocate</a:t>
          </a:r>
        </a:p>
      </dgm:t>
    </dgm:pt>
    <dgm:pt modelId="{AA790231-B1DE-4586-BEEE-1576E920B75E}" type="parTrans" cxnId="{07945891-B24E-444C-9E16-F58CBB82412E}">
      <dgm:prSet/>
      <dgm:spPr/>
      <dgm:t>
        <a:bodyPr/>
        <a:lstStyle/>
        <a:p>
          <a:endParaRPr lang="en-US"/>
        </a:p>
      </dgm:t>
    </dgm:pt>
    <dgm:pt modelId="{B860F3CB-D1CF-4DFC-9169-1FB23129A97B}" type="sibTrans" cxnId="{07945891-B24E-444C-9E16-F58CBB82412E}">
      <dgm:prSet/>
      <dgm:spPr/>
      <dgm:t>
        <a:bodyPr/>
        <a:lstStyle/>
        <a:p>
          <a:endParaRPr lang="en-US"/>
        </a:p>
      </dgm:t>
    </dgm:pt>
    <dgm:pt modelId="{8E3298C2-9D13-41AA-B4A3-181C6DA4D3AA}" type="pres">
      <dgm:prSet presAssocID="{E88E084A-A927-4043-937B-E49E8245580A}" presName="matrix" presStyleCnt="0">
        <dgm:presLayoutVars>
          <dgm:chMax val="1"/>
          <dgm:dir/>
          <dgm:resizeHandles val="exact"/>
        </dgm:presLayoutVars>
      </dgm:prSet>
      <dgm:spPr/>
    </dgm:pt>
    <dgm:pt modelId="{B4A63807-2E36-411E-8852-B9B3AA79D348}" type="pres">
      <dgm:prSet presAssocID="{E88E084A-A927-4043-937B-E49E8245580A}" presName="diamond" presStyleLbl="bgShp" presStyleIdx="0" presStyleCnt="1"/>
      <dgm:spPr/>
    </dgm:pt>
    <dgm:pt modelId="{38BAD24F-2A11-4EA0-BBF2-F43091FDC0AE}" type="pres">
      <dgm:prSet presAssocID="{E88E084A-A927-4043-937B-E49E8245580A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D8DA320-D607-4202-B795-36328DC1F8B2}" type="pres">
      <dgm:prSet presAssocID="{E88E084A-A927-4043-937B-E49E8245580A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24B5315-7584-4EB6-A116-D38390AE2E80}" type="pres">
      <dgm:prSet presAssocID="{E88E084A-A927-4043-937B-E49E8245580A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FEB28D2-76C7-46DA-91A5-680F0B646E2E}" type="pres">
      <dgm:prSet presAssocID="{E88E084A-A927-4043-937B-E49E8245580A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39C29405-A0EB-4EAE-A77F-988787620908}" type="presOf" srcId="{E88E084A-A927-4043-937B-E49E8245580A}" destId="{8E3298C2-9D13-41AA-B4A3-181C6DA4D3AA}" srcOrd="0" destOrd="0" presId="urn:microsoft.com/office/officeart/2005/8/layout/matrix3"/>
    <dgm:cxn modelId="{A0F24314-72FE-429A-8AAA-0F6196182998}" type="presOf" srcId="{86125DBF-2EA0-4102-B355-1328BAE5DCD5}" destId="{2D8DA320-D607-4202-B795-36328DC1F8B2}" srcOrd="0" destOrd="0" presId="urn:microsoft.com/office/officeart/2005/8/layout/matrix3"/>
    <dgm:cxn modelId="{CA649D1C-8032-414E-8BEB-B5DBF35E9CF7}" type="presOf" srcId="{71FD2F3E-F8FF-4D49-BFB7-9A2B283B3DBA}" destId="{38BAD24F-2A11-4EA0-BBF2-F43091FDC0AE}" srcOrd="0" destOrd="0" presId="urn:microsoft.com/office/officeart/2005/8/layout/matrix3"/>
    <dgm:cxn modelId="{07945891-B24E-444C-9E16-F58CBB82412E}" srcId="{E88E084A-A927-4043-937B-E49E8245580A}" destId="{F6A947E9-A014-4E6E-91E8-6F27242D96B6}" srcOrd="3" destOrd="0" parTransId="{AA790231-B1DE-4586-BEEE-1576E920B75E}" sibTransId="{B860F3CB-D1CF-4DFC-9169-1FB23129A97B}"/>
    <dgm:cxn modelId="{DB9221B1-B74A-4628-A1DC-7853ED4518DE}" srcId="{E88E084A-A927-4043-937B-E49E8245580A}" destId="{30D027C3-C2BF-4846-BF8B-18F5C5FC87C6}" srcOrd="2" destOrd="0" parTransId="{E2B96902-11C1-4C3D-B9CB-B5925D33AE45}" sibTransId="{79B2376A-E27C-4FFF-BDA3-E4366B393D8D}"/>
    <dgm:cxn modelId="{1E9E50C6-F3C7-4EFF-84E9-46B756E3F84B}" srcId="{E88E084A-A927-4043-937B-E49E8245580A}" destId="{86125DBF-2EA0-4102-B355-1328BAE5DCD5}" srcOrd="1" destOrd="0" parTransId="{F42FD5EA-D930-42DB-AA1B-6030301EAA6F}" sibTransId="{C42E4390-8E54-4068-9623-4914A6D15AE0}"/>
    <dgm:cxn modelId="{33E481CE-EC28-46D5-B108-7C229B0AEF34}" type="presOf" srcId="{F6A947E9-A014-4E6E-91E8-6F27242D96B6}" destId="{3FEB28D2-76C7-46DA-91A5-680F0B646E2E}" srcOrd="0" destOrd="0" presId="urn:microsoft.com/office/officeart/2005/8/layout/matrix3"/>
    <dgm:cxn modelId="{64DB9BE6-49FE-494A-B358-24B620C15E8C}" type="presOf" srcId="{30D027C3-C2BF-4846-BF8B-18F5C5FC87C6}" destId="{A24B5315-7584-4EB6-A116-D38390AE2E80}" srcOrd="0" destOrd="0" presId="urn:microsoft.com/office/officeart/2005/8/layout/matrix3"/>
    <dgm:cxn modelId="{7BD6CBFA-66B5-449A-8429-265757A072AC}" srcId="{E88E084A-A927-4043-937B-E49E8245580A}" destId="{71FD2F3E-F8FF-4D49-BFB7-9A2B283B3DBA}" srcOrd="0" destOrd="0" parTransId="{EBD593A2-8AF3-47F7-8D87-CF60664B3E09}" sibTransId="{E2258822-93BC-401F-9170-673B774694AB}"/>
    <dgm:cxn modelId="{BD336089-EA9D-4069-AF7A-5C492F550C71}" type="presParOf" srcId="{8E3298C2-9D13-41AA-B4A3-181C6DA4D3AA}" destId="{B4A63807-2E36-411E-8852-B9B3AA79D348}" srcOrd="0" destOrd="0" presId="urn:microsoft.com/office/officeart/2005/8/layout/matrix3"/>
    <dgm:cxn modelId="{656A3025-3C7D-41FF-872F-02E82C8ED1AF}" type="presParOf" srcId="{8E3298C2-9D13-41AA-B4A3-181C6DA4D3AA}" destId="{38BAD24F-2A11-4EA0-BBF2-F43091FDC0AE}" srcOrd="1" destOrd="0" presId="urn:microsoft.com/office/officeart/2005/8/layout/matrix3"/>
    <dgm:cxn modelId="{2CDB10E4-F3EE-4CBF-B5C8-1AE5A3899520}" type="presParOf" srcId="{8E3298C2-9D13-41AA-B4A3-181C6DA4D3AA}" destId="{2D8DA320-D607-4202-B795-36328DC1F8B2}" srcOrd="2" destOrd="0" presId="urn:microsoft.com/office/officeart/2005/8/layout/matrix3"/>
    <dgm:cxn modelId="{BB97E8F8-95E8-465D-AC46-7A7E2766983F}" type="presParOf" srcId="{8E3298C2-9D13-41AA-B4A3-181C6DA4D3AA}" destId="{A24B5315-7584-4EB6-A116-D38390AE2E80}" srcOrd="3" destOrd="0" presId="urn:microsoft.com/office/officeart/2005/8/layout/matrix3"/>
    <dgm:cxn modelId="{B75C728F-BDEA-4ADD-A9C4-5023018F62D1}" type="presParOf" srcId="{8E3298C2-9D13-41AA-B4A3-181C6DA4D3AA}" destId="{3FEB28D2-76C7-46DA-91A5-680F0B646E2E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60271B-EFD8-43DD-8D1E-A5A8C7B161BD}">
      <dsp:nvSpPr>
        <dsp:cNvPr id="0" name=""/>
        <dsp:cNvSpPr/>
      </dsp:nvSpPr>
      <dsp:spPr>
        <a:xfrm>
          <a:off x="5236" y="0"/>
          <a:ext cx="3141678" cy="2543319"/>
        </a:xfrm>
        <a:prstGeom prst="upArrow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416E36-AC8B-47E1-87ED-83030E08B571}">
      <dsp:nvSpPr>
        <dsp:cNvPr id="0" name=""/>
        <dsp:cNvSpPr/>
      </dsp:nvSpPr>
      <dsp:spPr>
        <a:xfrm>
          <a:off x="3241165" y="0"/>
          <a:ext cx="5331333" cy="2543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0" rIns="177800" bIns="1778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rgbClr val="131413"/>
              </a:solidFill>
              <a:latin typeface="PwmrtwAdvTTb5929f4c"/>
            </a:rPr>
            <a:t>Saturated fat </a:t>
          </a:r>
          <a:endParaRPr lang="en-US" sz="2500" kern="1200" dirty="0"/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rgbClr val="131413"/>
              </a:solidFill>
              <a:latin typeface="PwmrtwAdvTTb5929f4c"/>
            </a:rPr>
            <a:t>Carbohydrates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rgbClr val="131413"/>
              </a:solidFill>
              <a:latin typeface="PwmrtwAdvTTb5929f4c"/>
            </a:rPr>
            <a:t>Added sugar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rgbClr val="131413"/>
              </a:solidFill>
              <a:latin typeface="PwmrtwAdvTTb5929f4c"/>
            </a:rPr>
            <a:t>Salt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rgbClr val="131413"/>
              </a:solidFill>
              <a:latin typeface="PwmrtwAdvTTb5929f4c"/>
            </a:rPr>
            <a:t>Energy density</a:t>
          </a:r>
        </a:p>
      </dsp:txBody>
      <dsp:txXfrm>
        <a:off x="3241165" y="0"/>
        <a:ext cx="5331333" cy="2543319"/>
      </dsp:txXfrm>
    </dsp:sp>
    <dsp:sp modelId="{FE1C1310-BDE4-4107-A777-9579EBE98345}">
      <dsp:nvSpPr>
        <dsp:cNvPr id="0" name=""/>
        <dsp:cNvSpPr/>
      </dsp:nvSpPr>
      <dsp:spPr>
        <a:xfrm>
          <a:off x="947739" y="2755263"/>
          <a:ext cx="3141678" cy="2543319"/>
        </a:xfrm>
        <a:prstGeom prst="downArrow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BD5D72-DBC3-4240-A679-272C09A92AC6}">
      <dsp:nvSpPr>
        <dsp:cNvPr id="0" name=""/>
        <dsp:cNvSpPr/>
      </dsp:nvSpPr>
      <dsp:spPr>
        <a:xfrm>
          <a:off x="4183668" y="2755263"/>
          <a:ext cx="5331333" cy="2543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0" rIns="177800" bIns="1778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rgbClr val="131413"/>
              </a:solidFill>
              <a:latin typeface="PwmrtwAdvTTb5929f4c"/>
            </a:rPr>
            <a:t>Protein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rgbClr val="131413"/>
              </a:solidFill>
              <a:latin typeface="PwmrtwAdvTTb5929f4c"/>
            </a:rPr>
            <a:t>Fiber 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rgbClr val="131413"/>
              </a:solidFill>
              <a:latin typeface="PwmrtwAdvTTb5929f4c"/>
            </a:rPr>
            <a:t>vitamins A, C, D, and E, 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rgbClr val="131413"/>
              </a:solidFill>
              <a:latin typeface="PwmrtwAdvTTb5929f4c"/>
            </a:rPr>
            <a:t>Minerals: Zn, K, P, Mg, Ca</a:t>
          </a:r>
        </a:p>
      </dsp:txBody>
      <dsp:txXfrm>
        <a:off x="4183668" y="2755263"/>
        <a:ext cx="5331333" cy="25433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A63807-2E36-411E-8852-B9B3AA79D348}">
      <dsp:nvSpPr>
        <dsp:cNvPr id="0" name=""/>
        <dsp:cNvSpPr/>
      </dsp:nvSpPr>
      <dsp:spPr>
        <a:xfrm>
          <a:off x="1333499" y="0"/>
          <a:ext cx="6235700" cy="623570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BAD24F-2A11-4EA0-BBF2-F43091FDC0AE}">
      <dsp:nvSpPr>
        <dsp:cNvPr id="0" name=""/>
        <dsp:cNvSpPr/>
      </dsp:nvSpPr>
      <dsp:spPr>
        <a:xfrm>
          <a:off x="1925891" y="592391"/>
          <a:ext cx="2431923" cy="2431923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>
              <a:solidFill>
                <a:schemeClr val="tx1"/>
              </a:solidFill>
            </a:rPr>
            <a:t>Advise</a:t>
          </a:r>
        </a:p>
      </dsp:txBody>
      <dsp:txXfrm>
        <a:off x="2044608" y="711108"/>
        <a:ext cx="2194489" cy="2194489"/>
      </dsp:txXfrm>
    </dsp:sp>
    <dsp:sp modelId="{2D8DA320-D607-4202-B795-36328DC1F8B2}">
      <dsp:nvSpPr>
        <dsp:cNvPr id="0" name=""/>
        <dsp:cNvSpPr/>
      </dsp:nvSpPr>
      <dsp:spPr>
        <a:xfrm>
          <a:off x="4544885" y="592391"/>
          <a:ext cx="2431923" cy="2431923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>
              <a:solidFill>
                <a:schemeClr val="tx1"/>
              </a:solidFill>
            </a:rPr>
            <a:t>Refer </a:t>
          </a:r>
        </a:p>
      </dsp:txBody>
      <dsp:txXfrm>
        <a:off x="4663602" y="711108"/>
        <a:ext cx="2194489" cy="2194489"/>
      </dsp:txXfrm>
    </dsp:sp>
    <dsp:sp modelId="{A24B5315-7584-4EB6-A116-D38390AE2E80}">
      <dsp:nvSpPr>
        <dsp:cNvPr id="0" name=""/>
        <dsp:cNvSpPr/>
      </dsp:nvSpPr>
      <dsp:spPr>
        <a:xfrm>
          <a:off x="1925891" y="3211385"/>
          <a:ext cx="2431923" cy="2431923"/>
        </a:xfrm>
        <a:prstGeom prst="roundRect">
          <a:avLst/>
        </a:prstGeom>
        <a:solidFill>
          <a:srgbClr val="FFBDB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>
              <a:solidFill>
                <a:schemeClr val="tx1"/>
              </a:solidFill>
            </a:rPr>
            <a:t>Champion</a:t>
          </a:r>
        </a:p>
      </dsp:txBody>
      <dsp:txXfrm>
        <a:off x="2044608" y="3330102"/>
        <a:ext cx="2194489" cy="2194489"/>
      </dsp:txXfrm>
    </dsp:sp>
    <dsp:sp modelId="{3FEB28D2-76C7-46DA-91A5-680F0B646E2E}">
      <dsp:nvSpPr>
        <dsp:cNvPr id="0" name=""/>
        <dsp:cNvSpPr/>
      </dsp:nvSpPr>
      <dsp:spPr>
        <a:xfrm>
          <a:off x="4544885" y="3211385"/>
          <a:ext cx="2431923" cy="2431923"/>
        </a:xfrm>
        <a:prstGeom prst="roundRect">
          <a:avLst/>
        </a:prstGeom>
        <a:solidFill>
          <a:srgbClr val="E4D2F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>
              <a:solidFill>
                <a:schemeClr val="tx1"/>
              </a:solidFill>
            </a:rPr>
            <a:t>Advocate</a:t>
          </a:r>
        </a:p>
      </dsp:txBody>
      <dsp:txXfrm>
        <a:off x="4663602" y="3330102"/>
        <a:ext cx="2194489" cy="21944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848BD-7141-4F4F-91DE-75050ED19D08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EE888-FCB7-41F6-8B19-DA3492E12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501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FEE888-FCB7-41F6-8B19-DA3492E12A7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85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FEE888-FCB7-41F6-8B19-DA3492E12A7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71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FEE888-FCB7-41F6-8B19-DA3492E12A7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6630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67CE0-14B2-4753-8233-6E8DD77A52D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75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F3ED2-9F27-473F-A5D4-26B6D5D25E3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3142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67CE0-14B2-4753-8233-6E8DD77A52D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9286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F3ED2-9F27-473F-A5D4-26B6D5D25E3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1515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F3ED2-9F27-473F-A5D4-26B6D5D25E3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219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F3ED2-9F27-473F-A5D4-26B6D5D25E3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651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F3ED2-9F27-473F-A5D4-26B6D5D25E3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216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F3ED2-9F27-473F-A5D4-26B6D5D25E3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28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FEE888-FCB7-41F6-8B19-DA3492E12A7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6927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F3ED2-9F27-473F-A5D4-26B6D5D25E3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242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67CE0-14B2-4753-8233-6E8DD77A52D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480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F3ED2-9F27-473F-A5D4-26B6D5D25E3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3341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FEE888-FCB7-41F6-8B19-DA3492E12A7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2349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67CE0-14B2-4753-8233-6E8DD77A52D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763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FEE888-FCB7-41F6-8B19-DA3492E12A7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2360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FEE888-FCB7-41F6-8B19-DA3492E12A7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865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F3ED2-9F27-473F-A5D4-26B6D5D25E3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784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FEE888-FCB7-41F6-8B19-DA3492E12A7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450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F3ED2-9F27-473F-A5D4-26B6D5D25E3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45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FEE888-FCB7-41F6-8B19-DA3492E12A7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740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FEE888-FCB7-41F6-8B19-DA3492E12A7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362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FEE888-FCB7-41F6-8B19-DA3492E12A7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71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F3ED2-9F27-473F-A5D4-26B6D5D25E3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867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1F70E-0FF2-4455-A8FB-4E362AAE6F4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674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FEE888-FCB7-41F6-8B19-DA3492E12A7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9724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FEE888-FCB7-41F6-8B19-DA3492E12A7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250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2CEFC3-BFBD-4B68-B512-4712A57D303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1612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FEE888-FCB7-41F6-8B19-DA3492E12A7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9554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2CEFC3-BFBD-4B68-B512-4712A57D303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03773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2CEFC3-BFBD-4B68-B512-4712A57D303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74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FEE888-FCB7-41F6-8B19-DA3492E12A7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5394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2CEFC3-BFBD-4B68-B512-4712A57D3039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90089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2CEFC3-BFBD-4B68-B512-4712A57D3039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7245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800" b="0" i="0" u="none" strike="noStrike" baseline="0" dirty="0">
              <a:latin typeface="AdvP9725"/>
            </a:endParaRPr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2CEFC3-BFBD-4B68-B512-4712A57D3039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0622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2CEFC3-BFBD-4B68-B512-4712A57D3039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43697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2CEFC3-BFBD-4B68-B512-4712A57D3039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59750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800" b="0" i="0" u="none" strike="noStrike" baseline="0" dirty="0">
              <a:latin typeface="DiverdaSansCom-Light"/>
            </a:endParaRPr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2CEFC3-BFBD-4B68-B512-4712A57D3039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6902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2CEFC3-BFBD-4B68-B512-4712A57D3039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272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2CEFC3-BFBD-4B68-B512-4712A57D3039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7579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2CEFC3-BFBD-4B68-B512-4712A57D3039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46953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2CEFC3-BFBD-4B68-B512-4712A57D3039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61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FEE888-FCB7-41F6-8B19-DA3492E12A7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6106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2CEFC3-BFBD-4B68-B512-4712A57D3039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74199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2CEFC3-BFBD-4B68-B512-4712A57D3039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5743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1F70E-0FF2-4455-A8FB-4E362AAE6F46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4734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2CEFC3-BFBD-4B68-B512-4712A57D3039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67406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2CEFC3-BFBD-4B68-B512-4712A57D3039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51094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2CEFC3-BFBD-4B68-B512-4712A57D3039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397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FEE888-FCB7-41F6-8B19-DA3492E12A7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27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FEE888-FCB7-41F6-8B19-DA3492E12A7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4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FEE888-FCB7-41F6-8B19-DA3492E12A7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157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FEE888-FCB7-41F6-8B19-DA3492E12A7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384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2E1E4-8FEA-4A08-8CFD-9C2361D5D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2E808B-7C9B-414B-A46B-63C485EBD1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FCE68-1C50-4A06-88C6-603B119A8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257A8-B77E-43DF-A68F-143C0C0B780A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1AF08E-E592-44BB-809F-572C9143B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1D159-C474-438B-9ACD-055787B67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8A27-0F72-43EC-AFD9-CA8944F00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972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6DA33-1B92-4F37-BCC1-65ABB539E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836778-D96B-46E9-BB61-E228FA0C5D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18A60-089F-44B9-95F6-583ED164D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257A8-B77E-43DF-A68F-143C0C0B780A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10A34A-566A-42A9-BB9E-56B2EDEAF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0B9C8-01A0-4787-B3AA-0D8A07452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8A27-0F72-43EC-AFD9-CA8944F00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711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705F9B-1FA4-4B15-82B7-988FDEE97C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117491-D5D0-4653-B7CF-061C1F0114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9A6BB-59A0-4FE5-BB78-517077654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257A8-B77E-43DF-A68F-143C0C0B780A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F2BEA0-D009-47F9-9DDA-FBEE9C20B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B5876-EEBD-4135-B963-CD7CCDA39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8A27-0F72-43EC-AFD9-CA8944F00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173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CE604-90D1-43AD-B1DD-B5B82AB15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AEC7A-7331-4AF7-9CAC-649216986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9913F8-889D-4A02-9B29-04E370D9F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257A8-B77E-43DF-A68F-143C0C0B780A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7D101-8838-43E3-84AF-3B78CED3E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66EA2-A74C-478F-9DA6-8967EC3E5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8A27-0F72-43EC-AFD9-CA8944F00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701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D76E8-0162-41C0-9C3D-C5ED9756A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9C136D-9697-4068-B26D-A616BA0E1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5F2F97-152B-4F2A-A853-32C11B9B9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257A8-B77E-43DF-A68F-143C0C0B780A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78CCD-90E1-4BA8-A213-9D4726C81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8CC62-0CC4-49BE-B84E-82443FF3C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8A27-0F72-43EC-AFD9-CA8944F00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1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65076-7741-4DF8-B50C-B47377E61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6A39F-B263-48DF-85E1-CD2F33720F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F1BDBF-3BA0-4170-8D34-A8F54B514D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0C3E46-BA64-44EE-B4FC-F2EEF3DF2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257A8-B77E-43DF-A68F-143C0C0B780A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7C1E18-343E-454F-9DB7-DADF46F77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AEB174-8210-49FF-8A9B-1A996A903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8A27-0F72-43EC-AFD9-CA8944F00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8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8A7A5-3701-4C1C-AA9D-BE958F8E0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081D97-3AED-43AE-9EA0-80BCB17DA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B4AA28-4658-4CC4-B2F9-293DACB19B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7DE606-BCC5-4F0E-9668-C7CFC947DC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0C99C4-E859-4CAC-817B-F2B97B1DAE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26444E-4FD0-4584-8140-DB6B6471F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257A8-B77E-43DF-A68F-143C0C0B780A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0E445E-1A0F-475C-9E30-47AC95F23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759A4C-C853-47EC-9E55-2BEC11E7B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8A27-0F72-43EC-AFD9-CA8944F00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10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A6E76-E9E8-48A4-811A-775D06E74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1F8057-2876-4515-AFE8-E2884EF05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257A8-B77E-43DF-A68F-143C0C0B780A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F97665-E5BB-44F8-ABEB-35AB091A7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CFC6F8-85AC-4694-8F27-B44BADB50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8A27-0F72-43EC-AFD9-CA8944F00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40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169D79-A6C6-4EB1-A314-F9056CE6C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257A8-B77E-43DF-A68F-143C0C0B780A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F1CA76-05B6-4A66-8548-BCB45458A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63669-76B8-4500-8107-46728D985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8A27-0F72-43EC-AFD9-CA8944F00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60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5CCBD-14D2-4DFC-B7B4-08AED6309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1F649-7984-4A19-8054-9EC76461F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5289EA-3AC5-4630-B145-586A0395FB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6E2420-9FEB-465E-8944-97C5BB9BB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257A8-B77E-43DF-A68F-143C0C0B780A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4A3DF5-7F39-4070-987C-0A51A1CD5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8D6BAC-1566-4E4C-8647-947E57547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8A27-0F72-43EC-AFD9-CA8944F00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632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1E08C-8074-4E81-B2DA-5611E1830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A41743-1C5D-4A2E-B623-8FE380B6CC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FCDC98-B033-41B9-B359-533601C57B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48E09B-A1CF-4446-9680-CDD89B28D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257A8-B77E-43DF-A68F-143C0C0B780A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8A2728-0A97-48E4-A970-C49613310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59DAB2-2344-49B2-BD1B-8BB54CD1D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8A27-0F72-43EC-AFD9-CA8944F00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95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6D7F60-6EA5-406F-903D-AE1280350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5F851E-DDEC-4A5B-8CF7-D6D29F8C3A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023E0-6FE7-4480-A6DF-9D973878F3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257A8-B77E-43DF-A68F-143C0C0B780A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BD8E52-AF5B-4437-A0DE-DC742B959C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E8B06B-2894-4345-9633-37453AA8C2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08A27-0F72-43EC-AFD9-CA8944F00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865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4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45.jpe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51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53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4.emf"/><Relationship Id="rId4" Type="http://schemas.openxmlformats.org/officeDocument/2006/relationships/image" Target="../media/image6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10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67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7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72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emf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FE871-E980-4CF8-9D09-FEC1A25FF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1356" y="879026"/>
            <a:ext cx="8168775" cy="3574221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400" dirty="0">
                <a:solidFill>
                  <a:schemeClr val="bg1"/>
                </a:solidFill>
                <a:effectLst/>
              </a:rPr>
              <a:t>Lifestyle Medicine: </a:t>
            </a:r>
          </a:p>
          <a:p>
            <a:pPr marL="0" indent="0" algn="ctr">
              <a:buNone/>
            </a:pPr>
            <a:r>
              <a:rPr lang="en-US" sz="4400" dirty="0">
                <a:solidFill>
                  <a:schemeClr val="bg1"/>
                </a:solidFill>
                <a:effectLst/>
              </a:rPr>
              <a:t>is there a beneficial impact of nutrition on the prevention and regression of heart failure?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4" name="Picture 3" descr="A white flower with a yellow center&#10;&#10;Description automatically generated">
            <a:extLst>
              <a:ext uri="{FF2B5EF4-FFF2-40B4-BE49-F238E27FC236}">
                <a16:creationId xmlns:a16="http://schemas.microsoft.com/office/drawing/2014/main" id="{0CA3B4B1-1AF0-4FCC-9322-4F56BB93FFC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3585"/>
            <a:ext cx="3968530" cy="34003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2FEAE8-4AC8-4955-85EF-BC298D4CF937}"/>
              </a:ext>
            </a:extLst>
          </p:cNvPr>
          <p:cNvSpPr txBox="1"/>
          <p:nvPr/>
        </p:nvSpPr>
        <p:spPr>
          <a:xfrm>
            <a:off x="5109119" y="5004733"/>
            <a:ext cx="5849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Georgeta Vaidean, MD, MPH, PhD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ELMO Congress, November 6, 2021</a:t>
            </a:r>
          </a:p>
        </p:txBody>
      </p:sp>
    </p:spTree>
    <p:extLst>
      <p:ext uri="{BB962C8B-B14F-4D97-AF65-F5344CB8AC3E}">
        <p14:creationId xmlns:p14="http://schemas.microsoft.com/office/powerpoint/2010/main" val="2549177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53CB568-F3E9-49D2-A222-FF79EC6A43F8}"/>
              </a:ext>
            </a:extLst>
          </p:cNvPr>
          <p:cNvSpPr txBox="1"/>
          <p:nvPr/>
        </p:nvSpPr>
        <p:spPr>
          <a:xfrm>
            <a:off x="549439" y="1559845"/>
            <a:ext cx="666549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24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solidFill>
                  <a:srgbClr val="000000"/>
                </a:solidFill>
              </a:rPr>
              <a:t>Keeping BMI &lt;30.0 kg/m2 </a:t>
            </a:r>
            <a:r>
              <a:rPr lang="en-US" sz="2400" dirty="0">
                <a:solidFill>
                  <a:srgbClr val="000000"/>
                </a:solidFill>
              </a:rPr>
              <a:t>for ~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21.5 years              </a:t>
            </a:r>
            <a:r>
              <a:rPr lang="en-US" sz="2400" b="0" i="0" u="none" strike="noStrike" baseline="0" dirty="0">
                <a:solidFill>
                  <a:srgbClr val="000000"/>
                </a:solidFill>
                <a:sym typeface="Wingdings" panose="05000000000000000000" pitchFamily="2" charset="2"/>
              </a:rPr>
              <a:t> 30% lower risk for HF development.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sym typeface="Wingdings" panose="05000000000000000000" pitchFamily="2" charset="2"/>
              </a:rPr>
              <a:t>No specific dietary pattern was associated with incident HF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b="0" i="0" u="none" strike="noStrike" baseline="0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≥4 healthy lifestyle factors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45% lower HF risk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b="0" i="0" u="none" strike="noStrike" baseline="0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b="0" i="0" u="none" strike="noStrike" baseline="0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Loss  </a:t>
            </a:r>
            <a:r>
              <a:rPr lang="en-US" sz="2400" b="0" i="0" u="none" strike="noStrike" baseline="0" dirty="0">
                <a:solidFill>
                  <a:srgbClr val="000000"/>
                </a:solidFill>
                <a:cs typeface="Times New Roman" panose="02020603050405020304" pitchFamily="18" charset="0"/>
              </a:rPr>
              <a:t>≥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10% body weight necessary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60CE8BC-E288-4189-969F-8042BB8B07CA}"/>
              </a:ext>
            </a:extLst>
          </p:cNvPr>
          <p:cNvSpPr txBox="1">
            <a:spLocks/>
          </p:cNvSpPr>
          <p:nvPr/>
        </p:nvSpPr>
        <p:spPr>
          <a:xfrm>
            <a:off x="322204" y="328928"/>
            <a:ext cx="11258129" cy="570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+mn-lt"/>
              </a:rPr>
              <a:t>Obesity &amp; HF risk: Strong Evidence, Strong Challenges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A1824B-53CA-4471-84CE-4F6E5BA49944}"/>
              </a:ext>
            </a:extLst>
          </p:cNvPr>
          <p:cNvSpPr txBox="1"/>
          <p:nvPr/>
        </p:nvSpPr>
        <p:spPr>
          <a:xfrm>
            <a:off x="616617" y="6375183"/>
            <a:ext cx="60939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0" u="none" strike="noStrike" baseline="0" dirty="0"/>
              <a:t>N </a:t>
            </a:r>
            <a:r>
              <a:rPr lang="en-US" sz="1100" b="0" i="0" u="none" strike="noStrike" baseline="0" dirty="0" err="1"/>
              <a:t>Engl</a:t>
            </a:r>
            <a:r>
              <a:rPr lang="en-US" sz="1100" b="0" i="0" u="none" strike="noStrike" baseline="0" dirty="0"/>
              <a:t> J Med 2013;369: 145–54; </a:t>
            </a:r>
            <a:r>
              <a:rPr lang="en-US" sz="1100" dirty="0"/>
              <a:t>JACC Heart Fail . 2015 Jul;3(7):520-528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CB627059-5158-4B0F-AA46-C1CDCE679927}"/>
              </a:ext>
            </a:extLst>
          </p:cNvPr>
          <p:cNvSpPr/>
          <p:nvPr/>
        </p:nvSpPr>
        <p:spPr>
          <a:xfrm>
            <a:off x="7104646" y="2008673"/>
            <a:ext cx="878306" cy="348915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2A560C-2366-46F9-AD61-DFF7AA177D33}"/>
              </a:ext>
            </a:extLst>
          </p:cNvPr>
          <p:cNvSpPr txBox="1"/>
          <p:nvPr/>
        </p:nvSpPr>
        <p:spPr>
          <a:xfrm>
            <a:off x="8298180" y="2328685"/>
            <a:ext cx="34755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/>
              <a:t>Long term adherence needed 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/>
              <a:t>Whole Lifestyle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/>
              <a:t>Bariatric surgery- </a:t>
            </a:r>
          </a:p>
          <a:p>
            <a:pPr lvl="1"/>
            <a:r>
              <a:rPr lang="en-US" sz="2400" dirty="0"/>
              <a:t>Can LM mimic it?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BA8967-DC6B-40F3-87D0-4C25C27540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1783" y="6435536"/>
            <a:ext cx="1029016" cy="42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616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E07690-8D41-451E-94B4-51208EF04C7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606" y="3887269"/>
            <a:ext cx="5538293" cy="25197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D66652-320D-4ABC-B03B-6E524A1D49AC}"/>
              </a:ext>
            </a:extLst>
          </p:cNvPr>
          <p:cNvSpPr txBox="1"/>
          <p:nvPr/>
        </p:nvSpPr>
        <p:spPr>
          <a:xfrm>
            <a:off x="671302" y="3606082"/>
            <a:ext cx="38300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u="none" strike="noStrike" baseline="0" dirty="0"/>
              <a:t>REGARDS study</a:t>
            </a:r>
            <a:endParaRPr lang="en-US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714B21-5A27-49FE-B333-C474E9202F7A}"/>
              </a:ext>
            </a:extLst>
          </p:cNvPr>
          <p:cNvSpPr txBox="1"/>
          <p:nvPr/>
        </p:nvSpPr>
        <p:spPr>
          <a:xfrm>
            <a:off x="2610422" y="6479929"/>
            <a:ext cx="305602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2. J Card Fail. 2021 May;27(5):512-521</a:t>
            </a:r>
            <a:endParaRPr lang="en-US" sz="1100" b="0" i="0" u="none" strike="noStrike" baseline="0" dirty="0">
              <a:solidFill>
                <a:srgbClr val="000000"/>
              </a:solidFill>
              <a:latin typeface="AdvP6F0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311FB5-28FF-44A7-A9B7-0BEEF0E2B631}"/>
              </a:ext>
            </a:extLst>
          </p:cNvPr>
          <p:cNvSpPr txBox="1"/>
          <p:nvPr/>
        </p:nvSpPr>
        <p:spPr>
          <a:xfrm>
            <a:off x="2326664" y="899886"/>
            <a:ext cx="792366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H</a:t>
            </a:r>
            <a:r>
              <a:rPr lang="en-US" sz="2800" b="0" i="0" u="none" strike="noStrike" baseline="0" dirty="0">
                <a:solidFill>
                  <a:srgbClr val="000000"/>
                </a:solidFill>
              </a:rPr>
              <a:t>ad established CHD at baseline</a:t>
            </a:r>
            <a:endParaRPr lang="en-US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970832-7353-45B3-A810-B14CFD744516}"/>
              </a:ext>
            </a:extLst>
          </p:cNvPr>
          <p:cNvSpPr txBox="1"/>
          <p:nvPr/>
        </p:nvSpPr>
        <p:spPr>
          <a:xfrm>
            <a:off x="671302" y="2051589"/>
            <a:ext cx="518159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i="0" u="none" strike="noStrike" baseline="0" dirty="0"/>
              <a:t>Lyon Diet Heart Study / RCT</a:t>
            </a:r>
          </a:p>
          <a:p>
            <a:pPr algn="l"/>
            <a:endParaRPr lang="en-US" sz="2000" b="0" i="0" u="none" strike="noStrike" baseline="0" dirty="0"/>
          </a:p>
          <a:p>
            <a:pPr algn="l"/>
            <a:r>
              <a:rPr lang="en-US" sz="2000" b="0" i="0" u="none" strike="noStrike" baseline="0" dirty="0" err="1"/>
              <a:t>MedDiet</a:t>
            </a:r>
            <a:r>
              <a:rPr lang="en-US" sz="2000" b="0" i="0" u="none" strike="noStrike" baseline="0" dirty="0">
                <a:sym typeface="Wingdings" panose="05000000000000000000" pitchFamily="2" charset="2"/>
              </a:rPr>
              <a:t> </a:t>
            </a:r>
            <a:r>
              <a:rPr lang="en-US" sz="2000" b="0" i="0" u="none" strike="noStrike" baseline="0" dirty="0"/>
              <a:t>composite endpoint, incl. HF lowered by 67% (RR 0.33; 95% CI 0.21–0.52)</a:t>
            </a:r>
            <a:r>
              <a:rPr lang="en-US" sz="2000" b="0" i="0" u="none" strike="noStrike" baseline="30000" dirty="0"/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47A1CB-2AD0-4CC5-AF58-CDD268F1C766}"/>
              </a:ext>
            </a:extLst>
          </p:cNvPr>
          <p:cNvSpPr txBox="1"/>
          <p:nvPr/>
        </p:nvSpPr>
        <p:spPr>
          <a:xfrm>
            <a:off x="408143" y="6436835"/>
            <a:ext cx="22082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u="none" strike="noStrike" baseline="0" dirty="0"/>
              <a:t>1</a:t>
            </a:r>
            <a:r>
              <a:rPr lang="en-US" sz="1100" b="0" i="0" u="none" strike="noStrike" baseline="0" dirty="0"/>
              <a:t>.  </a:t>
            </a:r>
            <a:r>
              <a:rPr lang="en-US" sz="1100" u="none" strike="noStrike" baseline="0" dirty="0"/>
              <a:t>Circulation 1999;99:779–785; </a:t>
            </a:r>
            <a:endParaRPr lang="en-US" sz="11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00701D-00F9-4659-BCA0-178AFD7EC338}"/>
              </a:ext>
            </a:extLst>
          </p:cNvPr>
          <p:cNvSpPr txBox="1"/>
          <p:nvPr/>
        </p:nvSpPr>
        <p:spPr>
          <a:xfrm>
            <a:off x="1774895" y="1486470"/>
            <a:ext cx="2100038" cy="4116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0" i="0" u="none" strike="noStrike" baseline="0" dirty="0">
                <a:solidFill>
                  <a:srgbClr val="000000"/>
                </a:solidFill>
              </a:rPr>
              <a:t>No HF at baseline</a:t>
            </a:r>
            <a:endParaRPr 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0C6CEE-40FD-44E3-8887-B8EB41387993}"/>
              </a:ext>
            </a:extLst>
          </p:cNvPr>
          <p:cNvSpPr txBox="1"/>
          <p:nvPr/>
        </p:nvSpPr>
        <p:spPr>
          <a:xfrm>
            <a:off x="671302" y="4200598"/>
            <a:ext cx="3310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u="none" strike="noStrike" baseline="0" dirty="0"/>
              <a:t>DASH diet quartiles and incident HF </a:t>
            </a:r>
            <a:r>
              <a:rPr lang="en-US" sz="1600" b="0" i="0" u="none" strike="noStrike" baseline="30000" dirty="0"/>
              <a:t>2</a:t>
            </a:r>
            <a:endParaRPr lang="en-US" sz="1600" baseline="30000" dirty="0"/>
          </a:p>
          <a:p>
            <a:r>
              <a:rPr lang="en-US" sz="1600" b="0" i="0" u="none" strike="noStrike" baseline="0" dirty="0"/>
              <a:t>Same benefit </a:t>
            </a:r>
            <a:r>
              <a:rPr lang="en-US" sz="1600" b="0" i="0" u="none" strike="noStrike" baseline="0" dirty="0" err="1"/>
              <a:t>HFpEF</a:t>
            </a:r>
            <a:r>
              <a:rPr lang="en-US" sz="1600" b="0" i="0" u="none" strike="noStrike" baseline="0" dirty="0"/>
              <a:t>, </a:t>
            </a:r>
            <a:r>
              <a:rPr lang="en-US" sz="1600" b="0" i="0" u="none" strike="noStrike" baseline="0" dirty="0" err="1"/>
              <a:t>HFrEF</a:t>
            </a:r>
            <a:endParaRPr lang="en-US" sz="1600" b="0" i="0" u="none" strike="noStrike" baseline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E0F486-BB0D-4839-BFEA-62DF8F8326F9}"/>
              </a:ext>
            </a:extLst>
          </p:cNvPr>
          <p:cNvSpPr txBox="1"/>
          <p:nvPr/>
        </p:nvSpPr>
        <p:spPr>
          <a:xfrm>
            <a:off x="6831417" y="1445511"/>
            <a:ext cx="41656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0" i="0" u="none" strike="noStrike" baseline="0" dirty="0">
                <a:solidFill>
                  <a:srgbClr val="000000"/>
                </a:solidFill>
              </a:rPr>
              <a:t>HF at baseline</a:t>
            </a:r>
            <a:endParaRPr lang="en-US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9C625D-7AC4-48A8-9759-AF056BBCE042}"/>
              </a:ext>
            </a:extLst>
          </p:cNvPr>
          <p:cNvSpPr txBox="1"/>
          <p:nvPr/>
        </p:nvSpPr>
        <p:spPr>
          <a:xfrm>
            <a:off x="7690647" y="2261606"/>
            <a:ext cx="362721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u="none" strike="noStrike" baseline="0" dirty="0">
                <a:solidFill>
                  <a:srgbClr val="000000"/>
                </a:solidFill>
              </a:rPr>
              <a:t>Women’s Health Initiative </a:t>
            </a:r>
            <a:r>
              <a:rPr lang="en-US" sz="2000" b="1" baseline="30000" dirty="0">
                <a:solidFill>
                  <a:srgbClr val="000000"/>
                </a:solidFill>
              </a:rPr>
              <a:t>3</a:t>
            </a:r>
            <a:endParaRPr lang="en-US" sz="2000" b="1" i="0" u="none" strike="noStrike" baseline="30000" dirty="0">
              <a:solidFill>
                <a:srgbClr val="000000"/>
              </a:solidFill>
            </a:endParaRPr>
          </a:p>
          <a:p>
            <a:r>
              <a:rPr lang="en-US" sz="2000" b="0" i="0" u="none" strike="noStrike" baseline="0" dirty="0" err="1">
                <a:solidFill>
                  <a:srgbClr val="000000"/>
                </a:solidFill>
              </a:rPr>
              <a:t>MedDiet</a:t>
            </a:r>
            <a:endParaRPr lang="en-US" sz="2000" b="0" i="0" u="none" strike="noStrike" baseline="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DASH </a:t>
            </a:r>
          </a:p>
          <a:p>
            <a:r>
              <a:rPr lang="en-US" sz="2000" dirty="0"/>
              <a:t>No benefit </a:t>
            </a:r>
          </a:p>
          <a:p>
            <a:endParaRPr lang="en-US" sz="2000" b="0" i="0" u="none" strike="noStrike" baseline="0" dirty="0">
              <a:solidFill>
                <a:srgbClr val="000000"/>
              </a:solidFill>
            </a:endParaRPr>
          </a:p>
          <a:p>
            <a:r>
              <a:rPr lang="en-US" sz="2000" b="1" i="0" u="none" strike="noStrike" baseline="0" dirty="0">
                <a:solidFill>
                  <a:srgbClr val="000000"/>
                </a:solidFill>
              </a:rPr>
              <a:t>MEDIT-AHF Study-Spanish ER </a:t>
            </a:r>
            <a:r>
              <a:rPr lang="en-US" sz="2000" b="1" i="0" u="none" strike="noStrike" baseline="30000" dirty="0">
                <a:solidFill>
                  <a:srgbClr val="000000"/>
                </a:solidFill>
              </a:rPr>
              <a:t>4</a:t>
            </a:r>
          </a:p>
          <a:p>
            <a:r>
              <a:rPr lang="en-US" sz="2000" b="0" i="0" u="none" strike="noStrike" baseline="0" dirty="0" err="1">
                <a:solidFill>
                  <a:srgbClr val="000000"/>
                </a:solidFill>
              </a:rPr>
              <a:t>MedDiet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 </a:t>
            </a:r>
            <a:endParaRPr lang="en-US" sz="1800" b="0" i="0" u="none" strike="noStrike" baseline="30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6E114D-F14C-4E94-B522-95DB6C44FACC}"/>
              </a:ext>
            </a:extLst>
          </p:cNvPr>
          <p:cNvSpPr txBox="1"/>
          <p:nvPr/>
        </p:nvSpPr>
        <p:spPr>
          <a:xfrm>
            <a:off x="7690647" y="4639298"/>
            <a:ext cx="427912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No benefit on mortality</a:t>
            </a:r>
          </a:p>
          <a:p>
            <a:r>
              <a:rPr lang="en-US" sz="2000" dirty="0"/>
              <a:t>Benefit 14% reduction HF rehospitalizations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E2BDE6-8110-442F-99C3-E8B61273D134}"/>
              </a:ext>
            </a:extLst>
          </p:cNvPr>
          <p:cNvSpPr txBox="1"/>
          <p:nvPr/>
        </p:nvSpPr>
        <p:spPr>
          <a:xfrm>
            <a:off x="5174411" y="6479929"/>
            <a:ext cx="586949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u="none" strike="noStrike" baseline="0" dirty="0"/>
              <a:t>3.</a:t>
            </a:r>
            <a:r>
              <a:rPr lang="en-US" sz="1100" b="0" i="0" u="none" strike="noStrike" baseline="0" dirty="0">
                <a:solidFill>
                  <a:srgbClr val="000000"/>
                </a:solidFill>
              </a:rPr>
              <a:t> Circ Hear Fail. 2013;6(6):1116–1123;     4. JACC Heart Fail. 2018;6(1):52–62</a:t>
            </a:r>
            <a:r>
              <a:rPr lang="en-US" sz="1100" u="none" strike="noStrike" baseline="0" dirty="0"/>
              <a:t> </a:t>
            </a:r>
            <a:endParaRPr lang="en-US" sz="1100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1112C91-F6C9-4097-B90C-F20D280D4202}"/>
              </a:ext>
            </a:extLst>
          </p:cNvPr>
          <p:cNvCxnSpPr/>
          <p:nvPr/>
        </p:nvCxnSpPr>
        <p:spPr>
          <a:xfrm flipH="1">
            <a:off x="4616850" y="1369488"/>
            <a:ext cx="1115122" cy="48058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5859A35-77D7-4B15-8E22-822EC8A2CEF4}"/>
              </a:ext>
            </a:extLst>
          </p:cNvPr>
          <p:cNvCxnSpPr>
            <a:cxnSpLocks/>
          </p:cNvCxnSpPr>
          <p:nvPr/>
        </p:nvCxnSpPr>
        <p:spPr>
          <a:xfrm>
            <a:off x="6379895" y="1387553"/>
            <a:ext cx="903042" cy="51058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F605AEF7-1AE3-4339-8C80-71D34EF073A0}"/>
              </a:ext>
            </a:extLst>
          </p:cNvPr>
          <p:cNvSpPr txBox="1">
            <a:spLocks/>
          </p:cNvSpPr>
          <p:nvPr/>
        </p:nvSpPr>
        <p:spPr>
          <a:xfrm>
            <a:off x="2957305" y="297268"/>
            <a:ext cx="7926076" cy="570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+mn-lt"/>
              </a:rPr>
              <a:t>Dietary patterns &amp; HF risk: the Evidence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F6E6F43-54BA-4A1D-B97A-3C0218229B2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3381" y="6285642"/>
            <a:ext cx="946471" cy="38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541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97AFD8A-9E33-47E1-9598-E886D03EEB5C}"/>
              </a:ext>
            </a:extLst>
          </p:cNvPr>
          <p:cNvSpPr/>
          <p:nvPr/>
        </p:nvSpPr>
        <p:spPr>
          <a:xfrm>
            <a:off x="105644" y="96253"/>
            <a:ext cx="2628957" cy="649705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7EEBA8-8EAF-4F95-A15A-554F9D110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7090" y="344464"/>
            <a:ext cx="6430360" cy="36187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7A91B2-F6BF-40CF-AD6F-63CC45B50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7931" y="4077645"/>
            <a:ext cx="6514045" cy="17512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8B99B44-82F5-49CA-A620-F748E7325B53}"/>
              </a:ext>
            </a:extLst>
          </p:cNvPr>
          <p:cNvSpPr txBox="1"/>
          <p:nvPr/>
        </p:nvSpPr>
        <p:spPr>
          <a:xfrm>
            <a:off x="2838536" y="6462788"/>
            <a:ext cx="253461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/>
              <a:t>*Front </a:t>
            </a:r>
            <a:r>
              <a:rPr lang="fr-FR" sz="1100" dirty="0" err="1"/>
              <a:t>Nutr</a:t>
            </a:r>
            <a:r>
              <a:rPr lang="fr-FR" sz="1100" dirty="0"/>
              <a:t>. 2019; 6: 82</a:t>
            </a:r>
            <a:endParaRPr lang="en-US" sz="11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872EF2-CCDF-424E-B8EB-EDD1DADFDCFE}"/>
              </a:ext>
            </a:extLst>
          </p:cNvPr>
          <p:cNvSpPr txBox="1"/>
          <p:nvPr/>
        </p:nvSpPr>
        <p:spPr>
          <a:xfrm>
            <a:off x="5041733" y="5805650"/>
            <a:ext cx="70264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Causality cannot be determined in a case report</a:t>
            </a:r>
          </a:p>
          <a:p>
            <a:pPr algn="ctr"/>
            <a:r>
              <a:rPr lang="en-US" sz="2000" dirty="0"/>
              <a:t>Can nutrition reverse HF? 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222C7223-63ED-4980-BB41-F235FB9328F8}"/>
              </a:ext>
            </a:extLst>
          </p:cNvPr>
          <p:cNvSpPr/>
          <p:nvPr/>
        </p:nvSpPr>
        <p:spPr>
          <a:xfrm>
            <a:off x="7653305" y="551328"/>
            <a:ext cx="462338" cy="188044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0B4183BF-CC7C-4EA0-95BE-29D58CAA92D8}"/>
              </a:ext>
            </a:extLst>
          </p:cNvPr>
          <p:cNvSpPr/>
          <p:nvPr/>
        </p:nvSpPr>
        <p:spPr>
          <a:xfrm>
            <a:off x="9326232" y="4315646"/>
            <a:ext cx="462338" cy="188044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777D1C1-1491-4C2A-8173-E665B6A54C91}"/>
              </a:ext>
            </a:extLst>
          </p:cNvPr>
          <p:cNvSpPr txBox="1">
            <a:spLocks/>
          </p:cNvSpPr>
          <p:nvPr/>
        </p:nvSpPr>
        <p:spPr>
          <a:xfrm>
            <a:off x="2838536" y="645350"/>
            <a:ext cx="2534618" cy="47410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/>
              <a:t>Patient with edema &amp; HF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Case report*:</a:t>
            </a:r>
          </a:p>
          <a:p>
            <a:r>
              <a:rPr lang="en-US" sz="2000" dirty="0"/>
              <a:t>54-year-old female</a:t>
            </a:r>
          </a:p>
          <a:p>
            <a:r>
              <a:rPr lang="en-US" sz="2000" dirty="0"/>
              <a:t>DM2 – HbA1c  8.1%</a:t>
            </a:r>
          </a:p>
          <a:p>
            <a:r>
              <a:rPr lang="en-US" sz="2000" dirty="0"/>
              <a:t>Cc: edema </a:t>
            </a:r>
          </a:p>
          <a:p>
            <a:r>
              <a:rPr lang="en-US" sz="2000" dirty="0"/>
              <a:t>LBBB </a:t>
            </a:r>
          </a:p>
          <a:p>
            <a:r>
              <a:rPr lang="en-US" sz="2000" dirty="0"/>
              <a:t>LV EF 25%</a:t>
            </a:r>
          </a:p>
          <a:p>
            <a:r>
              <a:rPr lang="en-US" sz="2000" dirty="0"/>
              <a:t>CAC score: 458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E7C9B82-093E-4EE2-889A-DCB4A30E20D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445" y="2203291"/>
            <a:ext cx="2227077" cy="28499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399B4C3-BCFB-4C25-9F70-356F7E9595B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1783" y="6435536"/>
            <a:ext cx="1029016" cy="42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42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5A6016-66F8-4798-ABE2-E3EBC6EB22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3937" y="2537232"/>
            <a:ext cx="8495061" cy="35335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95392B-3E86-4C9B-8692-E95383394E1E}"/>
              </a:ext>
            </a:extLst>
          </p:cNvPr>
          <p:cNvSpPr txBox="1"/>
          <p:nvPr/>
        </p:nvSpPr>
        <p:spPr>
          <a:xfrm>
            <a:off x="699926" y="1829346"/>
            <a:ext cx="113452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0" u="none" strike="noStrike" baseline="0" dirty="0"/>
              <a:t>Dose-Response Relationship of Plant-Based Diet Indices and </a:t>
            </a:r>
          </a:p>
          <a:p>
            <a:pPr algn="ctr"/>
            <a:r>
              <a:rPr lang="en-US" sz="2000" b="1" i="0" u="none" strike="noStrike" baseline="0" dirty="0"/>
              <a:t>Animal, Healthy Plant, and Less Healthy Plant Foods With CHD Incidence</a:t>
            </a:r>
            <a:endParaRPr lang="en-US" sz="2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AB14C9-E669-41C8-8026-2EC00D96EB97}"/>
              </a:ext>
            </a:extLst>
          </p:cNvPr>
          <p:cNvSpPr txBox="1"/>
          <p:nvPr/>
        </p:nvSpPr>
        <p:spPr>
          <a:xfrm>
            <a:off x="274833" y="6550223"/>
            <a:ext cx="609771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0" u="none" strike="noStrike" baseline="0" dirty="0"/>
              <a:t>J Am Coll </a:t>
            </a:r>
            <a:r>
              <a:rPr lang="en-US" sz="1100" b="0" i="0" u="none" strike="noStrike" baseline="0" dirty="0" err="1"/>
              <a:t>Cardiol</a:t>
            </a:r>
            <a:r>
              <a:rPr lang="en-US" sz="1100" b="0" i="0" u="none" strike="noStrike" baseline="0" dirty="0"/>
              <a:t>. 2017;70(4):411–22</a:t>
            </a:r>
            <a:r>
              <a:rPr lang="en-US" sz="800" b="0" i="0" u="none" strike="noStrike" baseline="0" dirty="0">
                <a:latin typeface="AdvOTc3f2c111.B"/>
              </a:rPr>
              <a:t>.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F80329-2E7B-407B-BC62-FABCFECA9D27}"/>
              </a:ext>
            </a:extLst>
          </p:cNvPr>
          <p:cNvSpPr txBox="1"/>
          <p:nvPr/>
        </p:nvSpPr>
        <p:spPr>
          <a:xfrm>
            <a:off x="274833" y="6092448"/>
            <a:ext cx="115507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/>
              <a:t>73,710 women in Nurses' Health Study, 92,329 women in NHS2, 43,259 men in Health Professionals Follow-up Study. </a:t>
            </a:r>
            <a:r>
              <a:rPr lang="en-US" sz="1400" b="0" i="0" u="none" strike="noStrike" baseline="0" dirty="0"/>
              <a:t>4,833,042 person-years of follow-up. 8,631 incident CHD cases.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3496E1-C676-4DB6-8AEE-C0489E1FAEF4}"/>
              </a:ext>
            </a:extLst>
          </p:cNvPr>
          <p:cNvSpPr txBox="1"/>
          <p:nvPr/>
        </p:nvSpPr>
        <p:spPr>
          <a:xfrm>
            <a:off x="146836" y="361146"/>
            <a:ext cx="118255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Which diet? </a:t>
            </a:r>
          </a:p>
          <a:p>
            <a:pPr algn="ctr"/>
            <a:r>
              <a:rPr lang="en-US" sz="4000" b="1" dirty="0"/>
              <a:t>Healthful vs. non-healthful nutrition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A0F2815-DB24-4481-BF36-3025677E933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1783" y="6435536"/>
            <a:ext cx="1029016" cy="42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672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D9E11D3-F437-4132-A8AA-2B07497B82B1}"/>
              </a:ext>
            </a:extLst>
          </p:cNvPr>
          <p:cNvSpPr/>
          <p:nvPr/>
        </p:nvSpPr>
        <p:spPr>
          <a:xfrm>
            <a:off x="0" y="0"/>
            <a:ext cx="5767388" cy="6781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3CCD11-6220-40C2-8AFC-330B5F3C9CD0}"/>
              </a:ext>
            </a:extLst>
          </p:cNvPr>
          <p:cNvSpPr/>
          <p:nvPr/>
        </p:nvSpPr>
        <p:spPr>
          <a:xfrm>
            <a:off x="5767388" y="0"/>
            <a:ext cx="6424612" cy="6781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white flower with a green center&#10;&#10;Description automatically generated with medium confidence">
            <a:extLst>
              <a:ext uri="{FF2B5EF4-FFF2-40B4-BE49-F238E27FC236}">
                <a16:creationId xmlns:a16="http://schemas.microsoft.com/office/drawing/2014/main" id="{E45EAF28-1679-44E4-AC3A-B7B2FD87F5E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694180"/>
            <a:ext cx="4994275" cy="39954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2A5C1FF-63DE-46BE-8F98-438BF6346730}"/>
              </a:ext>
            </a:extLst>
          </p:cNvPr>
          <p:cNvSpPr/>
          <p:nvPr/>
        </p:nvSpPr>
        <p:spPr>
          <a:xfrm>
            <a:off x="9959975" y="4940300"/>
            <a:ext cx="1130300" cy="6477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white flower with a yellow center&#10;&#10;Description automatically generated">
            <a:extLst>
              <a:ext uri="{FF2B5EF4-FFF2-40B4-BE49-F238E27FC236}">
                <a16:creationId xmlns:a16="http://schemas.microsoft.com/office/drawing/2014/main" id="{C9951B08-757B-4367-86B7-9989FD70048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0" y="2016196"/>
            <a:ext cx="5575300" cy="47770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413EB8-B003-4E84-AAC2-29C57D4B5A6C}"/>
              </a:ext>
            </a:extLst>
          </p:cNvPr>
          <p:cNvSpPr txBox="1"/>
          <p:nvPr/>
        </p:nvSpPr>
        <p:spPr>
          <a:xfrm>
            <a:off x="1048752" y="601980"/>
            <a:ext cx="10357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Healthful vs. non-healthful nutrition ?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67057E-8130-4321-BC6F-F23105A2EA5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9194" y="5782117"/>
            <a:ext cx="1449763" cy="5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500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433" y="940016"/>
            <a:ext cx="11790744" cy="443950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6433" y="6386358"/>
            <a:ext cx="71870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 err="1"/>
              <a:t>Juul</a:t>
            </a:r>
            <a:r>
              <a:rPr lang="es-ES" sz="1400" dirty="0"/>
              <a:t> F, Vaidean G, Lin Y, </a:t>
            </a:r>
            <a:r>
              <a:rPr lang="es-ES" sz="1400" dirty="0" err="1"/>
              <a:t>Deierlein</a:t>
            </a:r>
            <a:r>
              <a:rPr lang="es-ES" sz="1400" dirty="0"/>
              <a:t> AL, Parekh N.  </a:t>
            </a:r>
            <a:r>
              <a:rPr lang="en-US" sz="1400" dirty="0"/>
              <a:t>J Am </a:t>
            </a:r>
            <a:r>
              <a:rPr lang="en-US" sz="1400" dirty="0" err="1"/>
              <a:t>Coll</a:t>
            </a:r>
            <a:r>
              <a:rPr lang="en-US" sz="1400" dirty="0"/>
              <a:t> </a:t>
            </a:r>
            <a:r>
              <a:rPr lang="en-US" sz="1400" dirty="0" err="1"/>
              <a:t>Cardiol</a:t>
            </a:r>
            <a:r>
              <a:rPr lang="en-US" sz="1400" dirty="0"/>
              <a:t>. 2021 Mar 30;77(12):1520-1531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2081" y="6283198"/>
            <a:ext cx="1000942" cy="4109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433" y="924689"/>
            <a:ext cx="11790744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What are Ultra- Processed Foods ? </a:t>
            </a:r>
          </a:p>
        </p:txBody>
      </p:sp>
    </p:spTree>
    <p:extLst>
      <p:ext uri="{BB962C8B-B14F-4D97-AF65-F5344CB8AC3E}">
        <p14:creationId xmlns:p14="http://schemas.microsoft.com/office/powerpoint/2010/main" val="3682859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6922DE1-EC3F-42A3-BB72-F5C628ECC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13" y="2105249"/>
            <a:ext cx="11995589" cy="46415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041774-16E9-4D91-AA50-46687F87982B}"/>
              </a:ext>
            </a:extLst>
          </p:cNvPr>
          <p:cNvSpPr txBox="1"/>
          <p:nvPr/>
        </p:nvSpPr>
        <p:spPr>
          <a:xfrm>
            <a:off x="3807700" y="1694618"/>
            <a:ext cx="4880078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Industrial compounds </a:t>
            </a:r>
            <a:endParaRPr lang="en-US" sz="2400" dirty="0"/>
          </a:p>
          <a:p>
            <a:pPr lvl="0"/>
            <a:endParaRPr lang="en-US" dirty="0"/>
          </a:p>
          <a:p>
            <a:pPr lvl="0"/>
            <a:r>
              <a:rPr lang="en-US" dirty="0"/>
              <a:t>Dyes, artificial flavors, artificial sweeteners, </a:t>
            </a:r>
          </a:p>
          <a:p>
            <a:pPr lvl="0"/>
            <a:r>
              <a:rPr lang="en-US" dirty="0"/>
              <a:t>anti-caking agents, antioxidants, stabilizers, </a:t>
            </a:r>
          </a:p>
          <a:p>
            <a:pPr lvl="0"/>
            <a:r>
              <a:rPr lang="en-US" dirty="0"/>
              <a:t>emulsifiers, solvents, hydrogenated oils, hydrolyzed proteins, bulkers, defoaming agents, </a:t>
            </a:r>
          </a:p>
          <a:p>
            <a:pPr lvl="0"/>
            <a:r>
              <a:rPr lang="en-US" dirty="0"/>
              <a:t>glazing agents, packaging contaminants,</a:t>
            </a:r>
          </a:p>
          <a:p>
            <a:pPr lvl="0"/>
            <a:r>
              <a:rPr lang="en-US" dirty="0"/>
              <a:t>sensory enhancers (to imitate or disguise)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C2DB6A-07C4-4F6D-9DE7-D03A761E48D2}"/>
              </a:ext>
            </a:extLst>
          </p:cNvPr>
          <p:cNvSpPr txBox="1"/>
          <p:nvPr/>
        </p:nvSpPr>
        <p:spPr>
          <a:xfrm>
            <a:off x="454043" y="1717497"/>
            <a:ext cx="248462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Food derivatives</a:t>
            </a:r>
            <a:endParaRPr lang="en-US" sz="2400" dirty="0"/>
          </a:p>
          <a:p>
            <a:r>
              <a:rPr lang="en-US" dirty="0"/>
              <a:t>Oils </a:t>
            </a:r>
          </a:p>
          <a:p>
            <a:r>
              <a:rPr lang="en-US" dirty="0"/>
              <a:t>Fats- hydrogenated</a:t>
            </a:r>
          </a:p>
          <a:p>
            <a:r>
              <a:rPr lang="en-US" dirty="0"/>
              <a:t>Sugar</a:t>
            </a:r>
          </a:p>
          <a:p>
            <a:r>
              <a:rPr lang="en-US" dirty="0"/>
              <a:t>Salt</a:t>
            </a:r>
          </a:p>
          <a:p>
            <a:r>
              <a:rPr lang="en-US" dirty="0"/>
              <a:t>Starches</a:t>
            </a:r>
          </a:p>
          <a:p>
            <a:r>
              <a:rPr lang="en-US" dirty="0"/>
              <a:t>Proteins – hydrolyzed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6830BE-2A1A-49B4-85A5-E4FD68CDE553}"/>
              </a:ext>
            </a:extLst>
          </p:cNvPr>
          <p:cNvSpPr txBox="1"/>
          <p:nvPr/>
        </p:nvSpPr>
        <p:spPr>
          <a:xfrm>
            <a:off x="8871910" y="1650529"/>
            <a:ext cx="23421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Processing:</a:t>
            </a:r>
          </a:p>
          <a:p>
            <a:r>
              <a:rPr lang="en-US" sz="2000" dirty="0"/>
              <a:t>hydrogenation</a:t>
            </a:r>
          </a:p>
          <a:p>
            <a:r>
              <a:rPr lang="en-US" sz="2000" dirty="0"/>
              <a:t>hydrolysis</a:t>
            </a:r>
          </a:p>
          <a:p>
            <a:r>
              <a:rPr lang="en-US" sz="2000" dirty="0"/>
              <a:t>extruding</a:t>
            </a:r>
          </a:p>
          <a:p>
            <a:r>
              <a:rPr lang="en-US" sz="2000" dirty="0"/>
              <a:t>molding</a:t>
            </a:r>
          </a:p>
          <a:p>
            <a:r>
              <a:rPr lang="en-US" sz="2000" dirty="0"/>
              <a:t>reshaping</a:t>
            </a:r>
          </a:p>
          <a:p>
            <a:r>
              <a:rPr lang="en-US" sz="2000" dirty="0"/>
              <a:t>pre-processing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2CB890-F52E-4402-A260-92C11C0E435C}"/>
              </a:ext>
            </a:extLst>
          </p:cNvPr>
          <p:cNvSpPr txBox="1"/>
          <p:nvPr/>
        </p:nvSpPr>
        <p:spPr>
          <a:xfrm>
            <a:off x="971106" y="505043"/>
            <a:ext cx="9677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How are ultra-processed foods made?</a:t>
            </a:r>
            <a:endParaRPr lang="en-US" sz="32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5ECB295-54EA-4683-8FE9-1100FADF4E18}"/>
              </a:ext>
            </a:extLst>
          </p:cNvPr>
          <p:cNvSpPr/>
          <p:nvPr/>
        </p:nvSpPr>
        <p:spPr>
          <a:xfrm>
            <a:off x="420817" y="3991931"/>
            <a:ext cx="159488" cy="15919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2A1D996-BF0C-49A9-A7F1-E7AD4FD9869B}"/>
              </a:ext>
            </a:extLst>
          </p:cNvPr>
          <p:cNvSpPr/>
          <p:nvPr/>
        </p:nvSpPr>
        <p:spPr>
          <a:xfrm>
            <a:off x="616688" y="4172094"/>
            <a:ext cx="159488" cy="1591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4F3AD70-9543-46F1-81A8-14BD8A166E6F}"/>
              </a:ext>
            </a:extLst>
          </p:cNvPr>
          <p:cNvSpPr/>
          <p:nvPr/>
        </p:nvSpPr>
        <p:spPr>
          <a:xfrm>
            <a:off x="891362" y="4323723"/>
            <a:ext cx="159488" cy="1591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801793-6560-432E-856C-F74D8FA4EFF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2081" y="6283198"/>
            <a:ext cx="1000942" cy="41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078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85" y="943896"/>
            <a:ext cx="11983029" cy="51880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" y="4960002"/>
            <a:ext cx="11517272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Unprocessed &amp; minimally processed foods ---- Processed foods ---- Ultra-processed foods</a:t>
            </a:r>
            <a:endParaRPr lang="en-US" b="1" dirty="0"/>
          </a:p>
        </p:txBody>
      </p:sp>
      <p:sp>
        <p:nvSpPr>
          <p:cNvPr id="4" name="Oval 3"/>
          <p:cNvSpPr/>
          <p:nvPr/>
        </p:nvSpPr>
        <p:spPr>
          <a:xfrm>
            <a:off x="10164278" y="1896177"/>
            <a:ext cx="269507" cy="269508"/>
          </a:xfrm>
          <a:prstGeom prst="ellipse">
            <a:avLst/>
          </a:prstGeom>
          <a:solidFill>
            <a:srgbClr val="DF661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062987" y="127493"/>
            <a:ext cx="78027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/>
              <a:t>The spectrum of food processing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8A9B57-2539-4D43-86CA-F1532A2D538D}"/>
              </a:ext>
            </a:extLst>
          </p:cNvPr>
          <p:cNvSpPr txBox="1"/>
          <p:nvPr/>
        </p:nvSpPr>
        <p:spPr>
          <a:xfrm>
            <a:off x="205740" y="6361175"/>
            <a:ext cx="64110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Picture credit: Dr. </a:t>
            </a:r>
            <a:r>
              <a:rPr lang="en-US" sz="1100" dirty="0" err="1"/>
              <a:t>Niyati</a:t>
            </a:r>
            <a:r>
              <a:rPr lang="en-US" sz="1100" dirty="0"/>
              <a:t> Parekh, NYU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317504-7C86-4AEC-8DEE-BE827A43B98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2081" y="6283198"/>
            <a:ext cx="1000942" cy="41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21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0782D30F-56B0-4FAC-9269-74222F7232F3}"/>
              </a:ext>
            </a:extLst>
          </p:cNvPr>
          <p:cNvSpPr/>
          <p:nvPr/>
        </p:nvSpPr>
        <p:spPr>
          <a:xfrm>
            <a:off x="3705446" y="1392865"/>
            <a:ext cx="4781107" cy="46464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DCCEAC-CEDC-4919-A23F-BD336CDA8624}"/>
              </a:ext>
            </a:extLst>
          </p:cNvPr>
          <p:cNvSpPr txBox="1"/>
          <p:nvPr/>
        </p:nvSpPr>
        <p:spPr>
          <a:xfrm>
            <a:off x="395084" y="361564"/>
            <a:ext cx="117969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36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3600" b="1" dirty="0">
                <a:solidFill>
                  <a:schemeClr val="tx1"/>
                </a:solidFill>
              </a:rPr>
              <a:t>% Caloric intake coming from Ultra processed foods in the 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353D23-7480-45F9-A505-E5DDF86BA295}"/>
              </a:ext>
            </a:extLst>
          </p:cNvPr>
          <p:cNvSpPr txBox="1"/>
          <p:nvPr/>
        </p:nvSpPr>
        <p:spPr>
          <a:xfrm>
            <a:off x="5736265" y="2931249"/>
            <a:ext cx="1424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08193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46795" y="6283198"/>
            <a:ext cx="44218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NHANES data (nationally representative) 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2190882" y="603838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230745" y="2865104"/>
            <a:ext cx="31882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Ultra Processed Foods</a:t>
            </a:r>
          </a:p>
          <a:p>
            <a:r>
              <a:rPr lang="en-US" sz="4000" b="1" dirty="0"/>
              <a:t>57.5%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5286" y="3609854"/>
            <a:ext cx="35111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Unprocessed/</a:t>
            </a:r>
          </a:p>
          <a:p>
            <a:r>
              <a:rPr lang="en-US" sz="2800" b="1" dirty="0"/>
              <a:t>minimally processed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1637" y="2865104"/>
            <a:ext cx="2177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Processed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1637" y="1611713"/>
            <a:ext cx="21777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Culinary ingredients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435447"/>
            <a:ext cx="244650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err="1"/>
              <a:t>Popul</a:t>
            </a:r>
            <a:r>
              <a:rPr lang="en-US" sz="1100" dirty="0"/>
              <a:t> Health Met . 2017 Feb 14;15(1):6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243647" y="2076892"/>
            <a:ext cx="3844191" cy="118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499353" y="2960085"/>
            <a:ext cx="3456277" cy="23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437603" y="3990350"/>
            <a:ext cx="3456277" cy="23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D1889D5-B4E7-48E4-B5E9-D03377B5D85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2081" y="6283198"/>
            <a:ext cx="1000942" cy="41093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5951A5F-6ED5-4BA4-B93C-C80C65C73DEF}"/>
              </a:ext>
            </a:extLst>
          </p:cNvPr>
          <p:cNvSpPr txBox="1"/>
          <p:nvPr/>
        </p:nvSpPr>
        <p:spPr>
          <a:xfrm>
            <a:off x="189380" y="654224"/>
            <a:ext cx="1179691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rtl="0">
              <a:defRPr sz="36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3600" b="1" dirty="0">
                <a:solidFill>
                  <a:schemeClr val="tx1"/>
                </a:solidFill>
              </a:rPr>
              <a:t>% Caloric intake coming from Ultra processed foods in the US</a:t>
            </a:r>
          </a:p>
        </p:txBody>
      </p:sp>
    </p:spTree>
    <p:extLst>
      <p:ext uri="{BB962C8B-B14F-4D97-AF65-F5344CB8AC3E}">
        <p14:creationId xmlns:p14="http://schemas.microsoft.com/office/powerpoint/2010/main" val="3312328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flower with a yellow center&#10;&#10;Description automatically generated">
            <a:extLst>
              <a:ext uri="{FF2B5EF4-FFF2-40B4-BE49-F238E27FC236}">
                <a16:creationId xmlns:a16="http://schemas.microsoft.com/office/drawing/2014/main" id="{0CA3B4B1-1AF0-4FCC-9322-4F56BB93FFC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3585"/>
            <a:ext cx="3968530" cy="3400309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65B6153-ED82-4750-9F33-BF1202361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530" y="1848103"/>
            <a:ext cx="7830988" cy="4351338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Synthesize the evidence for HF prevention &amp; management at various stages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Describe ultra-processed foods and the evidence for their harmful effects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Enumerate 4 roles clinicians can play in promoting a healthy nutrition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Provide practical tips and principles for clinical implementation 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620D2BF-5C04-4987-A86F-9F26A8108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5178" y="365125"/>
            <a:ext cx="7658622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+mn-lt"/>
              </a:rPr>
              <a:t>Overview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AFBA1C7-ECC0-4101-A598-C2548B2D9A7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9714" y="6199441"/>
            <a:ext cx="1449763" cy="5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1165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600" y="1308244"/>
            <a:ext cx="10067925" cy="49434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8834" y="6139141"/>
            <a:ext cx="10508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PLCO Study, N= 91,891, age 55-74. Based on NOVA food classification.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98C309-4CE8-495D-B2F3-4F61FA6184DF}"/>
              </a:ext>
            </a:extLst>
          </p:cNvPr>
          <p:cNvSpPr txBox="1"/>
          <p:nvPr/>
        </p:nvSpPr>
        <p:spPr>
          <a:xfrm>
            <a:off x="680484" y="265814"/>
            <a:ext cx="3104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B7BB75-8F88-4070-82F8-7F681ADD5B61}"/>
              </a:ext>
            </a:extLst>
          </p:cNvPr>
          <p:cNvSpPr txBox="1"/>
          <p:nvPr/>
        </p:nvSpPr>
        <p:spPr>
          <a:xfrm>
            <a:off x="74428" y="606281"/>
            <a:ext cx="11702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Proportion (%) of each food group in total energy from ultra-processed foods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024D18-6DED-4F27-9396-7C434684619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1340" y="6323807"/>
            <a:ext cx="1000942" cy="41093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AFDF7E3-0B62-47D5-960F-04B9FA05682B}"/>
              </a:ext>
            </a:extLst>
          </p:cNvPr>
          <p:cNvSpPr/>
          <p:nvPr/>
        </p:nvSpPr>
        <p:spPr>
          <a:xfrm>
            <a:off x="168834" y="6407520"/>
            <a:ext cx="10508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1100" dirty="0"/>
              <a:t>Int J </a:t>
            </a:r>
            <a:r>
              <a:rPr lang="en-US" sz="1100" dirty="0" err="1"/>
              <a:t>Behav</a:t>
            </a:r>
            <a:r>
              <a:rPr lang="en-US" sz="1100" dirty="0"/>
              <a:t> </a:t>
            </a:r>
            <a:r>
              <a:rPr lang="en-US" sz="1100" dirty="0" err="1"/>
              <a:t>Nutr</a:t>
            </a:r>
            <a:r>
              <a:rPr lang="en-US" sz="1100" dirty="0"/>
              <a:t> Phys Act 18, 21 (2021)</a:t>
            </a:r>
          </a:p>
        </p:txBody>
      </p:sp>
    </p:spTree>
    <p:extLst>
      <p:ext uri="{BB962C8B-B14F-4D97-AF65-F5344CB8AC3E}">
        <p14:creationId xmlns:p14="http://schemas.microsoft.com/office/powerpoint/2010/main" val="2413577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524000" y="530717"/>
          <a:ext cx="9520238" cy="5298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1806478" y="1401776"/>
            <a:ext cx="2388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Processing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2914019" y="3912449"/>
            <a:ext cx="1949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Quality </a:t>
            </a:r>
          </a:p>
        </p:txBody>
      </p:sp>
      <p:sp>
        <p:nvSpPr>
          <p:cNvPr id="7" name="Rectangle 6"/>
          <p:cNvSpPr/>
          <p:nvPr/>
        </p:nvSpPr>
        <p:spPr>
          <a:xfrm>
            <a:off x="123495" y="5977956"/>
            <a:ext cx="119450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131413"/>
                </a:solidFill>
                <a:latin typeface="PwmrtwAdvTTb5929f4c"/>
              </a:rPr>
              <a:t>NHANES: An inverse dose</a:t>
            </a:r>
            <a:r>
              <a:rPr lang="en-US" dirty="0">
                <a:solidFill>
                  <a:srgbClr val="131413"/>
                </a:solidFill>
                <a:latin typeface="PptrtgAdvTTb5929f4c+20"/>
              </a:rPr>
              <a:t>–</a:t>
            </a:r>
            <a:r>
              <a:rPr lang="en-US" dirty="0">
                <a:solidFill>
                  <a:srgbClr val="131413"/>
                </a:solidFill>
                <a:latin typeface="PwmrtwAdvTTb5929f4c"/>
              </a:rPr>
              <a:t>response association between ultra-processed food quintiles and overall dietary quality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3495" y="6490238"/>
            <a:ext cx="256352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err="1"/>
              <a:t>Popul</a:t>
            </a:r>
            <a:r>
              <a:rPr lang="en-US" sz="1100" dirty="0"/>
              <a:t> Health </a:t>
            </a:r>
            <a:r>
              <a:rPr lang="en-US" sz="1100" dirty="0" err="1"/>
              <a:t>Metr</a:t>
            </a:r>
            <a:r>
              <a:rPr lang="en-US" sz="1100" dirty="0"/>
              <a:t> . 2017 Feb 14;15(1):6.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A706A0-5096-4AA9-AB3F-A2F2703717B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4238" y="6413743"/>
            <a:ext cx="1000942" cy="41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0579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6911" y="596900"/>
            <a:ext cx="9445280" cy="57461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9696" y="6404464"/>
            <a:ext cx="54576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/>
              <a:t>Juul</a:t>
            </a:r>
            <a:r>
              <a:rPr lang="en-US" sz="1400" dirty="0"/>
              <a:t> F, Vaidean G, Parekh N. </a:t>
            </a:r>
            <a:r>
              <a:rPr lang="en-US" sz="1400" dirty="0" err="1"/>
              <a:t>Adv</a:t>
            </a:r>
            <a:r>
              <a:rPr lang="en-US" sz="1400" dirty="0"/>
              <a:t> </a:t>
            </a:r>
            <a:r>
              <a:rPr lang="en-US" sz="1400" dirty="0" err="1"/>
              <a:t>Nutr</a:t>
            </a:r>
            <a:r>
              <a:rPr lang="en-US" sz="1400" dirty="0"/>
              <a:t>. 2021. 2021 Oct 1;12(5):1673-1680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0093" y="227568"/>
            <a:ext cx="10295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Ultra-processed Foods  &amp; CVD Risk – Putative mechanisms of action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9952" y="6281771"/>
            <a:ext cx="1198114" cy="49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8728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495" y="1706070"/>
            <a:ext cx="7223203" cy="38593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3900" y="6493112"/>
            <a:ext cx="71870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 err="1"/>
              <a:t>Juul</a:t>
            </a:r>
            <a:r>
              <a:rPr lang="es-ES" sz="1400" dirty="0"/>
              <a:t> F, Vaidean G, </a:t>
            </a:r>
            <a:r>
              <a:rPr lang="es-ES" sz="1400" dirty="0" err="1"/>
              <a:t>Lin</a:t>
            </a:r>
            <a:r>
              <a:rPr lang="es-ES" sz="1400" dirty="0"/>
              <a:t> Y, </a:t>
            </a:r>
            <a:r>
              <a:rPr lang="es-ES" sz="1400" dirty="0" err="1"/>
              <a:t>Deierlein</a:t>
            </a:r>
            <a:r>
              <a:rPr lang="es-ES" sz="1400" dirty="0"/>
              <a:t> AL, </a:t>
            </a:r>
            <a:r>
              <a:rPr lang="es-ES" sz="1400" dirty="0" err="1"/>
              <a:t>Parekh</a:t>
            </a:r>
            <a:r>
              <a:rPr lang="es-ES" sz="1400" dirty="0"/>
              <a:t> N. </a:t>
            </a:r>
            <a:r>
              <a:rPr lang="en-US" sz="1400" dirty="0"/>
              <a:t>J Am </a:t>
            </a:r>
            <a:r>
              <a:rPr lang="en-US" sz="1400" dirty="0" err="1"/>
              <a:t>Coll</a:t>
            </a:r>
            <a:r>
              <a:rPr lang="en-US" sz="1400" dirty="0"/>
              <a:t> </a:t>
            </a:r>
            <a:r>
              <a:rPr lang="en-US" sz="1400" dirty="0" err="1"/>
              <a:t>Cardiol</a:t>
            </a:r>
            <a:r>
              <a:rPr lang="en-US" sz="1400" dirty="0"/>
              <a:t>. 2021 Mar 30;77(12):1520-1531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3903" y="553726"/>
            <a:ext cx="11627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Ultra-processed foods  &amp; CVD – The Framingham Offspring Study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903" y="1854200"/>
            <a:ext cx="4537592" cy="33527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EC01249-84E6-4747-9498-52CAFF17344D}"/>
              </a:ext>
            </a:extLst>
          </p:cNvPr>
          <p:cNvSpPr txBox="1"/>
          <p:nvPr/>
        </p:nvSpPr>
        <p:spPr>
          <a:xfrm>
            <a:off x="6605278" y="5481481"/>
            <a:ext cx="55867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/>
              <a:t>Each additional daily serving of UPF </a:t>
            </a:r>
            <a:r>
              <a:rPr lang="en-US" sz="1800" b="0" i="0" u="none" strike="noStrike" baseline="0" dirty="0">
                <a:sym typeface="Wingdings" panose="05000000000000000000" pitchFamily="2" charset="2"/>
              </a:rPr>
              <a:t> Increase in risk </a:t>
            </a:r>
            <a:endParaRPr lang="en-US" sz="1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A48B4A-7B65-4EF7-BE1A-BF8BC5BBB87C}"/>
              </a:ext>
            </a:extLst>
          </p:cNvPr>
          <p:cNvSpPr txBox="1"/>
          <p:nvPr/>
        </p:nvSpPr>
        <p:spPr>
          <a:xfrm>
            <a:off x="6605278" y="5783034"/>
            <a:ext cx="53111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/>
              <a:t>adjusted for age, sex, education, alcohol consumption, smoking, and physical activity.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F76FFA-5F37-47F2-8D6D-ECCC0ABC127C}"/>
              </a:ext>
            </a:extLst>
          </p:cNvPr>
          <p:cNvSpPr txBox="1"/>
          <p:nvPr/>
        </p:nvSpPr>
        <p:spPr>
          <a:xfrm>
            <a:off x="7699921" y="5123103"/>
            <a:ext cx="34065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dirty="0"/>
              <a:t>5%	7%	9%	9%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478956-926E-49C0-B91C-D66835D33BA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1783" y="6435536"/>
            <a:ext cx="1029016" cy="42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969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D460D-29B8-459F-8F2E-59D51E20D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453" y="914859"/>
            <a:ext cx="4539916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/>
              <a:t>USA: NHANES</a:t>
            </a:r>
          </a:p>
          <a:p>
            <a:pPr marL="0" indent="0">
              <a:buNone/>
            </a:pPr>
            <a:endParaRPr lang="en-US" sz="2600" b="1" dirty="0"/>
          </a:p>
          <a:p>
            <a:r>
              <a:rPr lang="en-US" sz="2600" dirty="0"/>
              <a:t>FU ~ 19 years</a:t>
            </a:r>
          </a:p>
          <a:p>
            <a:pPr algn="l"/>
            <a:r>
              <a:rPr lang="en-US" sz="2600" b="1" dirty="0"/>
              <a:t>All-cause mortality: </a:t>
            </a:r>
            <a:r>
              <a:rPr lang="en-US" sz="2600" dirty="0"/>
              <a:t>highest quartile UPF vs. lowest:  31% higher risk</a:t>
            </a:r>
            <a:endParaRPr lang="en-US" sz="2600" b="1" dirty="0"/>
          </a:p>
          <a:p>
            <a:pPr algn="l"/>
            <a:r>
              <a:rPr lang="en-US" sz="2600" dirty="0"/>
              <a:t>HR = 1.31; 95% CI 1.09, 1.58, adjusted for demographic and socio-economic factors, health behaviors </a:t>
            </a:r>
          </a:p>
          <a:p>
            <a:pPr algn="l"/>
            <a:r>
              <a:rPr lang="en-US" sz="2600" b="1" dirty="0"/>
              <a:t>CVD mortality- </a:t>
            </a:r>
            <a:r>
              <a:rPr lang="en-US" sz="2600" dirty="0"/>
              <a:t>no association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8320D65-E157-46FF-9D73-EF908346587C}"/>
              </a:ext>
            </a:extLst>
          </p:cNvPr>
          <p:cNvSpPr txBox="1">
            <a:spLocks/>
          </p:cNvSpPr>
          <p:nvPr/>
        </p:nvSpPr>
        <p:spPr>
          <a:xfrm>
            <a:off x="6387766" y="914859"/>
            <a:ext cx="5398168" cy="34682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/>
              <a:t>USA: ARIC </a:t>
            </a:r>
          </a:p>
          <a:p>
            <a:pPr marL="0" indent="0">
              <a:buNone/>
            </a:pPr>
            <a:endParaRPr lang="en-US" sz="2400" b="1" dirty="0"/>
          </a:p>
          <a:p>
            <a:r>
              <a:rPr lang="en-US" sz="2400" dirty="0"/>
              <a:t>FU ~ 27 years</a:t>
            </a:r>
          </a:p>
          <a:p>
            <a:r>
              <a:rPr lang="en-US" sz="2400" b="1" dirty="0"/>
              <a:t>CAD</a:t>
            </a:r>
            <a:r>
              <a:rPr lang="en-US" sz="2400" dirty="0"/>
              <a:t>, highest vs. lowest UPF quartile:  IR/10,000 </a:t>
            </a:r>
            <a:r>
              <a:rPr lang="en-US" sz="2400" dirty="0" err="1"/>
              <a:t>py</a:t>
            </a:r>
            <a:r>
              <a:rPr lang="en-US" sz="2400" dirty="0"/>
              <a:t>: 70.8 vs 59.3 </a:t>
            </a:r>
          </a:p>
          <a:p>
            <a:r>
              <a:rPr lang="en-US" sz="2400" dirty="0"/>
              <a:t>HR: 1.19; 95% CI: 1.05, 1.35, adjusted for sociodemographic factors and health behaviors</a:t>
            </a:r>
          </a:p>
          <a:p>
            <a:r>
              <a:rPr lang="en-US" sz="2400" dirty="0"/>
              <a:t>Linear relation UPF- CAD 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CBB895-1095-4ECD-8BCA-0ED748770289}"/>
              </a:ext>
            </a:extLst>
          </p:cNvPr>
          <p:cNvSpPr txBox="1"/>
          <p:nvPr/>
        </p:nvSpPr>
        <p:spPr>
          <a:xfrm>
            <a:off x="934453" y="6382978"/>
            <a:ext cx="330874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100" dirty="0"/>
              <a:t>Public Health </a:t>
            </a:r>
            <a:r>
              <a:rPr lang="en-US" sz="1100" dirty="0" err="1"/>
              <a:t>Nutr</a:t>
            </a:r>
            <a:r>
              <a:rPr lang="en-US" sz="1100" dirty="0"/>
              <a:t>. 2019 Jul;22(10):1777-1785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94E07A-77CB-4179-A34F-14BA5BE77117}"/>
              </a:ext>
            </a:extLst>
          </p:cNvPr>
          <p:cNvSpPr txBox="1"/>
          <p:nvPr/>
        </p:nvSpPr>
        <p:spPr>
          <a:xfrm>
            <a:off x="6641153" y="6382978"/>
            <a:ext cx="219877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100" dirty="0"/>
              <a:t>J Nutr . 2021 Sep 7</a:t>
            </a:r>
            <a:endParaRPr lang="en-US" sz="11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2976B1-6DCB-47DE-B639-4582E96237C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1783" y="6435536"/>
            <a:ext cx="1029016" cy="42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382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478" y="1483175"/>
            <a:ext cx="4279023" cy="31577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90478" y="6427078"/>
            <a:ext cx="139333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BMJ 2019;365:l1451 </a:t>
            </a:r>
          </a:p>
        </p:txBody>
      </p:sp>
      <p:sp>
        <p:nvSpPr>
          <p:cNvPr id="5" name="Rectangle 4"/>
          <p:cNvSpPr/>
          <p:nvPr/>
        </p:nvSpPr>
        <p:spPr>
          <a:xfrm>
            <a:off x="588234" y="197582"/>
            <a:ext cx="468351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France 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The </a:t>
            </a:r>
            <a:r>
              <a:rPr lang="en-US" sz="2800" b="1" dirty="0" err="1"/>
              <a:t>NutriNet-Santé</a:t>
            </a:r>
            <a:r>
              <a:rPr lang="en-US" sz="2800" b="1" dirty="0"/>
              <a:t> Cohort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34755" y="210698"/>
            <a:ext cx="42880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Greece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The ATTICA study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F921AA-FE07-4384-83F8-51ADA0835549}"/>
              </a:ext>
            </a:extLst>
          </p:cNvPr>
          <p:cNvSpPr/>
          <p:nvPr/>
        </p:nvSpPr>
        <p:spPr>
          <a:xfrm>
            <a:off x="2652370" y="1620884"/>
            <a:ext cx="2619375" cy="745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5CD79F-5692-48B7-A7F0-E8D700EEF779}"/>
              </a:ext>
            </a:extLst>
          </p:cNvPr>
          <p:cNvSpPr/>
          <p:nvPr/>
        </p:nvSpPr>
        <p:spPr>
          <a:xfrm>
            <a:off x="2565755" y="2234334"/>
            <a:ext cx="2619375" cy="165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B3A1E59-9599-4434-BA1F-192EB9A6005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6840" y="1777441"/>
            <a:ext cx="3703899" cy="303649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94EF05D-CC9C-4623-899F-977EE3EA485E}"/>
              </a:ext>
            </a:extLst>
          </p:cNvPr>
          <p:cNvSpPr txBox="1"/>
          <p:nvPr/>
        </p:nvSpPr>
        <p:spPr>
          <a:xfrm>
            <a:off x="6417945" y="6500212"/>
            <a:ext cx="257286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ESC Congress , August 28, 2021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EF5A0B-E5E8-4A84-96B9-8910F564C28C}"/>
              </a:ext>
            </a:extLst>
          </p:cNvPr>
          <p:cNvSpPr txBox="1"/>
          <p:nvPr/>
        </p:nvSpPr>
        <p:spPr>
          <a:xfrm>
            <a:off x="6096000" y="5020344"/>
            <a:ext cx="57896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With each additional weekly serving: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10% higher CVD likelihood  (HR=1.10, 95% CI  1.02–1.21)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19% higher CVD likelihood  (HR = 1.19 (95%CI 1.12-1.25)            </a:t>
            </a:r>
            <a:r>
              <a:rPr lang="en-US" b="1" u="sng" dirty="0"/>
              <a:t>if low </a:t>
            </a:r>
            <a:r>
              <a:rPr lang="en-US" b="1" u="sng" dirty="0" err="1"/>
              <a:t>MedDiet</a:t>
            </a:r>
            <a:r>
              <a:rPr lang="en-US" dirty="0"/>
              <a:t>*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DD4009-4294-4496-BD11-79BC04521BBC}"/>
              </a:ext>
            </a:extLst>
          </p:cNvPr>
          <p:cNvSpPr txBox="1"/>
          <p:nvPr/>
        </p:nvSpPr>
        <p:spPr>
          <a:xfrm>
            <a:off x="6301298" y="6203100"/>
            <a:ext cx="268951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* low </a:t>
            </a:r>
            <a:r>
              <a:rPr lang="en-US" sz="1400" dirty="0" err="1"/>
              <a:t>MedDiet</a:t>
            </a:r>
            <a:r>
              <a:rPr lang="en-US" sz="1400" dirty="0"/>
              <a:t> (&lt;27 on 0-55 scale)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D47D3FF-F95B-4FFD-992F-E4F1B2381A8A}"/>
              </a:ext>
            </a:extLst>
          </p:cNvPr>
          <p:cNvSpPr txBox="1"/>
          <p:nvPr/>
        </p:nvSpPr>
        <p:spPr>
          <a:xfrm>
            <a:off x="790478" y="4965190"/>
            <a:ext cx="48237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 baseline="0" dirty="0"/>
              <a:t>With each 10% increment in amount of UPF: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u="none" strike="noStrike" baseline="0" dirty="0"/>
              <a:t>12% increase CVD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u="none" strike="noStrike" baseline="0" dirty="0"/>
              <a:t>13% increase CHD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u="none" strike="noStrike" baseline="0" dirty="0"/>
              <a:t>11% increase CVA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A16087D-482B-495A-BA53-D90A80CD55F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7014" y="6339359"/>
            <a:ext cx="1029016" cy="42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9602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301F7F-BDCC-4976-B89B-E57756C161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428004"/>
            <a:ext cx="7293572" cy="28045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8B99EF-DF88-42CE-91C9-4B2101404695}"/>
              </a:ext>
            </a:extLst>
          </p:cNvPr>
          <p:cNvSpPr txBox="1"/>
          <p:nvPr/>
        </p:nvSpPr>
        <p:spPr>
          <a:xfrm>
            <a:off x="414338" y="5970613"/>
            <a:ext cx="95812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0" u="none" strike="noStrike" baseline="0" dirty="0"/>
              <a:t>National Health and Nutrition Examination Survey. </a:t>
            </a:r>
            <a:r>
              <a:rPr lang="en-US" sz="1800" b="0" i="0" u="none" strike="noStrike" baseline="0" dirty="0">
                <a:latin typeface="AdvOT777cf4fb"/>
              </a:rPr>
              <a:t>15 977 adults (20</a:t>
            </a:r>
            <a:r>
              <a:rPr lang="en-US" sz="1800" b="0" i="0" u="none" strike="noStrike" baseline="0" dirty="0">
                <a:latin typeface="AdvOT777cf4fb+20"/>
              </a:rPr>
              <a:t>–</a:t>
            </a:r>
            <a:r>
              <a:rPr lang="en-US" sz="1800" b="0" i="0" u="none" strike="noStrike" baseline="0" dirty="0">
                <a:latin typeface="AdvOT777cf4fb"/>
              </a:rPr>
              <a:t>64 years)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BB6182-22EC-47BE-ABAE-FA5C275411D1}"/>
              </a:ext>
            </a:extLst>
          </p:cNvPr>
          <p:cNvSpPr txBox="1"/>
          <p:nvPr/>
        </p:nvSpPr>
        <p:spPr>
          <a:xfrm>
            <a:off x="506805" y="6393806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Br J </a:t>
            </a:r>
            <a:r>
              <a:rPr lang="en-US" sz="1100" dirty="0" err="1"/>
              <a:t>Nutr</a:t>
            </a:r>
            <a:r>
              <a:rPr lang="en-US" sz="1100" dirty="0"/>
              <a:t> . 2018 Jul;120(1):90-100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CFB5E6-E18B-48EC-B5CC-552452C7E04C}"/>
              </a:ext>
            </a:extLst>
          </p:cNvPr>
          <p:cNvSpPr txBox="1"/>
          <p:nvPr/>
        </p:nvSpPr>
        <p:spPr>
          <a:xfrm>
            <a:off x="714066" y="564586"/>
            <a:ext cx="1053526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E</a:t>
            </a:r>
            <a:r>
              <a:rPr lang="en-US" sz="3200" b="1" i="0" u="none" strike="noStrike" baseline="0" dirty="0"/>
              <a:t>vidence linking ultra-processed foods to obesity, hypertension, metabolic syndrome and type 2 diabetes</a:t>
            </a:r>
            <a:endParaRPr lang="en-US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9F04F3-FDEC-49EF-8C13-860E10F87A5E}"/>
              </a:ext>
            </a:extLst>
          </p:cNvPr>
          <p:cNvSpPr txBox="1"/>
          <p:nvPr/>
        </p:nvSpPr>
        <p:spPr>
          <a:xfrm>
            <a:off x="8301607" y="3237394"/>
            <a:ext cx="359436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Increased risk of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Hypertension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Metabolic syndrome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Overweight and obesity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D147E6-36F0-4423-852B-ED5BD830E672}"/>
              </a:ext>
            </a:extLst>
          </p:cNvPr>
          <p:cNvSpPr txBox="1"/>
          <p:nvPr/>
        </p:nvSpPr>
        <p:spPr>
          <a:xfrm>
            <a:off x="8301607" y="2350834"/>
            <a:ext cx="30283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20 studies</a:t>
            </a:r>
          </a:p>
          <a:p>
            <a:r>
              <a:rPr lang="en-US" sz="2400" dirty="0"/>
              <a:t>334,114 participants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BE78EA-DB7C-4EC0-B311-1F7530673B3D}"/>
              </a:ext>
            </a:extLst>
          </p:cNvPr>
          <p:cNvSpPr txBox="1"/>
          <p:nvPr/>
        </p:nvSpPr>
        <p:spPr>
          <a:xfrm>
            <a:off x="8496905" y="6356208"/>
            <a:ext cx="24648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1100" dirty="0" err="1"/>
              <a:t>Nutr</a:t>
            </a:r>
            <a:r>
              <a:rPr lang="en-US" sz="1100" dirty="0"/>
              <a:t> J 2020;19:86.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8537A1-7229-4074-95D9-891A950F5301}"/>
              </a:ext>
            </a:extLst>
          </p:cNvPr>
          <p:cNvSpPr txBox="1"/>
          <p:nvPr/>
        </p:nvSpPr>
        <p:spPr>
          <a:xfrm>
            <a:off x="7697577" y="3745225"/>
            <a:ext cx="428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+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2B4B0A-18A8-4B35-B2D5-DC700C93DE3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1783" y="6435536"/>
            <a:ext cx="1029016" cy="42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2589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3A7F8A9-6042-4267-926C-B6A6E4D6F05A}"/>
              </a:ext>
            </a:extLst>
          </p:cNvPr>
          <p:cNvSpPr txBox="1"/>
          <p:nvPr/>
        </p:nvSpPr>
        <p:spPr>
          <a:xfrm>
            <a:off x="4832781" y="6573875"/>
            <a:ext cx="36782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/>
              <a:t>Data </a:t>
            </a:r>
            <a:r>
              <a:rPr lang="fr-FR" sz="1100" dirty="0" err="1"/>
              <a:t>from</a:t>
            </a:r>
            <a:r>
              <a:rPr lang="fr-FR" sz="1100" dirty="0"/>
              <a:t> </a:t>
            </a:r>
            <a:r>
              <a:rPr lang="fr-FR" sz="1100" dirty="0" err="1"/>
              <a:t>Eur</a:t>
            </a:r>
            <a:r>
              <a:rPr lang="fr-FR" sz="1100" dirty="0"/>
              <a:t> J </a:t>
            </a:r>
            <a:r>
              <a:rPr lang="fr-FR" sz="1100" dirty="0" err="1"/>
              <a:t>Nutr</a:t>
            </a:r>
            <a:r>
              <a:rPr lang="fr-FR" sz="1100" dirty="0"/>
              <a:t>. 2021; 60(4): 2169–2180</a:t>
            </a:r>
            <a:endParaRPr lang="en-US" sz="11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E43C4D-ABAF-4976-BFC7-66E792D7691F}"/>
              </a:ext>
            </a:extLst>
          </p:cNvPr>
          <p:cNvSpPr txBox="1"/>
          <p:nvPr/>
        </p:nvSpPr>
        <p:spPr>
          <a:xfrm>
            <a:off x="1022131" y="284125"/>
            <a:ext cx="103177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Ultra-processed foods and the risk of obesity </a:t>
            </a:r>
            <a:endParaRPr lang="en-US" sz="3200" dirty="0"/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698437D6-921D-4014-B2DC-7C87B9DC2F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836921"/>
              </p:ext>
            </p:extLst>
          </p:nvPr>
        </p:nvGraphicFramePr>
        <p:xfrm>
          <a:off x="2623396" y="1177493"/>
          <a:ext cx="7115175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4995">
                  <a:extLst>
                    <a:ext uri="{9D8B030D-6E8A-4147-A177-3AD203B41FA5}">
                      <a16:colId xmlns:a16="http://schemas.microsoft.com/office/drawing/2014/main" val="1905463105"/>
                    </a:ext>
                  </a:extLst>
                </a:gridCol>
                <a:gridCol w="4240180">
                  <a:extLst>
                    <a:ext uri="{9D8B030D-6E8A-4147-A177-3AD203B41FA5}">
                      <a16:colId xmlns:a16="http://schemas.microsoft.com/office/drawing/2014/main" val="153767763"/>
                    </a:ext>
                  </a:extLst>
                </a:gridCol>
              </a:tblGrid>
              <a:tr h="65109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Highest vs. lowest quartile UPF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UK Biobank Study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40-69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yr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, 947 incident cases overall -, 1900 abdominal obesity,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20500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5-yr Risk of developing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186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Overall obesity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HR 1.79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95% CI 1.06─3.03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118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Abdominal obesity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HR 1.30</a:t>
                      </a:r>
                    </a:p>
                    <a:p>
                      <a:pPr algn="ctr"/>
                      <a:r>
                        <a:rPr lang="en-US" sz="2000" dirty="0"/>
                        <a:t>95% CI 1.14─1.48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65600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5-yr Risk of experiencing a  ≥ 5% increase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7252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BMI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/>
                        <a:t>HR 1.31</a:t>
                      </a:r>
                    </a:p>
                    <a:p>
                      <a:pPr algn="ctr"/>
                      <a:r>
                        <a:rPr lang="en-US" sz="2000"/>
                        <a:t>95% CI 1.20─1.43), 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335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WC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/>
                        <a:t>HR 1.35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/>
                        <a:t>95% CI 1.25─1.45)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2489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%BF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HR 1.14</a:t>
                      </a:r>
                    </a:p>
                    <a:p>
                      <a:pPr algn="ctr"/>
                      <a:r>
                        <a:rPr lang="en-US" sz="2000" dirty="0"/>
                        <a:t>95% CI 1.03─1.25)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6897741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3057C689-1265-43C8-9634-8412AA505C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1783" y="6435536"/>
            <a:ext cx="1029016" cy="42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6404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E01A843B-2C80-4DCE-A505-59FA91594272}"/>
              </a:ext>
            </a:extLst>
          </p:cNvPr>
          <p:cNvSpPr txBox="1"/>
          <p:nvPr/>
        </p:nvSpPr>
        <p:spPr>
          <a:xfrm>
            <a:off x="8056743" y="6515900"/>
            <a:ext cx="343644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2. Data from Juul et.al. Br J </a:t>
            </a:r>
            <a:r>
              <a:rPr lang="en-US" sz="1100" dirty="0" err="1"/>
              <a:t>Nutr</a:t>
            </a:r>
            <a:r>
              <a:rPr lang="en-US" sz="1100" dirty="0"/>
              <a:t> . 2018 Jul;120(1):90-100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BBD74E8-71F1-40D1-A574-AF3B325C84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149" y="1043763"/>
            <a:ext cx="916956" cy="28992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BDBE3FB-0843-4900-AEA7-EB889F59845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0302" y="1176763"/>
            <a:ext cx="1182193" cy="2766238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3744CC8-A38F-4643-BD26-7E0623141E06}"/>
              </a:ext>
            </a:extLst>
          </p:cNvPr>
          <p:cNvSpPr txBox="1">
            <a:spLocks/>
          </p:cNvSpPr>
          <p:nvPr/>
        </p:nvSpPr>
        <p:spPr>
          <a:xfrm>
            <a:off x="6095999" y="3073175"/>
            <a:ext cx="5400041" cy="3150394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1·61 units higher BMI </a:t>
            </a:r>
          </a:p>
          <a:p>
            <a:r>
              <a:rPr lang="en-US" sz="2400" dirty="0"/>
              <a:t>4·07 cm greater WC </a:t>
            </a:r>
          </a:p>
          <a:p>
            <a:r>
              <a:rPr lang="en-US" sz="2400" dirty="0"/>
              <a:t>NHANES Study </a:t>
            </a:r>
            <a:r>
              <a:rPr lang="en-US" sz="2400" baseline="30000" dirty="0"/>
              <a:t>2</a:t>
            </a:r>
          </a:p>
          <a:p>
            <a:r>
              <a:rPr lang="en-US" sz="2400" dirty="0"/>
              <a:t>Odds of </a:t>
            </a:r>
          </a:p>
          <a:p>
            <a:pPr lvl="1"/>
            <a:r>
              <a:rPr lang="en-US" dirty="0"/>
              <a:t>BMI≥25 kg/m2: 48% higher</a:t>
            </a:r>
          </a:p>
          <a:p>
            <a:pPr lvl="1"/>
            <a:r>
              <a:rPr lang="en-US" dirty="0"/>
              <a:t>BMI≥30 kg/m2: 53% higher</a:t>
            </a:r>
          </a:p>
          <a:p>
            <a:pPr lvl="1"/>
            <a:r>
              <a:rPr lang="en-US" dirty="0"/>
              <a:t>Abdominal obesity: 62% higher </a:t>
            </a:r>
          </a:p>
          <a:p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CCF4D4B-4B19-4663-8B6F-D7EB17A41F4D}"/>
              </a:ext>
            </a:extLst>
          </p:cNvPr>
          <p:cNvSpPr txBox="1">
            <a:spLocks/>
          </p:cNvSpPr>
          <p:nvPr/>
        </p:nvSpPr>
        <p:spPr>
          <a:xfrm>
            <a:off x="698813" y="525922"/>
            <a:ext cx="4352081" cy="44965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000000"/>
                </a:solidFill>
              </a:rPr>
              <a:t>10% daily increment UPF intake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6A4AA64-F67F-4BF5-9D20-F194399C3A4E}"/>
              </a:ext>
            </a:extLst>
          </p:cNvPr>
          <p:cNvSpPr txBox="1">
            <a:spLocks/>
          </p:cNvSpPr>
          <p:nvPr/>
        </p:nvSpPr>
        <p:spPr>
          <a:xfrm>
            <a:off x="6093146" y="211295"/>
            <a:ext cx="5400041" cy="2517732"/>
          </a:xfrm>
          <a:prstGeom prst="rect">
            <a:avLst/>
          </a:prstGeom>
          <a:ln w="76200">
            <a:solidFill>
              <a:schemeClr val="accent2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rgbClr val="000000"/>
                </a:solidFill>
              </a:rPr>
              <a:t>G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reater age-related visceral and overall adiposity accumulation </a:t>
            </a:r>
          </a:p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</a:rPr>
              <a:t>PREDIMED-Plus</a:t>
            </a:r>
            <a:r>
              <a:rPr lang="en-US" sz="2400" dirty="0">
                <a:solidFill>
                  <a:srgbClr val="000000"/>
                </a:solidFill>
              </a:rPr>
              <a:t> trial </a:t>
            </a:r>
            <a:r>
              <a:rPr lang="en-US" sz="2400" baseline="30000" dirty="0">
                <a:solidFill>
                  <a:srgbClr val="000000"/>
                </a:solidFill>
              </a:rPr>
              <a:t>1</a:t>
            </a:r>
            <a:endParaRPr lang="en-US" sz="2400" b="0" i="0" u="none" strike="noStrike" baseline="30000" dirty="0">
              <a:solidFill>
                <a:srgbClr val="000000"/>
              </a:solidFill>
            </a:endParaRPr>
          </a:p>
          <a:p>
            <a:pPr algn="l"/>
            <a:r>
              <a:rPr lang="en-US" sz="2400" dirty="0">
                <a:solidFill>
                  <a:srgbClr val="000000"/>
                </a:solidFill>
              </a:rPr>
              <a:t>Visceral fat </a:t>
            </a:r>
          </a:p>
          <a:p>
            <a:pPr algn="l"/>
            <a:r>
              <a:rPr lang="en-US" sz="2400" dirty="0">
                <a:solidFill>
                  <a:srgbClr val="000000"/>
                </a:solidFill>
              </a:rPr>
              <a:t>Android-to-gynoid fat ratio</a:t>
            </a:r>
          </a:p>
          <a:p>
            <a:pPr algn="l"/>
            <a:r>
              <a:rPr lang="en-US" sz="2400" dirty="0">
                <a:solidFill>
                  <a:srgbClr val="000000"/>
                </a:solidFill>
              </a:rPr>
              <a:t>Total fat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08655A-06D6-4960-916D-C6660C17E33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914" y="4417030"/>
            <a:ext cx="3429112" cy="17264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707438B-455C-4591-85CD-BBDE110D2E60}"/>
              </a:ext>
            </a:extLst>
          </p:cNvPr>
          <p:cNvSpPr txBox="1"/>
          <p:nvPr/>
        </p:nvSpPr>
        <p:spPr>
          <a:xfrm>
            <a:off x="5932141" y="6520831"/>
            <a:ext cx="229745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/>
              <a:t>1-Clin </a:t>
            </a:r>
            <a:r>
              <a:rPr lang="en-US" sz="1100" dirty="0" err="1"/>
              <a:t>Nutr</a:t>
            </a:r>
            <a:r>
              <a:rPr lang="en-US" sz="1100" dirty="0"/>
              <a:t> 2021; 40(6):4290-4300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EDD8539-158E-4696-9BDA-B2AAF25BDB53}"/>
              </a:ext>
            </a:extLst>
          </p:cNvPr>
          <p:cNvSpPr/>
          <p:nvPr/>
        </p:nvSpPr>
        <p:spPr>
          <a:xfrm>
            <a:off x="2593651" y="5144339"/>
            <a:ext cx="281202" cy="27180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F6B560D-A46E-4C37-8766-E24A8E106A95}"/>
              </a:ext>
            </a:extLst>
          </p:cNvPr>
          <p:cNvCxnSpPr/>
          <p:nvPr/>
        </p:nvCxnSpPr>
        <p:spPr>
          <a:xfrm>
            <a:off x="4886325" y="750749"/>
            <a:ext cx="81438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B322163-D6E3-4665-99B3-2D08C36D2057}"/>
              </a:ext>
            </a:extLst>
          </p:cNvPr>
          <p:cNvSpPr txBox="1">
            <a:spLocks/>
          </p:cNvSpPr>
          <p:nvPr/>
        </p:nvSpPr>
        <p:spPr>
          <a:xfrm>
            <a:off x="848088" y="4132644"/>
            <a:ext cx="4352081" cy="44965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000000"/>
                </a:solidFill>
              </a:rPr>
              <a:t>High vs. low UPF intake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ABBD676-8EB1-4DE3-9608-8F6F9EFFA0A5}"/>
              </a:ext>
            </a:extLst>
          </p:cNvPr>
          <p:cNvCxnSpPr/>
          <p:nvPr/>
        </p:nvCxnSpPr>
        <p:spPr>
          <a:xfrm>
            <a:off x="4792975" y="4334341"/>
            <a:ext cx="81438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6188087D-1E56-482B-A7DF-8F78C4C976A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6427" y="6501408"/>
            <a:ext cx="672517" cy="27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4037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D62C575-613C-4D48-B3AA-095B2B35C162}"/>
              </a:ext>
            </a:extLst>
          </p:cNvPr>
          <p:cNvSpPr txBox="1"/>
          <p:nvPr/>
        </p:nvSpPr>
        <p:spPr>
          <a:xfrm>
            <a:off x="201201" y="6515962"/>
            <a:ext cx="60939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0" u="none" strike="noStrike" baseline="0" dirty="0"/>
              <a:t>British Journal of Nutrition (2021), 125, 308–318</a:t>
            </a:r>
            <a:endParaRPr lang="en-US" sz="11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02D1DD-578C-4623-AB7D-FFA0B6E40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09" y="1979971"/>
            <a:ext cx="10734662" cy="38779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360E219-2B03-40FC-A4A7-E357C35164D9}"/>
              </a:ext>
            </a:extLst>
          </p:cNvPr>
          <p:cNvSpPr txBox="1"/>
          <p:nvPr/>
        </p:nvSpPr>
        <p:spPr>
          <a:xfrm>
            <a:off x="1" y="440644"/>
            <a:ext cx="1210981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u="none" strike="noStrike" baseline="0" dirty="0"/>
              <a:t>The association between ultra-processed foods intake &amp;  other health outcomes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-cohort studies-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7DC0D8-659C-40DC-B565-25F705F2FD2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1783" y="6435536"/>
            <a:ext cx="1029016" cy="42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329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BD6F7D4-31F2-4A1A-BB5A-D8D5ECFF34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923" y="507381"/>
            <a:ext cx="11686476" cy="58432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05B808-0C59-4ACD-A8DD-9B8EFBD005BE}"/>
              </a:ext>
            </a:extLst>
          </p:cNvPr>
          <p:cNvSpPr txBox="1"/>
          <p:nvPr/>
        </p:nvSpPr>
        <p:spPr>
          <a:xfrm>
            <a:off x="10032876" y="1771004"/>
            <a:ext cx="1876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Dimitrios</a:t>
            </a:r>
            <a:r>
              <a:rPr lang="en-US" sz="32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1BA87A-5F75-4E90-A6AB-750F7B8F9777}"/>
              </a:ext>
            </a:extLst>
          </p:cNvPr>
          <p:cNvSpPr txBox="1"/>
          <p:nvPr/>
        </p:nvSpPr>
        <p:spPr>
          <a:xfrm>
            <a:off x="7328620" y="1771005"/>
            <a:ext cx="1451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Charlie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3D3B38-FD45-4C69-B532-4B8E31E2EC5E}"/>
              </a:ext>
            </a:extLst>
          </p:cNvPr>
          <p:cNvSpPr txBox="1"/>
          <p:nvPr/>
        </p:nvSpPr>
        <p:spPr>
          <a:xfrm>
            <a:off x="4352404" y="1771003"/>
            <a:ext cx="1451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Bianca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BDEAB1-6555-4B10-A9F3-85D4FB1D64EC}"/>
              </a:ext>
            </a:extLst>
          </p:cNvPr>
          <p:cNvSpPr txBox="1"/>
          <p:nvPr/>
        </p:nvSpPr>
        <p:spPr>
          <a:xfrm>
            <a:off x="1067299" y="1771004"/>
            <a:ext cx="1759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Alberto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06307A-39AC-4E41-A2B6-6F21F1A5164E}"/>
              </a:ext>
            </a:extLst>
          </p:cNvPr>
          <p:cNvSpPr txBox="1"/>
          <p:nvPr/>
        </p:nvSpPr>
        <p:spPr>
          <a:xfrm>
            <a:off x="100602" y="185084"/>
            <a:ext cx="118901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ym typeface="Wingdings" panose="05000000000000000000" pitchFamily="2" charset="2"/>
              </a:rPr>
              <a:t>What is the evidence for the role </a:t>
            </a:r>
            <a:r>
              <a:rPr lang="en-US" sz="2800" b="1" dirty="0"/>
              <a:t>of nutrition in HF prevention/ management 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EBDD6C3-0314-4908-A2ED-CA8CBD4F0D1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4943" y="6350618"/>
            <a:ext cx="1235855" cy="50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105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155" y="1425376"/>
            <a:ext cx="4838552" cy="48385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0438" y="6465835"/>
            <a:ext cx="267092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100" dirty="0"/>
              <a:t>Hall et al., 2019, Cell Metabolism 30, 67–77</a:t>
            </a:r>
            <a:endParaRPr lang="en-US" sz="1100" dirty="0"/>
          </a:p>
        </p:txBody>
      </p:sp>
      <p:sp>
        <p:nvSpPr>
          <p:cNvPr id="5" name="Rectangle 4"/>
          <p:cNvSpPr/>
          <p:nvPr/>
        </p:nvSpPr>
        <p:spPr>
          <a:xfrm>
            <a:off x="478155" y="451341"/>
            <a:ext cx="112356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RCT: Ultra-Processed Diets Cause Excess Calorie Intake and Weight Gain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6E7FBF-29F0-4A4C-B33B-62514CCF9AE7}"/>
              </a:ext>
            </a:extLst>
          </p:cNvPr>
          <p:cNvSpPr txBox="1"/>
          <p:nvPr/>
        </p:nvSpPr>
        <p:spPr>
          <a:xfrm>
            <a:off x="5719194" y="2022516"/>
            <a:ext cx="52558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Inpatient RCT of ad libitum food intake: </a:t>
            </a:r>
            <a:r>
              <a:rPr lang="en-US" sz="2400" dirty="0"/>
              <a:t>UPF vs. </a:t>
            </a:r>
            <a:r>
              <a:rPr lang="en-US" sz="24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unprocessed diet</a:t>
            </a:r>
            <a:endParaRPr lang="en-US" sz="2400" kern="1200" baseline="0" dirty="0">
              <a:solidFill>
                <a:schemeClr val="tx1"/>
              </a:solidFill>
              <a:effectLst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B89DA5-D929-4EA8-AA0A-C2A97755BA69}"/>
              </a:ext>
            </a:extLst>
          </p:cNvPr>
          <p:cNvSpPr txBox="1"/>
          <p:nvPr/>
        </p:nvSpPr>
        <p:spPr>
          <a:xfrm>
            <a:off x="5532120" y="3642330"/>
            <a:ext cx="65036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Matched for calories, sugar, fat,  Na+, fiber, macros</a:t>
            </a:r>
            <a:r>
              <a:rPr lang="en-US" sz="2400" kern="1200" baseline="0" dirty="0">
                <a:solidFill>
                  <a:schemeClr val="tx1"/>
                </a:solidFill>
                <a:effectLst/>
                <a:ea typeface="+mn-ea"/>
                <a:cs typeface="+mn-cs"/>
              </a:rPr>
              <a:t> </a:t>
            </a:r>
          </a:p>
          <a:p>
            <a:r>
              <a:rPr lang="en-US" sz="2400" kern="1200" baseline="0" dirty="0">
                <a:solidFill>
                  <a:schemeClr val="tx1"/>
                </a:solidFill>
                <a:effectLst/>
                <a:ea typeface="+mn-ea"/>
                <a:cs typeface="+mn-cs"/>
                <a:sym typeface="Wingdings" panose="05000000000000000000" pitchFamily="2" charset="2"/>
              </a:rPr>
              <a:t> 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Mechanisms beyond nutrient content might be responsible?</a:t>
            </a:r>
            <a:endParaRPr lang="en-US" sz="2400" kern="1200" baseline="0" dirty="0">
              <a:solidFill>
                <a:schemeClr val="tx1"/>
              </a:solidFill>
              <a:effectLst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3A8F40-4776-4B0B-81B6-85D95C74174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1783" y="6435536"/>
            <a:ext cx="1029016" cy="42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693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11A1EED-3146-48D4-BB66-709157B42A83}"/>
              </a:ext>
            </a:extLst>
          </p:cNvPr>
          <p:cNvSpPr/>
          <p:nvPr/>
        </p:nvSpPr>
        <p:spPr>
          <a:xfrm>
            <a:off x="105644" y="96253"/>
            <a:ext cx="2628957" cy="649705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C2F8E-9DBF-4BDF-8892-EC3082D98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4756" y="1283238"/>
            <a:ext cx="3180348" cy="83335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Sodium </a:t>
            </a: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654863C-9D91-4A53-8043-3677796D4D38}"/>
              </a:ext>
            </a:extLst>
          </p:cNvPr>
          <p:cNvSpPr txBox="1">
            <a:spLocks/>
          </p:cNvSpPr>
          <p:nvPr/>
        </p:nvSpPr>
        <p:spPr>
          <a:xfrm>
            <a:off x="4464756" y="2887531"/>
            <a:ext cx="3295612" cy="8154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Dietary supplements </a:t>
            </a:r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85D8366-326F-41E9-AC9E-8450810DE1FB}"/>
              </a:ext>
            </a:extLst>
          </p:cNvPr>
          <p:cNvSpPr txBox="1">
            <a:spLocks/>
          </p:cNvSpPr>
          <p:nvPr/>
        </p:nvSpPr>
        <p:spPr>
          <a:xfrm>
            <a:off x="4464756" y="4760642"/>
            <a:ext cx="3295612" cy="8333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Alcohol 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A2819D-AE13-480B-B08A-B7D6DB851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5188" y="2877523"/>
            <a:ext cx="2834754" cy="8154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2254EF3-0E47-4521-AC6A-AA47E630C17F}"/>
              </a:ext>
            </a:extLst>
          </p:cNvPr>
          <p:cNvSpPr txBox="1"/>
          <p:nvPr/>
        </p:nvSpPr>
        <p:spPr>
          <a:xfrm>
            <a:off x="8265696" y="4303455"/>
            <a:ext cx="375486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solidFill>
                  <a:srgbClr val="000000"/>
                </a:solidFill>
              </a:rPr>
              <a:t>CMP at &gt; 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4 g alcohol/day &gt; 5d/</a:t>
            </a:r>
            <a:r>
              <a:rPr lang="en-US" sz="2000" b="0" i="0" u="none" strike="noStrike" baseline="0" dirty="0" err="1">
                <a:solidFill>
                  <a:srgbClr val="000000"/>
                </a:solidFill>
              </a:rPr>
              <a:t>wk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 </a:t>
            </a:r>
          </a:p>
          <a:p>
            <a:pPr algn="l"/>
            <a:endParaRPr lang="en-US" sz="2000" b="0" i="0" u="none" strike="noStrike" baseline="0" dirty="0">
              <a:solidFill>
                <a:srgbClr val="000000"/>
              </a:solidFill>
            </a:endParaRP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</a:rPr>
              <a:t>Light-to-moderate –J curve? </a:t>
            </a:r>
          </a:p>
          <a:p>
            <a:pPr algn="l"/>
            <a:endParaRPr lang="en-US" sz="2000" dirty="0">
              <a:solidFill>
                <a:srgbClr val="000000"/>
              </a:solidFill>
            </a:endParaRP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</a:rPr>
              <a:t>Limit/refrain </a:t>
            </a:r>
          </a:p>
          <a:p>
            <a:pPr algn="l"/>
            <a:r>
              <a:rPr lang="en-US" sz="2000" b="0" i="0" u="none" strike="noStrike" baseline="0" dirty="0"/>
              <a:t>2 units/ day –M, 1 unit/day –W (ESC, Self-care 2021)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BFBC25-422D-4E80-92EF-D112F0FA66DB}"/>
              </a:ext>
            </a:extLst>
          </p:cNvPr>
          <p:cNvSpPr txBox="1"/>
          <p:nvPr/>
        </p:nvSpPr>
        <p:spPr>
          <a:xfrm>
            <a:off x="8395188" y="3628869"/>
            <a:ext cx="12362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0" u="none" strike="noStrike" baseline="0" dirty="0"/>
              <a:t>ACC/AHA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CD625A-2AF6-4035-9785-43097F4F0457}"/>
              </a:ext>
            </a:extLst>
          </p:cNvPr>
          <p:cNvSpPr txBox="1"/>
          <p:nvPr/>
        </p:nvSpPr>
        <p:spPr>
          <a:xfrm>
            <a:off x="8265696" y="1138518"/>
            <a:ext cx="33538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solidFill>
                  <a:srgbClr val="000000"/>
                </a:solidFill>
              </a:rPr>
              <a:t>Conflicted data</a:t>
            </a:r>
          </a:p>
          <a:p>
            <a:pPr algn="l"/>
            <a:endParaRPr lang="en-US" sz="2000" dirty="0">
              <a:solidFill>
                <a:srgbClr val="000000"/>
              </a:solidFill>
            </a:endParaRPr>
          </a:p>
          <a:p>
            <a:pPr algn="l"/>
            <a:r>
              <a:rPr lang="en-US" sz="2000" dirty="0">
                <a:solidFill>
                  <a:srgbClr val="000000"/>
                </a:solidFill>
              </a:rPr>
              <a:t>Controversy 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CB120A-1AA1-4C40-B2A7-9D4E1F76B5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791" y="1646350"/>
            <a:ext cx="2316662" cy="42000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A96A56C-3FDE-40D1-A87C-7FE75264008E}"/>
              </a:ext>
            </a:extLst>
          </p:cNvPr>
          <p:cNvSpPr txBox="1"/>
          <p:nvPr/>
        </p:nvSpPr>
        <p:spPr>
          <a:xfrm>
            <a:off x="3898232" y="225553"/>
            <a:ext cx="7026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Other dietary aspects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CAE9996-3574-4FD9-A138-FCA67192B5E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1783" y="6435536"/>
            <a:ext cx="1029016" cy="42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3670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94" y="399697"/>
            <a:ext cx="10614812" cy="622747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185282" y="471580"/>
            <a:ext cx="161361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Where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 do we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 go</a:t>
            </a:r>
          </a:p>
          <a:p>
            <a:pPr algn="ctr"/>
            <a:r>
              <a:rPr lang="en-US" sz="3600" dirty="0"/>
              <a:t> </a:t>
            </a:r>
          </a:p>
          <a:p>
            <a:pPr algn="ctr"/>
            <a:r>
              <a:rPr lang="en-US" sz="3600" dirty="0"/>
              <a:t>from 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here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3534" y="6627168"/>
            <a:ext cx="119764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Photo credit: https://www.theguardian.com/food/2020/feb/13/how-ultra-processed-food-took-over-your-shopping-basket-brazil-carlos-monteiro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9ABD6A-BAE2-403F-92CE-1CCBE0787666}"/>
              </a:ext>
            </a:extLst>
          </p:cNvPr>
          <p:cNvSpPr txBox="1"/>
          <p:nvPr/>
        </p:nvSpPr>
        <p:spPr>
          <a:xfrm>
            <a:off x="5658354" y="5288340"/>
            <a:ext cx="8752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CDBAC3-42AF-430C-9E80-289386C78BD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7389" y="6525557"/>
            <a:ext cx="764611" cy="31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2151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15EAEBC-47A4-4FD7-9450-0EDAB6CBD103}"/>
              </a:ext>
            </a:extLst>
          </p:cNvPr>
          <p:cNvSpPr/>
          <p:nvPr/>
        </p:nvSpPr>
        <p:spPr>
          <a:xfrm>
            <a:off x="0" y="0"/>
            <a:ext cx="4659738" cy="6781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white flower with a yellow center&#10;&#10;Description automatically generated">
            <a:extLst>
              <a:ext uri="{FF2B5EF4-FFF2-40B4-BE49-F238E27FC236}">
                <a16:creationId xmlns:a16="http://schemas.microsoft.com/office/drawing/2014/main" id="{A38693E7-7B57-4070-8B73-5D4ED840E2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0" y="2016196"/>
            <a:ext cx="4139038" cy="354640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A5B55E1-77B2-4BDE-BEB1-B97671E57512}"/>
              </a:ext>
            </a:extLst>
          </p:cNvPr>
          <p:cNvSpPr txBox="1">
            <a:spLocks/>
          </p:cNvSpPr>
          <p:nvPr/>
        </p:nvSpPr>
        <p:spPr>
          <a:xfrm>
            <a:off x="4804963" y="205189"/>
            <a:ext cx="7244283" cy="1325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+mn-lt"/>
              </a:rPr>
              <a:t>Practice Implementation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92581C1-02CB-4886-8146-13B82B640820}"/>
              </a:ext>
            </a:extLst>
          </p:cNvPr>
          <p:cNvSpPr txBox="1">
            <a:spLocks/>
          </p:cNvSpPr>
          <p:nvPr/>
        </p:nvSpPr>
        <p:spPr>
          <a:xfrm>
            <a:off x="4804963" y="3175873"/>
            <a:ext cx="7244283" cy="1227048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+mn-lt"/>
              </a:rPr>
              <a:t>Whole Food </a:t>
            </a:r>
          </a:p>
          <a:p>
            <a:pPr algn="ctr"/>
            <a:r>
              <a:rPr lang="en-US" sz="3600" dirty="0">
                <a:latin typeface="+mn-lt"/>
              </a:rPr>
              <a:t>Whole Lifestyle</a:t>
            </a:r>
          </a:p>
          <a:p>
            <a:pPr algn="ctr"/>
            <a:r>
              <a:rPr lang="en-US" sz="3600" dirty="0">
                <a:latin typeface="+mn-lt"/>
              </a:rPr>
              <a:t> Whole Patient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D1F30A-30E0-4FE6-89C0-38EBE7CABA8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1783" y="6435536"/>
            <a:ext cx="1029016" cy="42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997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8C4E313D-80EB-47E2-BC16-B81163F3BAC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80" y="1479859"/>
            <a:ext cx="4787734" cy="3590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478954-6D8E-4F46-81C9-FEBCC6C2951F}"/>
              </a:ext>
            </a:extLst>
          </p:cNvPr>
          <p:cNvSpPr txBox="1"/>
          <p:nvPr/>
        </p:nvSpPr>
        <p:spPr>
          <a:xfrm>
            <a:off x="201201" y="6472325"/>
            <a:ext cx="4223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Photo credit: Dr. </a:t>
            </a:r>
            <a:r>
              <a:rPr lang="en-US" sz="1100" dirty="0" err="1"/>
              <a:t>Ioan</a:t>
            </a:r>
            <a:r>
              <a:rPr lang="en-US" sz="1100" dirty="0"/>
              <a:t> Hanes, ELMO,2020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C1E975-A6FF-42DA-9C5B-E571AE35BDA4}"/>
              </a:ext>
            </a:extLst>
          </p:cNvPr>
          <p:cNvSpPr txBox="1"/>
          <p:nvPr/>
        </p:nvSpPr>
        <p:spPr>
          <a:xfrm>
            <a:off x="306780" y="4359263"/>
            <a:ext cx="4787734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n-US" sz="2400" dirty="0"/>
              <a:t>Heart-healthy nutrition works in tandem with all aspects of a healthy lifestyle</a:t>
            </a:r>
          </a:p>
          <a:p>
            <a:r>
              <a:rPr lang="en-US" sz="2400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6DACD9-4747-44A0-8B64-3C4ED1B6CF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0579" y="3404410"/>
            <a:ext cx="4820066" cy="19097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7DA44D-ED98-46C0-96B6-2974B1003D9E}"/>
              </a:ext>
            </a:extLst>
          </p:cNvPr>
          <p:cNvSpPr txBox="1"/>
          <p:nvPr/>
        </p:nvSpPr>
        <p:spPr>
          <a:xfrm>
            <a:off x="6130579" y="6452944"/>
            <a:ext cx="418308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0" u="none" strike="noStrike" baseline="0" dirty="0"/>
              <a:t>European Journal of Heart Failure (2021) 23, 157–174</a:t>
            </a:r>
            <a:endParaRPr lang="en-US" sz="11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8FD502-0069-4746-BD4C-F947DA56879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875592"/>
            <a:ext cx="5413755" cy="13294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288F003-F649-4759-AF0E-9E783A393D1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7500" y="417469"/>
            <a:ext cx="2235425" cy="1258773"/>
          </a:xfrm>
          <a:prstGeom prst="rect">
            <a:avLst/>
          </a:prstGeom>
        </p:spPr>
      </p:pic>
      <p:pic>
        <p:nvPicPr>
          <p:cNvPr id="14" name="Picture 13" descr="Icon&#10;&#10;Description automatically generated with medium confidence">
            <a:extLst>
              <a:ext uri="{FF2B5EF4-FFF2-40B4-BE49-F238E27FC236}">
                <a16:creationId xmlns:a16="http://schemas.microsoft.com/office/drawing/2014/main" id="{EC43BCBC-1381-495B-8B9D-3F22544C833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80" y="388224"/>
            <a:ext cx="4693532" cy="9082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AFCF77-5037-4A04-B152-236BEF0CF90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0645" y="6347152"/>
            <a:ext cx="1029016" cy="42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6308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8264" y="1941738"/>
            <a:ext cx="3219450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Discuss ultra-processed foods &amp; ‘hidden’ sources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SDM - achievable 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Explore financially sustainable options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1765300" y="615445"/>
          <a:ext cx="8902700" cy="6235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982075" y="1769356"/>
            <a:ext cx="297815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Team work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Certified coaches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Healthy Cooking classes 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403225" y="4550330"/>
            <a:ext cx="3149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Champion changes toward healthier foods in hospitals, schools, workplaces</a:t>
            </a:r>
          </a:p>
        </p:txBody>
      </p:sp>
      <p:sp>
        <p:nvSpPr>
          <p:cNvPr id="7" name="Rectangle 6"/>
          <p:cNvSpPr/>
          <p:nvPr/>
        </p:nvSpPr>
        <p:spPr>
          <a:xfrm>
            <a:off x="8947150" y="4346464"/>
            <a:ext cx="3048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Advocate for policy changes (taxation, industry reformulations, labeling)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7823" y="5923055"/>
            <a:ext cx="1556447" cy="639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7729" y="216763"/>
            <a:ext cx="111165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Nutrition and the heart- What can clinicians do? </a:t>
            </a:r>
          </a:p>
        </p:txBody>
      </p:sp>
    </p:spTree>
    <p:extLst>
      <p:ext uri="{BB962C8B-B14F-4D97-AF65-F5344CB8AC3E}">
        <p14:creationId xmlns:p14="http://schemas.microsoft.com/office/powerpoint/2010/main" val="6980964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5F89DD-FB21-457D-BFBA-C80B5852D7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051" y="1808194"/>
            <a:ext cx="3727048" cy="49113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3B12FC-23AB-4021-8830-2B68FB9B6A1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992702"/>
            <a:ext cx="3449256" cy="48652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90CB71-8E56-44EB-9628-137455D199FB}"/>
              </a:ext>
            </a:extLst>
          </p:cNvPr>
          <p:cNvSpPr txBox="1"/>
          <p:nvPr/>
        </p:nvSpPr>
        <p:spPr>
          <a:xfrm>
            <a:off x="438150" y="221437"/>
            <a:ext cx="113157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u="none" strike="noStrike" baseline="0" dirty="0"/>
              <a:t>Dietary advice provided by a doctor or a health professional</a:t>
            </a:r>
          </a:p>
          <a:p>
            <a:pPr algn="ctr"/>
            <a:r>
              <a:rPr lang="en-US" sz="3200" b="1" i="0" u="none" strike="noStrike" baseline="0" dirty="0" err="1"/>
              <a:t>Euroaspire</a:t>
            </a:r>
            <a:r>
              <a:rPr lang="en-US" sz="3200" b="1" i="0" u="none" strike="noStrike" baseline="0" dirty="0"/>
              <a:t> V</a:t>
            </a:r>
          </a:p>
          <a:p>
            <a:pPr algn="ctr"/>
            <a:r>
              <a:rPr lang="en-US" sz="2400" dirty="0"/>
              <a:t>R</a:t>
            </a:r>
            <a:r>
              <a:rPr lang="en-US" sz="2400" b="0" i="0" u="none" strike="noStrike" baseline="0" dirty="0"/>
              <a:t>educe salt intake                       Reduce sugar intake.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AC717D-1189-4743-946B-3B9A1FD2A14F}"/>
              </a:ext>
            </a:extLst>
          </p:cNvPr>
          <p:cNvSpPr txBox="1"/>
          <p:nvPr/>
        </p:nvSpPr>
        <p:spPr>
          <a:xfrm>
            <a:off x="314325" y="1954798"/>
            <a:ext cx="166072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u="none" strike="noStrike" baseline="0" dirty="0"/>
              <a:t>8261 participants</a:t>
            </a:r>
          </a:p>
          <a:p>
            <a:pPr algn="l"/>
            <a:endParaRPr lang="en-US" dirty="0"/>
          </a:p>
          <a:p>
            <a:pPr algn="l"/>
            <a:r>
              <a:rPr lang="en-US" b="0" i="0" u="none" strike="noStrike" baseline="0" dirty="0"/>
              <a:t>27 countries</a:t>
            </a:r>
          </a:p>
          <a:p>
            <a:pPr algn="l"/>
            <a:endParaRPr lang="en-US" dirty="0"/>
          </a:p>
          <a:p>
            <a:pPr algn="l"/>
            <a:r>
              <a:rPr lang="en-US" b="0" i="0" u="none" strike="noStrike" baseline="0" dirty="0"/>
              <a:t>6 -24 months after hospitalization</a:t>
            </a:r>
          </a:p>
          <a:p>
            <a:pPr algn="l"/>
            <a:r>
              <a:rPr lang="en-US" b="0" i="0" u="none" strike="noStrike" baseline="0" dirty="0"/>
              <a:t>for a CHD event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EBD1E6-2E8C-4D81-94F7-2DE01BB6BB45}"/>
              </a:ext>
            </a:extLst>
          </p:cNvPr>
          <p:cNvSpPr txBox="1"/>
          <p:nvPr/>
        </p:nvSpPr>
        <p:spPr>
          <a:xfrm>
            <a:off x="111793" y="6581001"/>
            <a:ext cx="60979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/>
              <a:t>Int J Cardiol. 2020 Mar 1;302:5-14</a:t>
            </a:r>
            <a:endParaRPr lang="en-US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B50E8E-5D4A-495B-AAC4-C86CE6BD291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3992" y="6212119"/>
            <a:ext cx="1235855" cy="50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6061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AB0C7150-F386-4AD2-9426-D09E22CB42A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1777" y="762806"/>
            <a:ext cx="7708926" cy="58107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29B764-A2C2-4740-ADFC-244AE08E6F2E}"/>
              </a:ext>
            </a:extLst>
          </p:cNvPr>
          <p:cNvSpPr txBox="1"/>
          <p:nvPr/>
        </p:nvSpPr>
        <p:spPr>
          <a:xfrm>
            <a:off x="122844" y="239586"/>
            <a:ext cx="115777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u="none" strike="noStrike" baseline="0" dirty="0">
                <a:latin typeface="Calibri" panose="020F0502020204030204" pitchFamily="34" charset="0"/>
              </a:rPr>
              <a:t>Successful Implementation of Healthful Nutrition Initiatives Into Hospitals</a:t>
            </a:r>
            <a:endParaRPr lang="en-US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6466E2-6C63-4060-AE68-DC0C017F2F0B}"/>
              </a:ext>
            </a:extLst>
          </p:cNvPr>
          <p:cNvSpPr txBox="1"/>
          <p:nvPr/>
        </p:nvSpPr>
        <p:spPr>
          <a:xfrm>
            <a:off x="0" y="6458331"/>
            <a:ext cx="10118436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n-US" sz="1200" b="0" i="0" u="none" strike="noStrike" baseline="0" dirty="0"/>
              <a:t>Am J Med. 2020 Jan;133(1):19-25; </a:t>
            </a:r>
            <a:r>
              <a:rPr lang="en-US" sz="1200" b="0" dirty="0"/>
              <a:t>American Journal Of Lifestyle Medicine  October 18, 2021 doi.org/10.1177/15598276211048788 </a:t>
            </a:r>
          </a:p>
          <a:p>
            <a:endParaRPr lang="en-US" sz="11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DF9B03-013E-4CB8-BBF2-7DD1A765B18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844" y="2859259"/>
            <a:ext cx="4178639" cy="21210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7B0B62-17C8-4B60-9F9A-122D1A3352F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1783" y="6435536"/>
            <a:ext cx="1029016" cy="42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8810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indoor, child&#10;&#10;Description automatically generated">
            <a:extLst>
              <a:ext uri="{FF2B5EF4-FFF2-40B4-BE49-F238E27FC236}">
                <a16:creationId xmlns:a16="http://schemas.microsoft.com/office/drawing/2014/main" id="{816EE0F6-5437-4375-AEFD-906FE71F6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4874" y="2208944"/>
            <a:ext cx="5993648" cy="38919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B5BF9C-9CB9-4CCF-801F-19CF9637A7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460" y="532527"/>
            <a:ext cx="6967959" cy="37381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EE304C-0C74-4268-8386-F814560A737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1783" y="6435536"/>
            <a:ext cx="1029016" cy="42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2653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B3E98-B6F5-49D8-9982-6A8008781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6318" y="546955"/>
            <a:ext cx="7335518" cy="1325563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dirty="0">
                <a:latin typeface="+mn-lt"/>
              </a:rPr>
              <a:t>Multi-prong approach for practice implementation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7AF6D6F-E20E-4C4D-B8B7-C2D5E3720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6318" y="2162843"/>
            <a:ext cx="7335518" cy="4051194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Patient-centered counseling</a:t>
            </a:r>
            <a:r>
              <a:rPr lang="en-US" sz="2600" dirty="0">
                <a:sym typeface="Wingdings" panose="05000000000000000000" pitchFamily="2" charset="2"/>
              </a:rPr>
              <a:t> </a:t>
            </a:r>
            <a:r>
              <a:rPr lang="en-US" sz="2600" dirty="0"/>
              <a:t>Empowering the patient </a:t>
            </a:r>
          </a:p>
          <a:p>
            <a:endParaRPr lang="en-US" sz="2600" dirty="0"/>
          </a:p>
          <a:p>
            <a:r>
              <a:rPr lang="en-US" sz="2600" dirty="0"/>
              <a:t>Multidisciplinary team </a:t>
            </a:r>
          </a:p>
          <a:p>
            <a:endParaRPr lang="en-US" sz="2600" b="0" i="0" u="none" strike="noStrike" baseline="0" dirty="0"/>
          </a:p>
          <a:p>
            <a:r>
              <a:rPr lang="en-US" sz="2600" b="0" i="0" u="none" strike="noStrike" baseline="0" dirty="0"/>
              <a:t>Home telemonitoring (HTM)</a:t>
            </a:r>
          </a:p>
          <a:p>
            <a:endParaRPr lang="en-US" sz="2600" dirty="0"/>
          </a:p>
          <a:p>
            <a:r>
              <a:rPr lang="en-US" sz="2600" dirty="0"/>
              <a:t>COVID-19 times</a:t>
            </a:r>
          </a:p>
          <a:p>
            <a:endParaRPr lang="en-US" sz="2600" dirty="0"/>
          </a:p>
          <a:p>
            <a:r>
              <a:rPr lang="en-US" sz="2600" dirty="0"/>
              <a:t>Wearable technologies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3500DE-FF23-4AA9-8F17-6125D6F1C8B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1783" y="6435536"/>
            <a:ext cx="1029016" cy="4224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51BAC7-72BF-49CD-A060-00E009D96C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494" y="2432201"/>
            <a:ext cx="4250824" cy="282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036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61ED4D4-6696-4605-AFA5-3949344CB368}"/>
              </a:ext>
            </a:extLst>
          </p:cNvPr>
          <p:cNvSpPr/>
          <p:nvPr/>
        </p:nvSpPr>
        <p:spPr>
          <a:xfrm>
            <a:off x="0" y="38100"/>
            <a:ext cx="4521200" cy="6781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69AC6E-ADEF-4707-8AFA-FFB5BF172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156" y="343933"/>
            <a:ext cx="7050272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Nutrition in the Guidelines 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34B263-C487-47F4-BB81-606D20F661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764" y="4902072"/>
            <a:ext cx="4263948" cy="13959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75A46E-4B7E-4E72-B4D6-572AFD09B17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26" y="2761517"/>
            <a:ext cx="4302586" cy="19019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3B7B0D-9BA6-45FA-A4CE-79B945C571E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26" y="718528"/>
            <a:ext cx="4302947" cy="190193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8C586D8-79D1-49E5-A7B4-9B62C25011C9}"/>
              </a:ext>
            </a:extLst>
          </p:cNvPr>
          <p:cNvSpPr txBox="1"/>
          <p:nvPr/>
        </p:nvSpPr>
        <p:spPr>
          <a:xfrm>
            <a:off x="4961296" y="2347527"/>
            <a:ext cx="33639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  <a:p>
            <a:r>
              <a:rPr lang="en-US" sz="3200" dirty="0"/>
              <a:t>“Healthy diet”</a:t>
            </a:r>
          </a:p>
          <a:p>
            <a:endParaRPr lang="en-US" sz="3200" dirty="0"/>
          </a:p>
          <a:p>
            <a:r>
              <a:rPr lang="en-US" sz="3200" dirty="0"/>
              <a:t>“Appropriate diet”</a:t>
            </a:r>
          </a:p>
          <a:p>
            <a:endParaRPr lang="en-US" sz="3200" dirty="0"/>
          </a:p>
        </p:txBody>
      </p:sp>
      <p:pic>
        <p:nvPicPr>
          <p:cNvPr id="22" name="Picture 21" descr="Icon&#10;&#10;Description automatically generated with medium confidence">
            <a:extLst>
              <a:ext uri="{FF2B5EF4-FFF2-40B4-BE49-F238E27FC236}">
                <a16:creationId xmlns:a16="http://schemas.microsoft.com/office/drawing/2014/main" id="{1BE86192-4376-4292-8474-853A487922F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0424" y="1604630"/>
            <a:ext cx="3355538" cy="36487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B476C4-805C-4310-A05F-D1C9F414528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4943" y="6350618"/>
            <a:ext cx="1235855" cy="50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2350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B3E98-B6F5-49D8-9982-6A8008781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6494" y="365125"/>
            <a:ext cx="8117305" cy="1325563"/>
          </a:xfrm>
          <a:solidFill>
            <a:schemeClr val="bg1"/>
          </a:solidFill>
        </p:spPr>
        <p:txBody>
          <a:bodyPr/>
          <a:lstStyle/>
          <a:p>
            <a:r>
              <a:rPr lang="en-US" dirty="0">
                <a:latin typeface="+mn-lt"/>
              </a:rPr>
              <a:t>Practical tips for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4402D-FBAC-40C5-A444-A273DBEB5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431" y="2354505"/>
            <a:ext cx="6196487" cy="365940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What </a:t>
            </a:r>
          </a:p>
          <a:p>
            <a:r>
              <a:rPr lang="en-US" dirty="0"/>
              <a:t>Fruits-Vegetables-Whole Grains-Legumes</a:t>
            </a:r>
          </a:p>
          <a:p>
            <a:r>
              <a:rPr lang="en-US" dirty="0"/>
              <a:t>Limit/avoid ultra-processed foods 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b="1" dirty="0"/>
              <a:t>How</a:t>
            </a:r>
          </a:p>
          <a:p>
            <a:r>
              <a:rPr lang="en-US" dirty="0"/>
              <a:t>Focus on patterns </a:t>
            </a:r>
          </a:p>
          <a:p>
            <a:r>
              <a:rPr lang="en-US" dirty="0"/>
              <a:t>Plant-based and variations on this theme </a:t>
            </a:r>
          </a:p>
          <a:p>
            <a:r>
              <a:rPr lang="en-US" dirty="0"/>
              <a:t>DASH </a:t>
            </a:r>
          </a:p>
          <a:p>
            <a:r>
              <a:rPr lang="en-US" dirty="0" err="1"/>
              <a:t>MedDiet</a:t>
            </a:r>
            <a:r>
              <a:rPr lang="en-US" dirty="0"/>
              <a:t>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7CB4C04-B250-4207-9A0F-60039D9676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14" y="2240446"/>
            <a:ext cx="2232096" cy="35469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A7691B5-4E3F-4A2D-A331-427DDF535284}"/>
              </a:ext>
            </a:extLst>
          </p:cNvPr>
          <p:cNvSpPr/>
          <p:nvPr/>
        </p:nvSpPr>
        <p:spPr>
          <a:xfrm>
            <a:off x="979606" y="2201359"/>
            <a:ext cx="1341911" cy="306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C1962E-5957-4742-8B7A-8EA053848C3B}"/>
              </a:ext>
            </a:extLst>
          </p:cNvPr>
          <p:cNvSpPr/>
          <p:nvPr/>
        </p:nvSpPr>
        <p:spPr>
          <a:xfrm>
            <a:off x="979606" y="5520222"/>
            <a:ext cx="1341911" cy="306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53AE97-8ECF-4E66-8ACF-B50D3347DC49}"/>
              </a:ext>
            </a:extLst>
          </p:cNvPr>
          <p:cNvSpPr txBox="1"/>
          <p:nvPr/>
        </p:nvSpPr>
        <p:spPr>
          <a:xfrm>
            <a:off x="-225065" y="6385157"/>
            <a:ext cx="449679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0" i="0" u="none" strike="noStrike" baseline="0" dirty="0">
                <a:solidFill>
                  <a:srgbClr val="000000"/>
                </a:solidFill>
              </a:rPr>
              <a:t>Photo credit: Prog Cardiovasc Dis. 2020 ; 63(5): 538–551. </a:t>
            </a:r>
            <a:endParaRPr lang="en-US" sz="11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5B37A24-524B-4A63-AD99-456B0FC1DE8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1783" y="6435536"/>
            <a:ext cx="1029016" cy="42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6414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11B131-3E23-4EF6-AFD7-58AF6FD5074E}"/>
              </a:ext>
            </a:extLst>
          </p:cNvPr>
          <p:cNvSpPr txBox="1"/>
          <p:nvPr/>
        </p:nvSpPr>
        <p:spPr>
          <a:xfrm>
            <a:off x="542441" y="151179"/>
            <a:ext cx="11267267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1" i="0" u="none" strike="noStrike" baseline="0" dirty="0"/>
              <a:t>Principles of Dietary Counseling</a:t>
            </a:r>
          </a:p>
          <a:p>
            <a:pPr algn="l"/>
            <a:endParaRPr lang="en-US" sz="2400" b="1" i="0" u="none" strike="noStrike" baseline="0" dirty="0"/>
          </a:p>
          <a:p>
            <a:pPr algn="l"/>
            <a:r>
              <a:rPr lang="en-US" sz="2400" b="0" i="0" u="none" strike="noStrike" baseline="0" dirty="0"/>
              <a:t>•Meet your patient where they are</a:t>
            </a:r>
          </a:p>
          <a:p>
            <a:pPr algn="l"/>
            <a:endParaRPr lang="en-US" sz="2400" b="0" i="0" u="none" strike="noStrike" baseline="0" dirty="0"/>
          </a:p>
          <a:p>
            <a:pPr algn="l"/>
            <a:r>
              <a:rPr lang="en-US" sz="2400" b="0" i="0" u="none" strike="noStrike" baseline="0" dirty="0"/>
              <a:t>• Strive for progress, not perfection </a:t>
            </a:r>
          </a:p>
          <a:p>
            <a:pPr algn="l"/>
            <a:endParaRPr lang="en-US" sz="2400" b="0" i="0" u="none" strike="noStrike" baseline="0" dirty="0"/>
          </a:p>
          <a:p>
            <a:pPr algn="l"/>
            <a:r>
              <a:rPr lang="en-US" sz="2400" b="0" i="0" u="none" strike="noStrike" baseline="0" dirty="0"/>
              <a:t>• Negotiate goals </a:t>
            </a:r>
            <a:endParaRPr lang="en-US" sz="2400" dirty="0"/>
          </a:p>
          <a:p>
            <a:pPr algn="l"/>
            <a:endParaRPr lang="en-US" sz="2400" dirty="0"/>
          </a:p>
          <a:p>
            <a:pPr algn="l"/>
            <a:r>
              <a:rPr lang="en-US" sz="2400" b="0" i="0" u="none" strike="noStrike" baseline="0" dirty="0"/>
              <a:t>• Deploy p</a:t>
            </a:r>
            <a:r>
              <a:rPr lang="en-US" sz="2400" dirty="0"/>
              <a:t>ositive psychology  </a:t>
            </a:r>
          </a:p>
          <a:p>
            <a:pPr algn="l"/>
            <a:endParaRPr lang="en-US" sz="2400" dirty="0"/>
          </a:p>
          <a:p>
            <a:pPr algn="l"/>
            <a:r>
              <a:rPr lang="en-US" sz="2400" b="0" i="0" u="none" strike="noStrike" baseline="0" dirty="0"/>
              <a:t>• Be mindful of patient’s environment, SES for sustainable change</a:t>
            </a:r>
            <a:endParaRPr lang="en-US" sz="2400" dirty="0"/>
          </a:p>
          <a:p>
            <a:pPr algn="l"/>
            <a:endParaRPr lang="en-US" sz="2400" b="0" i="0" u="none" strike="noStrike" baseline="0" dirty="0"/>
          </a:p>
          <a:p>
            <a:pPr algn="l"/>
            <a:r>
              <a:rPr lang="en-US" sz="2400" b="0" i="0" u="none" strike="noStrike" baseline="0" dirty="0"/>
              <a:t>•Follow-up visits </a:t>
            </a:r>
            <a:r>
              <a:rPr lang="en-US" sz="2400" b="0" i="0" u="none" strike="noStrike" baseline="0" dirty="0">
                <a:sym typeface="Wingdings" panose="05000000000000000000" pitchFamily="2" charset="2"/>
              </a:rPr>
              <a:t> </a:t>
            </a:r>
            <a:r>
              <a:rPr lang="en-US" sz="2400" b="0" i="0" u="none" strike="noStrike" baseline="0" dirty="0"/>
              <a:t>improved outcomes  (dietician/nutritionist, certified coaches)</a:t>
            </a:r>
          </a:p>
          <a:p>
            <a:endParaRPr lang="en-US" sz="2400" b="0" i="0" u="none" strike="noStrike" baseline="0" dirty="0"/>
          </a:p>
          <a:p>
            <a:r>
              <a:rPr lang="en-US" sz="2400" b="0" i="0" u="none" strike="noStrike" baseline="0" dirty="0"/>
              <a:t>• </a:t>
            </a:r>
            <a:r>
              <a:rPr lang="en-US" sz="2400" dirty="0"/>
              <a:t>Arrange for self-efficacy </a:t>
            </a:r>
            <a:r>
              <a:rPr lang="en-US" sz="2400" dirty="0" err="1"/>
              <a:t>edu</a:t>
            </a:r>
            <a:r>
              <a:rPr lang="en-US" sz="2400" dirty="0"/>
              <a:t>./skills- culinary medicine</a:t>
            </a:r>
          </a:p>
          <a:p>
            <a:endParaRPr lang="en-US" sz="2400" b="0" i="0" u="none" strike="noStrike" baseline="0" dirty="0"/>
          </a:p>
          <a:p>
            <a:r>
              <a:rPr lang="en-US" sz="2400" b="0" i="0" u="none" strike="noStrike" baseline="0" dirty="0"/>
              <a:t>• </a:t>
            </a:r>
            <a:r>
              <a:rPr lang="en-US" sz="2400" dirty="0"/>
              <a:t>Encourage social support</a:t>
            </a:r>
          </a:p>
        </p:txBody>
      </p:sp>
      <p:pic>
        <p:nvPicPr>
          <p:cNvPr id="4" name="Picture 3" descr="A picture containing food, table, vegetable, fruit&#10;&#10;Description automatically generated">
            <a:extLst>
              <a:ext uri="{FF2B5EF4-FFF2-40B4-BE49-F238E27FC236}">
                <a16:creationId xmlns:a16="http://schemas.microsoft.com/office/drawing/2014/main" id="{3C8C7D58-423C-4D1D-848E-2E15E83ED1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8414" y="1198923"/>
            <a:ext cx="3345931" cy="22300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A7D203-2486-4FDB-B4E8-6C26B88B937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1783" y="6435536"/>
            <a:ext cx="1029016" cy="42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144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98FC4BB-5C50-415A-A311-A783229A0058}"/>
              </a:ext>
            </a:extLst>
          </p:cNvPr>
          <p:cNvSpPr/>
          <p:nvPr/>
        </p:nvSpPr>
        <p:spPr>
          <a:xfrm>
            <a:off x="0" y="38100"/>
            <a:ext cx="4521200" cy="6781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white flower with a yellow center&#10;&#10;Description automatically generated with medium confidence">
            <a:extLst>
              <a:ext uri="{FF2B5EF4-FFF2-40B4-BE49-F238E27FC236}">
                <a16:creationId xmlns:a16="http://schemas.microsoft.com/office/drawing/2014/main" id="{592EDB7B-78E5-436A-8357-FEEEA345F0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38201" y="1816661"/>
            <a:ext cx="3224677" cy="3224677"/>
          </a:xfrm>
          <a:prstGeom prst="rect">
            <a:avLst/>
          </a:prstGeom>
        </p:spPr>
      </p:pic>
      <p:pic>
        <p:nvPicPr>
          <p:cNvPr id="9" name="Picture 8" descr="A white flower with a yellow center&#10;&#10;Description automatically generated with medium confidence">
            <a:extLst>
              <a:ext uri="{FF2B5EF4-FFF2-40B4-BE49-F238E27FC236}">
                <a16:creationId xmlns:a16="http://schemas.microsoft.com/office/drawing/2014/main" id="{D165C4C8-AB55-4FAA-A272-CBC57241336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749" y="2817349"/>
            <a:ext cx="3313579" cy="322467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52AFFB3-123B-4955-8DBA-59AECA955A3E}"/>
              </a:ext>
            </a:extLst>
          </p:cNvPr>
          <p:cNvSpPr/>
          <p:nvPr/>
        </p:nvSpPr>
        <p:spPr>
          <a:xfrm rot="20750944">
            <a:off x="1282314" y="2862408"/>
            <a:ext cx="515332" cy="118202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889F302-3829-492D-813E-707BEE34D178}"/>
              </a:ext>
            </a:extLst>
          </p:cNvPr>
          <p:cNvSpPr/>
          <p:nvPr/>
        </p:nvSpPr>
        <p:spPr>
          <a:xfrm rot="572066">
            <a:off x="1450339" y="2834484"/>
            <a:ext cx="597143" cy="118202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BCAF06-D412-4697-A49C-1631123A02DD}"/>
              </a:ext>
            </a:extLst>
          </p:cNvPr>
          <p:cNvSpPr/>
          <p:nvPr/>
        </p:nvSpPr>
        <p:spPr>
          <a:xfrm>
            <a:off x="4521200" y="34598"/>
            <a:ext cx="4659738" cy="6781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white flower with a yellow center&#10;&#10;Description automatically generated">
            <a:extLst>
              <a:ext uri="{FF2B5EF4-FFF2-40B4-BE49-F238E27FC236}">
                <a16:creationId xmlns:a16="http://schemas.microsoft.com/office/drawing/2014/main" id="{437611B0-FE82-4AB6-861A-D503BC753A9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2124" y="2093314"/>
            <a:ext cx="4139038" cy="3546403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C1E6AE1-E6F0-4687-ABB1-D0A0972C5087}"/>
              </a:ext>
            </a:extLst>
          </p:cNvPr>
          <p:cNvSpPr txBox="1">
            <a:spLocks/>
          </p:cNvSpPr>
          <p:nvPr/>
        </p:nvSpPr>
        <p:spPr>
          <a:xfrm>
            <a:off x="9264482" y="4057805"/>
            <a:ext cx="2709350" cy="5759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i="1" dirty="0"/>
              <a:t>Thank you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C1B02C6-21F1-4E0B-86FE-34BAE6AF0EF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9259" y="5842799"/>
            <a:ext cx="2231384" cy="916096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873A4D4-8DF3-4C26-A64D-1C443B6AED47}"/>
              </a:ext>
            </a:extLst>
          </p:cNvPr>
          <p:cNvSpPr txBox="1">
            <a:spLocks/>
          </p:cNvSpPr>
          <p:nvPr/>
        </p:nvSpPr>
        <p:spPr>
          <a:xfrm>
            <a:off x="9264482" y="1708228"/>
            <a:ext cx="2709350" cy="14887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A call for a </a:t>
            </a:r>
            <a:r>
              <a:rPr lang="en-US" dirty="0" err="1"/>
              <a:t>whole’hearted</a:t>
            </a:r>
            <a:r>
              <a:rPr lang="en-US" dirty="0"/>
              <a:t> nutrition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i="1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9536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70E98C04-71FA-43F1-8EC6-CE4ACD08A969}"/>
              </a:ext>
            </a:extLst>
          </p:cNvPr>
          <p:cNvSpPr txBox="1">
            <a:spLocks/>
          </p:cNvSpPr>
          <p:nvPr/>
        </p:nvSpPr>
        <p:spPr>
          <a:xfrm>
            <a:off x="929640" y="3429000"/>
            <a:ext cx="575691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+mn-lt"/>
              </a:rPr>
              <a:t>Directions for future </a:t>
            </a:r>
          </a:p>
        </p:txBody>
      </p:sp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683D1432-6272-46AA-A583-EE567A5003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1080" y="1838454"/>
            <a:ext cx="3355538" cy="364874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3A141E8-FC42-4519-AF48-91648198E81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latin typeface="+mn-lt"/>
              </a:rPr>
              <a:t>Supplemental slides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03234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6E3083-5BB5-4EE6-BD86-14017BE81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Directions for future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ABB3A-34CB-4843-BCAD-D4C122757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855930" cy="823912"/>
          </a:xfrm>
          <a:solidFill>
            <a:srgbClr val="FFD9D9"/>
          </a:solidFill>
        </p:spPr>
        <p:txBody>
          <a:bodyPr>
            <a:normAutofit/>
          </a:bodyPr>
          <a:lstStyle/>
          <a:p>
            <a:pPr algn="ctr"/>
            <a:r>
              <a:rPr lang="en-US" sz="3600" dirty="0"/>
              <a:t>Old unsolved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3814A5-504B-4E83-8EE1-FE687B8993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4855931" cy="3684588"/>
          </a:xfrm>
          <a:solidFill>
            <a:srgbClr val="FFD9D9"/>
          </a:solidFill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Obesity </a:t>
            </a:r>
          </a:p>
          <a:p>
            <a:endParaRPr lang="en-US" dirty="0"/>
          </a:p>
          <a:p>
            <a:r>
              <a:rPr lang="en-US" dirty="0"/>
              <a:t> Implementation </a:t>
            </a:r>
          </a:p>
          <a:p>
            <a:endParaRPr lang="en-US" dirty="0"/>
          </a:p>
          <a:p>
            <a:r>
              <a:rPr lang="en-US" dirty="0"/>
              <a:t>Systemic changes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8AEB280-1DD8-44DB-8723-9355C70237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6280" y="1702318"/>
            <a:ext cx="4855931" cy="82391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dirty="0"/>
              <a:t>Novel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6EEFA5E-42D6-4B7C-8619-6B376954C5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96282" y="2526230"/>
            <a:ext cx="4855931" cy="368458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Microbiome </a:t>
            </a:r>
          </a:p>
          <a:p>
            <a:endParaRPr lang="en-US" dirty="0"/>
          </a:p>
          <a:p>
            <a:r>
              <a:rPr lang="en-US" dirty="0"/>
              <a:t>Personalized nutrition Nutrigenomics</a:t>
            </a:r>
          </a:p>
          <a:p>
            <a:endParaRPr lang="en-US" dirty="0"/>
          </a:p>
          <a:p>
            <a:r>
              <a:rPr lang="en-US" dirty="0"/>
              <a:t>Immuno-nutrition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3CB751-EBFB-4A43-AF17-ED53D0FB91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8690" y="6140094"/>
            <a:ext cx="1235855" cy="50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137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BCE20C-1C26-404C-A096-AA8514610289}"/>
              </a:ext>
            </a:extLst>
          </p:cNvPr>
          <p:cNvSpPr txBox="1"/>
          <p:nvPr/>
        </p:nvSpPr>
        <p:spPr>
          <a:xfrm>
            <a:off x="874643" y="2194560"/>
            <a:ext cx="1041819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AutoNum type="arabicPeriod"/>
            </a:pPr>
            <a:r>
              <a:rPr lang="en-US" sz="2800" dirty="0"/>
              <a:t>Changes in </a:t>
            </a:r>
            <a:r>
              <a:rPr lang="en-US" sz="2800" b="1" dirty="0"/>
              <a:t>bacterial </a:t>
            </a:r>
            <a:r>
              <a:rPr lang="en-US" sz="2800" b="1" i="0" u="none" strike="noStrike" baseline="0" dirty="0"/>
              <a:t>composition </a:t>
            </a:r>
            <a:r>
              <a:rPr lang="en-US" sz="2800" b="0" i="0" u="none" strike="noStrike" baseline="0" dirty="0">
                <a:sym typeface="Wingdings" panose="05000000000000000000" pitchFamily="2" charset="2"/>
              </a:rPr>
              <a:t> Etiologic? Prognosis factor? </a:t>
            </a:r>
          </a:p>
          <a:p>
            <a:pPr marL="342900" indent="-342900" algn="l">
              <a:buAutoNum type="arabicPeriod"/>
            </a:pPr>
            <a:endParaRPr lang="en-US" sz="2800" b="0" i="0" u="none" strike="noStrike" baseline="0" dirty="0">
              <a:sym typeface="Wingdings" panose="05000000000000000000" pitchFamily="2" charset="2"/>
            </a:endParaRPr>
          </a:p>
          <a:p>
            <a:pPr marL="342900" indent="-342900" algn="l">
              <a:buAutoNum type="arabicPeriod"/>
            </a:pPr>
            <a:r>
              <a:rPr lang="en-US" sz="2800" b="1" dirty="0"/>
              <a:t>M</a:t>
            </a:r>
            <a:r>
              <a:rPr lang="en-US" sz="2800" b="1" i="0" u="none" strike="noStrike" baseline="0" dirty="0"/>
              <a:t>etabolites </a:t>
            </a:r>
            <a:r>
              <a:rPr lang="en-US" sz="2800" b="0" i="0" u="none" strike="noStrike" baseline="0" dirty="0"/>
              <a:t>levels </a:t>
            </a:r>
            <a:r>
              <a:rPr lang="en-US" sz="2800" b="0" i="0" u="none" strike="noStrike" baseline="0" dirty="0">
                <a:sym typeface="Wingdings" panose="05000000000000000000" pitchFamily="2" charset="2"/>
              </a:rPr>
              <a:t> may </a:t>
            </a:r>
            <a:r>
              <a:rPr lang="en-US" sz="2800" b="0" i="0" u="none" strike="noStrike" baseline="0" dirty="0"/>
              <a:t>influence </a:t>
            </a:r>
            <a:r>
              <a:rPr lang="en-US" sz="2800" dirty="0"/>
              <a:t>HF </a:t>
            </a:r>
            <a:r>
              <a:rPr lang="en-US" sz="2800" b="0" i="0" u="none" strike="noStrike" baseline="0" dirty="0"/>
              <a:t>pathogenesis </a:t>
            </a:r>
          </a:p>
          <a:p>
            <a:pPr marL="342900" indent="-342900" algn="l">
              <a:buAutoNum type="arabicPeriod"/>
            </a:pPr>
            <a:endParaRPr lang="en-US" sz="2800" b="0" i="0" u="none" strike="noStrike" baseline="0" dirty="0"/>
          </a:p>
          <a:p>
            <a:pPr marL="342900" indent="-342900" algn="l">
              <a:buAutoNum type="arabicPeriod"/>
            </a:pPr>
            <a:r>
              <a:rPr lang="en-US" sz="2800" b="1" i="0" u="none" strike="noStrike" baseline="0" dirty="0"/>
              <a:t>Bidirectionality</a:t>
            </a:r>
            <a:r>
              <a:rPr lang="en-US" sz="2800" b="0" i="0" u="none" strike="noStrike" baseline="0" dirty="0"/>
              <a:t>: HF</a:t>
            </a:r>
            <a:r>
              <a:rPr lang="en-US" sz="2800" b="0" i="0" u="none" strike="noStrike" baseline="0" dirty="0">
                <a:sym typeface="Wingdings" panose="05000000000000000000" pitchFamily="2" charset="2"/>
              </a:rPr>
              <a:t> </a:t>
            </a:r>
            <a:r>
              <a:rPr lang="en-US" sz="2800" b="0" i="0" u="none" strike="noStrike" baseline="0" dirty="0"/>
              <a:t>microbial dysbiosis</a:t>
            </a:r>
          </a:p>
          <a:p>
            <a:pPr algn="l"/>
            <a:endParaRPr lang="en-US" dirty="0">
              <a:latin typeface="AdvP9725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82C57E-DC70-4C2B-ADCD-0B05F184016B}"/>
              </a:ext>
            </a:extLst>
          </p:cNvPr>
          <p:cNvSpPr txBox="1"/>
          <p:nvPr/>
        </p:nvSpPr>
        <p:spPr>
          <a:xfrm>
            <a:off x="3474720" y="662940"/>
            <a:ext cx="4309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The Microbiome &amp; HF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E69476-FF10-4062-9CDF-74D9941AFDF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4943" y="6350618"/>
            <a:ext cx="1235855" cy="50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7206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lastic&#10;&#10;Description automatically generated">
            <a:extLst>
              <a:ext uri="{FF2B5EF4-FFF2-40B4-BE49-F238E27FC236}">
                <a16:creationId xmlns:a16="http://schemas.microsoft.com/office/drawing/2014/main" id="{BE162BDD-FA85-4B43-BBC3-D26EB9BB11B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181" y="2441001"/>
            <a:ext cx="1759028" cy="2278554"/>
          </a:xfrm>
          <a:prstGeom prst="rect">
            <a:avLst/>
          </a:prstGeom>
        </p:spPr>
      </p:pic>
      <p:pic>
        <p:nvPicPr>
          <p:cNvPr id="9" name="Picture 8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C836BC6D-40B5-4AB3-B99C-46AA6F911E6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2871" y="2443498"/>
            <a:ext cx="1649936" cy="23403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1F786EE-9292-4CC8-A651-C1BD816E52F6}"/>
              </a:ext>
            </a:extLst>
          </p:cNvPr>
          <p:cNvSpPr txBox="1"/>
          <p:nvPr/>
        </p:nvSpPr>
        <p:spPr>
          <a:xfrm>
            <a:off x="619388" y="691266"/>
            <a:ext cx="15621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Unhealthy diet </a:t>
            </a:r>
          </a:p>
          <a:p>
            <a:r>
              <a:rPr lang="en-US" dirty="0"/>
              <a:t>Low fiber</a:t>
            </a:r>
          </a:p>
          <a:p>
            <a:r>
              <a:rPr lang="en-US" dirty="0"/>
              <a:t>High fat </a:t>
            </a:r>
          </a:p>
          <a:p>
            <a:r>
              <a:rPr lang="en-US" dirty="0"/>
              <a:t>UPF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A92FCD-4D83-4B9A-91FA-FFA348FC0433}"/>
              </a:ext>
            </a:extLst>
          </p:cNvPr>
          <p:cNvSpPr txBox="1"/>
          <p:nvPr/>
        </p:nvSpPr>
        <p:spPr>
          <a:xfrm>
            <a:off x="3497457" y="2216296"/>
            <a:ext cx="2870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Bacterial cell wall products, LPS, peptidoglycans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5FEEC6-006B-4186-B85E-6D778D0B91AE}"/>
              </a:ext>
            </a:extLst>
          </p:cNvPr>
          <p:cNvSpPr txBox="1"/>
          <p:nvPr/>
        </p:nvSpPr>
        <p:spPr>
          <a:xfrm>
            <a:off x="285750" y="3244333"/>
            <a:ext cx="1489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Dysbiosis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757813-36A2-4D96-BE53-3931B0C0C7A1}"/>
              </a:ext>
            </a:extLst>
          </p:cNvPr>
          <p:cNvSpPr txBox="1"/>
          <p:nvPr/>
        </p:nvSpPr>
        <p:spPr>
          <a:xfrm>
            <a:off x="3530656" y="3503178"/>
            <a:ext cx="2870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Reduced SCFA production </a:t>
            </a:r>
          </a:p>
          <a:p>
            <a:endParaRPr lang="en-US" dirty="0"/>
          </a:p>
          <a:p>
            <a:r>
              <a:rPr lang="en-US" dirty="0"/>
              <a:t>Loss of colonic tight junction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0D52D9-1F21-4F16-BBE3-4F37D7FB4900}"/>
              </a:ext>
            </a:extLst>
          </p:cNvPr>
          <p:cNvSpPr txBox="1"/>
          <p:nvPr/>
        </p:nvSpPr>
        <p:spPr>
          <a:xfrm>
            <a:off x="3550272" y="4501745"/>
            <a:ext cx="2342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Gut derived toxins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2D282A-6CA5-41AB-A887-4E56FCCF5DD9}"/>
              </a:ext>
            </a:extLst>
          </p:cNvPr>
          <p:cNvSpPr txBox="1"/>
          <p:nvPr/>
        </p:nvSpPr>
        <p:spPr>
          <a:xfrm>
            <a:off x="3497457" y="2916090"/>
            <a:ext cx="1972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Gut Inflammation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4BD800-B554-47DB-A870-5CD5D4875C8A}"/>
              </a:ext>
            </a:extLst>
          </p:cNvPr>
          <p:cNvSpPr txBox="1"/>
          <p:nvPr/>
        </p:nvSpPr>
        <p:spPr>
          <a:xfrm>
            <a:off x="7042365" y="2247254"/>
            <a:ext cx="25194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Systemic inflammation</a:t>
            </a:r>
          </a:p>
          <a:p>
            <a:r>
              <a:rPr lang="en-US" dirty="0"/>
              <a:t>TNF-alpha, IL-2, etc.</a:t>
            </a:r>
          </a:p>
          <a:p>
            <a:endParaRPr lang="en-US" dirty="0"/>
          </a:p>
          <a:p>
            <a:r>
              <a:rPr lang="en-US" dirty="0"/>
              <a:t> Platelet hyper-activity</a:t>
            </a:r>
          </a:p>
          <a:p>
            <a:endParaRPr lang="en-US" dirty="0"/>
          </a:p>
          <a:p>
            <a:r>
              <a:rPr lang="en-US" dirty="0"/>
              <a:t>Endothelial cells</a:t>
            </a:r>
          </a:p>
          <a:p>
            <a:endParaRPr lang="en-US" dirty="0"/>
          </a:p>
          <a:p>
            <a:r>
              <a:rPr lang="en-US" dirty="0" err="1"/>
              <a:t>Cardiomyocites</a:t>
            </a:r>
            <a:endParaRPr lang="en-US" dirty="0"/>
          </a:p>
          <a:p>
            <a:endParaRPr lang="en-US" dirty="0"/>
          </a:p>
          <a:p>
            <a:r>
              <a:rPr lang="en-US" dirty="0"/>
              <a:t>Remodeling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69AB51-9495-49D1-89D4-3BFE75B72631}"/>
              </a:ext>
            </a:extLst>
          </p:cNvPr>
          <p:cNvSpPr txBox="1"/>
          <p:nvPr/>
        </p:nvSpPr>
        <p:spPr>
          <a:xfrm>
            <a:off x="10441254" y="2591700"/>
            <a:ext cx="1815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HF progression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D92845-59F2-45B7-AE3B-55C6559C8AC3}"/>
              </a:ext>
            </a:extLst>
          </p:cNvPr>
          <p:cNvSpPr txBox="1"/>
          <p:nvPr/>
        </p:nvSpPr>
        <p:spPr>
          <a:xfrm>
            <a:off x="590550" y="4953614"/>
            <a:ext cx="1562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Sedentary </a:t>
            </a:r>
          </a:p>
          <a:p>
            <a:r>
              <a:rPr lang="en-US" dirty="0"/>
              <a:t>Stress</a:t>
            </a:r>
          </a:p>
          <a:p>
            <a:r>
              <a:rPr lang="en-US" dirty="0"/>
              <a:t>Medication </a:t>
            </a:r>
          </a:p>
        </p:txBody>
      </p:sp>
      <p:sp>
        <p:nvSpPr>
          <p:cNvPr id="21" name="Arrow: Curved Down 20">
            <a:extLst>
              <a:ext uri="{FF2B5EF4-FFF2-40B4-BE49-F238E27FC236}">
                <a16:creationId xmlns:a16="http://schemas.microsoft.com/office/drawing/2014/main" id="{B2CEE75E-BBBF-45BA-87C8-A354EB49ECE4}"/>
              </a:ext>
            </a:extLst>
          </p:cNvPr>
          <p:cNvSpPr/>
          <p:nvPr/>
        </p:nvSpPr>
        <p:spPr>
          <a:xfrm>
            <a:off x="3124351" y="469864"/>
            <a:ext cx="6307556" cy="120032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Arrow: Curved Down 21">
            <a:extLst>
              <a:ext uri="{FF2B5EF4-FFF2-40B4-BE49-F238E27FC236}">
                <a16:creationId xmlns:a16="http://schemas.microsoft.com/office/drawing/2014/main" id="{9E066F51-FE30-4710-A74D-8A2C5F20372E}"/>
              </a:ext>
            </a:extLst>
          </p:cNvPr>
          <p:cNvSpPr/>
          <p:nvPr/>
        </p:nvSpPr>
        <p:spPr>
          <a:xfrm rot="10800000">
            <a:off x="3124351" y="5383399"/>
            <a:ext cx="6307556" cy="120032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FECA665-7407-4CC1-9555-C5BC153423C5}"/>
              </a:ext>
            </a:extLst>
          </p:cNvPr>
          <p:cNvSpPr txBox="1"/>
          <p:nvPr/>
        </p:nvSpPr>
        <p:spPr>
          <a:xfrm>
            <a:off x="4286310" y="6048319"/>
            <a:ext cx="4229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Bowel wall edema + splanchnic ischemia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335FD34-4CF3-4BB4-87BD-DE9A78A68BF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8690" y="6140094"/>
            <a:ext cx="1235855" cy="507381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86C0C10-08B0-4405-9F9C-278786DC6F7C}"/>
              </a:ext>
            </a:extLst>
          </p:cNvPr>
          <p:cNvCxnSpPr>
            <a:cxnSpLocks/>
          </p:cNvCxnSpPr>
          <p:nvPr/>
        </p:nvCxnSpPr>
        <p:spPr>
          <a:xfrm>
            <a:off x="933450" y="2323971"/>
            <a:ext cx="7008" cy="9203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A285437-733A-4308-8713-11F2F080FE45}"/>
              </a:ext>
            </a:extLst>
          </p:cNvPr>
          <p:cNvCxnSpPr>
            <a:cxnSpLocks/>
          </p:cNvCxnSpPr>
          <p:nvPr/>
        </p:nvCxnSpPr>
        <p:spPr>
          <a:xfrm flipH="1" flipV="1">
            <a:off x="949899" y="4047667"/>
            <a:ext cx="8063" cy="8389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 descr="Logo, icon&#10;&#10;Description automatically generated">
            <a:extLst>
              <a:ext uri="{FF2B5EF4-FFF2-40B4-BE49-F238E27FC236}">
                <a16:creationId xmlns:a16="http://schemas.microsoft.com/office/drawing/2014/main" id="{9563B5F6-2F8B-4BBD-84BA-3385EF300C6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3399" y="813858"/>
            <a:ext cx="1200330" cy="120033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E0490450-2A57-4442-AD40-B49E0260B47A}"/>
              </a:ext>
            </a:extLst>
          </p:cNvPr>
          <p:cNvSpPr txBox="1"/>
          <p:nvPr/>
        </p:nvSpPr>
        <p:spPr>
          <a:xfrm>
            <a:off x="3497457" y="1657525"/>
            <a:ext cx="2854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Trimethylamine (TMA)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851DDFD-2976-4375-8AC0-C6966448E673}"/>
              </a:ext>
            </a:extLst>
          </p:cNvPr>
          <p:cNvSpPr txBox="1"/>
          <p:nvPr/>
        </p:nvSpPr>
        <p:spPr>
          <a:xfrm>
            <a:off x="6987311" y="1773060"/>
            <a:ext cx="3499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Trimethylamine N-oxide (TMAO)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40E0837-3488-46C8-9B70-34EECF87CA80}"/>
              </a:ext>
            </a:extLst>
          </p:cNvPr>
          <p:cNvCxnSpPr>
            <a:cxnSpLocks/>
          </p:cNvCxnSpPr>
          <p:nvPr/>
        </p:nvCxnSpPr>
        <p:spPr>
          <a:xfrm flipV="1">
            <a:off x="5192011" y="1388163"/>
            <a:ext cx="411388" cy="2223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E66AAE8-C72E-4506-94BD-35DCF002C0B3}"/>
              </a:ext>
            </a:extLst>
          </p:cNvPr>
          <p:cNvCxnSpPr>
            <a:cxnSpLocks/>
          </p:cNvCxnSpPr>
          <p:nvPr/>
        </p:nvCxnSpPr>
        <p:spPr>
          <a:xfrm>
            <a:off x="6644253" y="1430097"/>
            <a:ext cx="370589" cy="1943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>
            <a:extLst>
              <a:ext uri="{FF2B5EF4-FFF2-40B4-BE49-F238E27FC236}">
                <a16:creationId xmlns:a16="http://schemas.microsoft.com/office/drawing/2014/main" id="{DCF1CC31-2BC8-4979-948A-4DBA47713B0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0097" y="5005523"/>
            <a:ext cx="415509" cy="819511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74892898-BB29-4479-AB5A-08E99137CD1C}"/>
              </a:ext>
            </a:extLst>
          </p:cNvPr>
          <p:cNvSpPr txBox="1"/>
          <p:nvPr/>
        </p:nvSpPr>
        <p:spPr>
          <a:xfrm>
            <a:off x="7042365" y="5153877"/>
            <a:ext cx="1384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IL6, FFA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BBE4F8E-6577-450B-89AA-10DBB8364E78}"/>
              </a:ext>
            </a:extLst>
          </p:cNvPr>
          <p:cNvSpPr txBox="1"/>
          <p:nvPr/>
        </p:nvSpPr>
        <p:spPr>
          <a:xfrm>
            <a:off x="3509752" y="4936962"/>
            <a:ext cx="2435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Metabolic </a:t>
            </a:r>
            <a:r>
              <a:rPr lang="en-US" dirty="0" err="1"/>
              <a:t>endotexemia</a:t>
            </a:r>
            <a:endParaRPr lang="en-US" dirty="0"/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BAB5F01-B9DA-4DB5-80C0-07CE05904FE7}"/>
              </a:ext>
            </a:extLst>
          </p:cNvPr>
          <p:cNvCxnSpPr>
            <a:cxnSpLocks/>
          </p:cNvCxnSpPr>
          <p:nvPr/>
        </p:nvCxnSpPr>
        <p:spPr>
          <a:xfrm>
            <a:off x="5192011" y="5359757"/>
            <a:ext cx="619182" cy="2838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2F0E0625-4927-4358-9258-2E1AA83FE783}"/>
              </a:ext>
            </a:extLst>
          </p:cNvPr>
          <p:cNvCxnSpPr>
            <a:cxnSpLocks/>
          </p:cNvCxnSpPr>
          <p:nvPr/>
        </p:nvCxnSpPr>
        <p:spPr>
          <a:xfrm flipV="1">
            <a:off x="6516997" y="5449240"/>
            <a:ext cx="531793" cy="2025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8851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FF781B-B1CF-4005-875E-166A5736271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4950" y="1688495"/>
            <a:ext cx="10104387" cy="34810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465B8D-040A-472F-A36D-770E23DD767A}"/>
              </a:ext>
            </a:extLst>
          </p:cNvPr>
          <p:cNvSpPr txBox="1"/>
          <p:nvPr/>
        </p:nvSpPr>
        <p:spPr>
          <a:xfrm>
            <a:off x="1144950" y="601195"/>
            <a:ext cx="101043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i="0" u="none" strike="noStrike" baseline="0" dirty="0"/>
              <a:t>Potential factors in the link microbiome dysbiosis &amp; heart failure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DC98FC-2E17-463D-BCFB-4FEC0CB36809}"/>
              </a:ext>
            </a:extLst>
          </p:cNvPr>
          <p:cNvSpPr txBox="1"/>
          <p:nvPr/>
        </p:nvSpPr>
        <p:spPr>
          <a:xfrm>
            <a:off x="599856" y="5471975"/>
            <a:ext cx="111945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0" i="0" u="none" strike="noStrike" baseline="0" dirty="0"/>
              <a:t> </a:t>
            </a:r>
            <a:r>
              <a:rPr lang="en-US" b="0" i="0" u="none" strike="noStrike" baseline="0" dirty="0"/>
              <a:t>BA, bile acids; HF, heart failure; LPS, lipopolysaccharide; SCFA, short-chain fatty acids; TMAO, trimethylamine-N-oxide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425A42-F3EC-47E2-89E8-B547523A4BF5}"/>
              </a:ext>
            </a:extLst>
          </p:cNvPr>
          <p:cNvSpPr txBox="1"/>
          <p:nvPr/>
        </p:nvSpPr>
        <p:spPr>
          <a:xfrm>
            <a:off x="101144" y="6389875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Eur Heart J . 2017 Mar 14;38(11):814-824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EE1FA0-F2F5-4E6B-8229-1BD776C7122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4943" y="6350618"/>
            <a:ext cx="1235855" cy="50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9914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A23AB059-C8E2-4B65-98D7-A9D9C06C2C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5940" y="1665557"/>
            <a:ext cx="7451407" cy="29507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A706B1-1829-4167-BF69-CFC8330CAC9E}"/>
              </a:ext>
            </a:extLst>
          </p:cNvPr>
          <p:cNvSpPr txBox="1"/>
          <p:nvPr/>
        </p:nvSpPr>
        <p:spPr>
          <a:xfrm>
            <a:off x="0" y="6508975"/>
            <a:ext cx="60979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JSM Clin Case Rep, 2014, 2(5): 1055. </a:t>
            </a:r>
            <a:r>
              <a:rPr lang="en-US" sz="1200" b="0" i="0" u="none" strike="noStrike" baseline="0" dirty="0"/>
              <a:t>Translational Research 2021; 228:109125</a:t>
            </a:r>
            <a:endParaRPr lang="en-US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7656B3-3A1C-4F7C-8189-4F4E61E7DFB6}"/>
              </a:ext>
            </a:extLst>
          </p:cNvPr>
          <p:cNvSpPr txBox="1"/>
          <p:nvPr/>
        </p:nvSpPr>
        <p:spPr>
          <a:xfrm>
            <a:off x="2468880" y="541854"/>
            <a:ext cx="6480810" cy="10772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TMAO - causal or marker?</a:t>
            </a:r>
          </a:p>
          <a:p>
            <a:pPr algn="ctr"/>
            <a:r>
              <a:rPr lang="en-US" sz="2800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8B1C0A-976F-4548-8CA3-599ADEF8901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8690" y="6140094"/>
            <a:ext cx="1235855" cy="5073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932C95D-A5F3-4FA5-9508-E798FB2BCAE2}"/>
              </a:ext>
            </a:extLst>
          </p:cNvPr>
          <p:cNvSpPr txBox="1"/>
          <p:nvPr/>
        </p:nvSpPr>
        <p:spPr>
          <a:xfrm>
            <a:off x="5014913" y="4662766"/>
            <a:ext cx="609790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Inhibits reverse Chol transp. </a:t>
            </a:r>
            <a:r>
              <a:rPr lang="en-US" sz="1800" dirty="0">
                <a:sym typeface="Wingdings" panose="05000000000000000000" pitchFamily="2" charset="2"/>
              </a:rPr>
              <a:t> </a:t>
            </a:r>
            <a:r>
              <a:rPr lang="en-US" sz="1800" dirty="0"/>
              <a:t>foam cell</a:t>
            </a:r>
          </a:p>
          <a:p>
            <a:r>
              <a:rPr lang="en-US" dirty="0"/>
              <a:t>Pro-inflammatory</a:t>
            </a:r>
          </a:p>
          <a:p>
            <a:r>
              <a:rPr lang="en-US" sz="1800" dirty="0"/>
              <a:t>Platelet hyper-reactivity</a:t>
            </a:r>
          </a:p>
          <a:p>
            <a:r>
              <a:rPr lang="en-US" dirty="0">
                <a:latin typeface="AdvP6F00"/>
              </a:rPr>
              <a:t>P</a:t>
            </a:r>
            <a:r>
              <a:rPr lang="en-US" sz="1800" b="0" i="0" u="none" strike="noStrike" baseline="0" dirty="0">
                <a:latin typeface="AdvP6F00"/>
              </a:rPr>
              <a:t>romoted myocardial hypertrophy and fibrosis</a:t>
            </a:r>
          </a:p>
          <a:p>
            <a:r>
              <a:rPr lang="en-US" dirty="0">
                <a:latin typeface="AdvP6F00"/>
              </a:rPr>
              <a:t>Mitochondrial dysfunction </a:t>
            </a:r>
            <a:endParaRPr lang="en-US" sz="1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862FFF-2903-4B64-BD42-4DC72E367D89}"/>
              </a:ext>
            </a:extLst>
          </p:cNvPr>
          <p:cNvSpPr txBox="1"/>
          <p:nvPr/>
        </p:nvSpPr>
        <p:spPr>
          <a:xfrm>
            <a:off x="9609035" y="4454342"/>
            <a:ext cx="22855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TMAO</a:t>
            </a:r>
          </a:p>
          <a:p>
            <a:r>
              <a:rPr lang="en-US" sz="2000" dirty="0"/>
              <a:t>High in NYHA III, IV, ischemic etiology</a:t>
            </a:r>
          </a:p>
          <a:p>
            <a:r>
              <a:rPr lang="en-US" sz="2000" dirty="0"/>
              <a:t>High in </a:t>
            </a:r>
            <a:r>
              <a:rPr lang="en-US" sz="2000" dirty="0" err="1"/>
              <a:t>HFrEF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26581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61C8E59-4C66-437B-9A1C-D680646B19C5}"/>
              </a:ext>
            </a:extLst>
          </p:cNvPr>
          <p:cNvSpPr txBox="1"/>
          <p:nvPr/>
        </p:nvSpPr>
        <p:spPr>
          <a:xfrm>
            <a:off x="344557" y="624263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Eur Heart J . 2017 Mar 14;38(11):814-824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874A7E-7563-46D4-A06D-6F85CE3C45DE}"/>
              </a:ext>
            </a:extLst>
          </p:cNvPr>
          <p:cNvSpPr txBox="1"/>
          <p:nvPr/>
        </p:nvSpPr>
        <p:spPr>
          <a:xfrm>
            <a:off x="689113" y="517699"/>
            <a:ext cx="109993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0" i="0" u="none" strike="noStrike" baseline="0" dirty="0"/>
              <a:t>TMAO in the setting of acute coronary syndromes (ACS)</a:t>
            </a:r>
            <a:endParaRPr lang="en-US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074C16-1F7B-452A-B57C-EE45013DA1A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4524" y="1417944"/>
            <a:ext cx="8453876" cy="32457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44D37F4-B763-452C-BACE-BC4F652E3377}"/>
              </a:ext>
            </a:extLst>
          </p:cNvPr>
          <p:cNvSpPr txBox="1"/>
          <p:nvPr/>
        </p:nvSpPr>
        <p:spPr>
          <a:xfrm>
            <a:off x="1218069" y="5012311"/>
            <a:ext cx="99413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0" i="0" u="none" strike="noStrike" baseline="0" dirty="0"/>
              <a:t>TMAO is a prognostic marker in predicting</a:t>
            </a:r>
          </a:p>
          <a:p>
            <a:pPr algn="ctr"/>
            <a:r>
              <a:rPr lang="en-US" sz="2000" b="0" i="0" u="none" strike="noStrike" baseline="0" dirty="0"/>
              <a:t>both near- and long-term adverse cardiovascular events beyond multiple CVDRFs</a:t>
            </a: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992807-3B44-4D9F-823A-045BA524CB1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4943" y="6350618"/>
            <a:ext cx="1235855" cy="50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267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98FC4BB-5C50-415A-A311-A783229A0058}"/>
              </a:ext>
            </a:extLst>
          </p:cNvPr>
          <p:cNvSpPr/>
          <p:nvPr/>
        </p:nvSpPr>
        <p:spPr>
          <a:xfrm>
            <a:off x="0" y="38100"/>
            <a:ext cx="4521200" cy="6781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white flower with a yellow center&#10;&#10;Description automatically generated with medium confidence">
            <a:extLst>
              <a:ext uri="{FF2B5EF4-FFF2-40B4-BE49-F238E27FC236}">
                <a16:creationId xmlns:a16="http://schemas.microsoft.com/office/drawing/2014/main" id="{592EDB7B-78E5-436A-8357-FEEEA345F0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38201" y="1816661"/>
            <a:ext cx="3224677" cy="32246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F18C2E-DE02-419B-BE84-511E9CCA8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2300" y="377825"/>
            <a:ext cx="79248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+mn-lt"/>
              </a:rPr>
              <a:t>Traditional nutrition focus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55AB7DF-5A69-429C-8044-C7B20C5BF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9567" y="1703388"/>
            <a:ext cx="6809533" cy="4989512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S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odium and fluid restriction</a:t>
            </a:r>
          </a:p>
          <a:p>
            <a:r>
              <a:rPr lang="en-US" sz="2400" b="0" i="0" u="none" strike="noStrike" baseline="0" dirty="0"/>
              <a:t>Antioxidants</a:t>
            </a:r>
          </a:p>
          <a:p>
            <a:pPr lvl="1"/>
            <a:r>
              <a:rPr lang="en-US" b="0" i="0" u="none" strike="noStrike" baseline="0" dirty="0"/>
              <a:t>Vit C, E, </a:t>
            </a:r>
            <a:r>
              <a:rPr lang="it-IT" b="0" i="0" u="none" strike="noStrike" baseline="0" dirty="0"/>
              <a:t>beta-carotene, lycopene, lutein, </a:t>
            </a:r>
            <a:r>
              <a:rPr lang="en-US" b="0" i="0" u="none" strike="noStrike" baseline="0" dirty="0"/>
              <a:t>zeaxanthin, anthocyanins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Zinc, Selenium </a:t>
            </a:r>
          </a:p>
          <a:p>
            <a:r>
              <a:rPr lang="en-US" sz="2400" b="0" i="0" u="none" strike="noStrike" baseline="0" dirty="0"/>
              <a:t>Coenzyme Q10 </a:t>
            </a:r>
          </a:p>
          <a:p>
            <a:r>
              <a:rPr lang="en-US" sz="2400" b="0" i="0" u="none" strike="noStrike" baseline="0" dirty="0"/>
              <a:t>L-carnitine, taurine </a:t>
            </a:r>
          </a:p>
          <a:p>
            <a:r>
              <a:rPr lang="en-US" sz="2400" dirty="0"/>
              <a:t>Vitamins: B1, D </a:t>
            </a:r>
          </a:p>
          <a:p>
            <a:r>
              <a:rPr lang="en-US" sz="2400" b="0" i="0" u="none" strike="noStrike" baseline="0" dirty="0"/>
              <a:t>Calcium </a:t>
            </a:r>
          </a:p>
          <a:p>
            <a:r>
              <a:rPr lang="en-US" sz="2400" dirty="0"/>
              <a:t>Other </a:t>
            </a:r>
            <a:r>
              <a:rPr lang="en-US" sz="2400" b="0" i="0" u="none" strike="noStrike" baseline="0" dirty="0"/>
              <a:t>beneficial </a:t>
            </a:r>
            <a:r>
              <a:rPr lang="en-US" sz="2400" b="0" i="0" u="none" strike="noStrike" baseline="0" dirty="0" err="1"/>
              <a:t>bioactives</a:t>
            </a:r>
            <a:endParaRPr lang="en-US" sz="2400" dirty="0"/>
          </a:p>
          <a:p>
            <a:pPr lvl="1"/>
            <a:r>
              <a:rPr lang="en-US" b="0" i="0" u="none" strike="noStrike" baseline="0" dirty="0"/>
              <a:t>Inorganic nitrates</a:t>
            </a:r>
          </a:p>
          <a:p>
            <a:pPr lvl="1"/>
            <a:r>
              <a:rPr lang="en-US" dirty="0"/>
              <a:t>Etc.</a:t>
            </a:r>
            <a:endParaRPr lang="en-US" b="0" i="0" u="none" strike="noStrike" baseline="0" dirty="0"/>
          </a:p>
          <a:p>
            <a:endParaRPr lang="en-US" sz="2400" b="0" i="0" u="none" strike="noStrike" baseline="0" dirty="0"/>
          </a:p>
          <a:p>
            <a:pPr algn="l"/>
            <a:endParaRPr lang="en-US" sz="2400" dirty="0"/>
          </a:p>
        </p:txBody>
      </p:sp>
      <p:pic>
        <p:nvPicPr>
          <p:cNvPr id="9" name="Picture 8" descr="A white flower with a yellow center&#10;&#10;Description automatically generated with medium confidence">
            <a:extLst>
              <a:ext uri="{FF2B5EF4-FFF2-40B4-BE49-F238E27FC236}">
                <a16:creationId xmlns:a16="http://schemas.microsoft.com/office/drawing/2014/main" id="{D165C4C8-AB55-4FAA-A272-CBC57241336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749" y="2817349"/>
            <a:ext cx="3313579" cy="322467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52AFFB3-123B-4955-8DBA-59AECA955A3E}"/>
              </a:ext>
            </a:extLst>
          </p:cNvPr>
          <p:cNvSpPr/>
          <p:nvPr/>
        </p:nvSpPr>
        <p:spPr>
          <a:xfrm rot="20750944">
            <a:off x="1282314" y="2862408"/>
            <a:ext cx="515332" cy="118202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889F302-3829-492D-813E-707BEE34D178}"/>
              </a:ext>
            </a:extLst>
          </p:cNvPr>
          <p:cNvSpPr/>
          <p:nvPr/>
        </p:nvSpPr>
        <p:spPr>
          <a:xfrm rot="572066">
            <a:off x="1450339" y="2834484"/>
            <a:ext cx="597143" cy="118202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8FFE675-1E96-407E-BE2E-B3C264777D1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4943" y="6350618"/>
            <a:ext cx="1235855" cy="50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0177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C1EB93-DE12-453B-B868-CF462B13C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74338"/>
            <a:ext cx="5578033" cy="25735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0D68AD-8BE1-4ED8-B648-B088D09B246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85275"/>
            <a:ext cx="5957631" cy="19825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24654F-3A88-446F-97D6-DA3D9A4FCCD2}"/>
              </a:ext>
            </a:extLst>
          </p:cNvPr>
          <p:cNvSpPr txBox="1"/>
          <p:nvPr/>
        </p:nvSpPr>
        <p:spPr>
          <a:xfrm>
            <a:off x="517968" y="842695"/>
            <a:ext cx="111560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0" u="none" strike="noStrike" baseline="0" dirty="0"/>
              <a:t>Risk of MACE in patients with a high vs. low baseline TMAO plasma level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956C4B-F9CC-4395-B604-B1811775A6F8}"/>
              </a:ext>
            </a:extLst>
          </p:cNvPr>
          <p:cNvSpPr txBox="1"/>
          <p:nvPr/>
        </p:nvSpPr>
        <p:spPr>
          <a:xfrm>
            <a:off x="99157" y="6433304"/>
            <a:ext cx="60979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200" dirty="0"/>
              <a:t>Intern Emerg Med. 2021 Jan;16(1):201-207</a:t>
            </a:r>
            <a:endParaRPr lang="en-US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568824-0AED-4C20-B159-72468D82990D}"/>
              </a:ext>
            </a:extLst>
          </p:cNvPr>
          <p:cNvSpPr txBox="1"/>
          <p:nvPr/>
        </p:nvSpPr>
        <p:spPr>
          <a:xfrm>
            <a:off x="1783080" y="4833203"/>
            <a:ext cx="913257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STIX-Regular"/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/>
              <a:t>major adverse cardiovascular events: RR = 2.05; 95% CI 1.61–2.61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/>
              <a:t>all-cause </a:t>
            </a:r>
            <a:r>
              <a:rPr lang="it-IT" sz="2400" b="0" i="0" u="none" strike="noStrike" baseline="0" dirty="0"/>
              <a:t>mortality:(RR = 3.42; 95% CI 2.27–5.15</a:t>
            </a: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63D039-1ADD-4A59-AF6A-4ADE278BEBB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4943" y="6350618"/>
            <a:ext cx="1235855" cy="50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3543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8A80D4-F6F0-475D-A9CC-489669BD31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2065" y="1120140"/>
            <a:ext cx="8447869" cy="47911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B4043C-3C52-4151-8A5B-25F6EEB6DD71}"/>
              </a:ext>
            </a:extLst>
          </p:cNvPr>
          <p:cNvSpPr txBox="1"/>
          <p:nvPr/>
        </p:nvSpPr>
        <p:spPr>
          <a:xfrm>
            <a:off x="88583" y="6421874"/>
            <a:ext cx="60979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Nat Rev Gastroenterol Hepatol. 2021 Aug 27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9A4A81-43D9-420B-ABC2-C1AC9FFB370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8690" y="6140094"/>
            <a:ext cx="1235855" cy="5073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8B19BA-FECC-4362-B2FE-31FDF9E1BDE2}"/>
              </a:ext>
            </a:extLst>
          </p:cNvPr>
          <p:cNvSpPr txBox="1"/>
          <p:nvPr/>
        </p:nvSpPr>
        <p:spPr>
          <a:xfrm>
            <a:off x="672464" y="361902"/>
            <a:ext cx="108470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u="none" strike="noStrike" baseline="0" dirty="0"/>
              <a:t>Maturity of the gut microbiome as a precision medicine tool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299CCB-4460-4DDC-A602-0543CEE69A5F}"/>
              </a:ext>
            </a:extLst>
          </p:cNvPr>
          <p:cNvSpPr txBox="1"/>
          <p:nvPr/>
        </p:nvSpPr>
        <p:spPr>
          <a:xfrm>
            <a:off x="8904656" y="1885950"/>
            <a:ext cx="28305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Are we ready for RCTs ?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967383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CE52F8-3012-4B0D-824A-66A5E47E6F85}"/>
              </a:ext>
            </a:extLst>
          </p:cNvPr>
          <p:cNvSpPr txBox="1"/>
          <p:nvPr/>
        </p:nvSpPr>
        <p:spPr>
          <a:xfrm>
            <a:off x="479913" y="603903"/>
            <a:ext cx="111232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Potential strategies </a:t>
            </a:r>
            <a:endParaRPr lang="en-US" sz="2800" b="1" i="0" u="none" strike="noStrike" baseline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2EE97-4251-498B-8249-988D8DC5D82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913" y="1188678"/>
            <a:ext cx="11508395" cy="44806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ACE936-5725-49F4-A77E-BB0C20FFBB46}"/>
              </a:ext>
            </a:extLst>
          </p:cNvPr>
          <p:cNvSpPr txBox="1"/>
          <p:nvPr/>
        </p:nvSpPr>
        <p:spPr>
          <a:xfrm>
            <a:off x="136207" y="6496098"/>
            <a:ext cx="60979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0" i="0" u="none" strike="noStrike" baseline="0" dirty="0"/>
              <a:t>SN Comprehensive Clinical Medicine (2020) 2:1614–1627</a:t>
            </a:r>
            <a:endParaRPr lang="en-US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7FDAA4-93E3-4938-932F-BE4A4BCAD6E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8690" y="6140094"/>
            <a:ext cx="1235855" cy="50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4847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A7C815-03FD-467A-869D-1A18A5068352}"/>
              </a:ext>
            </a:extLst>
          </p:cNvPr>
          <p:cNvSpPr txBox="1"/>
          <p:nvPr/>
        </p:nvSpPr>
        <p:spPr>
          <a:xfrm>
            <a:off x="3203694" y="3826982"/>
            <a:ext cx="71851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à"/>
            </a:pPr>
            <a:r>
              <a:rPr lang="en-US" sz="2400" b="0" i="0" u="none" strike="noStrike" baseline="0" dirty="0"/>
              <a:t>metabolites </a:t>
            </a:r>
          </a:p>
          <a:p>
            <a:pPr marL="342900" indent="-342900" algn="l">
              <a:buFont typeface="Wingdings" panose="05000000000000000000" pitchFamily="2" charset="2"/>
              <a:buChar char="à"/>
            </a:pPr>
            <a:endParaRPr lang="en-US" sz="2400" b="0" i="0" u="none" strike="noStrike" baseline="0" dirty="0"/>
          </a:p>
          <a:p>
            <a:pPr marL="800100" lvl="1" indent="-342900">
              <a:buFont typeface="Wingdings" panose="05000000000000000000" pitchFamily="2" charset="2"/>
              <a:buChar char="à"/>
            </a:pPr>
            <a:r>
              <a:rPr lang="en-US" sz="2400" b="0" i="0" u="none" strike="noStrike" baseline="0" dirty="0">
                <a:sym typeface="Wingdings" panose="05000000000000000000" pitchFamily="2" charset="2"/>
              </a:rPr>
              <a:t> </a:t>
            </a:r>
            <a:r>
              <a:rPr lang="en-US" sz="2400" b="0" i="0" u="none" strike="noStrike" baseline="0" dirty="0"/>
              <a:t>influence host metabolism and immune system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41FBE6-180D-41E3-A47A-951E283EC8EE}"/>
              </a:ext>
            </a:extLst>
          </p:cNvPr>
          <p:cNvSpPr txBox="1"/>
          <p:nvPr/>
        </p:nvSpPr>
        <p:spPr>
          <a:xfrm>
            <a:off x="2000250" y="1486352"/>
            <a:ext cx="7989570" cy="8617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D</a:t>
            </a:r>
            <a:r>
              <a:rPr lang="en-US" sz="3200" b="1" i="0" u="none" strike="noStrike" baseline="0" dirty="0"/>
              <a:t>iversity and function of gut microbiota</a:t>
            </a:r>
          </a:p>
          <a:p>
            <a:pPr algn="ctr"/>
            <a:endParaRPr lang="en-US" sz="1800" b="1" i="0" u="none" strike="noStrike" baseline="0" dirty="0">
              <a:latin typeface="AdvP9725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187350-702F-4DA5-8C69-546F5216BDCB}"/>
              </a:ext>
            </a:extLst>
          </p:cNvPr>
          <p:cNvSpPr txBox="1"/>
          <p:nvPr/>
        </p:nvSpPr>
        <p:spPr>
          <a:xfrm>
            <a:off x="2242661" y="5159198"/>
            <a:ext cx="7706677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Diet</a:t>
            </a:r>
          </a:p>
          <a:p>
            <a:pPr algn="ctr"/>
            <a:endParaRPr lang="en-US" sz="3200" b="1" i="0" u="none" strike="noStrike" baseline="0" dirty="0">
              <a:latin typeface="AdvP9725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66B207-E42C-48B5-B4F8-7C5357995D97}"/>
              </a:ext>
            </a:extLst>
          </p:cNvPr>
          <p:cNvSpPr txBox="1"/>
          <p:nvPr/>
        </p:nvSpPr>
        <p:spPr>
          <a:xfrm>
            <a:off x="3104402" y="2458108"/>
            <a:ext cx="49930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dirty="0"/>
              <a:t>D</a:t>
            </a:r>
            <a:r>
              <a:rPr lang="en-US" sz="2400" b="0" i="0" u="none" strike="noStrike" baseline="0" dirty="0"/>
              <a:t>igestion and absorption of nutrients 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/>
              <a:t>B</a:t>
            </a:r>
            <a:r>
              <a:rPr lang="en-US" sz="2400" b="0" i="0" u="none" strike="noStrike" baseline="0" dirty="0"/>
              <a:t>io-transform food</a:t>
            </a:r>
          </a:p>
        </p:txBody>
      </p:sp>
      <p:sp>
        <p:nvSpPr>
          <p:cNvPr id="8" name="Arrow: Curved Down 7">
            <a:extLst>
              <a:ext uri="{FF2B5EF4-FFF2-40B4-BE49-F238E27FC236}">
                <a16:creationId xmlns:a16="http://schemas.microsoft.com/office/drawing/2014/main" id="{B5A9EA56-89C6-412C-B69E-F8FB393196CA}"/>
              </a:ext>
            </a:extLst>
          </p:cNvPr>
          <p:cNvSpPr/>
          <p:nvPr/>
        </p:nvSpPr>
        <p:spPr>
          <a:xfrm rot="5400000">
            <a:off x="9522072" y="3434026"/>
            <a:ext cx="2994840" cy="1261229"/>
          </a:xfrm>
          <a:prstGeom prst="curved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Arrow: Curved Down 8">
            <a:extLst>
              <a:ext uri="{FF2B5EF4-FFF2-40B4-BE49-F238E27FC236}">
                <a16:creationId xmlns:a16="http://schemas.microsoft.com/office/drawing/2014/main" id="{B07C0460-040D-45DF-BC6A-D4853D1C1FDD}"/>
              </a:ext>
            </a:extLst>
          </p:cNvPr>
          <p:cNvSpPr/>
          <p:nvPr/>
        </p:nvSpPr>
        <p:spPr>
          <a:xfrm rot="16200000">
            <a:off x="-190438" y="3284888"/>
            <a:ext cx="3134750" cy="1261229"/>
          </a:xfrm>
          <a:prstGeom prst="curved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2BAF85-315C-412A-BF24-A0C5EFFAEC01}"/>
              </a:ext>
            </a:extLst>
          </p:cNvPr>
          <p:cNvSpPr txBox="1"/>
          <p:nvPr/>
        </p:nvSpPr>
        <p:spPr>
          <a:xfrm>
            <a:off x="1268730" y="369579"/>
            <a:ext cx="9852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Microbiome &amp; Diet- a bi-directional relation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947156-B8C2-4C9E-938E-CA3EDCE869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4943" y="6350618"/>
            <a:ext cx="1235855" cy="50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1407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D70E48-4511-43E5-958A-1E85444F6EF6}"/>
              </a:ext>
            </a:extLst>
          </p:cNvPr>
          <p:cNvSpPr txBox="1"/>
          <p:nvPr/>
        </p:nvSpPr>
        <p:spPr>
          <a:xfrm>
            <a:off x="5624512" y="1100493"/>
            <a:ext cx="53759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Med Diet, high-fiber diets</a:t>
            </a:r>
          </a:p>
          <a:p>
            <a:r>
              <a:rPr lang="en-US" sz="2400" dirty="0"/>
              <a:t>Specific bacterial families</a:t>
            </a:r>
          </a:p>
          <a:p>
            <a:pPr marL="742950" lvl="1" indent="-285750">
              <a:buFontTx/>
              <a:buChar char="-"/>
            </a:pPr>
            <a:r>
              <a:rPr lang="en-US" sz="2400" dirty="0"/>
              <a:t>Reduction in MI events </a:t>
            </a:r>
          </a:p>
          <a:p>
            <a:pPr marL="742950" lvl="1" indent="-285750">
              <a:buFontTx/>
              <a:buChar char="-"/>
            </a:pPr>
            <a:r>
              <a:rPr lang="en-US" sz="2400" dirty="0"/>
              <a:t>Linked to adherence to Med Diet</a:t>
            </a:r>
          </a:p>
          <a:p>
            <a:pPr marL="742950" lvl="1" indent="-285750">
              <a:buFontTx/>
              <a:buChar char="-"/>
            </a:pPr>
            <a:r>
              <a:rPr lang="en-US" sz="2400" dirty="0"/>
              <a:t>May modify response to Med Diet?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E82049-CD44-420E-8F68-EE23EC14A5B3}"/>
              </a:ext>
            </a:extLst>
          </p:cNvPr>
          <p:cNvSpPr txBox="1"/>
          <p:nvPr/>
        </p:nvSpPr>
        <p:spPr>
          <a:xfrm>
            <a:off x="1040130" y="4004078"/>
            <a:ext cx="98688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Ultra-processed foods</a:t>
            </a:r>
          </a:p>
          <a:p>
            <a:pPr algn="ctr"/>
            <a:r>
              <a:rPr lang="en-US" sz="2400" dirty="0"/>
              <a:t>Harsh processing, binding agents, food matrix </a:t>
            </a:r>
            <a:r>
              <a:rPr lang="en-US" sz="2400" dirty="0">
                <a:sym typeface="Wingdings" panose="05000000000000000000" pitchFamily="2" charset="2"/>
              </a:rPr>
              <a:t> change protein digestibility &amp; supply to colon – substrate, nutrients for bacteria </a:t>
            </a:r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075914-617E-4F8D-8EEE-C797F9FA06B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8690" y="6140094"/>
            <a:ext cx="1235855" cy="5073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042AFE8-2E16-4911-B139-1DAF682AC476}"/>
              </a:ext>
            </a:extLst>
          </p:cNvPr>
          <p:cNvSpPr txBox="1"/>
          <p:nvPr/>
        </p:nvSpPr>
        <p:spPr>
          <a:xfrm>
            <a:off x="293094" y="1285159"/>
            <a:ext cx="44577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DASH </a:t>
            </a:r>
          </a:p>
          <a:p>
            <a:pPr marL="742950" lvl="1" indent="-285750">
              <a:buFontTx/>
              <a:buChar char="-"/>
            </a:pPr>
            <a:r>
              <a:rPr lang="en-US" sz="2400" dirty="0"/>
              <a:t>Reduction in HF incidence </a:t>
            </a:r>
          </a:p>
          <a:p>
            <a:pPr marL="742950" lvl="1" indent="-285750">
              <a:buFontTx/>
              <a:buChar char="-"/>
            </a:pPr>
            <a:r>
              <a:rPr lang="en-US" sz="2400" dirty="0"/>
              <a:t>WHI- lower mortality in HF</a:t>
            </a:r>
          </a:p>
          <a:p>
            <a:pPr marL="742950" lvl="1" indent="-285750">
              <a:buFontTx/>
              <a:buChar char="-"/>
            </a:pPr>
            <a:r>
              <a:rPr lang="en-US" sz="2400" dirty="0"/>
              <a:t>RCT(n=24)- endothelial </a:t>
            </a:r>
            <a:r>
              <a:rPr lang="en-US" sz="2400" dirty="0" err="1"/>
              <a:t>fct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01202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3512EC-0D15-418E-ABDF-5E26FEF82417}"/>
              </a:ext>
            </a:extLst>
          </p:cNvPr>
          <p:cNvSpPr txBox="1"/>
          <p:nvPr/>
        </p:nvSpPr>
        <p:spPr>
          <a:xfrm>
            <a:off x="803592" y="1106082"/>
            <a:ext cx="1093851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Gut Flora Metabolite Reduction After Dietary Intervention (GRADY) </a:t>
            </a:r>
          </a:p>
          <a:p>
            <a:pPr algn="ctr"/>
            <a:r>
              <a:rPr lang="en-US" sz="2400" b="1" dirty="0"/>
              <a:t>Open Label RCT - </a:t>
            </a:r>
            <a:r>
              <a:rPr lang="en-US" sz="2400" dirty="0"/>
              <a:t>NCT02016430</a:t>
            </a:r>
            <a:endParaRPr lang="en-US" sz="2400" b="1" dirty="0"/>
          </a:p>
          <a:p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0CE80D-0C9B-41CA-BF50-955D6411B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92" y="2006688"/>
            <a:ext cx="10514965" cy="46989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4CBD4E-366A-42F5-AFB4-B3213A31B333}"/>
              </a:ext>
            </a:extLst>
          </p:cNvPr>
          <p:cNvSpPr txBox="1"/>
          <p:nvPr/>
        </p:nvSpPr>
        <p:spPr>
          <a:xfrm>
            <a:off x="626744" y="308610"/>
            <a:ext cx="3990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RCTs are ongoing</a:t>
            </a:r>
          </a:p>
        </p:txBody>
      </p:sp>
    </p:spTree>
    <p:extLst>
      <p:ext uri="{BB962C8B-B14F-4D97-AF65-F5344CB8AC3E}">
        <p14:creationId xmlns:p14="http://schemas.microsoft.com/office/powerpoint/2010/main" val="8214276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56892F4-269B-4B3B-924E-67A9428DD3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5824" y="2899410"/>
            <a:ext cx="2603500" cy="1905000"/>
          </a:xfrm>
          <a:prstGeom prst="rect">
            <a:avLst/>
          </a:prstGeom>
        </p:spPr>
      </p:pic>
      <p:pic>
        <p:nvPicPr>
          <p:cNvPr id="11" name="Picture 10" descr="A picture containing silhouette, cave&#10;&#10;Description automatically generated">
            <a:extLst>
              <a:ext uri="{FF2B5EF4-FFF2-40B4-BE49-F238E27FC236}">
                <a16:creationId xmlns:a16="http://schemas.microsoft.com/office/drawing/2014/main" id="{1BF0616F-0356-4651-A793-E3C173C239C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1782" y="1767840"/>
            <a:ext cx="1878330" cy="37566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3D62849-BED7-4D89-A26F-586E4C9F006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8690" y="6140094"/>
            <a:ext cx="1235855" cy="50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4810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5C8E562E-D3A5-46E8-937D-2F362FF565AC}"/>
              </a:ext>
            </a:extLst>
          </p:cNvPr>
          <p:cNvGraphicFramePr>
            <a:graphicFrameLocks noGrp="1"/>
          </p:cNvGraphicFramePr>
          <p:nvPr/>
        </p:nvGraphicFramePr>
        <p:xfrm>
          <a:off x="3224427" y="1107139"/>
          <a:ext cx="4441988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1988">
                  <a:extLst>
                    <a:ext uri="{9D8B030D-6E8A-4147-A177-3AD203B41FA5}">
                      <a16:colId xmlns:a16="http://schemas.microsoft.com/office/drawing/2014/main" val="21238529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437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ctr"/>
                      <a:r>
                        <a:rPr lang="en-US" sz="2400" b="0" dirty="0"/>
                        <a:t>Strength of association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938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ctr"/>
                      <a:r>
                        <a:rPr lang="en-US" sz="2400" b="0" dirty="0"/>
                        <a:t>Temporality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097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ctr"/>
                      <a:r>
                        <a:rPr lang="en-US" sz="2400" b="0" dirty="0"/>
                        <a:t>Dose-Response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321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ctr"/>
                      <a:r>
                        <a:rPr lang="en-US" sz="2400" b="0" dirty="0"/>
                        <a:t>Experiment- RCTs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840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  <a:p>
                      <a:pPr algn="ctr"/>
                      <a:endParaRPr lang="en-US" sz="2400" b="0" dirty="0"/>
                    </a:p>
                    <a:p>
                      <a:pPr algn="ctr"/>
                      <a:r>
                        <a:rPr lang="en-US" sz="2400" b="0" dirty="0"/>
                        <a:t>Biological plausibility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407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ctr"/>
                      <a:r>
                        <a:rPr lang="en-US" sz="2400" b="0" dirty="0"/>
                        <a:t>Consistency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398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ctr"/>
                      <a:r>
                        <a:rPr lang="en-US" sz="2400" b="0" dirty="0"/>
                        <a:t>Quality studies </a:t>
                      </a:r>
                    </a:p>
                    <a:p>
                      <a:pPr lvl="1" algn="ctr"/>
                      <a:r>
                        <a:rPr lang="en-US" sz="2400" b="0" dirty="0"/>
                        <a:t>Biomarkers vs. hard endpoints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054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ctr"/>
                      <a:r>
                        <a:rPr lang="en-US" sz="2400" b="0" dirty="0"/>
                        <a:t>Lab vs. Animal vs. Human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850259"/>
                  </a:ext>
                </a:extLst>
              </a:tr>
            </a:tbl>
          </a:graphicData>
        </a:graphic>
      </p:graphicFrame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56892F4-269B-4B3B-924E-67A9428DD3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535" y="3156352"/>
            <a:ext cx="2603500" cy="1905000"/>
          </a:xfrm>
          <a:prstGeom prst="rect">
            <a:avLst/>
          </a:prstGeom>
        </p:spPr>
      </p:pic>
      <p:pic>
        <p:nvPicPr>
          <p:cNvPr id="11" name="Picture 10" descr="A picture containing silhouette, cave&#10;&#10;Description automatically generated">
            <a:extLst>
              <a:ext uri="{FF2B5EF4-FFF2-40B4-BE49-F238E27FC236}">
                <a16:creationId xmlns:a16="http://schemas.microsoft.com/office/drawing/2014/main" id="{1BF0616F-0356-4651-A793-E3C173C239C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3392" y="1550670"/>
            <a:ext cx="1878330" cy="375666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4E39550-94AD-4FA7-9058-544B4B28B031}"/>
              </a:ext>
            </a:extLst>
          </p:cNvPr>
          <p:cNvSpPr txBox="1">
            <a:spLocks/>
          </p:cNvSpPr>
          <p:nvPr/>
        </p:nvSpPr>
        <p:spPr>
          <a:xfrm>
            <a:off x="234634" y="2330217"/>
            <a:ext cx="2950423" cy="10987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/>
              <a:t>Intuitive</a:t>
            </a:r>
          </a:p>
          <a:p>
            <a:pPr marL="0" indent="0" algn="ctr">
              <a:buNone/>
            </a:pPr>
            <a:r>
              <a:rPr lang="en-US" sz="3200" b="1" dirty="0"/>
              <a:t>exciting ideas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CBEE4B6-6B43-436C-966B-9458A8F11AAF}"/>
              </a:ext>
            </a:extLst>
          </p:cNvPr>
          <p:cNvSpPr txBox="1">
            <a:spLocks/>
          </p:cNvSpPr>
          <p:nvPr/>
        </p:nvSpPr>
        <p:spPr>
          <a:xfrm>
            <a:off x="8616557" y="2655468"/>
            <a:ext cx="3538330" cy="15517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/>
              <a:t>Evidence-based </a:t>
            </a:r>
          </a:p>
          <a:p>
            <a:pPr marL="0" indent="0" algn="ctr">
              <a:buNone/>
            </a:pPr>
            <a:r>
              <a:rPr lang="en-US" sz="3200" b="1" dirty="0"/>
              <a:t>Lifestyle Medicine practice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2C1423D9-D489-4433-976B-04D88FE4FF1C}"/>
              </a:ext>
            </a:extLst>
          </p:cNvPr>
          <p:cNvSpPr/>
          <p:nvPr/>
        </p:nvSpPr>
        <p:spPr>
          <a:xfrm>
            <a:off x="3949597" y="3219180"/>
            <a:ext cx="3471619" cy="987998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D4042D-F822-49C3-98BE-B426B9F4334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8690" y="6140094"/>
            <a:ext cx="1235855" cy="50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54889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7A08E8-2ECF-46E4-8EC8-C873848339B6}"/>
              </a:ext>
            </a:extLst>
          </p:cNvPr>
          <p:cNvSpPr txBox="1"/>
          <p:nvPr/>
        </p:nvSpPr>
        <p:spPr>
          <a:xfrm>
            <a:off x="3551581" y="1808922"/>
            <a:ext cx="4565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Which diet is best ?</a:t>
            </a:r>
          </a:p>
        </p:txBody>
      </p:sp>
    </p:spTree>
    <p:extLst>
      <p:ext uri="{BB962C8B-B14F-4D97-AF65-F5344CB8AC3E}">
        <p14:creationId xmlns:p14="http://schemas.microsoft.com/office/powerpoint/2010/main" val="35075138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A1E0BF5-1985-405B-BB50-59047DF38A4F}"/>
              </a:ext>
            </a:extLst>
          </p:cNvPr>
          <p:cNvSpPr txBox="1"/>
          <p:nvPr/>
        </p:nvSpPr>
        <p:spPr>
          <a:xfrm>
            <a:off x="8257222" y="2854912"/>
            <a:ext cx="288321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u="none" strike="noStrike" baseline="0" dirty="0"/>
              <a:t>• High sodium </a:t>
            </a:r>
          </a:p>
          <a:p>
            <a:pPr algn="l"/>
            <a:r>
              <a:rPr lang="en-US" sz="2400" b="0" i="0" u="none" strike="noStrike" baseline="0" dirty="0"/>
              <a:t>• Low whole grains</a:t>
            </a:r>
          </a:p>
          <a:p>
            <a:pPr algn="l"/>
            <a:r>
              <a:rPr lang="en-US" sz="2400" b="0" i="0" u="none" strike="noStrike" baseline="0" dirty="0"/>
              <a:t>• Low fruits</a:t>
            </a:r>
          </a:p>
          <a:p>
            <a:pPr algn="l"/>
            <a:r>
              <a:rPr lang="en-US" sz="2400" b="0" i="0" u="none" strike="noStrike" baseline="0" dirty="0"/>
              <a:t>• Low nuts and seeds</a:t>
            </a:r>
          </a:p>
          <a:p>
            <a:pPr algn="l"/>
            <a:r>
              <a:rPr lang="en-US" sz="2400" b="0" i="0" u="none" strike="noStrike" baseline="0" dirty="0"/>
              <a:t>• Low vegetables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F03686-958B-44EC-860A-71C6C431592F}"/>
              </a:ext>
            </a:extLst>
          </p:cNvPr>
          <p:cNvSpPr txBox="1"/>
          <p:nvPr/>
        </p:nvSpPr>
        <p:spPr>
          <a:xfrm>
            <a:off x="8503919" y="2025342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Main contributors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A76C4A-0CE0-4A51-99E7-96AF2962C90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5891" y="1418759"/>
            <a:ext cx="6667500" cy="454839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E4F9C24-F40E-4C71-98CD-E3ED3CC2607B}"/>
              </a:ext>
            </a:extLst>
          </p:cNvPr>
          <p:cNvSpPr txBox="1"/>
          <p:nvPr/>
        </p:nvSpPr>
        <p:spPr>
          <a:xfrm>
            <a:off x="100013" y="6328275"/>
            <a:ext cx="60979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u="none" strike="noStrike" baseline="0" dirty="0"/>
              <a:t>GBD 2017 Diet Collaborators. Lancet. April 2019</a:t>
            </a:r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727F81-57E2-4BD9-8E12-61770BB3EE6F}"/>
              </a:ext>
            </a:extLst>
          </p:cNvPr>
          <p:cNvSpPr txBox="1"/>
          <p:nvPr/>
        </p:nvSpPr>
        <p:spPr>
          <a:xfrm>
            <a:off x="1704974" y="472867"/>
            <a:ext cx="94354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u="none" strike="noStrike" baseline="0" dirty="0">
                <a:solidFill>
                  <a:srgbClr val="002856"/>
                </a:solidFill>
              </a:rPr>
              <a:t>Mortality rate attributable to dietary factors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65418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15EAEBC-47A4-4FD7-9450-0EDAB6CBD103}"/>
              </a:ext>
            </a:extLst>
          </p:cNvPr>
          <p:cNvSpPr/>
          <p:nvPr/>
        </p:nvSpPr>
        <p:spPr>
          <a:xfrm>
            <a:off x="0" y="0"/>
            <a:ext cx="4659738" cy="6781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white flower with a yellow center&#10;&#10;Description automatically generated">
            <a:extLst>
              <a:ext uri="{FF2B5EF4-FFF2-40B4-BE49-F238E27FC236}">
                <a16:creationId xmlns:a16="http://schemas.microsoft.com/office/drawing/2014/main" id="{A38693E7-7B57-4070-8B73-5D4ED840E2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0" y="2016196"/>
            <a:ext cx="4139038" cy="354640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BF3EC7B-43A1-4889-834F-D426A7DEF364}"/>
              </a:ext>
            </a:extLst>
          </p:cNvPr>
          <p:cNvSpPr txBox="1">
            <a:spLocks/>
          </p:cNvSpPr>
          <p:nvPr/>
        </p:nvSpPr>
        <p:spPr>
          <a:xfrm>
            <a:off x="4989938" y="690633"/>
            <a:ext cx="7202062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+mn-lt"/>
              </a:rPr>
              <a:t>Current focus: dietary patterns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D1BE37-8471-4FFE-8540-22F1E0EA410C}"/>
              </a:ext>
            </a:extLst>
          </p:cNvPr>
          <p:cNvSpPr txBox="1">
            <a:spLocks/>
          </p:cNvSpPr>
          <p:nvPr/>
        </p:nvSpPr>
        <p:spPr>
          <a:xfrm>
            <a:off x="4989938" y="2054155"/>
            <a:ext cx="6809533" cy="41132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Plant-based </a:t>
            </a:r>
          </a:p>
          <a:p>
            <a:endParaRPr lang="en-US" dirty="0"/>
          </a:p>
          <a:p>
            <a:r>
              <a:rPr lang="en-US" dirty="0" err="1"/>
              <a:t>MedDiet</a:t>
            </a:r>
            <a:endParaRPr lang="en-US" dirty="0"/>
          </a:p>
          <a:p>
            <a:endParaRPr lang="en-US" dirty="0"/>
          </a:p>
          <a:p>
            <a:r>
              <a:rPr lang="en-US" dirty="0"/>
              <a:t>DASH </a:t>
            </a:r>
          </a:p>
          <a:p>
            <a:endParaRPr lang="en-US" dirty="0"/>
          </a:p>
          <a:p>
            <a:r>
              <a:rPr lang="en-US" dirty="0"/>
              <a:t>Minimally processed foods </a:t>
            </a: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BFD226-C1DE-47FC-9C9D-2B5CE440141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4943" y="6350618"/>
            <a:ext cx="1235855" cy="50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57390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E1488B8-AC47-4937-A175-7B9F11358161}"/>
              </a:ext>
            </a:extLst>
          </p:cNvPr>
          <p:cNvSpPr txBox="1"/>
          <p:nvPr/>
        </p:nvSpPr>
        <p:spPr>
          <a:xfrm>
            <a:off x="5801833" y="2160468"/>
            <a:ext cx="5840818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dirty="0">
              <a:latin typeface="AdvTimes"/>
            </a:endParaRPr>
          </a:p>
          <a:p>
            <a:pPr algn="l"/>
            <a:r>
              <a:rPr lang="en-US" sz="2000" dirty="0"/>
              <a:t>Among coronary patients: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4 in 10 </a:t>
            </a:r>
            <a:r>
              <a:rPr lang="en-US" sz="2000" b="0" i="0" u="none" strike="noStrike" baseline="0" dirty="0"/>
              <a:t>achieved a physical activity level of vigorous intensity for </a:t>
            </a:r>
            <a:r>
              <a:rPr lang="en-US" sz="2000" b="0" i="0" u="none" strike="noStrike" baseline="0" dirty="0">
                <a:cs typeface="Times New Roman" panose="02020603050405020304" pitchFamily="18" charset="0"/>
              </a:rPr>
              <a:t>≥ </a:t>
            </a:r>
            <a:r>
              <a:rPr lang="en-US" sz="2000" b="0" i="0" u="none" strike="noStrike" baseline="0" dirty="0"/>
              <a:t> 20 minutes, </a:t>
            </a:r>
            <a:r>
              <a:rPr lang="en-US" sz="2000" b="0" i="0" u="none" strike="noStrike" baseline="0" dirty="0">
                <a:cs typeface="Times New Roman" panose="02020603050405020304" pitchFamily="18" charset="0"/>
              </a:rPr>
              <a:t>≥  1 </a:t>
            </a:r>
            <a:r>
              <a:rPr lang="en-US" sz="2000" b="0" i="0" u="none" strike="noStrike" baseline="0" dirty="0"/>
              <a:t>times/ week</a:t>
            </a:r>
            <a:endParaRPr lang="en-US" sz="2000" dirty="0"/>
          </a:p>
          <a:p>
            <a:pPr algn="l"/>
            <a:endParaRPr lang="en-US" sz="2000" b="0" i="0" u="none" strike="noStrike" baseline="0" dirty="0"/>
          </a:p>
          <a:p>
            <a:pPr algn="l"/>
            <a:endParaRPr lang="en-US" sz="2000" dirty="0"/>
          </a:p>
          <a:p>
            <a:pPr algn="l"/>
            <a:r>
              <a:rPr lang="en-US" sz="2000" b="0" i="0" u="none" strike="noStrike" baseline="0" dirty="0"/>
              <a:t>Among coronary patients with obesity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/>
              <a:t>48 %  followed dietary recommendations since their coronary event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/>
              <a:t>48 % increased their regular physical activity levels to lose weight</a:t>
            </a:r>
          </a:p>
          <a:p>
            <a:pPr algn="l"/>
            <a:endParaRPr lang="en-US" dirty="0">
              <a:latin typeface="AdvTime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868151-3F75-4A01-AB0A-52C2597D995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029" y="2755609"/>
            <a:ext cx="5184540" cy="25338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5F8BA8-6412-430D-8B91-9D60DBA03357}"/>
              </a:ext>
            </a:extLst>
          </p:cNvPr>
          <p:cNvSpPr txBox="1"/>
          <p:nvPr/>
        </p:nvSpPr>
        <p:spPr>
          <a:xfrm>
            <a:off x="505047" y="535745"/>
            <a:ext cx="111376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EUROASPIRE IV</a:t>
            </a:r>
          </a:p>
          <a:p>
            <a:pPr algn="ctr"/>
            <a:r>
              <a:rPr lang="en-US" sz="3200" b="1" dirty="0"/>
              <a:t>ESC survey on the lifestyle, risk factor and therapeutic management of coronary patients from 24 European countries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6E37AD-E0D1-4ED1-BFD8-D33C757A6E47}"/>
              </a:ext>
            </a:extLst>
          </p:cNvPr>
          <p:cNvSpPr txBox="1"/>
          <p:nvPr/>
        </p:nvSpPr>
        <p:spPr>
          <a:xfrm>
            <a:off x="219137" y="6396268"/>
            <a:ext cx="60977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Eur J </a:t>
            </a:r>
            <a:r>
              <a:rPr lang="en-US" sz="1200" dirty="0" err="1"/>
              <a:t>Prev</a:t>
            </a:r>
            <a:r>
              <a:rPr lang="en-US" sz="1200" dirty="0"/>
              <a:t> </a:t>
            </a:r>
            <a:r>
              <a:rPr lang="en-US" sz="1200" dirty="0" err="1"/>
              <a:t>Cardiol</a:t>
            </a:r>
            <a:r>
              <a:rPr lang="en-US" sz="1200" dirty="0"/>
              <a:t>. 2016 Apr;23(6):636-48</a:t>
            </a:r>
          </a:p>
        </p:txBody>
      </p:sp>
    </p:spTree>
    <p:extLst>
      <p:ext uri="{BB962C8B-B14F-4D97-AF65-F5344CB8AC3E}">
        <p14:creationId xmlns:p14="http://schemas.microsoft.com/office/powerpoint/2010/main" val="193494784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F6BB46-4842-4051-A836-2E72EB79A2FE}"/>
              </a:ext>
            </a:extLst>
          </p:cNvPr>
          <p:cNvSpPr txBox="1"/>
          <p:nvPr/>
        </p:nvSpPr>
        <p:spPr>
          <a:xfrm>
            <a:off x="1705721" y="1155246"/>
            <a:ext cx="762666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0" i="0" u="none" strike="noStrike" baseline="0" dirty="0"/>
              <a:t>Benefits of Vegan/Vegetarian Diets</a:t>
            </a:r>
          </a:p>
          <a:p>
            <a:pPr algn="l"/>
            <a:endParaRPr lang="en-US" sz="2800" b="0" i="0" u="none" strike="noStrike" baseline="0" dirty="0"/>
          </a:p>
          <a:p>
            <a:pPr algn="l"/>
            <a:r>
              <a:rPr lang="en-US" sz="2800" b="0" i="0" u="none" strike="noStrike" baseline="0" dirty="0"/>
              <a:t>• Weight loss</a:t>
            </a:r>
          </a:p>
          <a:p>
            <a:pPr algn="l"/>
            <a:r>
              <a:rPr lang="en-US" sz="2800" b="0" i="0" u="none" strike="noStrike" baseline="0" dirty="0"/>
              <a:t>• Reduced development of diabetes</a:t>
            </a:r>
          </a:p>
          <a:p>
            <a:pPr algn="l"/>
            <a:r>
              <a:rPr lang="en-US" sz="2800" b="0" i="0" u="none" strike="noStrike" baseline="0" dirty="0"/>
              <a:t>• Reduced development of cancer</a:t>
            </a:r>
          </a:p>
          <a:p>
            <a:pPr algn="l"/>
            <a:r>
              <a:rPr lang="en-US" sz="2800" b="0" i="0" u="none" strike="noStrike" baseline="0" dirty="0"/>
              <a:t>• Reduced cardiovascular events</a:t>
            </a:r>
          </a:p>
          <a:p>
            <a:pPr algn="l"/>
            <a:r>
              <a:rPr lang="en-US" sz="2800" b="0" i="0" u="none" strike="noStrike" baseline="0" dirty="0"/>
              <a:t>• Reduced mortality</a:t>
            </a:r>
          </a:p>
          <a:p>
            <a:pPr algn="l"/>
            <a:r>
              <a:rPr lang="en-US" sz="2800" b="0" i="0" u="none" strike="noStrike" baseline="0" dirty="0"/>
              <a:t>• Decreased ischemia</a:t>
            </a:r>
          </a:p>
          <a:p>
            <a:pPr algn="l"/>
            <a:r>
              <a:rPr lang="en-US" sz="2800" b="0" i="0" u="none" strike="noStrike" baseline="0" dirty="0"/>
              <a:t>• Plaque regression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9960231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58CA1D0-7A79-472C-9C0A-2D978721E333}"/>
              </a:ext>
            </a:extLst>
          </p:cNvPr>
          <p:cNvSpPr txBox="1"/>
          <p:nvPr/>
        </p:nvSpPr>
        <p:spPr>
          <a:xfrm>
            <a:off x="1871662" y="903454"/>
            <a:ext cx="823245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0" i="0" u="none" strike="noStrike" baseline="0" dirty="0"/>
              <a:t>Mediterranean Diet</a:t>
            </a:r>
          </a:p>
          <a:p>
            <a:pPr algn="l"/>
            <a:endParaRPr lang="en-US" sz="2800" b="0" i="0" u="none" strike="noStrike" baseline="0" dirty="0"/>
          </a:p>
          <a:p>
            <a:pPr algn="l"/>
            <a:r>
              <a:rPr lang="en-US" sz="2800" b="0" i="0" u="none" strike="noStrike" baseline="0" dirty="0"/>
              <a:t>• Lowered LDL and triglycerides, increased HDL</a:t>
            </a:r>
          </a:p>
          <a:p>
            <a:pPr algn="l"/>
            <a:r>
              <a:rPr lang="it-IT" sz="2800" b="0" i="0" u="none" strike="noStrike" baseline="0" dirty="0"/>
              <a:t>• Reduced CRP, IL-6, IL-7, IL-8</a:t>
            </a:r>
          </a:p>
          <a:p>
            <a:pPr algn="l"/>
            <a:r>
              <a:rPr lang="en-US" sz="2800" b="0" i="0" u="none" strike="noStrike" baseline="0" dirty="0"/>
              <a:t>• Reduced adiponectin and leptin</a:t>
            </a:r>
          </a:p>
          <a:p>
            <a:pPr algn="l"/>
            <a:r>
              <a:rPr lang="en-US" sz="2800" b="0" i="0" u="none" strike="noStrike" baseline="0" dirty="0"/>
              <a:t>• Improved insulin resistance in diabetics</a:t>
            </a:r>
          </a:p>
          <a:p>
            <a:pPr algn="l"/>
            <a:r>
              <a:rPr lang="en-US" sz="2800" b="0" i="0" u="none" strike="noStrike" baseline="0" dirty="0"/>
              <a:t>• Provides anti-thrombotic benefits</a:t>
            </a:r>
          </a:p>
          <a:p>
            <a:pPr algn="l"/>
            <a:r>
              <a:rPr lang="en-US" sz="2800" b="0" i="0" u="none" strike="noStrike" baseline="0" dirty="0"/>
              <a:t>• Improved endothelial function</a:t>
            </a:r>
          </a:p>
          <a:p>
            <a:pPr algn="l"/>
            <a:r>
              <a:rPr lang="en-US" sz="2800" b="0" i="0" u="none" strike="noStrike" baseline="0" dirty="0"/>
              <a:t>• Reduction in IMT and plaque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659C5B-3A4D-49E2-84FC-701F078344B1}"/>
              </a:ext>
            </a:extLst>
          </p:cNvPr>
          <p:cNvSpPr txBox="1"/>
          <p:nvPr/>
        </p:nvSpPr>
        <p:spPr>
          <a:xfrm>
            <a:off x="2557462" y="5711875"/>
            <a:ext cx="75466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0" u="none" strike="noStrike" baseline="0" dirty="0"/>
              <a:t>Circulation. 2001;103:1823-1825, (Lyon Heart Study) </a:t>
            </a:r>
          </a:p>
          <a:p>
            <a:r>
              <a:rPr lang="en-US" sz="1800" i="0" u="none" strike="noStrike" baseline="0" dirty="0"/>
              <a:t>ATVB. 2014;34:439-445 (PREDIMED)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3286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393840-4BD1-408B-9740-3EB765FDA2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334" y="1938364"/>
            <a:ext cx="7366857" cy="41309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2A4BC1-6F2D-42BE-9D15-A75E84DE83B5}"/>
              </a:ext>
            </a:extLst>
          </p:cNvPr>
          <p:cNvSpPr txBox="1"/>
          <p:nvPr/>
        </p:nvSpPr>
        <p:spPr>
          <a:xfrm>
            <a:off x="298334" y="555605"/>
            <a:ext cx="116002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Weight Loss </a:t>
            </a:r>
          </a:p>
          <a:p>
            <a:pPr algn="ctr"/>
            <a:r>
              <a:rPr lang="en-US" sz="3600" b="1" dirty="0"/>
              <a:t>Mediterranean Diet  vs. Low-Fat Vegan Diet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B8F91D-2D8A-44B9-9D30-146215AFA769}"/>
              </a:ext>
            </a:extLst>
          </p:cNvPr>
          <p:cNvSpPr txBox="1"/>
          <p:nvPr/>
        </p:nvSpPr>
        <p:spPr>
          <a:xfrm>
            <a:off x="298334" y="6304942"/>
            <a:ext cx="60979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/>
              <a:t>J Am Coll Nutr . 2021 Feb 5;1-13</a:t>
            </a:r>
            <a:endParaRPr lang="en-US" sz="1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686B44-F909-481B-8642-E544DB98EC2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6670" y="2397646"/>
            <a:ext cx="4355746" cy="307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6670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F2A6F6-6544-4F0B-857E-18426D8CD175}"/>
              </a:ext>
            </a:extLst>
          </p:cNvPr>
          <p:cNvSpPr txBox="1"/>
          <p:nvPr/>
        </p:nvSpPr>
        <p:spPr>
          <a:xfrm>
            <a:off x="405765" y="2162033"/>
            <a:ext cx="1168146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1" u="none" strike="noStrike" baseline="0" dirty="0"/>
              <a:t>Healthy </a:t>
            </a:r>
            <a:r>
              <a:rPr lang="en-US" sz="2400" b="0" i="0" u="none" strike="noStrike" baseline="0" dirty="0"/>
              <a:t>low fat and low carbohydrate diets work for weight loss</a:t>
            </a:r>
          </a:p>
          <a:p>
            <a:pPr algn="l"/>
            <a:endParaRPr lang="en-US" sz="2400" b="0" i="0" u="none" strike="noStrike" baseline="0" dirty="0"/>
          </a:p>
          <a:p>
            <a:pPr algn="l"/>
            <a:r>
              <a:rPr lang="en-US" sz="2400" b="0" i="0" u="none" strike="noStrike" baseline="0" dirty="0"/>
              <a:t>• Impressive ~5 kg weight loss at 12 months with both dietary interventions</a:t>
            </a:r>
          </a:p>
          <a:p>
            <a:pPr algn="l"/>
            <a:endParaRPr lang="en-US" sz="2400" b="0" i="0" u="none" strike="noStrike" baseline="0" dirty="0"/>
          </a:p>
          <a:p>
            <a:pPr algn="l"/>
            <a:r>
              <a:rPr lang="en-US" sz="2400" b="0" i="0" u="none" strike="noStrike" baseline="0" dirty="0"/>
              <a:t>• No evidence that recommendations should be guided by insulin levels or genotype</a:t>
            </a:r>
          </a:p>
          <a:p>
            <a:pPr algn="l"/>
            <a:endParaRPr lang="en-US" sz="2400" b="0" i="0" u="none" strike="noStrike" baseline="0" dirty="0"/>
          </a:p>
          <a:p>
            <a:pPr algn="l"/>
            <a:r>
              <a:rPr lang="en-US" sz="2400" b="0" i="0" u="none" strike="noStrike" baseline="0" dirty="0"/>
              <a:t>• As long as diet is healthy, allow patient to choose based on preference</a:t>
            </a:r>
          </a:p>
          <a:p>
            <a:pPr algn="l"/>
            <a:endParaRPr lang="en-US" sz="2400" b="0" i="0" u="none" strike="noStrike" baseline="0" dirty="0"/>
          </a:p>
          <a:p>
            <a:pPr algn="l"/>
            <a:r>
              <a:rPr lang="en-US" sz="2400" b="0" i="0" u="none" strike="noStrike" baseline="0" dirty="0"/>
              <a:t>• When patients are eating whole foods with mindful eating, no need for caloric restriction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EB3F46-F490-4CCD-9454-88A7B2865A4B}"/>
              </a:ext>
            </a:extLst>
          </p:cNvPr>
          <p:cNvSpPr txBox="1"/>
          <p:nvPr/>
        </p:nvSpPr>
        <p:spPr>
          <a:xfrm>
            <a:off x="548640" y="112827"/>
            <a:ext cx="113957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u="none" strike="noStrike" baseline="0" dirty="0"/>
              <a:t>Weight Loss </a:t>
            </a:r>
          </a:p>
          <a:p>
            <a:pPr algn="ctr"/>
            <a:r>
              <a:rPr lang="en-US" sz="3600" b="1" i="0" u="none" strike="noStrike" baseline="0" dirty="0"/>
              <a:t>Low-Fat vs Low-Carbohydrate Diet- DIETFITS trial </a:t>
            </a:r>
            <a:endParaRPr lang="en-US" sz="3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A255F0-E6B3-4C02-B589-DAC8E858D379}"/>
              </a:ext>
            </a:extLst>
          </p:cNvPr>
          <p:cNvSpPr txBox="1"/>
          <p:nvPr/>
        </p:nvSpPr>
        <p:spPr>
          <a:xfrm>
            <a:off x="422910" y="6242566"/>
            <a:ext cx="60979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400" i="0" u="none" strike="noStrike" baseline="0" dirty="0"/>
              <a:t>Gardner CD et al. JAMA. 2018;319 (7):667-679</a:t>
            </a:r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C1B9E5-CA38-46B5-B10A-A92650E1B3CD}"/>
              </a:ext>
            </a:extLst>
          </p:cNvPr>
          <p:cNvSpPr txBox="1"/>
          <p:nvPr/>
        </p:nvSpPr>
        <p:spPr>
          <a:xfrm>
            <a:off x="398145" y="5873234"/>
            <a:ext cx="113957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u="none" strike="noStrike" baseline="0" dirty="0"/>
              <a:t>The Diet Intervention Examining The Factors Interacting with Treatment Success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8457421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A652C1-41B5-4A22-AF9B-6E2BE0291DE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6751" y="651510"/>
            <a:ext cx="9078477" cy="43031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A5BF8B-8F6F-43EA-8953-18CA702FDAF2}"/>
              </a:ext>
            </a:extLst>
          </p:cNvPr>
          <p:cNvSpPr txBox="1"/>
          <p:nvPr/>
        </p:nvSpPr>
        <p:spPr>
          <a:xfrm>
            <a:off x="217170" y="6366510"/>
            <a:ext cx="4537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Courtesy Dr. </a:t>
            </a:r>
            <a:r>
              <a:rPr lang="en-US" sz="1400" dirty="0" err="1"/>
              <a:t>Gianos</a:t>
            </a:r>
            <a:r>
              <a:rPr lang="en-US" sz="1400" dirty="0"/>
              <a:t>, Lenox Hill, NYC, 2021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C5C0CC-C004-4F90-AB32-959AA288FDBB}"/>
              </a:ext>
            </a:extLst>
          </p:cNvPr>
          <p:cNvSpPr txBox="1"/>
          <p:nvPr/>
        </p:nvSpPr>
        <p:spPr>
          <a:xfrm>
            <a:off x="3047048" y="5375493"/>
            <a:ext cx="60979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u="none" strike="noStrike" baseline="0" dirty="0"/>
              <a:t>70% of the diets are identical!</a:t>
            </a:r>
          </a:p>
          <a:p>
            <a:pPr algn="ctr"/>
            <a:r>
              <a:rPr lang="en-US" sz="2400" u="none" strike="noStrike" baseline="0" dirty="0"/>
              <a:t>All reduce DM, HTN, HLD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94765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CED38A0-9CC5-4343-9A44-3B5F24F8E5D5}"/>
              </a:ext>
            </a:extLst>
          </p:cNvPr>
          <p:cNvSpPr/>
          <p:nvPr/>
        </p:nvSpPr>
        <p:spPr>
          <a:xfrm>
            <a:off x="105644" y="96253"/>
            <a:ext cx="2628957" cy="649705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E54DBF-D189-4F46-AE1E-FD597393A5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45" y="2148469"/>
            <a:ext cx="2734602" cy="304050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F95B8F8-2E88-4BB3-BA18-2F5B94251E5C}"/>
              </a:ext>
            </a:extLst>
          </p:cNvPr>
          <p:cNvSpPr txBox="1">
            <a:spLocks/>
          </p:cNvSpPr>
          <p:nvPr/>
        </p:nvSpPr>
        <p:spPr>
          <a:xfrm>
            <a:off x="3298370" y="365126"/>
            <a:ext cx="8055429" cy="83230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+mn-lt"/>
              </a:rPr>
              <a:t>Preventing New Onset Heart Failure</a:t>
            </a:r>
            <a:endParaRPr lang="en-US" sz="3200" dirty="0">
              <a:latin typeface="+mn-lt"/>
            </a:endParaRP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FB77D4ED-B491-4191-9824-C53512B183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0477" y="1919283"/>
            <a:ext cx="3269695" cy="326969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8B42852-2D6E-4043-9664-4E9893FBC3AF}"/>
              </a:ext>
            </a:extLst>
          </p:cNvPr>
          <p:cNvSpPr txBox="1">
            <a:spLocks/>
          </p:cNvSpPr>
          <p:nvPr/>
        </p:nvSpPr>
        <p:spPr>
          <a:xfrm>
            <a:off x="6270172" y="2627312"/>
            <a:ext cx="5816184" cy="16033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Optimal LS7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60% lower HF risk (MESA Study)</a:t>
            </a:r>
            <a:r>
              <a:rPr lang="en-US" sz="2000" baseline="30000" dirty="0">
                <a:solidFill>
                  <a:srgbClr val="000000"/>
                </a:solidFill>
              </a:rPr>
              <a:t>1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lifetime risk 14% vs. 50% poor LS7 (ARIC study)</a:t>
            </a:r>
            <a:r>
              <a:rPr lang="en-US" sz="2000" baseline="30000" dirty="0">
                <a:solidFill>
                  <a:srgbClr val="000000"/>
                </a:solidFill>
              </a:rPr>
              <a:t>2 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55% lower HF risk  (EPIC-NL)</a:t>
            </a:r>
            <a:r>
              <a:rPr lang="en-US" sz="2000" baseline="30000" dirty="0">
                <a:solidFill>
                  <a:srgbClr val="000000"/>
                </a:solidFill>
              </a:rPr>
              <a:t>3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800" dirty="0">
              <a:solidFill>
                <a:srgbClr val="0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406EA62-DA55-41AC-976A-534511DB8DA2}"/>
              </a:ext>
            </a:extLst>
          </p:cNvPr>
          <p:cNvSpPr txBox="1">
            <a:spLocks/>
          </p:cNvSpPr>
          <p:nvPr/>
        </p:nvSpPr>
        <p:spPr>
          <a:xfrm>
            <a:off x="3000477" y="6465170"/>
            <a:ext cx="6818437" cy="256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rgbClr val="000000"/>
                </a:solidFill>
              </a:rPr>
              <a:t>1. </a:t>
            </a:r>
            <a:r>
              <a:rPr lang="en-US" sz="1200" dirty="0"/>
              <a:t>J Am Heart Assoc. 2017;6:e005180.; 2.JACC Heart Fail. 2019;7:637–47</a:t>
            </a:r>
            <a:r>
              <a:rPr lang="en-US" sz="1200" dirty="0">
                <a:solidFill>
                  <a:srgbClr val="000000"/>
                </a:solidFill>
              </a:rPr>
              <a:t>; </a:t>
            </a:r>
            <a:r>
              <a:rPr lang="en-US" sz="1200" dirty="0"/>
              <a:t>3. JACC Heart Fail. 2019;7:637–47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</a:p>
          <a:p>
            <a:pPr lvl="1"/>
            <a:endParaRPr lang="en-US" sz="1800" dirty="0">
              <a:solidFill>
                <a:srgbClr val="0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D43B99-84A0-4F0F-8700-E8E3430B367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4943" y="6350618"/>
            <a:ext cx="1235855" cy="50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344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1868B53-6F45-488D-BC1B-82931DB441BF}"/>
              </a:ext>
            </a:extLst>
          </p:cNvPr>
          <p:cNvSpPr txBox="1"/>
          <p:nvPr/>
        </p:nvSpPr>
        <p:spPr>
          <a:xfrm>
            <a:off x="118068" y="6331146"/>
            <a:ext cx="119748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 baseline="0" dirty="0">
                <a:solidFill>
                  <a:srgbClr val="000000"/>
                </a:solidFill>
              </a:rPr>
              <a:t>1.J Am Coll </a:t>
            </a:r>
            <a:r>
              <a:rPr lang="en-US" sz="1200" b="0" i="0" u="none" strike="noStrike" baseline="0" dirty="0" err="1">
                <a:solidFill>
                  <a:srgbClr val="000000"/>
                </a:solidFill>
              </a:rPr>
              <a:t>Cardiol</a:t>
            </a:r>
            <a:r>
              <a:rPr lang="en-US" sz="1200" b="0" i="0" u="none" strike="noStrike" baseline="0" dirty="0">
                <a:solidFill>
                  <a:srgbClr val="000000"/>
                </a:solidFill>
              </a:rPr>
              <a:t>. 2019 April 30; 73(16): 2036–2045;  2. </a:t>
            </a:r>
            <a:r>
              <a:rPr lang="en-US" sz="1200" b="0" i="0" u="none" strike="noStrike" baseline="0" dirty="0"/>
              <a:t>Arch Intern Med. 2009;169:851–7.; Am J </a:t>
            </a:r>
            <a:r>
              <a:rPr lang="en-US" sz="1200" b="0" i="0" u="none" strike="noStrike" baseline="0" dirty="0" err="1"/>
              <a:t>Cardiol</a:t>
            </a:r>
            <a:r>
              <a:rPr lang="en-US" sz="1200" b="0" i="0" u="none" strike="noStrike" baseline="0" dirty="0"/>
              <a:t>. 2009;104:1416–20;  3. </a:t>
            </a:r>
            <a:r>
              <a:rPr lang="de-DE" sz="1200" b="0" i="0" u="none" strike="noStrike" baseline="0" dirty="0"/>
              <a:t>Am Coll Nutr. 2012;31:401–7    </a:t>
            </a:r>
          </a:p>
          <a:p>
            <a:r>
              <a:rPr lang="de-DE" sz="1200" b="0" i="0" u="none" strike="noStrike" baseline="0" dirty="0"/>
              <a:t> </a:t>
            </a:r>
            <a:r>
              <a:rPr lang="en-US" sz="1200" b="0" i="0" u="none" strike="noStrike" baseline="0" dirty="0"/>
              <a:t>4. JACC Heart Fail. 2015;3:520–8.  5. European Journal of Heart Failure (2017) 19, 1179–1185. 6. </a:t>
            </a:r>
            <a:r>
              <a:rPr lang="en-US" sz="1200" dirty="0"/>
              <a:t>Eur J Heart Fail. 2014;16(5):543-50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39114A-F429-4EF0-862D-B1A0F84EFAEA}"/>
              </a:ext>
            </a:extLst>
          </p:cNvPr>
          <p:cNvSpPr txBox="1"/>
          <p:nvPr/>
        </p:nvSpPr>
        <p:spPr>
          <a:xfrm>
            <a:off x="4372051" y="2315822"/>
            <a:ext cx="30491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u="none" strike="noStrike" baseline="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41% lower/</a:t>
            </a:r>
            <a:r>
              <a:rPr lang="en-US" sz="2000" b="1" i="0" u="none" strike="noStrike" baseline="0" dirty="0">
                <a:solidFill>
                  <a:srgbClr val="000000"/>
                </a:solidFill>
              </a:rPr>
              <a:t>plant-based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 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/>
              <a:t>72% higher risk</a:t>
            </a: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</a:rPr>
              <a:t>REGARDS Study </a:t>
            </a:r>
            <a:r>
              <a:rPr lang="en-US" sz="2000" b="0" i="0" u="none" strike="noStrike" baseline="3000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953621-A2E7-4E55-824B-0F8E7AE912C7}"/>
              </a:ext>
            </a:extLst>
          </p:cNvPr>
          <p:cNvSpPr txBox="1"/>
          <p:nvPr/>
        </p:nvSpPr>
        <p:spPr>
          <a:xfrm>
            <a:off x="4485656" y="937946"/>
            <a:ext cx="547369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N</a:t>
            </a:r>
            <a:r>
              <a:rPr lang="en-US" sz="2400" b="1" i="0" u="none" strike="noStrike" baseline="0" dirty="0">
                <a:solidFill>
                  <a:srgbClr val="000000"/>
                </a:solidFill>
              </a:rPr>
              <a:t>o established CHD at baseline</a:t>
            </a:r>
            <a:endParaRPr lang="en-US" sz="2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E08C9C-3464-4447-B516-EC44B0106E38}"/>
              </a:ext>
            </a:extLst>
          </p:cNvPr>
          <p:cNvSpPr txBox="1"/>
          <p:nvPr/>
        </p:nvSpPr>
        <p:spPr>
          <a:xfrm>
            <a:off x="3175256" y="1649360"/>
            <a:ext cx="288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Observational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520082-DECA-4CCD-98AD-703C6764514B}"/>
              </a:ext>
            </a:extLst>
          </p:cNvPr>
          <p:cNvSpPr txBox="1"/>
          <p:nvPr/>
        </p:nvSpPr>
        <p:spPr>
          <a:xfrm>
            <a:off x="342899" y="2228671"/>
            <a:ext cx="167254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Plant based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9DFA68-9E5B-4F80-9A1C-38ED499F5A50}"/>
              </a:ext>
            </a:extLst>
          </p:cNvPr>
          <p:cNvSpPr txBox="1"/>
          <p:nvPr/>
        </p:nvSpPr>
        <p:spPr>
          <a:xfrm>
            <a:off x="342899" y="3116042"/>
            <a:ext cx="1653433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Southern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67FA29-01B5-4CD0-8D59-744E9EC83218}"/>
              </a:ext>
            </a:extLst>
          </p:cNvPr>
          <p:cNvSpPr txBox="1"/>
          <p:nvPr/>
        </p:nvSpPr>
        <p:spPr>
          <a:xfrm>
            <a:off x="2729107" y="2278542"/>
            <a:ext cx="2041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Risk of HF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C142FB-0172-4492-A017-3CA3B4EE35C7}"/>
              </a:ext>
            </a:extLst>
          </p:cNvPr>
          <p:cNvSpPr txBox="1"/>
          <p:nvPr/>
        </p:nvSpPr>
        <p:spPr>
          <a:xfrm>
            <a:off x="2706872" y="3090880"/>
            <a:ext cx="2041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Risk of HF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EAB58DE1-F8DA-4D8C-9D1D-AD563BC20117}"/>
              </a:ext>
            </a:extLst>
          </p:cNvPr>
          <p:cNvSpPr/>
          <p:nvPr/>
        </p:nvSpPr>
        <p:spPr>
          <a:xfrm>
            <a:off x="2167003" y="2226969"/>
            <a:ext cx="388307" cy="584775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F9339117-9A35-47FC-9A6C-4A41E1397B09}"/>
              </a:ext>
            </a:extLst>
          </p:cNvPr>
          <p:cNvSpPr/>
          <p:nvPr/>
        </p:nvSpPr>
        <p:spPr>
          <a:xfrm rot="10800000">
            <a:off x="2157449" y="3054485"/>
            <a:ext cx="388307" cy="58477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B59089-B07F-41C5-90A3-D147A1CE4EC3}"/>
              </a:ext>
            </a:extLst>
          </p:cNvPr>
          <p:cNvSpPr txBox="1"/>
          <p:nvPr/>
        </p:nvSpPr>
        <p:spPr>
          <a:xfrm>
            <a:off x="342898" y="4044552"/>
            <a:ext cx="1653433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DASH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2987A3-85E5-4FB8-BAD5-450113D3765C}"/>
              </a:ext>
            </a:extLst>
          </p:cNvPr>
          <p:cNvSpPr txBox="1"/>
          <p:nvPr/>
        </p:nvSpPr>
        <p:spPr>
          <a:xfrm>
            <a:off x="342897" y="5097394"/>
            <a:ext cx="1653433" cy="830997"/>
          </a:xfrm>
          <a:prstGeom prst="rect">
            <a:avLst/>
          </a:prstGeom>
          <a:solidFill>
            <a:srgbClr val="DAC2EC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Overall lifestyle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270005-2C0B-46BA-AC76-CB5620F5C5D0}"/>
              </a:ext>
            </a:extLst>
          </p:cNvPr>
          <p:cNvSpPr txBox="1"/>
          <p:nvPr/>
        </p:nvSpPr>
        <p:spPr>
          <a:xfrm>
            <a:off x="4331647" y="3864351"/>
            <a:ext cx="35138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u="none" strike="noStrike" baseline="0" dirty="0">
                <a:solidFill>
                  <a:srgbClr val="000000"/>
                </a:solidFill>
              </a:rPr>
              <a:t>DASH/sodium </a:t>
            </a:r>
            <a:r>
              <a:rPr lang="en-US" sz="2000" b="0" i="0" u="none" strike="noStrike" baseline="0" dirty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20–40% lower </a:t>
            </a:r>
          </a:p>
          <a:p>
            <a:r>
              <a:rPr lang="en-US" sz="2000" dirty="0">
                <a:solidFill>
                  <a:srgbClr val="000000"/>
                </a:solidFill>
              </a:rPr>
              <a:t>Swedish Study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000" b="0" i="0" u="none" strike="noStrike" baseline="30000" dirty="0">
                <a:solidFill>
                  <a:srgbClr val="000000"/>
                </a:solidFill>
              </a:rPr>
              <a:t>2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 </a:t>
            </a:r>
            <a:endParaRPr lang="en-US" sz="2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7E3CD6-5D62-4B6A-BC1A-5B794ABAD4A3}"/>
              </a:ext>
            </a:extLst>
          </p:cNvPr>
          <p:cNvSpPr txBox="1"/>
          <p:nvPr/>
        </p:nvSpPr>
        <p:spPr>
          <a:xfrm>
            <a:off x="2706872" y="3975042"/>
            <a:ext cx="1639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Risk of HF</a:t>
            </a: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24069CC1-B87C-48AA-BA3F-15D6FF6DA748}"/>
              </a:ext>
            </a:extLst>
          </p:cNvPr>
          <p:cNvSpPr/>
          <p:nvPr/>
        </p:nvSpPr>
        <p:spPr>
          <a:xfrm>
            <a:off x="2167003" y="3972777"/>
            <a:ext cx="388307" cy="584775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1C5DE6-4003-4F55-934D-98D9B28966C8}"/>
              </a:ext>
            </a:extLst>
          </p:cNvPr>
          <p:cNvSpPr txBox="1"/>
          <p:nvPr/>
        </p:nvSpPr>
        <p:spPr>
          <a:xfrm>
            <a:off x="3929445" y="4634204"/>
            <a:ext cx="39278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000" dirty="0">
                <a:solidFill>
                  <a:srgbClr val="000000"/>
                </a:solidFill>
              </a:rPr>
              <a:t>O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ptimized, </a:t>
            </a:r>
            <a:r>
              <a:rPr lang="en-US" sz="2000" dirty="0">
                <a:solidFill>
                  <a:srgbClr val="000000"/>
                </a:solidFill>
              </a:rPr>
              <a:t>MESA study </a:t>
            </a:r>
            <a:r>
              <a:rPr lang="en-US" sz="2000" baseline="30000" dirty="0">
                <a:solidFill>
                  <a:srgbClr val="000000"/>
                </a:solidFill>
              </a:rPr>
              <a:t>3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endParaRPr lang="en-US" sz="2000" b="0" i="0" u="none" strike="noStrike" baseline="0" dirty="0">
              <a:solidFill>
                <a:srgbClr val="00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90AD290-B8E0-42A7-8962-E3F4A46D36A6}"/>
              </a:ext>
            </a:extLst>
          </p:cNvPr>
          <p:cNvSpPr txBox="1"/>
          <p:nvPr/>
        </p:nvSpPr>
        <p:spPr>
          <a:xfrm>
            <a:off x="4334679" y="5225204"/>
            <a:ext cx="39872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i="0" u="none" strike="noStrike" baseline="0" dirty="0">
                <a:solidFill>
                  <a:srgbClr val="000000"/>
                </a:solidFill>
              </a:rPr>
              <a:t>No</a:t>
            </a:r>
            <a:r>
              <a:rPr lang="en-US" sz="2000" b="1" dirty="0">
                <a:solidFill>
                  <a:srgbClr val="000000"/>
                </a:solidFill>
              </a:rPr>
              <a:t> relation </a:t>
            </a:r>
            <a:r>
              <a:rPr lang="en-US" sz="2000" dirty="0">
                <a:solidFill>
                  <a:srgbClr val="000000"/>
                </a:solidFill>
              </a:rPr>
              <a:t>with dietary patterns. 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</a:rPr>
              <a:t>Overall Lifestyle - yes. 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</a:rPr>
              <a:t>CHS- elderly </a:t>
            </a:r>
            <a:r>
              <a:rPr lang="en-US" sz="2000" baseline="3000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F6F35DB8-77F2-4A6C-8850-6DD95AC8CE78}"/>
              </a:ext>
            </a:extLst>
          </p:cNvPr>
          <p:cNvSpPr/>
          <p:nvPr/>
        </p:nvSpPr>
        <p:spPr>
          <a:xfrm>
            <a:off x="2167003" y="5350243"/>
            <a:ext cx="388307" cy="584775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23B1A3-A72C-4A02-B569-86BF33E66549}"/>
              </a:ext>
            </a:extLst>
          </p:cNvPr>
          <p:cNvSpPr txBox="1"/>
          <p:nvPr/>
        </p:nvSpPr>
        <p:spPr>
          <a:xfrm>
            <a:off x="2706872" y="5282059"/>
            <a:ext cx="1639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Risk of HF</a:t>
            </a:r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3D5AA701-C2E5-4B1C-8C18-25A89A83FF7E}"/>
              </a:ext>
            </a:extLst>
          </p:cNvPr>
          <p:cNvSpPr/>
          <p:nvPr/>
        </p:nvSpPr>
        <p:spPr>
          <a:xfrm rot="10800000">
            <a:off x="2167003" y="4605576"/>
            <a:ext cx="388307" cy="584775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BB2BD1-E8BB-4A6F-AF2D-3B8AA6B3A86F}"/>
              </a:ext>
            </a:extLst>
          </p:cNvPr>
          <p:cNvSpPr txBox="1"/>
          <p:nvPr/>
        </p:nvSpPr>
        <p:spPr>
          <a:xfrm>
            <a:off x="2695019" y="4580627"/>
            <a:ext cx="1639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LV function 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6BE4D35-4DCC-447A-9378-29F1BCD31050}"/>
              </a:ext>
            </a:extLst>
          </p:cNvPr>
          <p:cNvSpPr txBox="1">
            <a:spLocks/>
          </p:cNvSpPr>
          <p:nvPr/>
        </p:nvSpPr>
        <p:spPr>
          <a:xfrm>
            <a:off x="3175256" y="186825"/>
            <a:ext cx="7926076" cy="570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+mn-lt"/>
              </a:rPr>
              <a:t>Dietary patterns &amp; HF risk: the evidence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206F55-90CE-4E72-8DDA-5429606A5F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2829" y="2614357"/>
            <a:ext cx="3016683" cy="201984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08788F3-9B43-4F6B-8B60-69D5388FAF2A}"/>
              </a:ext>
            </a:extLst>
          </p:cNvPr>
          <p:cNvSpPr txBox="1"/>
          <p:nvPr/>
        </p:nvSpPr>
        <p:spPr>
          <a:xfrm>
            <a:off x="8966456" y="1649360"/>
            <a:ext cx="288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RCT ~ PREDIMED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10858E-A2C7-4231-8220-85C374E4620C}"/>
              </a:ext>
            </a:extLst>
          </p:cNvPr>
          <p:cNvSpPr txBox="1"/>
          <p:nvPr/>
        </p:nvSpPr>
        <p:spPr>
          <a:xfrm>
            <a:off x="9040772" y="2210615"/>
            <a:ext cx="2618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Pre-specified analysis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508649D-6F9B-49B4-9945-5B3369A2C916}"/>
              </a:ext>
            </a:extLst>
          </p:cNvPr>
          <p:cNvSpPr txBox="1"/>
          <p:nvPr/>
        </p:nvSpPr>
        <p:spPr>
          <a:xfrm>
            <a:off x="8321933" y="4671312"/>
            <a:ext cx="369423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MedDiet</a:t>
            </a: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No effect </a:t>
            </a:r>
            <a:r>
              <a:rPr lang="en-US" sz="2000" dirty="0"/>
              <a:t>on HF events</a:t>
            </a:r>
            <a:r>
              <a:rPr lang="en-US" sz="2000" baseline="30000" dirty="0"/>
              <a:t>5.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Underpowered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Some effect on biomarkers</a:t>
            </a:r>
            <a:r>
              <a:rPr lang="en-US" sz="2000" baseline="30000" dirty="0"/>
              <a:t>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NT-</a:t>
            </a:r>
            <a:r>
              <a:rPr lang="en-US" sz="2000" dirty="0" err="1"/>
              <a:t>proBNP,oxLDL</a:t>
            </a:r>
            <a:r>
              <a:rPr lang="en-US" sz="2000" dirty="0"/>
              <a:t>, </a:t>
            </a:r>
            <a:r>
              <a:rPr lang="en-US" sz="2000" dirty="0" err="1"/>
              <a:t>Lp</a:t>
            </a:r>
            <a:r>
              <a:rPr lang="en-US" sz="2000" dirty="0"/>
              <a:t>(a)</a:t>
            </a:r>
          </a:p>
          <a:p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F44C531-8478-4E3D-AB68-CA5F7B1CB5FF}"/>
              </a:ext>
            </a:extLst>
          </p:cNvPr>
          <p:cNvCxnSpPr/>
          <p:nvPr/>
        </p:nvCxnSpPr>
        <p:spPr>
          <a:xfrm flipH="1">
            <a:off x="6023172" y="1472374"/>
            <a:ext cx="1115122" cy="48058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EBFDCF1-4EE8-4191-BDEA-09830436EA41}"/>
              </a:ext>
            </a:extLst>
          </p:cNvPr>
          <p:cNvCxnSpPr>
            <a:cxnSpLocks/>
          </p:cNvCxnSpPr>
          <p:nvPr/>
        </p:nvCxnSpPr>
        <p:spPr>
          <a:xfrm>
            <a:off x="7337401" y="1466578"/>
            <a:ext cx="1097833" cy="46790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89622AFB-B430-4943-B6E5-5BE25E33A71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1783" y="6435536"/>
            <a:ext cx="1029016" cy="42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624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F3349E5-0C54-496C-B8EE-A331731748C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1559" y="5810234"/>
            <a:ext cx="3631409" cy="6706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5EC2DC-8A7F-4CFB-AC8B-E3000EA0E6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9117" y="1639960"/>
            <a:ext cx="3269931" cy="20332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2B0F4F-D08B-4921-B4DF-4D066560A92A}"/>
              </a:ext>
            </a:extLst>
          </p:cNvPr>
          <p:cNvSpPr txBox="1"/>
          <p:nvPr/>
        </p:nvSpPr>
        <p:spPr>
          <a:xfrm>
            <a:off x="5134227" y="1689497"/>
            <a:ext cx="104374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 err="1">
                <a:solidFill>
                  <a:srgbClr val="262626"/>
                </a:solidFill>
              </a:rPr>
              <a:t>HFpEF</a:t>
            </a:r>
            <a:endParaRPr lang="en-US" sz="24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5A4DC5-3EE6-4DBF-B346-8A1CC260437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7827" y="3625355"/>
            <a:ext cx="3452800" cy="224111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7B01338-4C33-45C8-8E48-72A6B96C1F78}"/>
              </a:ext>
            </a:extLst>
          </p:cNvPr>
          <p:cNvSpPr txBox="1"/>
          <p:nvPr/>
        </p:nvSpPr>
        <p:spPr>
          <a:xfrm>
            <a:off x="3714775" y="6499524"/>
            <a:ext cx="308497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J Am Coll </a:t>
            </a:r>
            <a:r>
              <a:rPr lang="en-US" sz="1100" dirty="0" err="1"/>
              <a:t>Cardiol</a:t>
            </a:r>
            <a:r>
              <a:rPr lang="en-US" sz="1100" dirty="0"/>
              <a:t>. 2017 Mar 7; 69(9): 1129–1142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9BF81E-23DF-43B9-A1BF-CD10C86932B2}"/>
              </a:ext>
            </a:extLst>
          </p:cNvPr>
          <p:cNvSpPr txBox="1"/>
          <p:nvPr/>
        </p:nvSpPr>
        <p:spPr>
          <a:xfrm rot="16200000">
            <a:off x="1139333" y="3290343"/>
            <a:ext cx="39350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D</a:t>
            </a:r>
            <a:r>
              <a:rPr lang="en-US" sz="2400" b="1" i="0" u="none" strike="noStrike" baseline="0" dirty="0"/>
              <a:t>ose–response relationship</a:t>
            </a:r>
            <a:endParaRPr lang="en-US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CFEF18-8D42-4841-8816-6E31271C1D1B}"/>
              </a:ext>
            </a:extLst>
          </p:cNvPr>
          <p:cNvSpPr txBox="1"/>
          <p:nvPr/>
        </p:nvSpPr>
        <p:spPr>
          <a:xfrm>
            <a:off x="5057949" y="3758207"/>
            <a:ext cx="1320466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 err="1">
                <a:solidFill>
                  <a:srgbClr val="262626"/>
                </a:solidFill>
              </a:rPr>
              <a:t>HFrEF</a:t>
            </a:r>
            <a:endParaRPr lang="en-US" sz="24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30152D-F546-4508-8A09-813EE7BE3A26}"/>
              </a:ext>
            </a:extLst>
          </p:cNvPr>
          <p:cNvSpPr txBox="1"/>
          <p:nvPr/>
        </p:nvSpPr>
        <p:spPr>
          <a:xfrm>
            <a:off x="7844129" y="6511891"/>
            <a:ext cx="272059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Eur J Heart Fail. 2020 Sep;22(9):1540-1550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13459C-C8BF-4851-94FB-7ADAC1A108E4}"/>
              </a:ext>
            </a:extLst>
          </p:cNvPr>
          <p:cNvSpPr txBox="1"/>
          <p:nvPr/>
        </p:nvSpPr>
        <p:spPr>
          <a:xfrm>
            <a:off x="10662897" y="2682567"/>
            <a:ext cx="15291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BMI </a:t>
            </a:r>
          </a:p>
          <a:p>
            <a:r>
              <a:rPr lang="en-US" sz="2400" dirty="0"/>
              <a:t>WC</a:t>
            </a:r>
          </a:p>
          <a:p>
            <a:r>
              <a:rPr lang="en-US" sz="2400" dirty="0"/>
              <a:t>VAT on CT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DB2D60C-5CDC-487A-ABCB-7D6CAD8DAACA}"/>
              </a:ext>
            </a:extLst>
          </p:cNvPr>
          <p:cNvSpPr txBox="1"/>
          <p:nvPr/>
        </p:nvSpPr>
        <p:spPr>
          <a:xfrm>
            <a:off x="10598460" y="1555912"/>
            <a:ext cx="104374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 err="1">
                <a:solidFill>
                  <a:srgbClr val="262626"/>
                </a:solidFill>
              </a:rPr>
              <a:t>HFpEF</a:t>
            </a:r>
            <a:endParaRPr lang="en-US" sz="24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7E81FA5-382D-482A-A369-8F0B26A23F5A}"/>
              </a:ext>
            </a:extLst>
          </p:cNvPr>
          <p:cNvSpPr txBox="1"/>
          <p:nvPr/>
        </p:nvSpPr>
        <p:spPr>
          <a:xfrm>
            <a:off x="7799433" y="6222525"/>
            <a:ext cx="344119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JACC Heart Fail. 2018 Dec; 6(12): 999–1007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35A852F-498B-47A6-9CB3-99416013C26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5243" y="1902736"/>
            <a:ext cx="2939485" cy="389189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42D8397-7F44-4B15-A8E2-336D5F514D35}"/>
              </a:ext>
            </a:extLst>
          </p:cNvPr>
          <p:cNvSpPr txBox="1"/>
          <p:nvPr/>
        </p:nvSpPr>
        <p:spPr>
          <a:xfrm rot="16200000">
            <a:off x="5921559" y="3211884"/>
            <a:ext cx="27039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Regional adiposity 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25D978E-22D5-48E7-BFF9-16946109F4B2}"/>
              </a:ext>
            </a:extLst>
          </p:cNvPr>
          <p:cNvSpPr txBox="1">
            <a:spLocks/>
          </p:cNvSpPr>
          <p:nvPr/>
        </p:nvSpPr>
        <p:spPr>
          <a:xfrm>
            <a:off x="3714775" y="215304"/>
            <a:ext cx="7462817" cy="11352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+mn-lt"/>
              </a:rPr>
              <a:t>Obesity &amp; HF risk:</a:t>
            </a:r>
          </a:p>
          <a:p>
            <a:pPr algn="ctr"/>
            <a:r>
              <a:rPr lang="en-US" sz="3600" b="1" dirty="0">
                <a:latin typeface="+mn-lt"/>
              </a:rPr>
              <a:t>Strong Evidence, Strong Challenges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41D5D59-CC42-429A-8834-3D7DDA023D70}"/>
              </a:ext>
            </a:extLst>
          </p:cNvPr>
          <p:cNvSpPr/>
          <p:nvPr/>
        </p:nvSpPr>
        <p:spPr>
          <a:xfrm>
            <a:off x="86137" y="180474"/>
            <a:ext cx="2628957" cy="649705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AF6995E-4F16-4009-A604-05A532DE3F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936" y="1171915"/>
            <a:ext cx="1927347" cy="488600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9E34902-1066-4268-B95A-B5FDC8C187E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1783" y="6435536"/>
            <a:ext cx="1029016" cy="42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646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21151</TotalTime>
  <Words>2980</Words>
  <Application>Microsoft Office PowerPoint</Application>
  <PresentationFormat>Widescreen</PresentationFormat>
  <Paragraphs>637</Paragraphs>
  <Slides>65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81" baseType="lpstr">
      <vt:lpstr>AdvOT777cf4fb</vt:lpstr>
      <vt:lpstr>AdvOT777cf4fb+20</vt:lpstr>
      <vt:lpstr>AdvOTc3f2c111.B</vt:lpstr>
      <vt:lpstr>AdvP6F00</vt:lpstr>
      <vt:lpstr>AdvP9725</vt:lpstr>
      <vt:lpstr>AdvTimes</vt:lpstr>
      <vt:lpstr>Arial</vt:lpstr>
      <vt:lpstr>Calibri</vt:lpstr>
      <vt:lpstr>Calibri Light</vt:lpstr>
      <vt:lpstr>DiverdaSansCom-Light</vt:lpstr>
      <vt:lpstr>PptrtgAdvTTb5929f4c+20</vt:lpstr>
      <vt:lpstr>PwmrtwAdvTTb5929f4c</vt:lpstr>
      <vt:lpstr>STIX-Regular</vt:lpstr>
      <vt:lpstr>Times New Roman</vt:lpstr>
      <vt:lpstr>Wingdings</vt:lpstr>
      <vt:lpstr>Office Theme</vt:lpstr>
      <vt:lpstr>PowerPoint Presentation</vt:lpstr>
      <vt:lpstr>Overview</vt:lpstr>
      <vt:lpstr>PowerPoint Presentation</vt:lpstr>
      <vt:lpstr>Nutrition in the Guidelines ?</vt:lpstr>
      <vt:lpstr>Traditional nutrition focus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Multi-prong approach for practice implementation</vt:lpstr>
      <vt:lpstr>Practical tips for Implementation</vt:lpstr>
      <vt:lpstr>PowerPoint Presentation</vt:lpstr>
      <vt:lpstr>PowerPoint Presentation</vt:lpstr>
      <vt:lpstr>PowerPoint Presentation</vt:lpstr>
      <vt:lpstr>Directions for future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Nutrition &amp; HF</dc:title>
  <dc:creator>Georgeta Vaidean</dc:creator>
  <cp:lastModifiedBy>Yiota Mitroyianni</cp:lastModifiedBy>
  <cp:revision>45</cp:revision>
  <dcterms:created xsi:type="dcterms:W3CDTF">2021-10-12T19:23:35Z</dcterms:created>
  <dcterms:modified xsi:type="dcterms:W3CDTF">2022-11-17T12:09:18Z</dcterms:modified>
</cp:coreProperties>
</file>