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4" r:id="rId2"/>
    <p:sldId id="320" r:id="rId3"/>
    <p:sldId id="2441" r:id="rId4"/>
    <p:sldId id="261" r:id="rId5"/>
    <p:sldId id="262" r:id="rId6"/>
    <p:sldId id="499" r:id="rId7"/>
    <p:sldId id="260" r:id="rId8"/>
    <p:sldId id="626" r:id="rId9"/>
    <p:sldId id="627" r:id="rId10"/>
    <p:sldId id="266" r:id="rId11"/>
    <p:sldId id="628" r:id="rId12"/>
    <p:sldId id="2433" r:id="rId13"/>
    <p:sldId id="267" r:id="rId14"/>
    <p:sldId id="2434" r:id="rId15"/>
    <p:sldId id="2435" r:id="rId16"/>
    <p:sldId id="2436" r:id="rId17"/>
    <p:sldId id="2437" r:id="rId18"/>
    <p:sldId id="2438" r:id="rId19"/>
    <p:sldId id="2432" r:id="rId20"/>
    <p:sldId id="2415" r:id="rId21"/>
    <p:sldId id="269" r:id="rId22"/>
    <p:sldId id="2392" r:id="rId23"/>
    <p:sldId id="2439" r:id="rId24"/>
    <p:sldId id="2429" r:id="rId25"/>
    <p:sldId id="2442" r:id="rId26"/>
    <p:sldId id="2440" r:id="rId27"/>
    <p:sldId id="49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ach Malatskey" initials="LM" lastIdx="1" clrIdx="0">
    <p:extLst>
      <p:ext uri="{19B8F6BF-5375-455C-9EA6-DF929625EA0E}">
        <p15:presenceInfo xmlns:p15="http://schemas.microsoft.com/office/powerpoint/2012/main" userId="Lilach Malatsk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1933" autoAdjust="0"/>
  </p:normalViewPr>
  <p:slideViewPr>
    <p:cSldViewPr>
      <p:cViewPr varScale="1">
        <p:scale>
          <a:sx n="65" d="100"/>
          <a:sy n="65" d="100"/>
        </p:scale>
        <p:origin x="2486" y="3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1B30A22-C2FE-4834-AF16-AADA81CFA576}" type="datetimeFigureOut">
              <a:rPr lang="he-IL" smtClean="0"/>
              <a:t>כ"ג/חשון/תשפ"ג</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74311DB-370A-41D4-8423-7E831FD7EA66}" type="slidenum">
              <a:rPr lang="he-IL" smtClean="0"/>
              <a:t>‹#›</a:t>
            </a:fld>
            <a:endParaRPr lang="he-IL"/>
          </a:p>
        </p:txBody>
      </p:sp>
    </p:spTree>
    <p:extLst>
      <p:ext uri="{BB962C8B-B14F-4D97-AF65-F5344CB8AC3E}">
        <p14:creationId xmlns:p14="http://schemas.microsoft.com/office/powerpoint/2010/main" val="14352054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 am excited to join this session concentrating on our health. Thanks to the organizers for inviting me to talk in this session.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My name is Lilach M. </a:t>
            </a:r>
            <a:r>
              <a:rPr lang="en-CA" sz="1800" dirty="0">
                <a:effectLst/>
                <a:latin typeface="Calibri" panose="020F0502020204030204" pitchFamily="34" charset="0"/>
                <a:ea typeface="Calibri" panose="020F0502020204030204" pitchFamily="34" charset="0"/>
                <a:cs typeface="Arial" panose="020B0604020202020204" pitchFamily="34" charset="0"/>
              </a:rPr>
              <a:t>In my presentation I will describe our activities to improve the health and wellbeing of </a:t>
            </a:r>
            <a:r>
              <a:rPr lang="en-US" sz="1800" dirty="0">
                <a:effectLst/>
                <a:latin typeface="Calibri" panose="020F0502020204030204" pitchFamily="34" charset="0"/>
                <a:ea typeface="Calibri" panose="020F0502020204030204" pitchFamily="34" charset="0"/>
                <a:cs typeface="Arial" panose="020B0604020202020204" pitchFamily="34" charset="0"/>
              </a:rPr>
              <a:t>physicians in Israel  </a:t>
            </a:r>
            <a:r>
              <a:rPr lang="en-CA"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lvl="0" algn="l" rtl="0">
              <a:spcBef>
                <a:spcPts val="0"/>
              </a:spcBef>
              <a:buNone/>
            </a:pPr>
            <a:endParaRPr dirty="0"/>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5"/>
          </p:nvPr>
        </p:nvSpPr>
        <p:spPr/>
        <p:txBody>
          <a:bodyPr/>
          <a:lstStyle/>
          <a:p>
            <a:fld id="{73240326-5303-4B57-9149-4A159367E8A4}" type="slidenum">
              <a:rPr lang="he-IL" smtClean="0"/>
              <a:t>11</a:t>
            </a:fld>
            <a:endParaRPr lang="he-IL"/>
          </a:p>
        </p:txBody>
      </p:sp>
    </p:spTree>
    <p:extLst>
      <p:ext uri="{BB962C8B-B14F-4D97-AF65-F5344CB8AC3E}">
        <p14:creationId xmlns:p14="http://schemas.microsoft.com/office/powerpoint/2010/main" val="232014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endParaRPr lang="he-IL" dirty="0"/>
          </a:p>
        </p:txBody>
      </p:sp>
      <p:sp>
        <p:nvSpPr>
          <p:cNvPr id="4" name="מציין מיקום של מספר שקופית 3"/>
          <p:cNvSpPr>
            <a:spLocks noGrp="1"/>
          </p:cNvSpPr>
          <p:nvPr>
            <p:ph type="sldNum" sz="quarter" idx="5"/>
          </p:nvPr>
        </p:nvSpPr>
        <p:spPr/>
        <p:txBody>
          <a:bodyPr/>
          <a:lstStyle/>
          <a:p>
            <a:fld id="{174311DB-370A-41D4-8423-7E831FD7EA66}" type="slidenum">
              <a:rPr lang="he-IL" smtClean="0"/>
              <a:t>13</a:t>
            </a:fld>
            <a:endParaRPr lang="he-IL"/>
          </a:p>
        </p:txBody>
      </p:sp>
    </p:spTree>
    <p:extLst>
      <p:ext uri="{BB962C8B-B14F-4D97-AF65-F5344CB8AC3E}">
        <p14:creationId xmlns:p14="http://schemas.microsoft.com/office/powerpoint/2010/main" val="121094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מציין מיקום של תמונת שקופית 1">
            <a:extLst>
              <a:ext uri="{FF2B5EF4-FFF2-40B4-BE49-F238E27FC236}">
                <a16:creationId xmlns:a16="http://schemas.microsoft.com/office/drawing/2014/main" id="{5B0DC8BE-628A-4EE3-BAFD-9FB46AAA71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מציין מיקום של הערות 2">
            <a:extLst>
              <a:ext uri="{FF2B5EF4-FFF2-40B4-BE49-F238E27FC236}">
                <a16:creationId xmlns:a16="http://schemas.microsoft.com/office/drawing/2014/main" id="{60BA21EA-D5E4-4AA7-BF23-8B9CA60956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dirty="0"/>
          </a:p>
        </p:txBody>
      </p:sp>
      <p:sp>
        <p:nvSpPr>
          <p:cNvPr id="21508" name="מציין מיקום של מספר שקופית 3">
            <a:extLst>
              <a:ext uri="{FF2B5EF4-FFF2-40B4-BE49-F238E27FC236}">
                <a16:creationId xmlns:a16="http://schemas.microsoft.com/office/drawing/2014/main" id="{FED47185-1DAB-44F1-8EDC-77AFE61EEC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03300"/>
                </a:solidFill>
                <a:latin typeface="Arial" panose="020B0604020202020204" pitchFamily="34" charset="0"/>
                <a:cs typeface="Arial" panose="020B0604020202020204" pitchFamily="34" charset="0"/>
              </a:defRPr>
            </a:lvl1pPr>
            <a:lvl2pPr marL="742950" indent="-285750">
              <a:defRPr sz="2000">
                <a:solidFill>
                  <a:srgbClr val="003300"/>
                </a:solidFill>
                <a:latin typeface="Arial" panose="020B0604020202020204" pitchFamily="34" charset="0"/>
                <a:cs typeface="Arial" panose="020B0604020202020204" pitchFamily="34" charset="0"/>
              </a:defRPr>
            </a:lvl2pPr>
            <a:lvl3pPr marL="1143000" indent="-228600">
              <a:defRPr sz="2000">
                <a:solidFill>
                  <a:srgbClr val="003300"/>
                </a:solidFill>
                <a:latin typeface="Arial" panose="020B0604020202020204" pitchFamily="34" charset="0"/>
                <a:cs typeface="Arial" panose="020B0604020202020204" pitchFamily="34" charset="0"/>
              </a:defRPr>
            </a:lvl3pPr>
            <a:lvl4pPr marL="1600200" indent="-228600">
              <a:defRPr sz="2000">
                <a:solidFill>
                  <a:srgbClr val="003300"/>
                </a:solidFill>
                <a:latin typeface="Arial" panose="020B0604020202020204" pitchFamily="34" charset="0"/>
                <a:cs typeface="Arial" panose="020B0604020202020204" pitchFamily="34" charset="0"/>
              </a:defRPr>
            </a:lvl4pPr>
            <a:lvl5pPr marL="2057400" indent="-228600">
              <a:defRPr sz="2000">
                <a:solidFill>
                  <a:srgbClr val="003300"/>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2000">
                <a:solidFill>
                  <a:srgbClr val="003300"/>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2000">
                <a:solidFill>
                  <a:srgbClr val="003300"/>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2000">
                <a:solidFill>
                  <a:srgbClr val="003300"/>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2000">
                <a:solidFill>
                  <a:srgbClr val="003300"/>
                </a:solidFill>
                <a:latin typeface="Arial" panose="020B0604020202020204" pitchFamily="34" charset="0"/>
                <a:cs typeface="Arial" panose="020B0604020202020204" pitchFamily="34" charset="0"/>
              </a:defRPr>
            </a:lvl9pPr>
          </a:lstStyle>
          <a:p>
            <a:fld id="{FCF2B397-72A2-41B2-8BC0-D83E56A154CC}" type="slidenum">
              <a:rPr lang="he-IL" altLang="he-IL" sz="1200" smtClean="0">
                <a:solidFill>
                  <a:schemeClr val="tx1"/>
                </a:solidFill>
              </a:rPr>
              <a:pPr/>
              <a:t>20</a:t>
            </a:fld>
            <a:endParaRPr lang="he-IL" altLang="he-IL" sz="120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מציין מיקום של תמונת שקופית 1">
            <a:extLst>
              <a:ext uri="{FF2B5EF4-FFF2-40B4-BE49-F238E27FC236}">
                <a16:creationId xmlns:a16="http://schemas.microsoft.com/office/drawing/2014/main" id="{3885279B-379C-576B-F4ED-D1DE7683FD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מציין מיקום של הערות 2">
            <a:extLst>
              <a:ext uri="{FF2B5EF4-FFF2-40B4-BE49-F238E27FC236}">
                <a16:creationId xmlns:a16="http://schemas.microsoft.com/office/drawing/2014/main" id="{0A205D50-BCD7-F2B2-50AC-4E394571AF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a:endParaRPr lang="he-IL" altLang="he-IL" dirty="0"/>
          </a:p>
        </p:txBody>
      </p:sp>
      <p:sp>
        <p:nvSpPr>
          <p:cNvPr id="30724" name="מציין מיקום של מספר שקופית 3">
            <a:extLst>
              <a:ext uri="{FF2B5EF4-FFF2-40B4-BE49-F238E27FC236}">
                <a16:creationId xmlns:a16="http://schemas.microsoft.com/office/drawing/2014/main" id="{AB431983-6013-8D1A-0291-CD3C0315C9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03300"/>
                </a:solidFill>
                <a:latin typeface="Arial" panose="020B0604020202020204" pitchFamily="34" charset="0"/>
                <a:cs typeface="Arial" panose="020B0604020202020204" pitchFamily="34" charset="0"/>
              </a:defRPr>
            </a:lvl1pPr>
            <a:lvl2pPr marL="750888" indent="-287338">
              <a:defRPr sz="2000">
                <a:solidFill>
                  <a:srgbClr val="003300"/>
                </a:solidFill>
                <a:latin typeface="Arial" panose="020B0604020202020204" pitchFamily="34" charset="0"/>
                <a:cs typeface="Arial" panose="020B0604020202020204" pitchFamily="34" charset="0"/>
              </a:defRPr>
            </a:lvl2pPr>
            <a:lvl3pPr marL="1154113" indent="-230188">
              <a:defRPr sz="2000">
                <a:solidFill>
                  <a:srgbClr val="003300"/>
                </a:solidFill>
                <a:latin typeface="Arial" panose="020B0604020202020204" pitchFamily="34" charset="0"/>
                <a:cs typeface="Arial" panose="020B0604020202020204" pitchFamily="34" charset="0"/>
              </a:defRPr>
            </a:lvl3pPr>
            <a:lvl4pPr marL="1617663" indent="-230188">
              <a:defRPr sz="2000">
                <a:solidFill>
                  <a:srgbClr val="003300"/>
                </a:solidFill>
                <a:latin typeface="Arial" panose="020B0604020202020204" pitchFamily="34" charset="0"/>
                <a:cs typeface="Arial" panose="020B0604020202020204" pitchFamily="34" charset="0"/>
              </a:defRPr>
            </a:lvl4pPr>
            <a:lvl5pPr marL="2079625" indent="-230188">
              <a:defRPr sz="2000">
                <a:solidFill>
                  <a:srgbClr val="003300"/>
                </a:solidFill>
                <a:latin typeface="Arial" panose="020B0604020202020204" pitchFamily="34" charset="0"/>
                <a:cs typeface="Arial" panose="020B0604020202020204" pitchFamily="34" charset="0"/>
              </a:defRPr>
            </a:lvl5pPr>
            <a:lvl6pPr marL="2536825" indent="-230188" algn="l" rtl="0" eaLnBrk="0" fontAlgn="base" hangingPunct="0">
              <a:spcBef>
                <a:spcPct val="0"/>
              </a:spcBef>
              <a:spcAft>
                <a:spcPct val="0"/>
              </a:spcAft>
              <a:defRPr sz="2000">
                <a:solidFill>
                  <a:srgbClr val="003300"/>
                </a:solidFill>
                <a:latin typeface="Arial" panose="020B0604020202020204" pitchFamily="34" charset="0"/>
                <a:cs typeface="Arial" panose="020B0604020202020204" pitchFamily="34" charset="0"/>
              </a:defRPr>
            </a:lvl6pPr>
            <a:lvl7pPr marL="2994025" indent="-230188" algn="l" rtl="0" eaLnBrk="0" fontAlgn="base" hangingPunct="0">
              <a:spcBef>
                <a:spcPct val="0"/>
              </a:spcBef>
              <a:spcAft>
                <a:spcPct val="0"/>
              </a:spcAft>
              <a:defRPr sz="2000">
                <a:solidFill>
                  <a:srgbClr val="003300"/>
                </a:solidFill>
                <a:latin typeface="Arial" panose="020B0604020202020204" pitchFamily="34" charset="0"/>
                <a:cs typeface="Arial" panose="020B0604020202020204" pitchFamily="34" charset="0"/>
              </a:defRPr>
            </a:lvl7pPr>
            <a:lvl8pPr marL="3451225" indent="-230188" algn="l" rtl="0" eaLnBrk="0" fontAlgn="base" hangingPunct="0">
              <a:spcBef>
                <a:spcPct val="0"/>
              </a:spcBef>
              <a:spcAft>
                <a:spcPct val="0"/>
              </a:spcAft>
              <a:defRPr sz="2000">
                <a:solidFill>
                  <a:srgbClr val="003300"/>
                </a:solidFill>
                <a:latin typeface="Arial" panose="020B0604020202020204" pitchFamily="34" charset="0"/>
                <a:cs typeface="Arial" panose="020B0604020202020204" pitchFamily="34" charset="0"/>
              </a:defRPr>
            </a:lvl8pPr>
            <a:lvl9pPr marL="3908425" indent="-230188" algn="l" rtl="0" eaLnBrk="0" fontAlgn="base" hangingPunct="0">
              <a:spcBef>
                <a:spcPct val="0"/>
              </a:spcBef>
              <a:spcAft>
                <a:spcPct val="0"/>
              </a:spcAft>
              <a:defRPr sz="2000">
                <a:solidFill>
                  <a:srgbClr val="003300"/>
                </a:solidFill>
                <a:latin typeface="Arial" panose="020B0604020202020204" pitchFamily="34" charset="0"/>
                <a:cs typeface="Arial" panose="020B0604020202020204" pitchFamily="34" charset="0"/>
              </a:defRPr>
            </a:lvl9pPr>
          </a:lstStyle>
          <a:p>
            <a:fld id="{59027DB5-D0D0-4D4D-BED7-91E22FCDA283}" type="slidenum">
              <a:rPr lang="he-IL" altLang="he-IL" sz="1200" smtClean="0">
                <a:solidFill>
                  <a:schemeClr val="tx1"/>
                </a:solidFill>
                <a:cs typeface="Arial Unicode MS" panose="020B0604020202020204" pitchFamily="34" charset="-128"/>
              </a:rPr>
              <a:pPr/>
              <a:t>22</a:t>
            </a:fld>
            <a:endParaRPr lang="he-IL" altLang="he-IL" sz="1200">
              <a:solidFill>
                <a:schemeClr val="tx1"/>
              </a:solidFill>
              <a:cs typeface="Arial Unicode MS" panose="020B060402020202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5"/>
          </p:nvPr>
        </p:nvSpPr>
        <p:spPr/>
        <p:txBody>
          <a:bodyPr/>
          <a:lstStyle/>
          <a:p>
            <a:fld id="{73240326-5303-4B57-9149-4A159367E8A4}" type="slidenum">
              <a:rPr lang="he-IL" smtClean="0"/>
              <a:t>25</a:t>
            </a:fld>
            <a:endParaRPr lang="he-IL"/>
          </a:p>
        </p:txBody>
      </p:sp>
    </p:spTree>
    <p:extLst>
      <p:ext uri="{BB962C8B-B14F-4D97-AF65-F5344CB8AC3E}">
        <p14:creationId xmlns:p14="http://schemas.microsoft.com/office/powerpoint/2010/main" val="400770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he-IL" dirty="0"/>
              <a:t>Thank you for listening.</a:t>
            </a:r>
            <a:r>
              <a:rPr lang="en-US" altLang="he-IL" baseline="0" dirty="0"/>
              <a:t> This is my email – </a:t>
            </a:r>
            <a:r>
              <a:rPr lang="en-CA" sz="1100" dirty="0"/>
              <a:t>Please feel free to contact me</a:t>
            </a:r>
            <a:endParaRPr lang="en-US" altLang="he-IL" baseline="0" dirty="0"/>
          </a:p>
          <a:p>
            <a:pPr algn="l" rtl="0"/>
            <a:endParaRPr lang="he-IL" dirty="0"/>
          </a:p>
        </p:txBody>
      </p:sp>
      <p:sp>
        <p:nvSpPr>
          <p:cNvPr id="4" name="מציין מיקום של מספר שקופית 3"/>
          <p:cNvSpPr>
            <a:spLocks noGrp="1"/>
          </p:cNvSpPr>
          <p:nvPr>
            <p:ph type="sldNum" sz="quarter" idx="5"/>
          </p:nvPr>
        </p:nvSpPr>
        <p:spPr/>
        <p:txBody>
          <a:bodyPr/>
          <a:lstStyle/>
          <a:p>
            <a:fld id="{73240326-5303-4B57-9149-4A159367E8A4}" type="slidenum">
              <a:rPr lang="he-IL" smtClean="0"/>
              <a:t>27</a:t>
            </a:fld>
            <a:endParaRPr lang="he-IL"/>
          </a:p>
        </p:txBody>
      </p:sp>
    </p:spTree>
    <p:extLst>
      <p:ext uri="{BB962C8B-B14F-4D97-AF65-F5344CB8AC3E}">
        <p14:creationId xmlns:p14="http://schemas.microsoft.com/office/powerpoint/2010/main" val="316782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rPr>
              <a:t>Medical Associations have begun to created programs to address the health needs of their members</a:t>
            </a:r>
            <a:endParaRPr lang="en-US" sz="1800" dirty="0">
              <a:solidFill>
                <a:srgbClr val="3C4245"/>
              </a:solidFill>
            </a:endParaRPr>
          </a:p>
          <a:p>
            <a:pPr marL="0" marR="0" lvl="0" indent="0" algn="l" defTabSz="914400" rtl="1" eaLnBrk="1" fontAlgn="auto" latinLnBrk="0" hangingPunct="1">
              <a:lnSpc>
                <a:spcPct val="100000"/>
              </a:lnSpc>
              <a:spcBef>
                <a:spcPts val="0"/>
              </a:spcBef>
              <a:spcAft>
                <a:spcPts val="0"/>
              </a:spcAft>
              <a:buClrTx/>
              <a:buSzTx/>
              <a:buFontTx/>
              <a:buNone/>
              <a:tabLst/>
              <a:defRPr/>
            </a:pPr>
            <a:endParaRPr lang="en-US" sz="1800" b="0" i="0" u="none" strike="noStrike" baseline="0" dirty="0">
              <a:latin typeface="OEMeodedPashutPro-Light"/>
            </a:endParaRPr>
          </a:p>
        </p:txBody>
      </p:sp>
      <p:sp>
        <p:nvSpPr>
          <p:cNvPr id="4" name="מציין מיקום של מספר שקופית 3"/>
          <p:cNvSpPr>
            <a:spLocks noGrp="1"/>
          </p:cNvSpPr>
          <p:nvPr>
            <p:ph type="sldNum" sz="quarter" idx="5"/>
          </p:nvPr>
        </p:nvSpPr>
        <p:spPr/>
        <p:txBody>
          <a:bodyPr/>
          <a:lstStyle/>
          <a:p>
            <a:fld id="{73240326-5303-4B57-9149-4A159367E8A4}" type="slidenum">
              <a:rPr lang="he-IL" smtClean="0"/>
              <a:t>2</a:t>
            </a:fld>
            <a:endParaRPr lang="he-IL"/>
          </a:p>
        </p:txBody>
      </p:sp>
    </p:spTree>
    <p:extLst>
      <p:ext uri="{BB962C8B-B14F-4D97-AF65-F5344CB8AC3E}">
        <p14:creationId xmlns:p14="http://schemas.microsoft.com/office/powerpoint/2010/main" val="137584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174311DB-370A-41D4-8423-7E831FD7EA66}" type="slidenum">
              <a:rPr lang="he-IL" smtClean="0"/>
              <a:t>3</a:t>
            </a:fld>
            <a:endParaRPr lang="he-IL"/>
          </a:p>
        </p:txBody>
      </p:sp>
    </p:spTree>
    <p:extLst>
      <p:ext uri="{BB962C8B-B14F-4D97-AF65-F5344CB8AC3E}">
        <p14:creationId xmlns:p14="http://schemas.microsoft.com/office/powerpoint/2010/main" val="135979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lstStyle/>
          <a:p>
            <a:pPr algn="l" rtl="0"/>
            <a:r>
              <a:rPr lang="en-US" sz="1800" dirty="0">
                <a:effectLst/>
                <a:latin typeface="Times New Roman" panose="02020603050405020304" pitchFamily="18" charset="0"/>
                <a:ea typeface="Calibri" panose="020F0502020204030204" pitchFamily="34" charset="0"/>
              </a:rPr>
              <a:t>At that time, little was known about health and well being in the Israeli physician population. </a:t>
            </a:r>
          </a:p>
          <a:p>
            <a:pPr algn="l" rtl="0"/>
            <a:r>
              <a:rPr lang="en-US" sz="1800" dirty="0">
                <a:effectLst/>
                <a:latin typeface="Calibri" panose="020F0502020204030204" pitchFamily="34" charset="0"/>
                <a:ea typeface="Calibri" panose="020F0502020204030204" pitchFamily="34" charset="0"/>
                <a:cs typeface="Arial" panose="020B0604020202020204" pitchFamily="34" charset="0"/>
              </a:rPr>
              <a:t>To understand the extent of the problem we made a survey of IMA members on health practice. </a:t>
            </a:r>
          </a:p>
          <a:p>
            <a:pPr algn="l" rtl="0"/>
            <a:r>
              <a:rPr lang="en-US" sz="1800" dirty="0">
                <a:effectLst/>
                <a:latin typeface="Calibri" panose="020F0502020204030204" pitchFamily="34" charset="0"/>
                <a:ea typeface="Calibri" panose="020F0502020204030204" pitchFamily="34" charset="0"/>
                <a:cs typeface="Arial" panose="020B0604020202020204" pitchFamily="34" charset="0"/>
              </a:rPr>
              <a:t>The idea was to understand the basic status and initiate programs to improve physician’s health</a:t>
            </a:r>
            <a:endParaRPr lang="en-US" sz="1200" dirty="0"/>
          </a:p>
          <a:p>
            <a:pPr algn="l" rtl="0"/>
            <a:endParaRPr lang="he-IL" dirty="0"/>
          </a:p>
        </p:txBody>
      </p:sp>
      <p:sp>
        <p:nvSpPr>
          <p:cNvPr id="4" name="מציין מיקום של מספר שקופית 3"/>
          <p:cNvSpPr>
            <a:spLocks noGrp="1"/>
          </p:cNvSpPr>
          <p:nvPr>
            <p:ph type="sldNum" sz="quarter" idx="5"/>
          </p:nvPr>
        </p:nvSpPr>
        <p:spPr/>
        <p:txBody>
          <a:bodyPr/>
          <a:lstStyle/>
          <a:p>
            <a:fld id="{73240326-5303-4B57-9149-4A159367E8A4}" type="slidenum">
              <a:rPr lang="he-IL" smtClean="0"/>
              <a:t>4</a:t>
            </a:fld>
            <a:endParaRPr lang="he-IL"/>
          </a:p>
        </p:txBody>
      </p:sp>
    </p:spTree>
    <p:extLst>
      <p:ext uri="{BB962C8B-B14F-4D97-AF65-F5344CB8AC3E}">
        <p14:creationId xmlns:p14="http://schemas.microsoft.com/office/powerpoint/2010/main" val="297227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5"/>
          </p:nvPr>
        </p:nvSpPr>
        <p:spPr/>
        <p:txBody>
          <a:bodyPr/>
          <a:lstStyle/>
          <a:p>
            <a:fld id="{73240326-5303-4B57-9149-4A159367E8A4}" type="slidenum">
              <a:rPr lang="he-IL" smtClean="0"/>
              <a:t>5</a:t>
            </a:fld>
            <a:endParaRPr lang="he-IL"/>
          </a:p>
        </p:txBody>
      </p:sp>
    </p:spTree>
    <p:extLst>
      <p:ext uri="{BB962C8B-B14F-4D97-AF65-F5344CB8AC3E}">
        <p14:creationId xmlns:p14="http://schemas.microsoft.com/office/powerpoint/2010/main" val="89983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Demographics distributions were similar among respondents and non-respondents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5"/>
          </p:nvPr>
        </p:nvSpPr>
        <p:spPr/>
        <p:txBody>
          <a:bodyPr/>
          <a:lstStyle/>
          <a:p>
            <a:fld id="{73240326-5303-4B57-9149-4A159367E8A4}" type="slidenum">
              <a:rPr lang="he-IL" smtClean="0"/>
              <a:t>6</a:t>
            </a:fld>
            <a:endParaRPr lang="he-IL"/>
          </a:p>
        </p:txBody>
      </p:sp>
    </p:spTree>
    <p:extLst>
      <p:ext uri="{BB962C8B-B14F-4D97-AF65-F5344CB8AC3E}">
        <p14:creationId xmlns:p14="http://schemas.microsoft.com/office/powerpoint/2010/main" val="3417470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survey results revealed that most Israeli physicians do not practice a healthy lifestyle.  Over one-third noted exercising fewer than 150 minutes a week, only half eat breakfast or sit down to lunch and only one-third eat a Mediterranean diet, drink enough water, and consume at least five pieces of fruit and vegetables daily. More than half were overweight according to BMI.  8.5% of respondents were smokers; although this rate is lower than the general Israeli population it is higher than rates of physicians who smoke in America (4%) and Canada (3.3%).</a:t>
            </a:r>
          </a:p>
          <a:p>
            <a:pPr algn="l" rtl="0"/>
            <a:endParaRPr lang="he-IL" dirty="0"/>
          </a:p>
        </p:txBody>
      </p:sp>
      <p:sp>
        <p:nvSpPr>
          <p:cNvPr id="4" name="מציין מיקום של מספר שקופית 3"/>
          <p:cNvSpPr>
            <a:spLocks noGrp="1"/>
          </p:cNvSpPr>
          <p:nvPr>
            <p:ph type="sldNum" sz="quarter" idx="5"/>
          </p:nvPr>
        </p:nvSpPr>
        <p:spPr/>
        <p:txBody>
          <a:bodyPr/>
          <a:lstStyle/>
          <a:p>
            <a:fld id="{73240326-5303-4B57-9149-4A159367E8A4}" type="slidenum">
              <a:rPr lang="he-IL" smtClean="0"/>
              <a:t>7</a:t>
            </a:fld>
            <a:endParaRPr lang="he-IL"/>
          </a:p>
        </p:txBody>
      </p:sp>
    </p:spTree>
    <p:extLst>
      <p:ext uri="{BB962C8B-B14F-4D97-AF65-F5344CB8AC3E}">
        <p14:creationId xmlns:p14="http://schemas.microsoft.com/office/powerpoint/2010/main" val="220221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5"/>
          </p:nvPr>
        </p:nvSpPr>
        <p:spPr/>
        <p:txBody>
          <a:bodyPr/>
          <a:lstStyle/>
          <a:p>
            <a:fld id="{73240326-5303-4B57-9149-4A159367E8A4}" type="slidenum">
              <a:rPr lang="he-IL" smtClean="0"/>
              <a:t>9</a:t>
            </a:fld>
            <a:endParaRPr lang="he-IL"/>
          </a:p>
        </p:txBody>
      </p:sp>
    </p:spTree>
    <p:extLst>
      <p:ext uri="{BB962C8B-B14F-4D97-AF65-F5344CB8AC3E}">
        <p14:creationId xmlns:p14="http://schemas.microsoft.com/office/powerpoint/2010/main" val="2480934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EAD9C97-796C-4603-97F2-44161AD46F26}" type="slidenum">
              <a:rPr lang="he-IL" smtClean="0"/>
              <a:t>10</a:t>
            </a:fld>
            <a:endParaRPr lang="he-IL"/>
          </a:p>
        </p:txBody>
      </p:sp>
    </p:spTree>
    <p:extLst>
      <p:ext uri="{BB962C8B-B14F-4D97-AF65-F5344CB8AC3E}">
        <p14:creationId xmlns:p14="http://schemas.microsoft.com/office/powerpoint/2010/main" val="192273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CEA7-D2AE-4056-A3D0-21F2EA04B17A}" type="datetime1">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6A76-7EDF-4364-B219-EFD454BC136A}" type="slidenum">
              <a:rPr lang="en-US" smtClean="0"/>
              <a:t>‹#›</a:t>
            </a:fld>
            <a:endParaRPr lang="en-US"/>
          </a:p>
        </p:txBody>
      </p:sp>
    </p:spTree>
    <p:extLst>
      <p:ext uri="{BB962C8B-B14F-4D97-AF65-F5344CB8AC3E}">
        <p14:creationId xmlns:p14="http://schemas.microsoft.com/office/powerpoint/2010/main" val="184200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23FF7-4A7E-4A78-BD37-1A58BE286E10}" type="datetime1">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6A76-7EDF-4364-B219-EFD454BC136A}" type="slidenum">
              <a:rPr lang="en-US" smtClean="0"/>
              <a:t>‹#›</a:t>
            </a:fld>
            <a:endParaRPr lang="en-US"/>
          </a:p>
        </p:txBody>
      </p:sp>
    </p:spTree>
    <p:extLst>
      <p:ext uri="{BB962C8B-B14F-4D97-AF65-F5344CB8AC3E}">
        <p14:creationId xmlns:p14="http://schemas.microsoft.com/office/powerpoint/2010/main" val="361819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E9FF1-B9CD-4A67-A6B3-197178C3BAC3}" type="datetime1">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6A76-7EDF-4364-B219-EFD454BC136A}" type="slidenum">
              <a:rPr lang="en-US" smtClean="0"/>
              <a:t>‹#›</a:t>
            </a:fld>
            <a:endParaRPr lang="en-US"/>
          </a:p>
        </p:txBody>
      </p:sp>
    </p:spTree>
    <p:extLst>
      <p:ext uri="{BB962C8B-B14F-4D97-AF65-F5344CB8AC3E}">
        <p14:creationId xmlns:p14="http://schemas.microsoft.com/office/powerpoint/2010/main" val="317986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4E26BF-7E84-491D-84A0-510404394A79}" type="datetime1">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6A76-7EDF-4364-B219-EFD454BC136A}" type="slidenum">
              <a:rPr lang="en-US" smtClean="0"/>
              <a:t>‹#›</a:t>
            </a:fld>
            <a:endParaRPr lang="en-US"/>
          </a:p>
        </p:txBody>
      </p:sp>
    </p:spTree>
    <p:extLst>
      <p:ext uri="{BB962C8B-B14F-4D97-AF65-F5344CB8AC3E}">
        <p14:creationId xmlns:p14="http://schemas.microsoft.com/office/powerpoint/2010/main" val="182656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34B17-8726-422A-8029-CC93C48337BE}" type="datetime1">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6A76-7EDF-4364-B219-EFD454BC136A}" type="slidenum">
              <a:rPr lang="en-US" smtClean="0"/>
              <a:t>‹#›</a:t>
            </a:fld>
            <a:endParaRPr lang="en-US"/>
          </a:p>
        </p:txBody>
      </p:sp>
    </p:spTree>
    <p:extLst>
      <p:ext uri="{BB962C8B-B14F-4D97-AF65-F5344CB8AC3E}">
        <p14:creationId xmlns:p14="http://schemas.microsoft.com/office/powerpoint/2010/main" val="82255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22889D-4145-479A-9BEA-417B2478D857}" type="datetime1">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6A76-7EDF-4364-B219-EFD454BC136A}" type="slidenum">
              <a:rPr lang="en-US" smtClean="0"/>
              <a:t>‹#›</a:t>
            </a:fld>
            <a:endParaRPr lang="en-US"/>
          </a:p>
        </p:txBody>
      </p:sp>
    </p:spTree>
    <p:extLst>
      <p:ext uri="{BB962C8B-B14F-4D97-AF65-F5344CB8AC3E}">
        <p14:creationId xmlns:p14="http://schemas.microsoft.com/office/powerpoint/2010/main" val="201832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9BB19E-EB21-4883-82FE-D2DD3449D881}" type="datetime1">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B6A76-7EDF-4364-B219-EFD454BC136A}" type="slidenum">
              <a:rPr lang="en-US" smtClean="0"/>
              <a:t>‹#›</a:t>
            </a:fld>
            <a:endParaRPr lang="en-US"/>
          </a:p>
        </p:txBody>
      </p:sp>
    </p:spTree>
    <p:extLst>
      <p:ext uri="{BB962C8B-B14F-4D97-AF65-F5344CB8AC3E}">
        <p14:creationId xmlns:p14="http://schemas.microsoft.com/office/powerpoint/2010/main" val="154259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B56C65-7144-4187-8CA4-617DB0759CE7}" type="datetime1">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B6A76-7EDF-4364-B219-EFD454BC136A}" type="slidenum">
              <a:rPr lang="en-US" smtClean="0"/>
              <a:t>‹#›</a:t>
            </a:fld>
            <a:endParaRPr lang="en-US"/>
          </a:p>
        </p:txBody>
      </p:sp>
    </p:spTree>
    <p:extLst>
      <p:ext uri="{BB962C8B-B14F-4D97-AF65-F5344CB8AC3E}">
        <p14:creationId xmlns:p14="http://schemas.microsoft.com/office/powerpoint/2010/main" val="259885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E326F-39B6-43E1-B727-D23247C77C5B}" type="datetime1">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B6A76-7EDF-4364-B219-EFD454BC136A}" type="slidenum">
              <a:rPr lang="en-US" smtClean="0"/>
              <a:t>‹#›</a:t>
            </a:fld>
            <a:endParaRPr lang="en-US"/>
          </a:p>
        </p:txBody>
      </p:sp>
    </p:spTree>
    <p:extLst>
      <p:ext uri="{BB962C8B-B14F-4D97-AF65-F5344CB8AC3E}">
        <p14:creationId xmlns:p14="http://schemas.microsoft.com/office/powerpoint/2010/main" val="47177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DF1E7-7731-48F9-BC17-2FF58CE5BC42}" type="datetime1">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6A76-7EDF-4364-B219-EFD454BC136A}" type="slidenum">
              <a:rPr lang="en-US" smtClean="0"/>
              <a:t>‹#›</a:t>
            </a:fld>
            <a:endParaRPr lang="en-US"/>
          </a:p>
        </p:txBody>
      </p:sp>
    </p:spTree>
    <p:extLst>
      <p:ext uri="{BB962C8B-B14F-4D97-AF65-F5344CB8AC3E}">
        <p14:creationId xmlns:p14="http://schemas.microsoft.com/office/powerpoint/2010/main" val="139035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1E1E0-2DA7-40CF-AC8E-4E82EAE0E28C}" type="datetime1">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6A76-7EDF-4364-B219-EFD454BC136A}" type="slidenum">
              <a:rPr lang="en-US" smtClean="0"/>
              <a:t>‹#›</a:t>
            </a:fld>
            <a:endParaRPr lang="en-US"/>
          </a:p>
        </p:txBody>
      </p:sp>
    </p:spTree>
    <p:extLst>
      <p:ext uri="{BB962C8B-B14F-4D97-AF65-F5344CB8AC3E}">
        <p14:creationId xmlns:p14="http://schemas.microsoft.com/office/powerpoint/2010/main" val="79925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5" name="m_-2559150560328625237541BE9E6-DC7E-43B9-9162-71CD37767412" descr="371AE205-7DB3-4784-9CE6-F27A3013701F@Home"/>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17327"/>
            <a:ext cx="9143999" cy="68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47392-31A3-4014-99D8-57E2A93B122B}" type="datetime1">
              <a:rPr lang="en-US" smtClean="0"/>
              <a:t>11/17/2022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B6A76-7EDF-4364-B219-EFD454BC136A}" type="slidenum">
              <a:rPr lang="en-US" smtClean="0"/>
              <a:t>‹#›</a:t>
            </a:fld>
            <a:endParaRPr lang="en-US"/>
          </a:p>
        </p:txBody>
      </p:sp>
    </p:spTree>
    <p:extLst>
      <p:ext uri="{BB962C8B-B14F-4D97-AF65-F5344CB8AC3E}">
        <p14:creationId xmlns:p14="http://schemas.microsoft.com/office/powerpoint/2010/main" val="3595659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2.xml"/><Relationship Id="rId7" Type="http://schemas.openxmlformats.org/officeDocument/2006/relationships/slide" Target="slide17.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2.xml"/><Relationship Id="rId7" Type="http://schemas.openxmlformats.org/officeDocument/2006/relationships/slide" Target="slide17.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mailto:Lilach.malatskey@gmail.com" TargetMode="External"/><Relationship Id="rId5" Type="http://schemas.openxmlformats.org/officeDocument/2006/relationships/image" Target="../media/image25.pn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53752" y="2696716"/>
            <a:ext cx="9036496" cy="1752600"/>
          </a:xfrm>
          <a:prstGeom prst="rect">
            <a:avLst/>
          </a:prstGeom>
          <a:noFill/>
          <a:ln>
            <a:noFill/>
          </a:ln>
        </p:spPr>
        <p:txBody>
          <a:bodyPr lIns="91425" tIns="45700" rIns="91425" bIns="45700" anchor="ctr" anchorCtr="0">
            <a:noAutofit/>
          </a:bodyPr>
          <a:lstStyle/>
          <a:p>
            <a:pPr marL="0" marR="0" lvl="0" indent="0" algn="ctr" rtl="0">
              <a:lnSpc>
                <a:spcPct val="80000"/>
              </a:lnSpc>
              <a:spcBef>
                <a:spcPts val="476"/>
              </a:spcBef>
              <a:spcAft>
                <a:spcPts val="0"/>
              </a:spcAft>
              <a:buClr>
                <a:schemeClr val="dk1"/>
              </a:buClr>
              <a:buSzPct val="25000"/>
              <a:buFont typeface="Arial"/>
              <a:buNone/>
            </a:pPr>
            <a:br>
              <a:rPr lang="en-US" sz="4000" b="1" dirty="0">
                <a:solidFill>
                  <a:srgbClr val="0070C0"/>
                </a:solidFill>
                <a:effectLst>
                  <a:outerShdw blurRad="38100" dist="38100" dir="2700000" algn="tl">
                    <a:srgbClr val="000000">
                      <a:alpha val="43137"/>
                    </a:srgbClr>
                  </a:outerShdw>
                </a:effectLst>
              </a:rPr>
            </a:br>
            <a:br>
              <a:rPr lang="en-US" sz="4000" b="1" dirty="0">
                <a:solidFill>
                  <a:srgbClr val="0070C0"/>
                </a:solidFill>
                <a:effectLst>
                  <a:outerShdw blurRad="38100" dist="38100" dir="2700000" algn="tl">
                    <a:srgbClr val="000000">
                      <a:alpha val="43137"/>
                    </a:srgbClr>
                  </a:outerShdw>
                </a:effectLst>
              </a:rPr>
            </a:br>
            <a:br>
              <a:rPr lang="en-US" sz="4000" b="1" dirty="0">
                <a:solidFill>
                  <a:srgbClr val="0070C0"/>
                </a:solidFill>
                <a:effectLst>
                  <a:outerShdw blurRad="38100" dist="38100" dir="2700000" algn="tl">
                    <a:srgbClr val="000000">
                      <a:alpha val="43137"/>
                    </a:srgbClr>
                  </a:outerShdw>
                </a:effectLst>
              </a:rPr>
            </a:br>
            <a:br>
              <a:rPr lang="en-US" sz="4000" b="1" dirty="0">
                <a:solidFill>
                  <a:srgbClr val="0070C0"/>
                </a:solidFill>
                <a:effectLst>
                  <a:outerShdw blurRad="38100" dist="38100" dir="2700000" algn="tl">
                    <a:srgbClr val="000000">
                      <a:alpha val="43137"/>
                    </a:srgbClr>
                  </a:outerShdw>
                </a:effectLst>
              </a:rPr>
            </a:br>
            <a:br>
              <a:rPr lang="en-US" sz="4000" b="1" dirty="0">
                <a:solidFill>
                  <a:srgbClr val="0070C0"/>
                </a:solidFill>
                <a:effectLst>
                  <a:outerShdw blurRad="38100" dist="38100" dir="2700000" algn="tl">
                    <a:srgbClr val="000000">
                      <a:alpha val="43137"/>
                    </a:srgbClr>
                  </a:outerShdw>
                </a:effectLst>
              </a:rPr>
            </a:br>
            <a:br>
              <a:rPr lang="en-US" sz="4000" b="1" dirty="0">
                <a:solidFill>
                  <a:srgbClr val="0070C0"/>
                </a:solidFill>
                <a:effectLst>
                  <a:outerShdw blurRad="38100" dist="38100" dir="2700000" algn="tl">
                    <a:srgbClr val="000000">
                      <a:alpha val="43137"/>
                    </a:srgbClr>
                  </a:outerShdw>
                </a:effectLst>
              </a:rPr>
            </a:br>
            <a:br>
              <a:rPr lang="en-US" sz="4000" b="1" dirty="0">
                <a:solidFill>
                  <a:srgbClr val="0070C0"/>
                </a:solidFill>
                <a:effectLst>
                  <a:outerShdw blurRad="38100" dist="38100" dir="2700000" algn="tl">
                    <a:srgbClr val="000000">
                      <a:alpha val="43137"/>
                    </a:srgbClr>
                  </a:outerShdw>
                </a:effectLst>
              </a:rPr>
            </a:br>
            <a:br>
              <a:rPr lang="en-US" sz="4000" b="1" dirty="0">
                <a:solidFill>
                  <a:srgbClr val="0070C0"/>
                </a:solidFill>
                <a:effectLst>
                  <a:outerShdw blurRad="38100" dist="38100" dir="2700000" algn="tl">
                    <a:srgbClr val="000000">
                      <a:alpha val="43137"/>
                    </a:srgbClr>
                  </a:outerShdw>
                </a:effectLst>
              </a:rPr>
            </a:br>
            <a:br>
              <a:rPr lang="en-US" sz="4000" b="1" dirty="0">
                <a:solidFill>
                  <a:srgbClr val="0070C0"/>
                </a:solidFill>
                <a:effectLst>
                  <a:outerShdw blurRad="38100" dist="38100" dir="2700000" algn="tl">
                    <a:srgbClr val="000000">
                      <a:alpha val="43137"/>
                    </a:srgbClr>
                  </a:outerShdw>
                </a:effectLst>
              </a:rPr>
            </a:br>
            <a:r>
              <a:rPr lang="en-US" sz="4000" b="1" dirty="0">
                <a:solidFill>
                  <a:srgbClr val="0070C0"/>
                </a:solidFill>
                <a:effectLst>
                  <a:outerShdw blurRad="38100" dist="38100" dir="2700000" algn="tl">
                    <a:srgbClr val="000000">
                      <a:alpha val="43137"/>
                    </a:srgbClr>
                  </a:outerShdw>
                </a:effectLst>
              </a:rPr>
              <a:t> </a:t>
            </a:r>
            <a:br>
              <a:rPr lang="en-US" sz="4000" b="1" dirty="0">
                <a:solidFill>
                  <a:srgbClr val="0070C0"/>
                </a:solidFill>
                <a:effectLst>
                  <a:outerShdw blurRad="38100" dist="38100" dir="2700000" algn="tl">
                    <a:srgbClr val="000000">
                      <a:alpha val="43137"/>
                    </a:srgbClr>
                  </a:outerShdw>
                </a:effectLst>
              </a:rPr>
            </a:br>
            <a:r>
              <a:rPr lang="en-US" sz="2400" b="1" i="0" dirty="0">
                <a:solidFill>
                  <a:srgbClr val="0070C0"/>
                </a:solidFill>
                <a:effectLst/>
                <a:latin typeface="comic sans ms" panose="030F0702030302020204" pitchFamily="66" charset="0"/>
              </a:rPr>
              <a:t>Lilach Malatskey M.D. M.H.A</a:t>
            </a:r>
            <a:br>
              <a:rPr lang="en-US" sz="2400" b="1" i="0" dirty="0">
                <a:solidFill>
                  <a:srgbClr val="0070C0"/>
                </a:solidFill>
                <a:effectLst/>
                <a:latin typeface="comic sans ms" panose="030F0702030302020204" pitchFamily="66" charset="0"/>
              </a:rPr>
            </a:br>
            <a:br>
              <a:rPr lang="en-US" sz="2400" b="1" i="0" dirty="0">
                <a:solidFill>
                  <a:srgbClr val="0070C0"/>
                </a:solidFill>
                <a:effectLst/>
                <a:latin typeface="comic sans ms" panose="030F0702030302020204" pitchFamily="66" charset="0"/>
              </a:rPr>
            </a:br>
            <a:br>
              <a:rPr lang="en-US" sz="2000" i="0" dirty="0">
                <a:solidFill>
                  <a:srgbClr val="0070C0"/>
                </a:solidFill>
                <a:effectLst/>
                <a:latin typeface="comic sans ms" panose="030F0702030302020204" pitchFamily="66" charset="0"/>
              </a:rPr>
            </a:br>
            <a:r>
              <a:rPr lang="en-US" sz="2000" i="0" dirty="0">
                <a:solidFill>
                  <a:srgbClr val="0070C0"/>
                </a:solidFill>
                <a:effectLst/>
                <a:latin typeface="comic sans ms" panose="030F0702030302020204" pitchFamily="66" charset="0"/>
              </a:rPr>
              <a:t>Head of the Israeli forum for physician’s health and wellbeing  </a:t>
            </a:r>
            <a:br>
              <a:rPr lang="en-US" sz="2000" i="0" dirty="0">
                <a:solidFill>
                  <a:srgbClr val="0070C0"/>
                </a:solidFill>
                <a:effectLst/>
                <a:latin typeface="comic sans ms" panose="030F0702030302020204" pitchFamily="66" charset="0"/>
              </a:rPr>
            </a:br>
            <a:r>
              <a:rPr lang="en-US" sz="2000" i="0" dirty="0">
                <a:solidFill>
                  <a:srgbClr val="0070C0"/>
                </a:solidFill>
                <a:effectLst/>
                <a:latin typeface="comic sans ms" panose="030F0702030302020204" pitchFamily="66" charset="0"/>
              </a:rPr>
              <a:t>Israel Medical Association</a:t>
            </a:r>
            <a:br>
              <a:rPr lang="en-US" sz="2000" i="0" dirty="0">
                <a:solidFill>
                  <a:srgbClr val="0070C0"/>
                </a:solidFill>
                <a:effectLst/>
                <a:latin typeface="comic sans ms" panose="030F0702030302020204" pitchFamily="66" charset="0"/>
              </a:rPr>
            </a:br>
            <a:br>
              <a:rPr lang="en-US" sz="2000" i="0" dirty="0">
                <a:solidFill>
                  <a:srgbClr val="0070C0"/>
                </a:solidFill>
                <a:effectLst/>
                <a:latin typeface="comic sans ms" panose="030F0702030302020204" pitchFamily="66" charset="0"/>
              </a:rPr>
            </a:br>
            <a:r>
              <a:rPr lang="en-US" sz="2000" i="0" dirty="0">
                <a:solidFill>
                  <a:srgbClr val="0070C0"/>
                </a:solidFill>
                <a:effectLst/>
                <a:latin typeface="comic sans ms" panose="030F0702030302020204" pitchFamily="66" charset="0"/>
              </a:rPr>
              <a:t>President, The Israeli Society of Lifestyle Medicine</a:t>
            </a:r>
            <a:br>
              <a:rPr lang="en-US" sz="2000" i="0" dirty="0">
                <a:solidFill>
                  <a:srgbClr val="0070C0"/>
                </a:solidFill>
                <a:effectLst/>
                <a:latin typeface="comic sans ms" panose="030F0702030302020204" pitchFamily="66" charset="0"/>
              </a:rPr>
            </a:br>
            <a:br>
              <a:rPr lang="en-US" sz="2000" i="0" dirty="0">
                <a:solidFill>
                  <a:srgbClr val="0070C0"/>
                </a:solidFill>
                <a:effectLst/>
                <a:latin typeface="comic sans ms" panose="030F0702030302020204" pitchFamily="66" charset="0"/>
              </a:rPr>
            </a:br>
            <a:r>
              <a:rPr lang="en-US" sz="2000" i="0" dirty="0">
                <a:solidFill>
                  <a:srgbClr val="0070C0"/>
                </a:solidFill>
                <a:effectLst/>
                <a:latin typeface="comic sans ms" panose="030F0702030302020204" pitchFamily="66" charset="0"/>
              </a:rPr>
              <a:t>Vice Dean for community education</a:t>
            </a:r>
            <a:br>
              <a:rPr lang="en-US" sz="2000" i="0" dirty="0">
                <a:solidFill>
                  <a:srgbClr val="0070C0"/>
                </a:solidFill>
                <a:effectLst/>
                <a:latin typeface="comic sans ms" panose="030F0702030302020204" pitchFamily="66" charset="0"/>
              </a:rPr>
            </a:br>
            <a:r>
              <a:rPr lang="en-US" sz="2000" i="0" dirty="0" err="1">
                <a:solidFill>
                  <a:srgbClr val="0070C0"/>
                </a:solidFill>
                <a:effectLst/>
                <a:latin typeface="comic sans ms" panose="030F0702030302020204" pitchFamily="66" charset="0"/>
              </a:rPr>
              <a:t>Azrieli</a:t>
            </a:r>
            <a:r>
              <a:rPr lang="en-US" sz="2000" i="0" dirty="0">
                <a:solidFill>
                  <a:srgbClr val="0070C0"/>
                </a:solidFill>
                <a:effectLst/>
                <a:latin typeface="comic sans ms" panose="030F0702030302020204" pitchFamily="66" charset="0"/>
              </a:rPr>
              <a:t> Faculty of Medicine, Bar </a:t>
            </a:r>
            <a:r>
              <a:rPr lang="en-US" sz="2000" i="0" dirty="0" err="1">
                <a:solidFill>
                  <a:srgbClr val="0070C0"/>
                </a:solidFill>
                <a:effectLst/>
                <a:latin typeface="comic sans ms" panose="030F0702030302020204" pitchFamily="66" charset="0"/>
              </a:rPr>
              <a:t>Ilan</a:t>
            </a:r>
            <a:r>
              <a:rPr lang="en-US" sz="2000" i="0" dirty="0">
                <a:solidFill>
                  <a:srgbClr val="0070C0"/>
                </a:solidFill>
                <a:effectLst/>
                <a:latin typeface="comic sans ms" panose="030F0702030302020204" pitchFamily="66" charset="0"/>
              </a:rPr>
              <a:t> University</a:t>
            </a:r>
            <a:br>
              <a:rPr lang="en-US" sz="2000" i="0" dirty="0">
                <a:solidFill>
                  <a:srgbClr val="0070C0"/>
                </a:solidFill>
                <a:effectLst/>
                <a:latin typeface="comic sans ms" panose="030F0702030302020204" pitchFamily="66" charset="0"/>
              </a:rPr>
            </a:br>
            <a:r>
              <a:rPr lang="en-US" sz="2000" i="0" dirty="0">
                <a:solidFill>
                  <a:srgbClr val="0070C0"/>
                </a:solidFill>
                <a:effectLst/>
                <a:latin typeface="comic sans ms" panose="030F0702030302020204" pitchFamily="66" charset="0"/>
              </a:rPr>
              <a:t> </a:t>
            </a:r>
            <a:br>
              <a:rPr lang="en-US" sz="2400" b="1" i="0" dirty="0">
                <a:solidFill>
                  <a:srgbClr val="0070C0"/>
                </a:solidFill>
                <a:effectLst/>
                <a:latin typeface="comic sans ms" panose="030F0702030302020204" pitchFamily="66" charset="0"/>
              </a:rPr>
            </a:br>
            <a:br>
              <a:rPr lang="en-US" sz="2800" b="1" i="0" dirty="0">
                <a:solidFill>
                  <a:srgbClr val="0070C0"/>
                </a:solidFill>
                <a:effectLst/>
                <a:latin typeface="comic sans ms" panose="030F0702030302020204" pitchFamily="66" charset="0"/>
              </a:rPr>
            </a:br>
            <a:br>
              <a:rPr lang="en-US" sz="4800" b="1" dirty="0">
                <a:solidFill>
                  <a:srgbClr val="0070C0"/>
                </a:solidFill>
                <a:effectLst>
                  <a:outerShdw blurRad="38100" dist="38100" dir="2700000" algn="tl">
                    <a:srgbClr val="000000">
                      <a:alpha val="43137"/>
                    </a:srgbClr>
                  </a:outerShdw>
                </a:effectLst>
              </a:rPr>
            </a:br>
            <a:br>
              <a:rPr lang="en-US" sz="4000" b="1" dirty="0">
                <a:solidFill>
                  <a:srgbClr val="0070C0"/>
                </a:solidFill>
                <a:effectLst>
                  <a:outerShdw blurRad="38100" dist="38100" dir="2700000" algn="tl">
                    <a:srgbClr val="000000">
                      <a:alpha val="43137"/>
                    </a:srgbClr>
                  </a:outerShdw>
                </a:effectLst>
              </a:rPr>
            </a:br>
            <a:endParaRPr lang="en-US" sz="3200" b="1" i="0" u="none" strike="noStrike" cap="none" dirty="0">
              <a:solidFill>
                <a:srgbClr val="0070C0"/>
              </a:solidFill>
              <a:effectLst>
                <a:outerShdw blurRad="38100" dist="38100" dir="2700000" algn="tl">
                  <a:srgbClr val="000000">
                    <a:alpha val="43137"/>
                  </a:srgbClr>
                </a:outerShdw>
              </a:effectLst>
              <a:latin typeface="Calibri"/>
              <a:ea typeface="Calibri"/>
              <a:cs typeface="Calibri"/>
              <a:sym typeface="Calibri"/>
            </a:endParaRPr>
          </a:p>
        </p:txBody>
      </p:sp>
      <p:sp>
        <p:nvSpPr>
          <p:cNvPr id="4" name="כותרת משנה 3">
            <a:extLst>
              <a:ext uri="{FF2B5EF4-FFF2-40B4-BE49-F238E27FC236}">
                <a16:creationId xmlns:a16="http://schemas.microsoft.com/office/drawing/2014/main" id="{AB52B1F2-1C14-44AB-9B83-7FD87CF39ADD}"/>
              </a:ext>
            </a:extLst>
          </p:cNvPr>
          <p:cNvSpPr>
            <a:spLocks noGrp="1"/>
          </p:cNvSpPr>
          <p:nvPr>
            <p:ph type="subTitle" idx="1"/>
          </p:nvPr>
        </p:nvSpPr>
        <p:spPr>
          <a:xfrm>
            <a:off x="899592" y="2276872"/>
            <a:ext cx="7200800" cy="1224136"/>
          </a:xfrm>
        </p:spPr>
        <p:txBody>
          <a:bodyPr>
            <a:normAutofit/>
          </a:bodyPr>
          <a:lstStyle/>
          <a:p>
            <a:r>
              <a:rPr lang="en-US" sz="4000" b="1" dirty="0">
                <a:solidFill>
                  <a:srgbClr val="0070C0"/>
                </a:solidFill>
                <a:effectLst>
                  <a:outerShdw blurRad="38100" dist="38100" dir="2700000" algn="tl">
                    <a:srgbClr val="000000">
                      <a:alpha val="43137"/>
                    </a:srgbClr>
                  </a:outerShdw>
                </a:effectLst>
              </a:rPr>
              <a:t>Physicians Health and Well-being</a:t>
            </a:r>
            <a:endParaRPr lang="he-IL" sz="4000" dirty="0"/>
          </a:p>
        </p:txBody>
      </p:sp>
      <p:sp>
        <p:nvSpPr>
          <p:cNvPr id="3" name="מציין מיקום של מספר שקופית 2">
            <a:extLst>
              <a:ext uri="{FF2B5EF4-FFF2-40B4-BE49-F238E27FC236}">
                <a16:creationId xmlns:a16="http://schemas.microsoft.com/office/drawing/2014/main" id="{1B60D650-0486-456B-B67D-027118B8681A}"/>
              </a:ext>
            </a:extLst>
          </p:cNvPr>
          <p:cNvSpPr>
            <a:spLocks noGrp="1"/>
          </p:cNvSpPr>
          <p:nvPr>
            <p:ph type="sldNum" sz="quarter" idx="12"/>
          </p:nvPr>
        </p:nvSpPr>
        <p:spPr/>
        <p:txBody>
          <a:bodyPr/>
          <a:lstStyle/>
          <a:p>
            <a:fld id="{0DCB6A76-7EDF-4364-B219-EFD454BC136A}" type="slidenum">
              <a:rPr lang="en-US" smtClean="0"/>
              <a:t>1</a:t>
            </a:fld>
            <a:endParaRPr lang="en-US"/>
          </a:p>
        </p:txBody>
      </p:sp>
      <p:pic>
        <p:nvPicPr>
          <p:cNvPr id="6" name="תמונה 5">
            <a:extLst>
              <a:ext uri="{FF2B5EF4-FFF2-40B4-BE49-F238E27FC236}">
                <a16:creationId xmlns:a16="http://schemas.microsoft.com/office/drawing/2014/main" id="{3B8C0454-C499-43E3-834F-79A173D08BA9}"/>
              </a:ext>
            </a:extLst>
          </p:cNvPr>
          <p:cNvPicPr>
            <a:picLocks noChangeAspect="1"/>
          </p:cNvPicPr>
          <p:nvPr/>
        </p:nvPicPr>
        <p:blipFill>
          <a:blip r:embed="rId3"/>
          <a:stretch>
            <a:fillRect/>
          </a:stretch>
        </p:blipFill>
        <p:spPr>
          <a:xfrm>
            <a:off x="2195736" y="476672"/>
            <a:ext cx="5063301" cy="1017181"/>
          </a:xfrm>
          <a:prstGeom prst="rect">
            <a:avLst/>
          </a:prstGeom>
        </p:spPr>
      </p:pic>
    </p:spTree>
    <p:extLst>
      <p:ext uri="{BB962C8B-B14F-4D97-AF65-F5344CB8AC3E}">
        <p14:creationId xmlns:p14="http://schemas.microsoft.com/office/powerpoint/2010/main" val="1795038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692696"/>
            <a:ext cx="8229600" cy="1143000"/>
          </a:xfrm>
        </p:spPr>
        <p:txBody>
          <a:bodyPr>
            <a:noAutofit/>
          </a:bodyPr>
          <a:lstStyle/>
          <a:p>
            <a:r>
              <a:rPr lang="en-US" sz="3200" b="1" dirty="0">
                <a:solidFill>
                  <a:srgbClr val="0070C0"/>
                </a:solidFill>
                <a:effectLst>
                  <a:outerShdw blurRad="38100" dist="38100" dir="2700000" algn="tl">
                    <a:srgbClr val="000000">
                      <a:alpha val="43137"/>
                    </a:srgbClr>
                  </a:outerShdw>
                </a:effectLst>
              </a:rPr>
              <a:t>Step 2 - Practical initiatives</a:t>
            </a:r>
            <a:br>
              <a:rPr lang="en-US" sz="3200" b="1" dirty="0">
                <a:solidFill>
                  <a:srgbClr val="0070C0"/>
                </a:solidFill>
                <a:effectLst>
                  <a:outerShdw blurRad="38100" dist="38100" dir="2700000" algn="tl">
                    <a:srgbClr val="000000">
                      <a:alpha val="43137"/>
                    </a:srgbClr>
                  </a:outerShdw>
                </a:effectLst>
              </a:rPr>
            </a:br>
            <a:r>
              <a:rPr lang="en-US" sz="3200" b="1" dirty="0">
                <a:solidFill>
                  <a:srgbClr val="0070C0"/>
                </a:solidFill>
                <a:effectLst>
                  <a:outerShdw blurRad="38100" dist="38100" dir="2700000" algn="tl">
                    <a:srgbClr val="000000">
                      <a:alpha val="43137"/>
                    </a:srgbClr>
                  </a:outerShdw>
                </a:effectLst>
              </a:rPr>
              <a:t> to improve physician health</a:t>
            </a:r>
            <a:endParaRPr lang="he-IL" sz="4000" dirty="0"/>
          </a:p>
        </p:txBody>
      </p:sp>
      <p:sp>
        <p:nvSpPr>
          <p:cNvPr id="3" name="מציין מיקום תוכן 2"/>
          <p:cNvSpPr>
            <a:spLocks noGrp="1"/>
          </p:cNvSpPr>
          <p:nvPr>
            <p:ph idx="1"/>
          </p:nvPr>
        </p:nvSpPr>
        <p:spPr>
          <a:xfrm>
            <a:off x="444443" y="2337574"/>
            <a:ext cx="8229600" cy="4525963"/>
          </a:xfrm>
        </p:spPr>
        <p:txBody>
          <a:bodyPr>
            <a:normAutofit/>
          </a:bodyPr>
          <a:lstStyle/>
          <a:p>
            <a:pPr algn="l" rtl="0"/>
            <a:r>
              <a:rPr lang="en-US" dirty="0"/>
              <a:t>The Israeli forum prepared an action plan:</a:t>
            </a:r>
          </a:p>
          <a:p>
            <a:pPr lvl="1">
              <a:buFont typeface="Courier New" panose="02070309020205020404" pitchFamily="49" charset="0"/>
              <a:buChar char="o"/>
            </a:pPr>
            <a:r>
              <a:rPr lang="en-US" dirty="0"/>
              <a:t>We divided into working groups, each focusing on a separate issue</a:t>
            </a:r>
          </a:p>
          <a:p>
            <a:pPr lvl="1">
              <a:buFont typeface="Courier New" panose="02070309020205020404" pitchFamily="49" charset="0"/>
              <a:buChar char="o"/>
            </a:pPr>
            <a:r>
              <a:rPr lang="en-US" dirty="0"/>
              <a:t>The workgroups formulated practical ideas which have been implemented</a:t>
            </a:r>
          </a:p>
          <a:p>
            <a:pPr marL="0" indent="0" algn="l" rtl="0">
              <a:buNone/>
            </a:pPr>
            <a:endParaRPr lang="en-US" dirty="0"/>
          </a:p>
          <a:p>
            <a:pPr algn="l" rtl="0"/>
            <a:endParaRPr lang="he-IL" dirty="0"/>
          </a:p>
        </p:txBody>
      </p:sp>
      <p:pic>
        <p:nvPicPr>
          <p:cNvPr id="4" name="תמונה 3">
            <a:extLst>
              <a:ext uri="{FF2B5EF4-FFF2-40B4-BE49-F238E27FC236}">
                <a16:creationId xmlns:a16="http://schemas.microsoft.com/office/drawing/2014/main" id="{6F59B9FE-DB64-417D-A311-ED790F564F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0651" y="5656708"/>
            <a:ext cx="1255885" cy="1182727"/>
          </a:xfrm>
          <a:prstGeom prst="rect">
            <a:avLst/>
          </a:prstGeom>
        </p:spPr>
      </p:pic>
    </p:spTree>
    <p:extLst>
      <p:ext uri="{BB962C8B-B14F-4D97-AF65-F5344CB8AC3E}">
        <p14:creationId xmlns:p14="http://schemas.microsoft.com/office/powerpoint/2010/main" val="273674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68" y="1268760"/>
            <a:ext cx="8229600" cy="857250"/>
          </a:xfrm>
        </p:spPr>
        <p:txBody>
          <a:bodyPr anchor="ctr">
            <a:noAutofit/>
          </a:bodyPr>
          <a:lstStyle/>
          <a:p>
            <a:pPr>
              <a:lnSpc>
                <a:spcPct val="90000"/>
              </a:lnSpc>
            </a:pPr>
            <a:r>
              <a:rPr lang="en-US" sz="3600" b="1">
                <a:solidFill>
                  <a:srgbClr val="0070C0"/>
                </a:solidFill>
                <a:effectLst>
                  <a:outerShdw blurRad="38100" dist="38100" dir="2700000" algn="tl">
                    <a:srgbClr val="000000">
                      <a:alpha val="43137"/>
                    </a:srgbClr>
                  </a:outerShdw>
                </a:effectLst>
              </a:rPr>
              <a:t>Practical initiatives</a:t>
            </a:r>
            <a:br>
              <a:rPr lang="en-US" sz="3600" b="1">
                <a:solidFill>
                  <a:srgbClr val="0070C0"/>
                </a:solidFill>
                <a:effectLst>
                  <a:outerShdw blurRad="38100" dist="38100" dir="2700000" algn="tl">
                    <a:srgbClr val="000000">
                      <a:alpha val="43137"/>
                    </a:srgbClr>
                  </a:outerShdw>
                </a:effectLst>
              </a:rPr>
            </a:br>
            <a:r>
              <a:rPr lang="en-US" sz="3600" b="1">
                <a:solidFill>
                  <a:srgbClr val="0070C0"/>
                </a:solidFill>
                <a:effectLst>
                  <a:outerShdw blurRad="38100" dist="38100" dir="2700000" algn="tl">
                    <a:srgbClr val="000000">
                      <a:alpha val="43137"/>
                    </a:srgbClr>
                  </a:outerShdw>
                </a:effectLst>
              </a:rPr>
              <a:t> to improve physician health</a:t>
            </a:r>
            <a:br>
              <a:rPr lang="en-US" sz="3600" b="1">
                <a:solidFill>
                  <a:srgbClr val="0070C0"/>
                </a:solidFill>
                <a:effectLst>
                  <a:outerShdw blurRad="38100" dist="38100" dir="2700000" algn="tl">
                    <a:srgbClr val="000000">
                      <a:alpha val="43137"/>
                    </a:srgbClr>
                  </a:outerShdw>
                </a:effectLst>
              </a:rPr>
            </a:br>
            <a:br>
              <a:rPr lang="en-US" sz="3600" b="1">
                <a:solidFill>
                  <a:srgbClr val="0070C0"/>
                </a:solidFill>
                <a:effectLst>
                  <a:outerShdw blurRad="38100" dist="38100" dir="2700000" algn="tl">
                    <a:srgbClr val="000000">
                      <a:alpha val="43137"/>
                    </a:srgbClr>
                  </a:outerShdw>
                </a:effectLst>
              </a:rPr>
            </a:br>
            <a:endParaRPr lang="he-IL" sz="24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59532" y="2294874"/>
            <a:ext cx="7074786" cy="3705876"/>
          </a:xfrm>
        </p:spPr>
        <p:txBody>
          <a:bodyPr>
            <a:normAutofit/>
          </a:bodyPr>
          <a:lstStyle/>
          <a:p>
            <a:pPr rtl="0">
              <a:lnSpc>
                <a:spcPct val="90000"/>
              </a:lnSpc>
            </a:pPr>
            <a:r>
              <a:rPr lang="en-US" sz="3600">
                <a:hlinkClick r:id="rId3" action="ppaction://hlinksldjump"/>
              </a:rPr>
              <a:t>Raising awareness</a:t>
            </a:r>
            <a:endParaRPr lang="en-US" sz="3600"/>
          </a:p>
          <a:p>
            <a:pPr rtl="0">
              <a:lnSpc>
                <a:spcPct val="90000"/>
              </a:lnSpc>
            </a:pPr>
            <a:r>
              <a:rPr lang="en-US" sz="3600">
                <a:hlinkClick r:id="rId4" action="ppaction://hlinksldjump"/>
              </a:rPr>
              <a:t>healthy nutrition</a:t>
            </a:r>
            <a:endParaRPr lang="en-US" sz="3600"/>
          </a:p>
          <a:p>
            <a:pPr rtl="0">
              <a:lnSpc>
                <a:spcPct val="90000"/>
              </a:lnSpc>
            </a:pPr>
            <a:r>
              <a:rPr lang="en-US" sz="3600">
                <a:hlinkClick r:id="rId5" action="ppaction://hlinksldjump"/>
              </a:rPr>
              <a:t>physical activity</a:t>
            </a:r>
            <a:endParaRPr lang="en-US" sz="3600"/>
          </a:p>
          <a:p>
            <a:pPr rtl="0">
              <a:lnSpc>
                <a:spcPct val="90000"/>
              </a:lnSpc>
            </a:pPr>
            <a:r>
              <a:rPr lang="en-US" sz="3600">
                <a:hlinkClick r:id="rId6" action="ppaction://hlinksldjump"/>
              </a:rPr>
              <a:t>smoking cessation</a:t>
            </a:r>
            <a:endParaRPr lang="en-US" sz="3600"/>
          </a:p>
          <a:p>
            <a:pPr rtl="0">
              <a:lnSpc>
                <a:spcPct val="90000"/>
              </a:lnSpc>
            </a:pPr>
            <a:r>
              <a:rPr lang="en-US" sz="3600">
                <a:hlinkClick r:id="rId7" action="ppaction://hlinksldjump"/>
              </a:rPr>
              <a:t>personal medical care</a:t>
            </a:r>
            <a:endParaRPr lang="en-US" sz="3600"/>
          </a:p>
          <a:p>
            <a:pPr>
              <a:lnSpc>
                <a:spcPct val="90000"/>
              </a:lnSpc>
            </a:pPr>
            <a:r>
              <a:rPr lang="en-US" sz="3600">
                <a:hlinkClick r:id="rId8" action="ppaction://hlinksldjump"/>
              </a:rPr>
              <a:t>stress and burnout</a:t>
            </a:r>
            <a:endParaRPr lang="en-US" sz="3600"/>
          </a:p>
          <a:p>
            <a:pPr rtl="0">
              <a:lnSpc>
                <a:spcPct val="90000"/>
              </a:lnSpc>
            </a:pPr>
            <a:endParaRPr lang="en-US" sz="1800"/>
          </a:p>
          <a:p>
            <a:pPr rtl="0">
              <a:lnSpc>
                <a:spcPct val="90000"/>
              </a:lnSpc>
            </a:pPr>
            <a:endParaRPr lang="he-IL" sz="1800" dirty="0"/>
          </a:p>
        </p:txBody>
      </p:sp>
      <p:sp>
        <p:nvSpPr>
          <p:cNvPr id="4" name="מציין מיקום של מספר שקופית 3">
            <a:extLst>
              <a:ext uri="{FF2B5EF4-FFF2-40B4-BE49-F238E27FC236}">
                <a16:creationId xmlns:a16="http://schemas.microsoft.com/office/drawing/2014/main" id="{63EF8D01-B84B-4E41-B132-1E32900B8A94}"/>
              </a:ext>
            </a:extLst>
          </p:cNvPr>
          <p:cNvSpPr>
            <a:spLocks noGrp="1"/>
          </p:cNvSpPr>
          <p:nvPr>
            <p:ph type="sldNum" sz="quarter" idx="12"/>
          </p:nvPr>
        </p:nvSpPr>
        <p:spPr/>
        <p:txBody>
          <a:bodyPr/>
          <a:lstStyle/>
          <a:p>
            <a:fld id="{0DCB6A76-7EDF-4364-B219-EFD454BC136A}" type="slidenum">
              <a:rPr lang="en-US" smtClean="0"/>
              <a:t>11</a:t>
            </a:fld>
            <a:endParaRPr lang="en-US"/>
          </a:p>
        </p:txBody>
      </p:sp>
      <p:pic>
        <p:nvPicPr>
          <p:cNvPr id="6" name="תמונה 5">
            <a:extLst>
              <a:ext uri="{FF2B5EF4-FFF2-40B4-BE49-F238E27FC236}">
                <a16:creationId xmlns:a16="http://schemas.microsoft.com/office/drawing/2014/main" id="{C5266D19-6F8F-4DFF-AA70-D255B781DF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52120" y="2852936"/>
            <a:ext cx="2855077" cy="2520280"/>
          </a:xfrm>
          <a:prstGeom prst="rect">
            <a:avLst/>
          </a:prstGeom>
        </p:spPr>
      </p:pic>
    </p:spTree>
    <p:extLst>
      <p:ext uri="{BB962C8B-B14F-4D97-AF65-F5344CB8AC3E}">
        <p14:creationId xmlns:p14="http://schemas.microsoft.com/office/powerpoint/2010/main" val="33961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798E0C-1436-4DED-8519-CA1A738262B7}"/>
              </a:ext>
            </a:extLst>
          </p:cNvPr>
          <p:cNvSpPr>
            <a:spLocks noGrp="1"/>
          </p:cNvSpPr>
          <p:nvPr>
            <p:ph type="title"/>
          </p:nvPr>
        </p:nvSpPr>
        <p:spPr/>
        <p:txBody>
          <a:bodyPr>
            <a:normAutofit/>
          </a:bodyPr>
          <a:lstStyle/>
          <a:p>
            <a:r>
              <a:rPr lang="en-US" sz="4000" b="1" dirty="0">
                <a:solidFill>
                  <a:srgbClr val="0070C0"/>
                </a:solidFill>
                <a:effectLst>
                  <a:outerShdw blurRad="38100" dist="38100" dir="2700000" algn="tl">
                    <a:srgbClr val="000000">
                      <a:alpha val="43137"/>
                    </a:srgbClr>
                  </a:outerShdw>
                </a:effectLst>
              </a:rPr>
              <a:t>Raising awareness</a:t>
            </a:r>
            <a:endParaRPr lang="he-IL" sz="4000" b="1" dirty="0">
              <a:solidFill>
                <a:srgbClr val="0070C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650E01AA-B0C8-4DDE-9930-E1FD64F57FB2}"/>
              </a:ext>
            </a:extLst>
          </p:cNvPr>
          <p:cNvSpPr>
            <a:spLocks noGrp="1"/>
          </p:cNvSpPr>
          <p:nvPr>
            <p:ph idx="1"/>
          </p:nvPr>
        </p:nvSpPr>
        <p:spPr>
          <a:xfrm>
            <a:off x="107504" y="1628800"/>
            <a:ext cx="8928992" cy="5092675"/>
          </a:xfrm>
        </p:spPr>
        <p:txBody>
          <a:bodyPr>
            <a:normAutofit/>
          </a:bodyPr>
          <a:lstStyle/>
          <a:p>
            <a:r>
              <a:rPr lang="en-US" dirty="0"/>
              <a:t>Presentations at forums of </a:t>
            </a:r>
            <a:r>
              <a:rPr lang="en-US" b="1" dirty="0"/>
              <a:t>IMA leaders</a:t>
            </a:r>
          </a:p>
          <a:p>
            <a:r>
              <a:rPr lang="en-US" dirty="0"/>
              <a:t>Develop a Physician's health </a:t>
            </a:r>
            <a:r>
              <a:rPr lang="en-US" b="1" dirty="0"/>
              <a:t>website</a:t>
            </a:r>
          </a:p>
          <a:p>
            <a:r>
              <a:rPr lang="en-US" dirty="0"/>
              <a:t>Offering </a:t>
            </a:r>
            <a:r>
              <a:rPr lang="en-US" b="1" dirty="0"/>
              <a:t>free online courses and podcasts </a:t>
            </a:r>
            <a:r>
              <a:rPr lang="en-US" dirty="0"/>
              <a:t>with practical application for personal healthy lifestyle </a:t>
            </a:r>
          </a:p>
          <a:p>
            <a:r>
              <a:rPr lang="en-US" sz="3200" dirty="0"/>
              <a:t>Create a network of </a:t>
            </a:r>
            <a:r>
              <a:rPr lang="en-US" sz="3200" b="1" dirty="0"/>
              <a:t>health promoting hospitals and institutions</a:t>
            </a:r>
          </a:p>
          <a:p>
            <a:r>
              <a:rPr lang="en-US" sz="3200" b="1" dirty="0"/>
              <a:t>Position paper </a:t>
            </a:r>
            <a:r>
              <a:rPr lang="en-US" sz="3200" dirty="0"/>
              <a:t>on healthy nutrition and healthy conferences </a:t>
            </a:r>
            <a:r>
              <a:rPr lang="en-US" dirty="0"/>
              <a:t>was incorporated into IMA practice</a:t>
            </a:r>
          </a:p>
          <a:p>
            <a:endParaRPr lang="en-US" sz="3200" dirty="0"/>
          </a:p>
          <a:p>
            <a:endParaRPr lang="en-US" dirty="0"/>
          </a:p>
          <a:p>
            <a:endParaRPr lang="en-US" dirty="0"/>
          </a:p>
          <a:p>
            <a:endParaRPr lang="en-US" dirty="0"/>
          </a:p>
          <a:p>
            <a:endParaRPr lang="en-US" dirty="0"/>
          </a:p>
          <a:p>
            <a:endParaRPr lang="en-US" sz="3200" dirty="0"/>
          </a:p>
          <a:p>
            <a:endParaRPr lang="en-US" sz="3200" dirty="0"/>
          </a:p>
          <a:p>
            <a:endParaRPr lang="he-IL" dirty="0"/>
          </a:p>
        </p:txBody>
      </p:sp>
      <p:sp>
        <p:nvSpPr>
          <p:cNvPr id="4" name="מציין מיקום של מספר שקופית 3">
            <a:extLst>
              <a:ext uri="{FF2B5EF4-FFF2-40B4-BE49-F238E27FC236}">
                <a16:creationId xmlns:a16="http://schemas.microsoft.com/office/drawing/2014/main" id="{20DE1924-8733-4098-B391-C6CE286456BC}"/>
              </a:ext>
            </a:extLst>
          </p:cNvPr>
          <p:cNvSpPr>
            <a:spLocks noGrp="1"/>
          </p:cNvSpPr>
          <p:nvPr>
            <p:ph type="sldNum" sz="quarter" idx="12"/>
          </p:nvPr>
        </p:nvSpPr>
        <p:spPr/>
        <p:txBody>
          <a:bodyPr/>
          <a:lstStyle/>
          <a:p>
            <a:fld id="{0DCB6A76-7EDF-4364-B219-EFD454BC136A}" type="slidenum">
              <a:rPr lang="en-US" smtClean="0"/>
              <a:t>12</a:t>
            </a:fld>
            <a:endParaRPr lang="en-US"/>
          </a:p>
        </p:txBody>
      </p:sp>
      <p:pic>
        <p:nvPicPr>
          <p:cNvPr id="6" name="תמונה 5">
            <a:hlinkClick r:id="rId2" action="ppaction://hlinksldjump"/>
            <a:extLst>
              <a:ext uri="{FF2B5EF4-FFF2-40B4-BE49-F238E27FC236}">
                <a16:creationId xmlns:a16="http://schemas.microsoft.com/office/drawing/2014/main" id="{E5C1E318-5EC6-48D7-A039-E5355C839D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0259" y="5979616"/>
            <a:ext cx="914479" cy="914479"/>
          </a:xfrm>
          <a:prstGeom prst="rect">
            <a:avLst/>
          </a:prstGeom>
        </p:spPr>
      </p:pic>
    </p:spTree>
    <p:extLst>
      <p:ext uri="{BB962C8B-B14F-4D97-AF65-F5344CB8AC3E}">
        <p14:creationId xmlns:p14="http://schemas.microsoft.com/office/powerpoint/2010/main" val="3184917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383433"/>
            <a:ext cx="8229600" cy="1143000"/>
          </a:xfrm>
        </p:spPr>
        <p:txBody>
          <a:bodyPr anchor="ctr">
            <a:normAutofit fontScale="90000"/>
          </a:bodyPr>
          <a:lstStyle/>
          <a:p>
            <a:pPr>
              <a:lnSpc>
                <a:spcPct val="90000"/>
              </a:lnSpc>
            </a:pPr>
            <a:r>
              <a:rPr lang="en-US" sz="4000" b="1" dirty="0">
                <a:solidFill>
                  <a:srgbClr val="0070C0"/>
                </a:solidFill>
                <a:effectLst>
                  <a:outerShdw blurRad="38100" dist="38100" dir="2700000" algn="tl">
                    <a:srgbClr val="000000">
                      <a:alpha val="43137"/>
                    </a:srgbClr>
                  </a:outerShdw>
                </a:effectLst>
              </a:rPr>
              <a:t>Raising awareness</a:t>
            </a:r>
            <a:br>
              <a:rPr lang="en-US" sz="3200" dirty="0">
                <a:solidFill>
                  <a:srgbClr val="0070C0"/>
                </a:solidFill>
                <a:effectLst>
                  <a:outerShdw blurRad="38100" dist="38100" dir="2700000" algn="tl">
                    <a:srgbClr val="000000">
                      <a:alpha val="43137"/>
                    </a:srgbClr>
                  </a:outerShdw>
                </a:effectLst>
              </a:rPr>
            </a:br>
            <a:r>
              <a:rPr lang="en-US" sz="3200" dirty="0">
                <a:solidFill>
                  <a:srgbClr val="0070C0"/>
                </a:solidFill>
                <a:effectLst>
                  <a:outerShdw blurRad="38100" dist="38100" dir="2700000" algn="tl">
                    <a:srgbClr val="000000">
                      <a:alpha val="43137"/>
                    </a:srgbClr>
                  </a:outerShdw>
                </a:effectLst>
              </a:rPr>
              <a:t>The first physician's health conference</a:t>
            </a:r>
            <a:br>
              <a:rPr lang="en-US" sz="3200" dirty="0">
                <a:solidFill>
                  <a:srgbClr val="0070C0"/>
                </a:solidFill>
                <a:effectLst>
                  <a:outerShdw blurRad="38100" dist="38100" dir="2700000" algn="tl">
                    <a:srgbClr val="000000">
                      <a:alpha val="43137"/>
                    </a:srgbClr>
                  </a:outerShdw>
                </a:effectLst>
              </a:rPr>
            </a:br>
            <a:r>
              <a:rPr lang="en-US" sz="3200" dirty="0">
                <a:solidFill>
                  <a:srgbClr val="0070C0"/>
                </a:solidFill>
                <a:effectLst>
                  <a:outerShdw blurRad="38100" dist="38100" dir="2700000" algn="tl">
                    <a:srgbClr val="000000">
                      <a:alpha val="43137"/>
                    </a:srgbClr>
                  </a:outerShdw>
                </a:effectLst>
              </a:rPr>
              <a:t>in Israel - 2018</a:t>
            </a:r>
            <a:endParaRPr lang="he-IL" sz="3200" dirty="0">
              <a:solidFill>
                <a:srgbClr val="0070C0"/>
              </a:solidFill>
              <a:effectLst>
                <a:outerShdw blurRad="38100" dist="38100" dir="2700000" algn="tl">
                  <a:srgbClr val="000000">
                    <a:alpha val="43137"/>
                  </a:srgbClr>
                </a:outerShdw>
              </a:effectLst>
            </a:endParaRPr>
          </a:p>
        </p:txBody>
      </p:sp>
      <p:sp>
        <p:nvSpPr>
          <p:cNvPr id="3" name="מציין מיקום תוכן 2"/>
          <p:cNvSpPr>
            <a:spLocks noGrp="1"/>
          </p:cNvSpPr>
          <p:nvPr>
            <p:ph sz="half" idx="1"/>
          </p:nvPr>
        </p:nvSpPr>
        <p:spPr>
          <a:xfrm>
            <a:off x="457200" y="1600200"/>
            <a:ext cx="4038600" cy="4525963"/>
          </a:xfrm>
        </p:spPr>
        <p:txBody>
          <a:bodyPr>
            <a:normAutofit/>
          </a:bodyPr>
          <a:lstStyle/>
          <a:p>
            <a:pPr lvl="0" rtl="0">
              <a:lnSpc>
                <a:spcPct val="90000"/>
              </a:lnSpc>
            </a:pPr>
            <a:r>
              <a:rPr lang="en-US" dirty="0"/>
              <a:t>160 participants</a:t>
            </a:r>
          </a:p>
          <a:p>
            <a:pPr rtl="0">
              <a:lnSpc>
                <a:spcPct val="90000"/>
              </a:lnSpc>
            </a:pPr>
            <a:r>
              <a:rPr lang="en-US" dirty="0"/>
              <a:t>Lectures were given on physical activity, sleep and health, obesity, healthy sexuality</a:t>
            </a:r>
          </a:p>
          <a:p>
            <a:pPr rtl="0">
              <a:lnSpc>
                <a:spcPct val="90000"/>
              </a:lnSpc>
            </a:pPr>
            <a:r>
              <a:rPr lang="en-US" dirty="0"/>
              <a:t>Active workshops of yoga, mindfulness and Nordic walking</a:t>
            </a:r>
          </a:p>
          <a:p>
            <a:pPr>
              <a:lnSpc>
                <a:spcPct val="90000"/>
              </a:lnSpc>
            </a:pPr>
            <a:r>
              <a:rPr lang="en-US" dirty="0"/>
              <a:t>2</a:t>
            </a:r>
            <a:r>
              <a:rPr lang="en-US" baseline="30000" dirty="0"/>
              <a:t>nd</a:t>
            </a:r>
            <a:r>
              <a:rPr lang="en-US" dirty="0"/>
              <a:t> 2020 conference during COVID on Zoom</a:t>
            </a:r>
          </a:p>
          <a:p>
            <a:pPr rtl="0">
              <a:lnSpc>
                <a:spcPct val="90000"/>
              </a:lnSpc>
            </a:pPr>
            <a:endParaRPr lang="en-US" dirty="0"/>
          </a:p>
          <a:p>
            <a:pPr lvl="0" rtl="0">
              <a:lnSpc>
                <a:spcPct val="90000"/>
              </a:lnSpc>
            </a:pPr>
            <a:endParaRPr lang="en-US" dirty="0"/>
          </a:p>
          <a:p>
            <a:pPr rtl="0">
              <a:lnSpc>
                <a:spcPct val="90000"/>
              </a:lnSpc>
            </a:pPr>
            <a:endParaRPr lang="he-IL" dirty="0"/>
          </a:p>
        </p:txBody>
      </p:sp>
      <p:pic>
        <p:nvPicPr>
          <p:cNvPr id="4" name="תמונה 3" descr="תמונה שמכילה טקסט, אדם, תצוגה&#10;&#10;התיאור נוצר באופן אוטומטי">
            <a:extLst>
              <a:ext uri="{FF2B5EF4-FFF2-40B4-BE49-F238E27FC236}">
                <a16:creationId xmlns:a16="http://schemas.microsoft.com/office/drawing/2014/main" id="{AD873C35-D31D-4815-A7A9-20953E71D2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1854" r="27952" b="-2"/>
          <a:stretch/>
        </p:blipFill>
        <p:spPr>
          <a:xfrm>
            <a:off x="4648200" y="1600201"/>
            <a:ext cx="3668216" cy="4110882"/>
          </a:xfrm>
          <a:prstGeom prst="rect">
            <a:avLst/>
          </a:prstGeom>
          <a:noFill/>
        </p:spPr>
      </p:pic>
      <p:sp>
        <p:nvSpPr>
          <p:cNvPr id="9" name="Slide Number Placeholder 4">
            <a:extLst>
              <a:ext uri="{FF2B5EF4-FFF2-40B4-BE49-F238E27FC236}">
                <a16:creationId xmlns:a16="http://schemas.microsoft.com/office/drawing/2014/main" id="{2D43CF29-56FF-81C1-8892-04C646718DD9}"/>
              </a:ext>
            </a:extLst>
          </p:cNvPr>
          <p:cNvSpPr>
            <a:spLocks noGrp="1"/>
          </p:cNvSpPr>
          <p:nvPr>
            <p:ph type="sldNum" sz="quarter" idx="12"/>
          </p:nvPr>
        </p:nvSpPr>
        <p:spPr>
          <a:xfrm>
            <a:off x="6553200" y="6356350"/>
            <a:ext cx="2133600" cy="365125"/>
          </a:xfrm>
        </p:spPr>
        <p:txBody>
          <a:bodyPr/>
          <a:lstStyle/>
          <a:p>
            <a:pPr>
              <a:spcAft>
                <a:spcPts val="600"/>
              </a:spcAft>
            </a:pPr>
            <a:fld id="{0DCB6A76-7EDF-4364-B219-EFD454BC136A}" type="slidenum">
              <a:rPr lang="en-US" smtClean="0"/>
              <a:pPr>
                <a:spcAft>
                  <a:spcPts val="600"/>
                </a:spcAft>
              </a:pPr>
              <a:t>13</a:t>
            </a:fld>
            <a:endParaRPr lang="en-US"/>
          </a:p>
        </p:txBody>
      </p:sp>
      <p:pic>
        <p:nvPicPr>
          <p:cNvPr id="5" name="תמונה 4">
            <a:hlinkClick r:id="rId4" action="ppaction://hlinksldjump"/>
            <a:extLst>
              <a:ext uri="{FF2B5EF4-FFF2-40B4-BE49-F238E27FC236}">
                <a16:creationId xmlns:a16="http://schemas.microsoft.com/office/drawing/2014/main" id="{1100C0C3-B11B-4801-9B0F-0EAAC0233E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7521" y="5851485"/>
            <a:ext cx="914479" cy="914479"/>
          </a:xfrm>
          <a:prstGeom prst="rect">
            <a:avLst/>
          </a:prstGeom>
        </p:spPr>
      </p:pic>
    </p:spTree>
    <p:extLst>
      <p:ext uri="{BB962C8B-B14F-4D97-AF65-F5344CB8AC3E}">
        <p14:creationId xmlns:p14="http://schemas.microsoft.com/office/powerpoint/2010/main" val="4118171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837D9B-FD62-4CF5-AF63-FACAE9382CBD}"/>
              </a:ext>
            </a:extLst>
          </p:cNvPr>
          <p:cNvSpPr>
            <a:spLocks noGrp="1"/>
          </p:cNvSpPr>
          <p:nvPr>
            <p:ph type="title"/>
          </p:nvPr>
        </p:nvSpPr>
        <p:spPr>
          <a:xfrm>
            <a:off x="457200" y="274638"/>
            <a:ext cx="8229600" cy="1143000"/>
          </a:xfrm>
        </p:spPr>
        <p:txBody>
          <a:bodyPr anchor="ctr">
            <a:normAutofit/>
          </a:bodyPr>
          <a:lstStyle/>
          <a:p>
            <a:r>
              <a:rPr lang="en-US" sz="4000" b="1" dirty="0">
                <a:solidFill>
                  <a:srgbClr val="0070C0"/>
                </a:solidFill>
                <a:effectLst>
                  <a:outerShdw blurRad="38100" dist="38100" dir="2700000" algn="tl">
                    <a:srgbClr val="000000">
                      <a:alpha val="43137"/>
                    </a:srgbClr>
                  </a:outerShdw>
                </a:effectLst>
              </a:rPr>
              <a:t>healthy nutrition</a:t>
            </a:r>
            <a:endParaRPr lang="he-IL" sz="4000" b="1" dirty="0">
              <a:solidFill>
                <a:srgbClr val="0070C0"/>
              </a:solidFill>
              <a:effectLst>
                <a:outerShdw blurRad="38100" dist="38100" dir="2700000" algn="tl">
                  <a:srgbClr val="000000">
                    <a:alpha val="43137"/>
                  </a:srgbClr>
                </a:outerShdw>
              </a:effectLst>
            </a:endParaRPr>
          </a:p>
        </p:txBody>
      </p:sp>
      <p:sp>
        <p:nvSpPr>
          <p:cNvPr id="10" name="Content Placeholder 2">
            <a:extLst>
              <a:ext uri="{FF2B5EF4-FFF2-40B4-BE49-F238E27FC236}">
                <a16:creationId xmlns:a16="http://schemas.microsoft.com/office/drawing/2014/main" id="{7E891AE4-6ACC-582B-C470-DBD0B4F4B917}"/>
              </a:ext>
            </a:extLst>
          </p:cNvPr>
          <p:cNvSpPr>
            <a:spLocks noGrp="1"/>
          </p:cNvSpPr>
          <p:nvPr>
            <p:ph sz="half" idx="1"/>
          </p:nvPr>
        </p:nvSpPr>
        <p:spPr>
          <a:xfrm>
            <a:off x="457200" y="1600200"/>
            <a:ext cx="4038600" cy="4525963"/>
          </a:xfrm>
        </p:spPr>
        <p:txBody>
          <a:bodyPr/>
          <a:lstStyle/>
          <a:p>
            <a:r>
              <a:rPr lang="en-US" dirty="0"/>
              <a:t>Healthy cooking workshop</a:t>
            </a:r>
          </a:p>
          <a:p>
            <a:endParaRPr lang="en-US" dirty="0"/>
          </a:p>
          <a:p>
            <a:endParaRPr lang="en-US" dirty="0"/>
          </a:p>
        </p:txBody>
      </p:sp>
      <p:sp>
        <p:nvSpPr>
          <p:cNvPr id="4" name="מציין מיקום של מספר שקופית 3">
            <a:extLst>
              <a:ext uri="{FF2B5EF4-FFF2-40B4-BE49-F238E27FC236}">
                <a16:creationId xmlns:a16="http://schemas.microsoft.com/office/drawing/2014/main" id="{8751AB9B-263E-4CD1-8E68-DC4EF6D68A4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0DCB6A76-7EDF-4364-B219-EFD454BC136A}" type="slidenum">
              <a:rPr lang="en-US" smtClean="0"/>
              <a:pPr>
                <a:spcAft>
                  <a:spcPts val="600"/>
                </a:spcAft>
              </a:pPr>
              <a:t>14</a:t>
            </a:fld>
            <a:endParaRPr lang="en-US"/>
          </a:p>
        </p:txBody>
      </p:sp>
      <p:sp>
        <p:nvSpPr>
          <p:cNvPr id="8" name="מציין מיקום תוכן 7">
            <a:extLst>
              <a:ext uri="{FF2B5EF4-FFF2-40B4-BE49-F238E27FC236}">
                <a16:creationId xmlns:a16="http://schemas.microsoft.com/office/drawing/2014/main" id="{B3990ED9-8DFA-4AF2-84D1-468ACAEBBAC7}"/>
              </a:ext>
            </a:extLst>
          </p:cNvPr>
          <p:cNvSpPr>
            <a:spLocks noGrp="1"/>
          </p:cNvSpPr>
          <p:nvPr>
            <p:ph sz="half" idx="2"/>
          </p:nvPr>
        </p:nvSpPr>
        <p:spPr/>
        <p:txBody>
          <a:bodyPr/>
          <a:lstStyle/>
          <a:p>
            <a:r>
              <a:rPr lang="en-US" dirty="0"/>
              <a:t>Lifestyle behavior change workshops</a:t>
            </a:r>
            <a:br>
              <a:rPr lang="en-US" dirty="0"/>
            </a:br>
            <a:r>
              <a:rPr lang="en-US" dirty="0"/>
              <a:t>for residents </a:t>
            </a:r>
            <a:br>
              <a:rPr lang="en-US" dirty="0"/>
            </a:br>
            <a:r>
              <a:rPr lang="en-US" dirty="0"/>
              <a:t>and for seniors</a:t>
            </a:r>
            <a:endParaRPr lang="he-IL" dirty="0"/>
          </a:p>
        </p:txBody>
      </p:sp>
      <p:pic>
        <p:nvPicPr>
          <p:cNvPr id="12" name="תמונה 11">
            <a:extLst>
              <a:ext uri="{FF2B5EF4-FFF2-40B4-BE49-F238E27FC236}">
                <a16:creationId xmlns:a16="http://schemas.microsoft.com/office/drawing/2014/main" id="{076EC819-AA27-4B82-8C51-4C73B64733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3037038"/>
            <a:ext cx="3420269" cy="2057118"/>
          </a:xfrm>
          <a:prstGeom prst="rect">
            <a:avLst/>
          </a:prstGeom>
        </p:spPr>
      </p:pic>
      <p:pic>
        <p:nvPicPr>
          <p:cNvPr id="13" name="תמונה 12">
            <a:extLst>
              <a:ext uri="{FF2B5EF4-FFF2-40B4-BE49-F238E27FC236}">
                <a16:creationId xmlns:a16="http://schemas.microsoft.com/office/drawing/2014/main" id="{2C782DD8-AC79-455D-BFF3-05F13DECC7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2793" y="4149080"/>
            <a:ext cx="3840813" cy="1554615"/>
          </a:xfrm>
          <a:prstGeom prst="rect">
            <a:avLst/>
          </a:prstGeom>
        </p:spPr>
      </p:pic>
      <p:pic>
        <p:nvPicPr>
          <p:cNvPr id="14" name="תמונה 13">
            <a:hlinkClick r:id="rId4" action="ppaction://hlinksldjump"/>
            <a:extLst>
              <a:ext uri="{FF2B5EF4-FFF2-40B4-BE49-F238E27FC236}">
                <a16:creationId xmlns:a16="http://schemas.microsoft.com/office/drawing/2014/main" id="{34F7B43D-AADE-439C-9A6E-CC3B74BB34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33721" y="5784017"/>
            <a:ext cx="914479" cy="914479"/>
          </a:xfrm>
          <a:prstGeom prst="rect">
            <a:avLst/>
          </a:prstGeom>
        </p:spPr>
      </p:pic>
    </p:spTree>
    <p:extLst>
      <p:ext uri="{BB962C8B-B14F-4D97-AF65-F5344CB8AC3E}">
        <p14:creationId xmlns:p14="http://schemas.microsoft.com/office/powerpoint/2010/main" val="544849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97B9091-95D5-4F07-A3DF-0D77E3273EA7}"/>
              </a:ext>
            </a:extLst>
          </p:cNvPr>
          <p:cNvSpPr>
            <a:spLocks noGrp="1"/>
          </p:cNvSpPr>
          <p:nvPr>
            <p:ph type="title"/>
          </p:nvPr>
        </p:nvSpPr>
        <p:spPr/>
        <p:txBody>
          <a:bodyPr>
            <a:normAutofit/>
          </a:bodyPr>
          <a:lstStyle/>
          <a:p>
            <a:r>
              <a:rPr lang="en-US" sz="4000" b="1" dirty="0">
                <a:solidFill>
                  <a:srgbClr val="0070C0"/>
                </a:solidFill>
                <a:effectLst>
                  <a:outerShdw blurRad="38100" dist="38100" dir="2700000" algn="tl">
                    <a:srgbClr val="000000">
                      <a:alpha val="43137"/>
                    </a:srgbClr>
                  </a:outerShdw>
                </a:effectLst>
              </a:rPr>
              <a:t>physical activity</a:t>
            </a:r>
            <a:endParaRPr lang="he-IL" sz="4000" b="1" dirty="0">
              <a:solidFill>
                <a:srgbClr val="0070C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B14CDD97-B808-40B2-BEB6-3163FD2EF40B}"/>
              </a:ext>
            </a:extLst>
          </p:cNvPr>
          <p:cNvSpPr>
            <a:spLocks noGrp="1"/>
          </p:cNvSpPr>
          <p:nvPr>
            <p:ph idx="1"/>
          </p:nvPr>
        </p:nvSpPr>
        <p:spPr>
          <a:xfrm>
            <a:off x="457200" y="1700808"/>
            <a:ext cx="8579296" cy="4425355"/>
          </a:xfrm>
        </p:spPr>
        <p:txBody>
          <a:bodyPr/>
          <a:lstStyle/>
          <a:p>
            <a:r>
              <a:rPr lang="en-US" dirty="0"/>
              <a:t>Personal trainers and fitness center discounts</a:t>
            </a:r>
          </a:p>
          <a:p>
            <a:r>
              <a:rPr lang="en-US" dirty="0"/>
              <a:t>Annual Doctors run </a:t>
            </a:r>
            <a:r>
              <a:rPr lang="en-US" sz="2800" dirty="0"/>
              <a:t>(3 years – over 400 participants)</a:t>
            </a:r>
          </a:p>
          <a:p>
            <a:r>
              <a:rPr lang="en-US" dirty="0"/>
              <a:t>Active Fridays – Boating in the river, Nordic walking along the beach </a:t>
            </a:r>
            <a:r>
              <a:rPr lang="en-US" dirty="0" err="1"/>
              <a:t>etc</a:t>
            </a:r>
            <a:endParaRPr lang="en-US" dirty="0"/>
          </a:p>
          <a:p>
            <a:endParaRPr lang="en-US" dirty="0"/>
          </a:p>
          <a:p>
            <a:endParaRPr lang="he-IL" dirty="0"/>
          </a:p>
        </p:txBody>
      </p:sp>
      <p:sp>
        <p:nvSpPr>
          <p:cNvPr id="4" name="מציין מיקום של מספר שקופית 3">
            <a:extLst>
              <a:ext uri="{FF2B5EF4-FFF2-40B4-BE49-F238E27FC236}">
                <a16:creationId xmlns:a16="http://schemas.microsoft.com/office/drawing/2014/main" id="{FE80A6F6-69B0-4DDD-B682-949E2FA14290}"/>
              </a:ext>
            </a:extLst>
          </p:cNvPr>
          <p:cNvSpPr>
            <a:spLocks noGrp="1"/>
          </p:cNvSpPr>
          <p:nvPr>
            <p:ph type="sldNum" sz="quarter" idx="12"/>
          </p:nvPr>
        </p:nvSpPr>
        <p:spPr/>
        <p:txBody>
          <a:bodyPr/>
          <a:lstStyle/>
          <a:p>
            <a:fld id="{0DCB6A76-7EDF-4364-B219-EFD454BC136A}" type="slidenum">
              <a:rPr lang="en-US" smtClean="0"/>
              <a:t>15</a:t>
            </a:fld>
            <a:endParaRPr lang="en-US"/>
          </a:p>
        </p:txBody>
      </p:sp>
      <p:pic>
        <p:nvPicPr>
          <p:cNvPr id="5" name="תמונה 4">
            <a:extLst>
              <a:ext uri="{FF2B5EF4-FFF2-40B4-BE49-F238E27FC236}">
                <a16:creationId xmlns:a16="http://schemas.microsoft.com/office/drawing/2014/main" id="{602B5C2D-7801-4290-803A-4C6123CADD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696" y="4911831"/>
            <a:ext cx="5174407" cy="1870663"/>
          </a:xfrm>
          <a:prstGeom prst="rect">
            <a:avLst/>
          </a:prstGeom>
        </p:spPr>
      </p:pic>
      <p:pic>
        <p:nvPicPr>
          <p:cNvPr id="6" name="תמונה 5">
            <a:extLst>
              <a:ext uri="{FF2B5EF4-FFF2-40B4-BE49-F238E27FC236}">
                <a16:creationId xmlns:a16="http://schemas.microsoft.com/office/drawing/2014/main" id="{BEA8C119-3458-45D0-87DF-0934506A61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7166" y="3894964"/>
            <a:ext cx="2063137" cy="2913226"/>
          </a:xfrm>
          <a:prstGeom prst="rect">
            <a:avLst/>
          </a:prstGeom>
        </p:spPr>
      </p:pic>
      <p:pic>
        <p:nvPicPr>
          <p:cNvPr id="8" name="תמונה 7">
            <a:hlinkClick r:id="rId4" action="ppaction://hlinksldjump"/>
            <a:extLst>
              <a:ext uri="{FF2B5EF4-FFF2-40B4-BE49-F238E27FC236}">
                <a16:creationId xmlns:a16="http://schemas.microsoft.com/office/drawing/2014/main" id="{C110DA82-C119-4851-81C8-AC9E5757D8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33697" y="5441871"/>
            <a:ext cx="914479" cy="914479"/>
          </a:xfrm>
          <a:prstGeom prst="rect">
            <a:avLst/>
          </a:prstGeom>
        </p:spPr>
      </p:pic>
    </p:spTree>
    <p:extLst>
      <p:ext uri="{BB962C8B-B14F-4D97-AF65-F5344CB8AC3E}">
        <p14:creationId xmlns:p14="http://schemas.microsoft.com/office/powerpoint/2010/main" val="335220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AE94D9-BF97-4016-815A-D3B854D2F0A7}"/>
              </a:ext>
            </a:extLst>
          </p:cNvPr>
          <p:cNvSpPr>
            <a:spLocks noGrp="1"/>
          </p:cNvSpPr>
          <p:nvPr>
            <p:ph type="title"/>
          </p:nvPr>
        </p:nvSpPr>
        <p:spPr/>
        <p:txBody>
          <a:bodyPr>
            <a:normAutofit/>
          </a:bodyPr>
          <a:lstStyle/>
          <a:p>
            <a:r>
              <a:rPr lang="en-US" sz="4000" b="1" dirty="0">
                <a:solidFill>
                  <a:srgbClr val="0070C0"/>
                </a:solidFill>
                <a:effectLst>
                  <a:outerShdw blurRad="38100" dist="38100" dir="2700000" algn="tl">
                    <a:srgbClr val="000000">
                      <a:alpha val="43137"/>
                    </a:srgbClr>
                  </a:outerShdw>
                </a:effectLst>
              </a:rPr>
              <a:t>Smoking cessation</a:t>
            </a:r>
            <a:endParaRPr lang="he-IL" sz="4000" b="1" dirty="0">
              <a:solidFill>
                <a:srgbClr val="0070C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3BF344A6-5ADF-4BB0-A527-8CCD98E8BFA4}"/>
              </a:ext>
            </a:extLst>
          </p:cNvPr>
          <p:cNvSpPr>
            <a:spLocks noGrp="1"/>
          </p:cNvSpPr>
          <p:nvPr>
            <p:ph idx="1"/>
          </p:nvPr>
        </p:nvSpPr>
        <p:spPr/>
        <p:txBody>
          <a:bodyPr/>
          <a:lstStyle/>
          <a:p>
            <a:r>
              <a:rPr lang="en-US" dirty="0"/>
              <a:t>Workshop of smoking cessations were held in the IMA center</a:t>
            </a:r>
          </a:p>
          <a:p>
            <a:r>
              <a:rPr lang="en-US" dirty="0"/>
              <a:t>Personal smoking cessation support call center</a:t>
            </a:r>
          </a:p>
          <a:p>
            <a:pPr marL="514350" lvl="0" indent="-514350" algn="l" rtl="0">
              <a:buFont typeface="+mj-lt"/>
              <a:buAutoNum type="arabicPeriod"/>
            </a:pPr>
            <a:endParaRPr lang="en-US" dirty="0"/>
          </a:p>
          <a:p>
            <a:endParaRPr lang="he-IL" dirty="0"/>
          </a:p>
        </p:txBody>
      </p:sp>
      <p:sp>
        <p:nvSpPr>
          <p:cNvPr id="4" name="מציין מיקום של מספר שקופית 3">
            <a:extLst>
              <a:ext uri="{FF2B5EF4-FFF2-40B4-BE49-F238E27FC236}">
                <a16:creationId xmlns:a16="http://schemas.microsoft.com/office/drawing/2014/main" id="{3893EEFB-9002-40D6-8503-7AB71EB2274B}"/>
              </a:ext>
            </a:extLst>
          </p:cNvPr>
          <p:cNvSpPr>
            <a:spLocks noGrp="1"/>
          </p:cNvSpPr>
          <p:nvPr>
            <p:ph type="sldNum" sz="quarter" idx="12"/>
          </p:nvPr>
        </p:nvSpPr>
        <p:spPr/>
        <p:txBody>
          <a:bodyPr/>
          <a:lstStyle/>
          <a:p>
            <a:fld id="{0DCB6A76-7EDF-4364-B219-EFD454BC136A}" type="slidenum">
              <a:rPr lang="en-US" smtClean="0"/>
              <a:t>16</a:t>
            </a:fld>
            <a:endParaRPr lang="en-US"/>
          </a:p>
        </p:txBody>
      </p:sp>
      <p:pic>
        <p:nvPicPr>
          <p:cNvPr id="5" name="תמונה 4">
            <a:extLst>
              <a:ext uri="{FF2B5EF4-FFF2-40B4-BE49-F238E27FC236}">
                <a16:creationId xmlns:a16="http://schemas.microsoft.com/office/drawing/2014/main" id="{ECE4E1A3-28F2-410A-8FF0-E8BD9E62CA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6022" y="4349417"/>
            <a:ext cx="4291956" cy="1816765"/>
          </a:xfrm>
          <a:prstGeom prst="rect">
            <a:avLst/>
          </a:prstGeom>
        </p:spPr>
      </p:pic>
      <p:pic>
        <p:nvPicPr>
          <p:cNvPr id="6" name="תמונה 5">
            <a:hlinkClick r:id="rId3" action="ppaction://hlinksldjump"/>
            <a:extLst>
              <a:ext uri="{FF2B5EF4-FFF2-40B4-BE49-F238E27FC236}">
                <a16:creationId xmlns:a16="http://schemas.microsoft.com/office/drawing/2014/main" id="{57C61C42-6DAF-4BB3-9DA7-DEB3E612E4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0" y="4889548"/>
            <a:ext cx="914479" cy="914479"/>
          </a:xfrm>
          <a:prstGeom prst="rect">
            <a:avLst/>
          </a:prstGeom>
        </p:spPr>
      </p:pic>
    </p:spTree>
    <p:extLst>
      <p:ext uri="{BB962C8B-B14F-4D97-AF65-F5344CB8AC3E}">
        <p14:creationId xmlns:p14="http://schemas.microsoft.com/office/powerpoint/2010/main" val="271341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B8B8CC-8FC9-4B32-8AFD-622EC9BB8957}"/>
              </a:ext>
            </a:extLst>
          </p:cNvPr>
          <p:cNvSpPr>
            <a:spLocks noGrp="1"/>
          </p:cNvSpPr>
          <p:nvPr>
            <p:ph type="title"/>
          </p:nvPr>
        </p:nvSpPr>
        <p:spPr/>
        <p:txBody>
          <a:bodyPr>
            <a:normAutofit/>
          </a:bodyPr>
          <a:lstStyle/>
          <a:p>
            <a:r>
              <a:rPr lang="en-US" sz="4000" b="1" dirty="0">
                <a:solidFill>
                  <a:srgbClr val="0070C0"/>
                </a:solidFill>
                <a:effectLst>
                  <a:outerShdw blurRad="38100" dist="38100" dir="2700000" algn="tl">
                    <a:srgbClr val="000000">
                      <a:alpha val="43137"/>
                    </a:srgbClr>
                  </a:outerShdw>
                </a:effectLst>
              </a:rPr>
              <a:t>Personal medical care</a:t>
            </a:r>
            <a:endParaRPr lang="he-IL" sz="4000" b="1" dirty="0">
              <a:solidFill>
                <a:srgbClr val="0070C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D15A4B63-1ACE-405A-917A-F67C39C1F2E9}"/>
              </a:ext>
            </a:extLst>
          </p:cNvPr>
          <p:cNvSpPr>
            <a:spLocks noGrp="1"/>
          </p:cNvSpPr>
          <p:nvPr>
            <p:ph idx="1"/>
          </p:nvPr>
        </p:nvSpPr>
        <p:spPr/>
        <p:txBody>
          <a:bodyPr>
            <a:normAutofit/>
          </a:bodyPr>
          <a:lstStyle/>
          <a:p>
            <a:r>
              <a:rPr lang="en-US" dirty="0"/>
              <a:t>Deliver survey on personal medical care of physicians</a:t>
            </a:r>
          </a:p>
          <a:p>
            <a:r>
              <a:rPr lang="en-US" dirty="0"/>
              <a:t>“Conclusions: Physicians seem to frequently engage in self-treatment and informal medical care; the most cited reason was “lack of time”.” </a:t>
            </a:r>
            <a:endParaRPr lang="he-IL" dirty="0"/>
          </a:p>
        </p:txBody>
      </p:sp>
      <p:sp>
        <p:nvSpPr>
          <p:cNvPr id="4" name="מציין מיקום של מספר שקופית 3">
            <a:extLst>
              <a:ext uri="{FF2B5EF4-FFF2-40B4-BE49-F238E27FC236}">
                <a16:creationId xmlns:a16="http://schemas.microsoft.com/office/drawing/2014/main" id="{1D8BB296-2AF7-48D6-9118-7DBE551F1546}"/>
              </a:ext>
            </a:extLst>
          </p:cNvPr>
          <p:cNvSpPr>
            <a:spLocks noGrp="1"/>
          </p:cNvSpPr>
          <p:nvPr>
            <p:ph type="sldNum" sz="quarter" idx="12"/>
          </p:nvPr>
        </p:nvSpPr>
        <p:spPr/>
        <p:txBody>
          <a:bodyPr/>
          <a:lstStyle/>
          <a:p>
            <a:fld id="{0DCB6A76-7EDF-4364-B219-EFD454BC136A}" type="slidenum">
              <a:rPr lang="en-US" smtClean="0"/>
              <a:t>17</a:t>
            </a:fld>
            <a:endParaRPr lang="en-US"/>
          </a:p>
        </p:txBody>
      </p:sp>
      <p:sp>
        <p:nvSpPr>
          <p:cNvPr id="5" name="תיבת טקסט 4">
            <a:extLst>
              <a:ext uri="{FF2B5EF4-FFF2-40B4-BE49-F238E27FC236}">
                <a16:creationId xmlns:a16="http://schemas.microsoft.com/office/drawing/2014/main" id="{12F61944-3483-4BFF-B218-2591C43FFBD6}"/>
              </a:ext>
            </a:extLst>
          </p:cNvPr>
          <p:cNvSpPr txBox="1"/>
          <p:nvPr/>
        </p:nvSpPr>
        <p:spPr>
          <a:xfrm>
            <a:off x="3491880" y="5918732"/>
            <a:ext cx="5954960" cy="646331"/>
          </a:xfrm>
          <a:prstGeom prst="rect">
            <a:avLst/>
          </a:prstGeom>
          <a:noFill/>
        </p:spPr>
        <p:txBody>
          <a:bodyPr wrap="square" rtlCol="1">
            <a:spAutoFit/>
          </a:bodyPr>
          <a:lstStyle/>
          <a:p>
            <a:pPr algn="l"/>
            <a:r>
              <a:rPr lang="en-US" sz="1800" b="0" i="1" u="none" strike="noStrike" baseline="0" dirty="0" err="1">
                <a:latin typeface="UniversLTStd-CnObl"/>
              </a:rPr>
              <a:t>Zacaya</a:t>
            </a:r>
            <a:r>
              <a:rPr lang="en-US" sz="1800" b="0" i="1" u="none" strike="noStrike" baseline="0" dirty="0">
                <a:latin typeface="UniversLTStd-CnObl"/>
              </a:rPr>
              <a:t>, BG, Baron-</a:t>
            </a:r>
            <a:r>
              <a:rPr lang="en-US" sz="1800" b="0" i="1" u="none" strike="noStrike" baseline="0" dirty="0" err="1">
                <a:latin typeface="UniversLTStd-CnObl"/>
              </a:rPr>
              <a:t>Epel</a:t>
            </a:r>
            <a:r>
              <a:rPr lang="en-US" sz="1800" b="0" i="1" u="none" strike="noStrike" baseline="0" dirty="0">
                <a:latin typeface="UniversLTStd-CnObl"/>
              </a:rPr>
              <a:t> O, </a:t>
            </a:r>
            <a:r>
              <a:rPr lang="en-US" sz="1800" b="1" i="1" u="none" strike="noStrike" baseline="0" dirty="0">
                <a:latin typeface="UniversLTStd-CnObl"/>
              </a:rPr>
              <a:t>Malatskey L</a:t>
            </a:r>
            <a:r>
              <a:rPr lang="en-US" sz="1800" b="0" i="1" u="none" strike="noStrike" baseline="0" dirty="0">
                <a:latin typeface="UniversLTStd-CnObl"/>
              </a:rPr>
              <a:t>, and </a:t>
            </a:r>
            <a:r>
              <a:rPr lang="en-US" sz="1800" b="0" i="1" u="none" strike="noStrike" baseline="0" dirty="0" err="1">
                <a:latin typeface="UniversLTStd-CnObl"/>
              </a:rPr>
              <a:t>Heymann</a:t>
            </a:r>
            <a:r>
              <a:rPr lang="en-US" sz="1800" b="0" i="1" u="none" strike="noStrike" baseline="0" dirty="0">
                <a:latin typeface="UniversLTStd-CnObl"/>
              </a:rPr>
              <a:t> A. Family Practice</a:t>
            </a:r>
            <a:r>
              <a:rPr lang="en-US" sz="1800" b="0" i="0" u="none" strike="noStrike" baseline="0" dirty="0">
                <a:latin typeface="UniversLTStd-Cn"/>
              </a:rPr>
              <a:t>, 2020, 1–6 doi:10.1093/</a:t>
            </a:r>
            <a:r>
              <a:rPr lang="en-US" sz="1800" b="0" i="0" u="none" strike="noStrike" baseline="0" dirty="0" err="1">
                <a:latin typeface="UniversLTStd-Cn"/>
              </a:rPr>
              <a:t>fampra</a:t>
            </a:r>
            <a:r>
              <a:rPr lang="en-US" sz="1800" b="0" i="0" u="none" strike="noStrike" baseline="0" dirty="0">
                <a:latin typeface="UniversLTStd-Cn"/>
              </a:rPr>
              <a:t>/cmaa090</a:t>
            </a:r>
            <a:endParaRPr lang="he-IL" dirty="0"/>
          </a:p>
        </p:txBody>
      </p:sp>
      <p:pic>
        <p:nvPicPr>
          <p:cNvPr id="6" name="תמונה 5">
            <a:hlinkClick r:id="rId2" action="ppaction://hlinksldjump"/>
            <a:extLst>
              <a:ext uri="{FF2B5EF4-FFF2-40B4-BE49-F238E27FC236}">
                <a16:creationId xmlns:a16="http://schemas.microsoft.com/office/drawing/2014/main" id="{1C029144-E65C-4108-99D9-AAB67E292A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321" y="4774066"/>
            <a:ext cx="914479" cy="914479"/>
          </a:xfrm>
          <a:prstGeom prst="rect">
            <a:avLst/>
          </a:prstGeom>
        </p:spPr>
      </p:pic>
      <p:pic>
        <p:nvPicPr>
          <p:cNvPr id="7" name="תמונה 6">
            <a:extLst>
              <a:ext uri="{FF2B5EF4-FFF2-40B4-BE49-F238E27FC236}">
                <a16:creationId xmlns:a16="http://schemas.microsoft.com/office/drawing/2014/main" id="{B5729DA0-7C25-4CBB-9C09-8BD4A09E0033}"/>
              </a:ext>
            </a:extLst>
          </p:cNvPr>
          <p:cNvPicPr>
            <a:picLocks noChangeAspect="1"/>
          </p:cNvPicPr>
          <p:nvPr/>
        </p:nvPicPr>
        <p:blipFill>
          <a:blip r:embed="rId4"/>
          <a:stretch>
            <a:fillRect/>
          </a:stretch>
        </p:blipFill>
        <p:spPr>
          <a:xfrm>
            <a:off x="624669" y="4859337"/>
            <a:ext cx="2647950" cy="1724025"/>
          </a:xfrm>
          <a:prstGeom prst="rect">
            <a:avLst/>
          </a:prstGeom>
        </p:spPr>
      </p:pic>
    </p:spTree>
    <p:extLst>
      <p:ext uri="{BB962C8B-B14F-4D97-AF65-F5344CB8AC3E}">
        <p14:creationId xmlns:p14="http://schemas.microsoft.com/office/powerpoint/2010/main" val="2664897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F85055-08E6-4003-A97A-6D22C7A58B70}"/>
              </a:ext>
            </a:extLst>
          </p:cNvPr>
          <p:cNvSpPr>
            <a:spLocks noGrp="1"/>
          </p:cNvSpPr>
          <p:nvPr>
            <p:ph type="title"/>
          </p:nvPr>
        </p:nvSpPr>
        <p:spPr/>
        <p:txBody>
          <a:bodyPr>
            <a:normAutofit/>
          </a:bodyPr>
          <a:lstStyle/>
          <a:p>
            <a:r>
              <a:rPr lang="en-US" sz="4000" b="1" dirty="0">
                <a:solidFill>
                  <a:srgbClr val="0070C0"/>
                </a:solidFill>
                <a:effectLst>
                  <a:outerShdw blurRad="38100" dist="38100" dir="2700000" algn="tl">
                    <a:srgbClr val="000000">
                      <a:alpha val="43137"/>
                    </a:srgbClr>
                  </a:outerShdw>
                </a:effectLst>
              </a:rPr>
              <a:t>stress and burnout</a:t>
            </a:r>
            <a:endParaRPr lang="he-IL" sz="4000" b="1" dirty="0">
              <a:solidFill>
                <a:srgbClr val="0070C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747DF9B8-5787-4F62-A895-33C68AA7B6F9}"/>
              </a:ext>
            </a:extLst>
          </p:cNvPr>
          <p:cNvSpPr>
            <a:spLocks noGrp="1"/>
          </p:cNvSpPr>
          <p:nvPr>
            <p:ph idx="1"/>
          </p:nvPr>
        </p:nvSpPr>
        <p:spPr>
          <a:xfrm>
            <a:off x="457200" y="1847554"/>
            <a:ext cx="8229600" cy="4525963"/>
          </a:xfrm>
        </p:spPr>
        <p:txBody>
          <a:bodyPr/>
          <a:lstStyle/>
          <a:p>
            <a:pPr algn="l" rtl="0">
              <a:defRPr/>
            </a:pPr>
            <a:r>
              <a:rPr lang="en-US" altLang="he-IL" sz="3200" dirty="0">
                <a:latin typeface="Calibri" panose="020F0502020204030204" pitchFamily="34" charset="0"/>
                <a:cs typeface="Calibri" panose="020F0502020204030204" pitchFamily="34" charset="0"/>
              </a:rPr>
              <a:t>The medical profession has a great sense of mission as well as a significant professional </a:t>
            </a:r>
            <a:r>
              <a:rPr lang="en-GB" altLang="he-IL" sz="3200" dirty="0">
                <a:solidFill>
                  <a:schemeClr val="tx1"/>
                </a:solidFill>
                <a:latin typeface="Calibri" panose="020F0502020204030204" pitchFamily="34" charset="0"/>
                <a:cs typeface="Calibri" panose="020F0502020204030204" pitchFamily="34" charset="0"/>
              </a:rPr>
              <a:t>emotional</a:t>
            </a:r>
            <a:r>
              <a:rPr lang="en-US" altLang="he-IL" sz="3200" dirty="0">
                <a:solidFill>
                  <a:srgbClr val="FF0000"/>
                </a:solidFill>
                <a:latin typeface="Calibri" panose="020F0502020204030204" pitchFamily="34" charset="0"/>
                <a:cs typeface="Calibri" panose="020F0502020204030204" pitchFamily="34" charset="0"/>
              </a:rPr>
              <a:t> </a:t>
            </a:r>
            <a:r>
              <a:rPr lang="en-US" altLang="he-IL" sz="3200" dirty="0">
                <a:latin typeface="Calibri" panose="020F0502020204030204" pitchFamily="34" charset="0"/>
                <a:cs typeface="Calibri" panose="020F0502020204030204" pitchFamily="34" charset="0"/>
              </a:rPr>
              <a:t>challenges</a:t>
            </a:r>
          </a:p>
          <a:p>
            <a:pPr algn="l" rtl="0">
              <a:defRPr/>
            </a:pPr>
            <a:r>
              <a:rPr lang="en-US" altLang="he-IL" sz="3200" dirty="0">
                <a:latin typeface="Calibri" panose="020F0502020204030204" pitchFamily="34" charset="0"/>
                <a:cs typeface="Calibri" panose="020F0502020204030204" pitchFamily="34" charset="0"/>
              </a:rPr>
              <a:t>We also have, as all mankind, </a:t>
            </a:r>
            <a:r>
              <a:rPr lang="en-US" altLang="he-IL" sz="3200" dirty="0">
                <a:solidFill>
                  <a:schemeClr val="tx1"/>
                </a:solidFill>
                <a:latin typeface="Calibri" panose="020F0502020204030204" pitchFamily="34" charset="0"/>
                <a:cs typeface="Calibri" panose="020F0502020204030204" pitchFamily="34" charset="0"/>
              </a:rPr>
              <a:t>personal stressful life situations  </a:t>
            </a:r>
          </a:p>
          <a:p>
            <a:pPr algn="l" rtl="0">
              <a:defRPr/>
            </a:pPr>
            <a:r>
              <a:rPr lang="en-US" altLang="he-IL" sz="3200" dirty="0">
                <a:latin typeface="Calibri" panose="020F0502020204030204" pitchFamily="34" charset="0"/>
                <a:cs typeface="Calibri" panose="020F0502020204030204" pitchFamily="34" charset="0"/>
              </a:rPr>
              <a:t>These two aspects are intertwined and affect each other</a:t>
            </a:r>
          </a:p>
          <a:p>
            <a:endParaRPr lang="he-IL" dirty="0"/>
          </a:p>
        </p:txBody>
      </p:sp>
      <p:sp>
        <p:nvSpPr>
          <p:cNvPr id="4" name="מציין מיקום של מספר שקופית 3">
            <a:extLst>
              <a:ext uri="{FF2B5EF4-FFF2-40B4-BE49-F238E27FC236}">
                <a16:creationId xmlns:a16="http://schemas.microsoft.com/office/drawing/2014/main" id="{70ABB57D-6E7C-451C-B496-A6A0E3DE1CC0}"/>
              </a:ext>
            </a:extLst>
          </p:cNvPr>
          <p:cNvSpPr>
            <a:spLocks noGrp="1"/>
          </p:cNvSpPr>
          <p:nvPr>
            <p:ph type="sldNum" sz="quarter" idx="12"/>
          </p:nvPr>
        </p:nvSpPr>
        <p:spPr/>
        <p:txBody>
          <a:bodyPr/>
          <a:lstStyle/>
          <a:p>
            <a:fld id="{0DCB6A76-7EDF-4364-B219-EFD454BC136A}" type="slidenum">
              <a:rPr lang="en-US" smtClean="0"/>
              <a:t>18</a:t>
            </a:fld>
            <a:endParaRPr lang="en-US"/>
          </a:p>
        </p:txBody>
      </p:sp>
    </p:spTree>
    <p:extLst>
      <p:ext uri="{BB962C8B-B14F-4D97-AF65-F5344CB8AC3E}">
        <p14:creationId xmlns:p14="http://schemas.microsoft.com/office/powerpoint/2010/main" val="3782124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12E738-A4CA-4E0D-8CC3-6D63AFBBA6D9}"/>
              </a:ext>
            </a:extLst>
          </p:cNvPr>
          <p:cNvSpPr>
            <a:spLocks noGrp="1"/>
          </p:cNvSpPr>
          <p:nvPr>
            <p:ph type="title"/>
          </p:nvPr>
        </p:nvSpPr>
        <p:spPr>
          <a:xfrm>
            <a:off x="457199" y="836712"/>
            <a:ext cx="8229600" cy="1143000"/>
          </a:xfrm>
        </p:spPr>
        <p:txBody>
          <a:bodyPr>
            <a:noAutofit/>
          </a:bodyPr>
          <a:lstStyle/>
          <a:p>
            <a:r>
              <a:rPr lang="en-US" sz="3600" b="1" dirty="0">
                <a:solidFill>
                  <a:srgbClr val="0070C0"/>
                </a:solidFill>
                <a:effectLst>
                  <a:outerShdw blurRad="38100" dist="38100" dir="2700000" algn="tl">
                    <a:srgbClr val="000000">
                      <a:alpha val="43137"/>
                    </a:srgbClr>
                  </a:outerShdw>
                </a:effectLst>
              </a:rPr>
              <a:t>Burnout levels </a:t>
            </a:r>
            <a:br>
              <a:rPr lang="en-US" sz="3600" b="1" dirty="0">
                <a:solidFill>
                  <a:srgbClr val="0070C0"/>
                </a:solidFill>
                <a:effectLst>
                  <a:outerShdw blurRad="38100" dist="38100" dir="2700000" algn="tl">
                    <a:srgbClr val="000000">
                      <a:alpha val="43137"/>
                    </a:srgbClr>
                  </a:outerShdw>
                </a:effectLst>
              </a:rPr>
            </a:br>
            <a:r>
              <a:rPr lang="en-US" sz="3600" b="1" dirty="0">
                <a:solidFill>
                  <a:srgbClr val="0070C0"/>
                </a:solidFill>
                <a:effectLst>
                  <a:outerShdw blurRad="38100" dist="38100" dir="2700000" algn="tl">
                    <a:srgbClr val="000000">
                      <a:alpha val="43137"/>
                    </a:srgbClr>
                  </a:outerShdw>
                </a:effectLst>
              </a:rPr>
              <a:t>in healthcare professionals in Israel </a:t>
            </a:r>
            <a:br>
              <a:rPr lang="en-US" sz="3600" b="1" dirty="0">
                <a:solidFill>
                  <a:srgbClr val="0070C0"/>
                </a:solidFill>
                <a:effectLst>
                  <a:outerShdw blurRad="38100" dist="38100" dir="2700000" algn="tl">
                    <a:srgbClr val="000000">
                      <a:alpha val="43137"/>
                    </a:srgbClr>
                  </a:outerShdw>
                </a:effectLst>
              </a:rPr>
            </a:br>
            <a:r>
              <a:rPr lang="en-US" sz="2400" b="1" dirty="0">
                <a:solidFill>
                  <a:srgbClr val="0070C0"/>
                </a:solidFill>
                <a:effectLst>
                  <a:outerShdw blurRad="38100" dist="38100" dir="2700000" algn="tl">
                    <a:srgbClr val="000000">
                      <a:alpha val="43137"/>
                    </a:srgbClr>
                  </a:outerShdw>
                </a:effectLst>
              </a:rPr>
              <a:t>2018 MOH survey</a:t>
            </a:r>
            <a:endParaRPr lang="he-IL" sz="3600" b="1" dirty="0">
              <a:solidFill>
                <a:srgbClr val="0070C0"/>
              </a:solidFill>
              <a:effectLst>
                <a:outerShdw blurRad="38100" dist="38100" dir="2700000" algn="tl">
                  <a:srgbClr val="000000">
                    <a:alpha val="43137"/>
                  </a:srgbClr>
                </a:outerShdw>
              </a:effectLst>
            </a:endParaRPr>
          </a:p>
        </p:txBody>
      </p:sp>
      <p:pic>
        <p:nvPicPr>
          <p:cNvPr id="6" name="מציין מיקום תוכן 5">
            <a:extLst>
              <a:ext uri="{FF2B5EF4-FFF2-40B4-BE49-F238E27FC236}">
                <a16:creationId xmlns:a16="http://schemas.microsoft.com/office/drawing/2014/main" id="{482CDE69-5F4A-4524-B7EE-693EE6F731C1}"/>
              </a:ext>
            </a:extLst>
          </p:cNvPr>
          <p:cNvPicPr>
            <a:picLocks noGrp="1" noChangeAspect="1"/>
          </p:cNvPicPr>
          <p:nvPr>
            <p:ph idx="1"/>
          </p:nvPr>
        </p:nvPicPr>
        <p:blipFill>
          <a:blip r:embed="rId2"/>
          <a:stretch>
            <a:fillRect/>
          </a:stretch>
        </p:blipFill>
        <p:spPr>
          <a:xfrm>
            <a:off x="1376362" y="2482552"/>
            <a:ext cx="6391275" cy="4114800"/>
          </a:xfrm>
        </p:spPr>
      </p:pic>
      <p:sp>
        <p:nvSpPr>
          <p:cNvPr id="4" name="מציין מיקום של מספר שקופית 3">
            <a:extLst>
              <a:ext uri="{FF2B5EF4-FFF2-40B4-BE49-F238E27FC236}">
                <a16:creationId xmlns:a16="http://schemas.microsoft.com/office/drawing/2014/main" id="{6E8AC1A7-623B-47A8-82BF-778F7054AE51}"/>
              </a:ext>
            </a:extLst>
          </p:cNvPr>
          <p:cNvSpPr>
            <a:spLocks noGrp="1"/>
          </p:cNvSpPr>
          <p:nvPr>
            <p:ph type="sldNum" sz="quarter" idx="12"/>
          </p:nvPr>
        </p:nvSpPr>
        <p:spPr/>
        <p:txBody>
          <a:bodyPr/>
          <a:lstStyle/>
          <a:p>
            <a:fld id="{0DCB6A76-7EDF-4364-B219-EFD454BC136A}" type="slidenum">
              <a:rPr lang="en-US" smtClean="0"/>
              <a:t>19</a:t>
            </a:fld>
            <a:endParaRPr lang="en-US"/>
          </a:p>
        </p:txBody>
      </p:sp>
    </p:spTree>
    <p:extLst>
      <p:ext uri="{BB962C8B-B14F-4D97-AF65-F5344CB8AC3E}">
        <p14:creationId xmlns:p14="http://schemas.microsoft.com/office/powerpoint/2010/main" val="305964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55576" y="1936558"/>
            <a:ext cx="7632848" cy="4001137"/>
          </a:xfrm>
        </p:spPr>
        <p:txBody>
          <a:bodyPr>
            <a:normAutofit fontScale="92500" lnSpcReduction="20000"/>
          </a:bodyPr>
          <a:lstStyle/>
          <a:p>
            <a:pPr algn="l" rtl="0"/>
            <a:r>
              <a:rPr lang="en-US" sz="3000" dirty="0">
                <a:solidFill>
                  <a:srgbClr val="3C4245"/>
                </a:solidFill>
              </a:rPr>
              <a:t>Lifestyle-related diseases in the last decades are responsible for almost 70% of all deaths worldwide*. Physicians are not excluded</a:t>
            </a:r>
          </a:p>
          <a:p>
            <a:pPr algn="l" rtl="0"/>
            <a:r>
              <a:rPr lang="en-US" sz="3000" b="0" i="0" u="none" strike="noStrike" baseline="0" dirty="0"/>
              <a:t>Physicians promote health but do not always practice it themselves</a:t>
            </a:r>
          </a:p>
          <a:p>
            <a:pPr algn="l" rtl="0"/>
            <a:r>
              <a:rPr lang="en-US" sz="3000" dirty="0">
                <a:solidFill>
                  <a:srgbClr val="3C4245"/>
                </a:solidFill>
              </a:rPr>
              <a:t>Physician’s health behavior influence physician’s own health </a:t>
            </a:r>
            <a:r>
              <a:rPr lang="en-US" sz="3000" b="1" dirty="0">
                <a:solidFill>
                  <a:srgbClr val="3C4245"/>
                </a:solidFill>
              </a:rPr>
              <a:t>and their patients</a:t>
            </a:r>
            <a:r>
              <a:rPr lang="en-US" sz="3000" dirty="0">
                <a:solidFill>
                  <a:srgbClr val="3C4245"/>
                </a:solidFill>
              </a:rPr>
              <a:t>** (healthy doc healthy patient)</a:t>
            </a:r>
          </a:p>
          <a:p>
            <a:pPr algn="l" rtl="0"/>
            <a:r>
              <a:rPr lang="en-US" sz="3000" dirty="0">
                <a:solidFill>
                  <a:srgbClr val="000000"/>
                </a:solidFill>
                <a:effectLst/>
                <a:ea typeface="Calibri" panose="020F0502020204030204" pitchFamily="34" charset="0"/>
                <a:cs typeface="Arial" panose="020B0604020202020204" pitchFamily="34" charset="0"/>
              </a:rPr>
              <a:t>Physician health and well-being has recently become the focus of international concern</a:t>
            </a:r>
            <a:endParaRPr lang="en-US" sz="3000" dirty="0"/>
          </a:p>
          <a:p>
            <a:pPr marL="0" indent="0">
              <a:buNone/>
            </a:pPr>
            <a:endParaRPr lang="en-US" sz="1800" dirty="0"/>
          </a:p>
          <a:p>
            <a:pPr algn="l" rtl="0"/>
            <a:endParaRPr lang="he-IL" sz="1800" dirty="0"/>
          </a:p>
        </p:txBody>
      </p:sp>
      <p:sp>
        <p:nvSpPr>
          <p:cNvPr id="2" name="כותרת 1"/>
          <p:cNvSpPr>
            <a:spLocks noGrp="1"/>
          </p:cNvSpPr>
          <p:nvPr>
            <p:ph type="title"/>
          </p:nvPr>
        </p:nvSpPr>
        <p:spPr>
          <a:xfrm>
            <a:off x="1518302" y="959644"/>
            <a:ext cx="6172200" cy="857250"/>
          </a:xfrm>
        </p:spPr>
        <p:txBody>
          <a:bodyPr>
            <a:normAutofit/>
          </a:bodyPr>
          <a:lstStyle/>
          <a:p>
            <a:pPr algn="ctr"/>
            <a:r>
              <a:rPr lang="en-US" sz="3200" b="1" dirty="0">
                <a:solidFill>
                  <a:srgbClr val="005696"/>
                </a:solidFill>
                <a:effectLst>
                  <a:outerShdw blurRad="38100" dist="38100" dir="2700000" algn="tl">
                    <a:srgbClr val="000000">
                      <a:alpha val="43137"/>
                    </a:srgbClr>
                  </a:outerShdw>
                </a:effectLst>
                <a:cs typeface="+mn-cs"/>
              </a:rPr>
              <a:t>Background - Physician’s health</a:t>
            </a:r>
            <a:endParaRPr lang="he-IL" sz="3200" b="1" dirty="0">
              <a:solidFill>
                <a:srgbClr val="005696"/>
              </a:solidFill>
              <a:effectLst>
                <a:outerShdw blurRad="38100" dist="38100" dir="2700000" algn="tl">
                  <a:srgbClr val="000000">
                    <a:alpha val="43137"/>
                  </a:srgbClr>
                </a:outerShdw>
              </a:effectLst>
              <a:cs typeface="+mn-cs"/>
            </a:endParaRPr>
          </a:p>
        </p:txBody>
      </p:sp>
      <p:sp>
        <p:nvSpPr>
          <p:cNvPr id="5" name="מציין מיקום של מספר שקופית 4">
            <a:extLst>
              <a:ext uri="{FF2B5EF4-FFF2-40B4-BE49-F238E27FC236}">
                <a16:creationId xmlns:a16="http://schemas.microsoft.com/office/drawing/2014/main" id="{CF6A7C23-33E3-4510-B393-C913C5A3984D}"/>
              </a:ext>
            </a:extLst>
          </p:cNvPr>
          <p:cNvSpPr>
            <a:spLocks noGrp="1"/>
          </p:cNvSpPr>
          <p:nvPr>
            <p:ph type="sldNum" sz="quarter" idx="12"/>
          </p:nvPr>
        </p:nvSpPr>
        <p:spPr/>
        <p:txBody>
          <a:bodyPr/>
          <a:lstStyle/>
          <a:p>
            <a:fld id="{0DCB6A76-7EDF-4364-B219-EFD454BC136A}" type="slidenum">
              <a:rPr lang="en-US" smtClean="0"/>
              <a:t>2</a:t>
            </a:fld>
            <a:endParaRPr lang="en-US"/>
          </a:p>
        </p:txBody>
      </p:sp>
      <p:sp>
        <p:nvSpPr>
          <p:cNvPr id="6" name="תיבת טקסט 5">
            <a:extLst>
              <a:ext uri="{FF2B5EF4-FFF2-40B4-BE49-F238E27FC236}">
                <a16:creationId xmlns:a16="http://schemas.microsoft.com/office/drawing/2014/main" id="{D8643FDB-636D-4DD5-B4F2-3D73E4D10579}"/>
              </a:ext>
            </a:extLst>
          </p:cNvPr>
          <p:cNvSpPr txBox="1"/>
          <p:nvPr/>
        </p:nvSpPr>
        <p:spPr>
          <a:xfrm>
            <a:off x="4604402" y="6077247"/>
            <a:ext cx="4896544" cy="923330"/>
          </a:xfrm>
          <a:prstGeom prst="rect">
            <a:avLst/>
          </a:prstGeom>
          <a:noFill/>
        </p:spPr>
        <p:txBody>
          <a:bodyPr wrap="square" rtlCol="1">
            <a:spAutoFit/>
          </a:bodyPr>
          <a:lstStyle/>
          <a:p>
            <a:r>
              <a:rPr lang="en-US" dirty="0"/>
              <a:t>* WHO report 2021</a:t>
            </a:r>
          </a:p>
          <a:p>
            <a:r>
              <a:rPr lang="en-US" dirty="0"/>
              <a:t>**</a:t>
            </a:r>
            <a:r>
              <a:rPr lang="de-DE" dirty="0"/>
              <a:t>EB Oberg1 and E Frank  JAMA. 2004;291:637</a:t>
            </a:r>
          </a:p>
          <a:p>
            <a:pPr marL="285750" indent="-285750">
              <a:buFont typeface="Arial" panose="020B0604020202020204" pitchFamily="34" charset="0"/>
              <a:buChar char="•"/>
            </a:pPr>
            <a:endParaRPr lang="he-IL" dirty="0"/>
          </a:p>
        </p:txBody>
      </p:sp>
    </p:spTree>
    <p:extLst>
      <p:ext uri="{BB962C8B-B14F-4D97-AF65-F5344CB8AC3E}">
        <p14:creationId xmlns:p14="http://schemas.microsoft.com/office/powerpoint/2010/main" val="3066058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מציין מיקום תוכן 4">
            <a:extLst>
              <a:ext uri="{FF2B5EF4-FFF2-40B4-BE49-F238E27FC236}">
                <a16:creationId xmlns:a16="http://schemas.microsoft.com/office/drawing/2014/main" id="{9166AC0B-2EFB-4240-BFD1-B7F795A396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3672" r="14075" b="2"/>
          <a:stretch>
            <a:fillRect/>
          </a:stretch>
        </p:blipFill>
        <p:spPr bwMode="auto">
          <a:xfrm>
            <a:off x="3419475" y="3059385"/>
            <a:ext cx="2016621" cy="314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מציין מיקום תוכן 1">
            <a:extLst>
              <a:ext uri="{FF2B5EF4-FFF2-40B4-BE49-F238E27FC236}">
                <a16:creationId xmlns:a16="http://schemas.microsoft.com/office/drawing/2014/main" id="{198959E6-92D1-4329-9E0F-31A872508ED8}"/>
              </a:ext>
            </a:extLst>
          </p:cNvPr>
          <p:cNvSpPr>
            <a:spLocks noGrp="1" noChangeArrowheads="1"/>
          </p:cNvSpPr>
          <p:nvPr>
            <p:ph idx="1"/>
          </p:nvPr>
        </p:nvSpPr>
        <p:spPr>
          <a:xfrm>
            <a:off x="426422" y="1556792"/>
            <a:ext cx="8229600" cy="4357688"/>
          </a:xfrm>
        </p:spPr>
        <p:txBody>
          <a:bodyPr/>
          <a:lstStyle/>
          <a:p>
            <a:pPr marL="0" indent="0" algn="ctr" rtl="0">
              <a:buFont typeface="Arial" panose="020B0604020202020204" pitchFamily="34" charset="0"/>
              <a:buNone/>
            </a:pPr>
            <a:r>
              <a:rPr lang="en-US" altLang="he-IL" sz="3200" b="1" dirty="0">
                <a:latin typeface="Calibri" panose="020F0502020204030204" pitchFamily="34" charset="0"/>
                <a:cs typeface="Calibri" panose="020F0502020204030204" pitchFamily="34" charset="0"/>
              </a:rPr>
              <a:t>The COVID-19 pandemic increased the already high level of demands and stress upon the medical profession</a:t>
            </a:r>
            <a:endParaRPr lang="he-IL" altLang="he-IL" sz="3200" b="1" dirty="0"/>
          </a:p>
        </p:txBody>
      </p:sp>
      <p:sp>
        <p:nvSpPr>
          <p:cNvPr id="20485" name="כותרת 2">
            <a:extLst>
              <a:ext uri="{FF2B5EF4-FFF2-40B4-BE49-F238E27FC236}">
                <a16:creationId xmlns:a16="http://schemas.microsoft.com/office/drawing/2014/main" id="{78B26B6E-2A0C-4BB7-90FA-6FC7797F5CBE}"/>
              </a:ext>
            </a:extLst>
          </p:cNvPr>
          <p:cNvSpPr>
            <a:spLocks noGrp="1" noChangeArrowheads="1"/>
          </p:cNvSpPr>
          <p:nvPr>
            <p:ph type="title"/>
          </p:nvPr>
        </p:nvSpPr>
        <p:spPr/>
        <p:txBody>
          <a:bodyPr/>
          <a:lstStyle/>
          <a:p>
            <a:endParaRPr lang="he-IL" altLang="he-IL"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a:t> </a:t>
            </a:r>
            <a:r>
              <a:rPr lang="en-US" b="1" dirty="0">
                <a:solidFill>
                  <a:srgbClr val="0070C0"/>
                </a:solidFill>
                <a:effectLst>
                  <a:outerShdw blurRad="38100" dist="38100" dir="2700000" algn="tl">
                    <a:srgbClr val="000000">
                      <a:alpha val="43137"/>
                    </a:srgbClr>
                  </a:outerShdw>
                </a:effectLst>
              </a:rPr>
              <a:t>Activities to reduce </a:t>
            </a:r>
            <a:br>
              <a:rPr lang="en-US" b="1" dirty="0">
                <a:solidFill>
                  <a:srgbClr val="0070C0"/>
                </a:solidFill>
                <a:effectLst>
                  <a:outerShdw blurRad="38100" dist="38100" dir="2700000" algn="tl">
                    <a:srgbClr val="000000">
                      <a:alpha val="43137"/>
                    </a:srgbClr>
                  </a:outerShdw>
                </a:effectLst>
              </a:rPr>
            </a:br>
            <a:r>
              <a:rPr lang="en-US" b="1" dirty="0">
                <a:solidFill>
                  <a:srgbClr val="0070C0"/>
                </a:solidFill>
                <a:effectLst>
                  <a:outerShdw blurRad="38100" dist="38100" dir="2700000" algn="tl">
                    <a:srgbClr val="000000">
                      <a:alpha val="43137"/>
                    </a:srgbClr>
                  </a:outerShdw>
                </a:effectLst>
              </a:rPr>
              <a:t>stress and burnout</a:t>
            </a:r>
            <a:endParaRPr lang="he-IL" b="1" dirty="0">
              <a:solidFill>
                <a:srgbClr val="0070C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p:txBody>
          <a:bodyPr>
            <a:normAutofit/>
          </a:bodyPr>
          <a:lstStyle/>
          <a:p>
            <a:r>
              <a:rPr lang="en-US" dirty="0"/>
              <a:t>Workshops and courses of Mindfulness, </a:t>
            </a:r>
            <a:r>
              <a:rPr lang="en-US" sz="3200" dirty="0"/>
              <a:t>yoga, positive psychology, narrative writing, how to reduce exam anxiety and more</a:t>
            </a:r>
          </a:p>
          <a:p>
            <a:r>
              <a:rPr lang="en-US" sz="3200" dirty="0"/>
              <a:t>Participate in the IMA committee to take steps to reduce workload during residency</a:t>
            </a:r>
          </a:p>
          <a:p>
            <a:r>
              <a:rPr lang="en-US" sz="3200" dirty="0"/>
              <a:t>Establish a peer support service</a:t>
            </a:r>
          </a:p>
          <a:p>
            <a:pPr rtl="0">
              <a:lnSpc>
                <a:spcPct val="90000"/>
              </a:lnSpc>
            </a:pPr>
            <a:r>
              <a:rPr lang="en-US" sz="3200" dirty="0"/>
              <a:t>Develop a psychological support service</a:t>
            </a:r>
          </a:p>
          <a:p>
            <a:pPr marL="514350" lvl="0" indent="-514350" algn="l" rtl="0">
              <a:buFont typeface="+mj-lt"/>
              <a:buAutoNum type="arabicPeriod"/>
            </a:pPr>
            <a:endParaRPr lang="en-US" dirty="0"/>
          </a:p>
          <a:p>
            <a:pPr marL="514350" indent="-514350" algn="l" rtl="0">
              <a:buFont typeface="+mj-lt"/>
              <a:buAutoNum type="arabicPeriod"/>
            </a:pPr>
            <a:endParaRPr lang="he-IL" dirty="0"/>
          </a:p>
        </p:txBody>
      </p:sp>
      <p:pic>
        <p:nvPicPr>
          <p:cNvPr id="6" name="תמונה 5">
            <a:extLst>
              <a:ext uri="{FF2B5EF4-FFF2-40B4-BE49-F238E27FC236}">
                <a16:creationId xmlns:a16="http://schemas.microsoft.com/office/drawing/2014/main" id="{1AEA320B-2F67-4F6C-A94E-D9C99C362A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128" y="5432935"/>
            <a:ext cx="3384376" cy="1334103"/>
          </a:xfrm>
          <a:prstGeom prst="rect">
            <a:avLst/>
          </a:prstGeom>
        </p:spPr>
      </p:pic>
    </p:spTree>
    <p:extLst>
      <p:ext uri="{BB962C8B-B14F-4D97-AF65-F5344CB8AC3E}">
        <p14:creationId xmlns:p14="http://schemas.microsoft.com/office/powerpoint/2010/main" val="1410107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B38E9D2-0FE8-2B52-BCA9-025688272178}"/>
              </a:ext>
            </a:extLst>
          </p:cNvPr>
          <p:cNvSpPr>
            <a:spLocks noGrp="1"/>
          </p:cNvSpPr>
          <p:nvPr>
            <p:ph type="title"/>
          </p:nvPr>
        </p:nvSpPr>
        <p:spPr>
          <a:xfrm>
            <a:off x="377031" y="836712"/>
            <a:ext cx="8389938" cy="769937"/>
          </a:xfrm>
        </p:spPr>
        <p:txBody>
          <a:bodyPr>
            <a:normAutofit fontScale="90000"/>
          </a:bodyPr>
          <a:lstStyle/>
          <a:p>
            <a:pPr algn="ctr">
              <a:defRPr/>
            </a:pPr>
            <a:r>
              <a:rPr lang="en-US" sz="3600" dirty="0">
                <a:solidFill>
                  <a:srgbClr val="0070C0"/>
                </a:solidFill>
                <a:effectLst>
                  <a:outerShdw blurRad="38100" dist="38100" dir="2700000" algn="tl">
                    <a:srgbClr val="000000">
                      <a:alpha val="43137"/>
                    </a:srgbClr>
                  </a:outerShdw>
                </a:effectLst>
                <a:latin typeface="ff-quadraat-web-pro"/>
              </a:rPr>
              <a:t>Physician's barriers</a:t>
            </a:r>
            <a:br>
              <a:rPr lang="en-US" sz="3600" dirty="0">
                <a:solidFill>
                  <a:srgbClr val="0070C0"/>
                </a:solidFill>
                <a:effectLst>
                  <a:outerShdw blurRad="38100" dist="38100" dir="2700000" algn="tl">
                    <a:srgbClr val="000000">
                      <a:alpha val="43137"/>
                    </a:srgbClr>
                  </a:outerShdw>
                </a:effectLst>
                <a:latin typeface="ff-quadraat-web-pro"/>
              </a:rPr>
            </a:br>
            <a:r>
              <a:rPr lang="en-US" sz="3600" dirty="0">
                <a:solidFill>
                  <a:srgbClr val="0070C0"/>
                </a:solidFill>
                <a:effectLst>
                  <a:outerShdw blurRad="38100" dist="38100" dir="2700000" algn="tl">
                    <a:srgbClr val="000000">
                      <a:alpha val="43137"/>
                    </a:srgbClr>
                  </a:outerShdw>
                </a:effectLst>
                <a:latin typeface="ff-quadraat-web-pro"/>
              </a:rPr>
              <a:t> to seek psychological support</a:t>
            </a:r>
            <a:endParaRPr lang="he-IL" sz="3600" dirty="0">
              <a:solidFill>
                <a:srgbClr val="0070C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F69412D4-A4C4-7C2D-4C82-5A49150CA5A0}"/>
              </a:ext>
            </a:extLst>
          </p:cNvPr>
          <p:cNvSpPr>
            <a:spLocks noGrp="1"/>
          </p:cNvSpPr>
          <p:nvPr>
            <p:ph idx="1"/>
          </p:nvPr>
        </p:nvSpPr>
        <p:spPr>
          <a:xfrm>
            <a:off x="1115616" y="1930476"/>
            <a:ext cx="7344816" cy="4624161"/>
          </a:xfrm>
        </p:spPr>
        <p:txBody>
          <a:bodyPr>
            <a:normAutofit/>
          </a:bodyPr>
          <a:lstStyle/>
          <a:p>
            <a:pPr algn="l" rtl="0">
              <a:defRPr/>
            </a:pPr>
            <a:r>
              <a:rPr lang="en-US" sz="2400" dirty="0">
                <a:solidFill>
                  <a:srgbClr val="4D4D4D"/>
                </a:solidFill>
                <a:latin typeface="ff-quadraat-web-pro"/>
              </a:rPr>
              <a:t>Clinicians have been taught that </a:t>
            </a:r>
            <a:r>
              <a:rPr lang="en-US" sz="2400" dirty="0">
                <a:solidFill>
                  <a:srgbClr val="C00000"/>
                </a:solidFill>
                <a:latin typeface="ff-quadraat-web-pro"/>
              </a:rPr>
              <a:t>self-care is selfish</a:t>
            </a:r>
          </a:p>
          <a:p>
            <a:pPr algn="l" rtl="0">
              <a:defRPr/>
            </a:pPr>
            <a:r>
              <a:rPr lang="en-US" sz="2400" dirty="0">
                <a:solidFill>
                  <a:srgbClr val="4D4D4D"/>
                </a:solidFill>
                <a:latin typeface="ff-quadraat-web-pro"/>
              </a:rPr>
              <a:t>Messages like “clinicians are heroes” imply an expectation of personal </a:t>
            </a:r>
            <a:r>
              <a:rPr lang="en-US" sz="2400" dirty="0">
                <a:solidFill>
                  <a:srgbClr val="C00000"/>
                </a:solidFill>
                <a:latin typeface="ff-quadraat-web-pro"/>
              </a:rPr>
              <a:t>sacrifice at all costs</a:t>
            </a:r>
            <a:r>
              <a:rPr lang="en-US" sz="2400" dirty="0">
                <a:solidFill>
                  <a:srgbClr val="4D4D4D"/>
                </a:solidFill>
                <a:latin typeface="ff-quadraat-web-pro"/>
              </a:rPr>
              <a:t>.</a:t>
            </a:r>
          </a:p>
          <a:p>
            <a:pPr algn="l" rtl="0">
              <a:defRPr/>
            </a:pPr>
            <a:r>
              <a:rPr lang="en-US" sz="2400" dirty="0">
                <a:solidFill>
                  <a:srgbClr val="C00000"/>
                </a:solidFill>
                <a:latin typeface="ff-quadraat-web-pro"/>
              </a:rPr>
              <a:t>Placing the burden </a:t>
            </a:r>
            <a:r>
              <a:rPr lang="en-US" sz="2400" dirty="0">
                <a:solidFill>
                  <a:srgbClr val="4D4D4D"/>
                </a:solidFill>
                <a:latin typeface="ff-quadraat-web-pro"/>
              </a:rPr>
              <a:t>of handling emotional distress </a:t>
            </a:r>
            <a:r>
              <a:rPr lang="en-US" sz="2400" dirty="0">
                <a:solidFill>
                  <a:srgbClr val="C00000"/>
                </a:solidFill>
                <a:latin typeface="ff-quadraat-web-pro"/>
              </a:rPr>
              <a:t>solely on individual clinicians</a:t>
            </a:r>
          </a:p>
          <a:p>
            <a:pPr algn="l" rtl="0">
              <a:defRPr/>
            </a:pPr>
            <a:r>
              <a:rPr lang="en-US" sz="2400" dirty="0">
                <a:solidFill>
                  <a:srgbClr val="4D4D4D"/>
                </a:solidFill>
                <a:latin typeface="ff-quadraat-web-pro"/>
              </a:rPr>
              <a:t>The ethos that </a:t>
            </a:r>
            <a:r>
              <a:rPr lang="en-US" sz="2400" dirty="0">
                <a:solidFill>
                  <a:srgbClr val="C00000"/>
                </a:solidFill>
                <a:latin typeface="ff-quadraat-web-pro"/>
              </a:rPr>
              <a:t>vulnerability is a sign of weakness </a:t>
            </a:r>
          </a:p>
          <a:p>
            <a:pPr algn="l" rtl="0">
              <a:defRPr/>
            </a:pPr>
            <a:r>
              <a:rPr lang="en-US" sz="2400" dirty="0">
                <a:solidFill>
                  <a:srgbClr val="C00000"/>
                </a:solidFill>
                <a:latin typeface="ff-quadraat-web-pro"/>
              </a:rPr>
              <a:t>Culture of silence</a:t>
            </a:r>
            <a:r>
              <a:rPr lang="en-US" sz="2400" dirty="0">
                <a:solidFill>
                  <a:srgbClr val="4D4D4D"/>
                </a:solidFill>
                <a:latin typeface="ff-quadraat-web-pro"/>
              </a:rPr>
              <a:t>, which convinces clinicians that others are successfully handling these stresses</a:t>
            </a:r>
            <a:endParaRPr lang="he-IL" sz="2400" dirty="0"/>
          </a:p>
        </p:txBody>
      </p:sp>
      <p:sp>
        <p:nvSpPr>
          <p:cNvPr id="5" name="תיבת טקסט 4">
            <a:extLst>
              <a:ext uri="{FF2B5EF4-FFF2-40B4-BE49-F238E27FC236}">
                <a16:creationId xmlns:a16="http://schemas.microsoft.com/office/drawing/2014/main" id="{08CB2D0C-7C4C-6F72-CD30-108A2E52CE72}"/>
              </a:ext>
            </a:extLst>
          </p:cNvPr>
          <p:cNvSpPr txBox="1"/>
          <p:nvPr/>
        </p:nvSpPr>
        <p:spPr>
          <a:xfrm>
            <a:off x="7170643" y="6235699"/>
            <a:ext cx="2001837" cy="531813"/>
          </a:xfrm>
          <a:prstGeom prst="rect">
            <a:avLst/>
          </a:prstGeom>
          <a:noFill/>
        </p:spPr>
        <p:txBody>
          <a:bodyPr rtlCol="1">
            <a:spAutoFit/>
          </a:bodyPr>
          <a:lstStyle/>
          <a:p>
            <a:pPr>
              <a:defRPr/>
            </a:pPr>
            <a:r>
              <a:rPr lang="en-US" sz="1350" dirty="0"/>
              <a:t>NEJM 14</a:t>
            </a:r>
            <a:r>
              <a:rPr lang="en-US" sz="1350" baseline="30000" dirty="0"/>
              <a:t>TH</a:t>
            </a:r>
            <a:r>
              <a:rPr lang="en-US" sz="1350" dirty="0"/>
              <a:t> oct.2020 </a:t>
            </a:r>
            <a:endParaRPr lang="he-IL" sz="1350" dirty="0"/>
          </a:p>
          <a:p>
            <a:pPr>
              <a:defRPr/>
            </a:pPr>
            <a:endParaRPr lang="he-IL" sz="1500" dirty="0"/>
          </a:p>
        </p:txBody>
      </p:sp>
      <p:sp>
        <p:nvSpPr>
          <p:cNvPr id="6" name="כותרת 1">
            <a:extLst>
              <a:ext uri="{FF2B5EF4-FFF2-40B4-BE49-F238E27FC236}">
                <a16:creationId xmlns:a16="http://schemas.microsoft.com/office/drawing/2014/main" id="{754CB3B6-A8B0-FDBE-8AA4-82F9C7CACF7B}"/>
              </a:ext>
            </a:extLst>
          </p:cNvPr>
          <p:cNvSpPr txBox="1">
            <a:spLocks/>
          </p:cNvSpPr>
          <p:nvPr/>
        </p:nvSpPr>
        <p:spPr bwMode="auto">
          <a:xfrm>
            <a:off x="590549" y="6046637"/>
            <a:ext cx="8329613" cy="508000"/>
          </a:xfrm>
          <a:prstGeom prst="rect">
            <a:avLst/>
          </a:prstGeom>
          <a:noFill/>
          <a:ln>
            <a:noFill/>
          </a:ln>
        </p:spPr>
        <p:txBody>
          <a:bodyPr anchor="ctr"/>
          <a:lstStyle>
            <a:lvl1pPr algn="r" rtl="1" eaLnBrk="0" fontAlgn="base" hangingPunct="0">
              <a:spcBef>
                <a:spcPct val="0"/>
              </a:spcBef>
              <a:spcAft>
                <a:spcPct val="0"/>
              </a:spcAft>
              <a:defRPr sz="3200" b="1">
                <a:solidFill>
                  <a:srgbClr val="A0212D"/>
                </a:solidFill>
                <a:latin typeface="+mj-lt"/>
                <a:ea typeface="+mj-ea"/>
                <a:cs typeface="+mj-cs"/>
              </a:defRPr>
            </a:lvl1pPr>
            <a:lvl2pPr algn="r" rtl="1" eaLnBrk="0" fontAlgn="base" hangingPunct="0">
              <a:spcBef>
                <a:spcPct val="0"/>
              </a:spcBef>
              <a:spcAft>
                <a:spcPct val="0"/>
              </a:spcAft>
              <a:defRPr sz="3200" b="1">
                <a:solidFill>
                  <a:srgbClr val="A0212D"/>
                </a:solidFill>
                <a:latin typeface="Arial" charset="0"/>
                <a:cs typeface="Arial" charset="0"/>
              </a:defRPr>
            </a:lvl2pPr>
            <a:lvl3pPr algn="r" rtl="1" eaLnBrk="0" fontAlgn="base" hangingPunct="0">
              <a:spcBef>
                <a:spcPct val="0"/>
              </a:spcBef>
              <a:spcAft>
                <a:spcPct val="0"/>
              </a:spcAft>
              <a:defRPr sz="3200" b="1">
                <a:solidFill>
                  <a:srgbClr val="A0212D"/>
                </a:solidFill>
                <a:latin typeface="Arial" charset="0"/>
                <a:cs typeface="Arial" charset="0"/>
              </a:defRPr>
            </a:lvl3pPr>
            <a:lvl4pPr algn="r" rtl="1" eaLnBrk="0" fontAlgn="base" hangingPunct="0">
              <a:spcBef>
                <a:spcPct val="0"/>
              </a:spcBef>
              <a:spcAft>
                <a:spcPct val="0"/>
              </a:spcAft>
              <a:defRPr sz="3200" b="1">
                <a:solidFill>
                  <a:srgbClr val="A0212D"/>
                </a:solidFill>
                <a:latin typeface="Arial" charset="0"/>
                <a:cs typeface="Arial" charset="0"/>
              </a:defRPr>
            </a:lvl4pPr>
            <a:lvl5pPr algn="r" rtl="1" eaLnBrk="0" fontAlgn="base" hangingPunct="0">
              <a:spcBef>
                <a:spcPct val="0"/>
              </a:spcBef>
              <a:spcAft>
                <a:spcPct val="0"/>
              </a:spcAft>
              <a:defRPr sz="3200" b="1">
                <a:solidFill>
                  <a:srgbClr val="A0212D"/>
                </a:solidFill>
                <a:latin typeface="Arial" charset="0"/>
                <a:cs typeface="Arial" charset="0"/>
              </a:defRPr>
            </a:lvl5pPr>
            <a:lvl6pPr marL="457200" algn="r" rtl="1" eaLnBrk="1" fontAlgn="base" hangingPunct="1">
              <a:spcBef>
                <a:spcPct val="0"/>
              </a:spcBef>
              <a:spcAft>
                <a:spcPct val="0"/>
              </a:spcAft>
              <a:defRPr sz="3600" b="1">
                <a:solidFill>
                  <a:schemeClr val="bg1"/>
                </a:solidFill>
                <a:latin typeface="Arial" charset="0"/>
                <a:cs typeface="Arial" charset="0"/>
              </a:defRPr>
            </a:lvl6pPr>
            <a:lvl7pPr marL="914400" algn="r" rtl="1" eaLnBrk="1" fontAlgn="base" hangingPunct="1">
              <a:spcBef>
                <a:spcPct val="0"/>
              </a:spcBef>
              <a:spcAft>
                <a:spcPct val="0"/>
              </a:spcAft>
              <a:defRPr sz="3600" b="1">
                <a:solidFill>
                  <a:schemeClr val="bg1"/>
                </a:solidFill>
                <a:latin typeface="Arial" charset="0"/>
                <a:cs typeface="Arial" charset="0"/>
              </a:defRPr>
            </a:lvl7pPr>
            <a:lvl8pPr marL="1371600" algn="r" rtl="1" eaLnBrk="1" fontAlgn="base" hangingPunct="1">
              <a:spcBef>
                <a:spcPct val="0"/>
              </a:spcBef>
              <a:spcAft>
                <a:spcPct val="0"/>
              </a:spcAft>
              <a:defRPr sz="3600" b="1">
                <a:solidFill>
                  <a:schemeClr val="bg1"/>
                </a:solidFill>
                <a:latin typeface="Arial" charset="0"/>
                <a:cs typeface="Arial" charset="0"/>
              </a:defRPr>
            </a:lvl8pPr>
            <a:lvl9pPr marL="1828800" algn="r" rtl="1" eaLnBrk="1" fontAlgn="base" hangingPunct="1">
              <a:spcBef>
                <a:spcPct val="0"/>
              </a:spcBef>
              <a:spcAft>
                <a:spcPct val="0"/>
              </a:spcAft>
              <a:defRPr sz="3600" b="1">
                <a:solidFill>
                  <a:schemeClr val="bg1"/>
                </a:solidFill>
                <a:latin typeface="Arial" charset="0"/>
                <a:cs typeface="Arial" charset="0"/>
              </a:defRPr>
            </a:lvl9pPr>
          </a:lstStyle>
          <a:p>
            <a:pPr algn="l" rtl="0">
              <a:defRPr/>
            </a:pPr>
            <a:r>
              <a:rPr lang="en-US" sz="1500" kern="0" dirty="0">
                <a:solidFill>
                  <a:schemeClr val="tx1"/>
                </a:solidFill>
              </a:rPr>
              <a:t>Supporting Clinicians during Covid-19 and Beyond —Learning from Past Failures and Envisioning New Strategies, </a:t>
            </a:r>
            <a:r>
              <a:rPr lang="en-US" sz="1350" kern="0" dirty="0">
                <a:solidFill>
                  <a:schemeClr val="tx1"/>
                </a:solidFill>
              </a:rPr>
              <a:t>Jo Shapiro, M.D., and Timothy B. McDonald, M.D., J.D.</a:t>
            </a:r>
            <a:br>
              <a:rPr lang="en-US" sz="1800" kern="0" dirty="0">
                <a:solidFill>
                  <a:schemeClr val="tx1"/>
                </a:solidFill>
              </a:rPr>
            </a:br>
            <a:endParaRPr lang="he-IL" sz="1500" kern="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5D65C2-D14C-4B44-80F8-BB67714F736E}"/>
              </a:ext>
            </a:extLst>
          </p:cNvPr>
          <p:cNvSpPr>
            <a:spLocks noGrp="1"/>
          </p:cNvSpPr>
          <p:nvPr>
            <p:ph type="title"/>
          </p:nvPr>
        </p:nvSpPr>
        <p:spPr>
          <a:xfrm>
            <a:off x="457200" y="692696"/>
            <a:ext cx="8435280" cy="1133648"/>
          </a:xfrm>
        </p:spPr>
        <p:txBody>
          <a:bodyPr>
            <a:noAutofit/>
          </a:bodyPr>
          <a:lstStyle/>
          <a:p>
            <a:r>
              <a:rPr lang="en-US" sz="3600" b="1" dirty="0">
                <a:solidFill>
                  <a:srgbClr val="0070C0"/>
                </a:solidFill>
                <a:effectLst>
                  <a:outerShdw blurRad="38100" dist="38100" dir="2700000" algn="tl">
                    <a:srgbClr val="000000">
                      <a:alpha val="43137"/>
                    </a:srgbClr>
                  </a:outerShdw>
                </a:effectLst>
              </a:rPr>
              <a:t>"</a:t>
            </a:r>
            <a:r>
              <a:rPr lang="en-US" sz="3600" b="1" dirty="0" err="1">
                <a:solidFill>
                  <a:srgbClr val="0070C0"/>
                </a:solidFill>
                <a:effectLst>
                  <a:outerShdw blurRad="38100" dist="38100" dir="2700000" algn="tl">
                    <a:srgbClr val="000000">
                      <a:alpha val="43137"/>
                    </a:srgbClr>
                  </a:outerShdw>
                </a:effectLst>
              </a:rPr>
              <a:t>Mifne</a:t>
            </a:r>
            <a:r>
              <a:rPr lang="en-US" sz="3600" b="1" dirty="0">
                <a:solidFill>
                  <a:srgbClr val="0070C0"/>
                </a:solidFill>
                <a:effectLst>
                  <a:outerShdw blurRad="38100" dist="38100" dir="2700000" algn="tl">
                    <a:srgbClr val="000000">
                      <a:alpha val="43137"/>
                    </a:srgbClr>
                  </a:outerShdw>
                </a:effectLst>
              </a:rPr>
              <a:t>" </a:t>
            </a:r>
            <a:br>
              <a:rPr lang="en-US" sz="3600" b="1" dirty="0">
                <a:solidFill>
                  <a:srgbClr val="0070C0"/>
                </a:solidFill>
                <a:effectLst>
                  <a:outerShdw blurRad="38100" dist="38100" dir="2700000" algn="tl">
                    <a:srgbClr val="000000">
                      <a:alpha val="43137"/>
                    </a:srgbClr>
                  </a:outerShdw>
                </a:effectLst>
              </a:rPr>
            </a:br>
            <a:endParaRPr lang="he-IL" sz="3600" b="1" dirty="0">
              <a:solidFill>
                <a:srgbClr val="0070C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634A0042-D850-4B42-8257-5D4897B5F61F}"/>
              </a:ext>
            </a:extLst>
          </p:cNvPr>
          <p:cNvSpPr>
            <a:spLocks noGrp="1"/>
          </p:cNvSpPr>
          <p:nvPr>
            <p:ph idx="1"/>
          </p:nvPr>
        </p:nvSpPr>
        <p:spPr>
          <a:xfrm>
            <a:off x="107504" y="1826344"/>
            <a:ext cx="9054235" cy="4338960"/>
          </a:xfrm>
        </p:spPr>
        <p:txBody>
          <a:bodyPr>
            <a:normAutofit/>
          </a:bodyPr>
          <a:lstStyle/>
          <a:p>
            <a:r>
              <a:rPr lang="en-US" sz="3200" dirty="0"/>
              <a:t>Inspired and supported by the BMA w</a:t>
            </a:r>
            <a:r>
              <a:rPr lang="en-US" dirty="0"/>
              <a:t>e established a psychological support service named: “</a:t>
            </a:r>
            <a:r>
              <a:rPr lang="en-US" dirty="0" err="1"/>
              <a:t>Mifne</a:t>
            </a:r>
            <a:r>
              <a:rPr lang="en-US" dirty="0"/>
              <a:t>”</a:t>
            </a:r>
          </a:p>
          <a:p>
            <a:r>
              <a:rPr lang="en-US" dirty="0"/>
              <a:t>"</a:t>
            </a:r>
            <a:r>
              <a:rPr lang="en-US" dirty="0" err="1"/>
              <a:t>Mifne</a:t>
            </a:r>
            <a:r>
              <a:rPr lang="en-US" dirty="0"/>
              <a:t>" activity is based on 4 professional regional coordinators throughout the country with </a:t>
            </a:r>
            <a:br>
              <a:rPr lang="en-US" dirty="0"/>
            </a:br>
            <a:r>
              <a:rPr lang="en-US" dirty="0"/>
              <a:t>a network of over 200 experienced therapists trained to treat doctors</a:t>
            </a:r>
          </a:p>
          <a:p>
            <a:r>
              <a:rPr lang="en-US" dirty="0"/>
              <a:t>Our principals of the service: </a:t>
            </a:r>
            <a:br>
              <a:rPr lang="en-US" dirty="0"/>
            </a:br>
            <a:r>
              <a:rPr lang="en-US" b="1" dirty="0"/>
              <a:t>Availability 24/7 ; Discretion ; Professionalism</a:t>
            </a:r>
          </a:p>
          <a:p>
            <a:endParaRPr lang="en-US" dirty="0"/>
          </a:p>
        </p:txBody>
      </p:sp>
      <p:sp>
        <p:nvSpPr>
          <p:cNvPr id="4" name="מציין מיקום של מספר שקופית 3">
            <a:extLst>
              <a:ext uri="{FF2B5EF4-FFF2-40B4-BE49-F238E27FC236}">
                <a16:creationId xmlns:a16="http://schemas.microsoft.com/office/drawing/2014/main" id="{1248DA28-C642-4874-8569-C2C417DC1487}"/>
              </a:ext>
            </a:extLst>
          </p:cNvPr>
          <p:cNvSpPr>
            <a:spLocks noGrp="1"/>
          </p:cNvSpPr>
          <p:nvPr>
            <p:ph type="sldNum" sz="quarter" idx="12"/>
          </p:nvPr>
        </p:nvSpPr>
        <p:spPr/>
        <p:txBody>
          <a:bodyPr/>
          <a:lstStyle/>
          <a:p>
            <a:fld id="{0DCB6A76-7EDF-4364-B219-EFD454BC136A}" type="slidenum">
              <a:rPr lang="en-US" smtClean="0"/>
              <a:t>23</a:t>
            </a:fld>
            <a:endParaRPr lang="en-US"/>
          </a:p>
        </p:txBody>
      </p:sp>
      <p:pic>
        <p:nvPicPr>
          <p:cNvPr id="5" name="תמונה 4">
            <a:extLst>
              <a:ext uri="{FF2B5EF4-FFF2-40B4-BE49-F238E27FC236}">
                <a16:creationId xmlns:a16="http://schemas.microsoft.com/office/drawing/2014/main" id="{B32DE102-35D4-3EEF-5E34-E170472FAA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2218" y="5811647"/>
            <a:ext cx="2340262" cy="1289761"/>
          </a:xfrm>
          <a:prstGeom prst="rect">
            <a:avLst/>
          </a:prstGeom>
        </p:spPr>
      </p:pic>
    </p:spTree>
    <p:extLst>
      <p:ext uri="{BB962C8B-B14F-4D97-AF65-F5344CB8AC3E}">
        <p14:creationId xmlns:p14="http://schemas.microsoft.com/office/powerpoint/2010/main" val="3383913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כותרת 1">
            <a:extLst>
              <a:ext uri="{FF2B5EF4-FFF2-40B4-BE49-F238E27FC236}">
                <a16:creationId xmlns:a16="http://schemas.microsoft.com/office/drawing/2014/main" id="{49299147-F4E3-4127-9906-23D3223A4322}"/>
              </a:ext>
            </a:extLst>
          </p:cNvPr>
          <p:cNvSpPr>
            <a:spLocks noGrp="1" noChangeArrowheads="1"/>
          </p:cNvSpPr>
          <p:nvPr>
            <p:ph type="title"/>
          </p:nvPr>
        </p:nvSpPr>
        <p:spPr>
          <a:xfrm>
            <a:off x="472885" y="590611"/>
            <a:ext cx="8401050" cy="481012"/>
          </a:xfrm>
        </p:spPr>
        <p:txBody>
          <a:bodyPr>
            <a:noAutofit/>
          </a:bodyPr>
          <a:lstStyle/>
          <a:p>
            <a:pPr rtl="0"/>
            <a:r>
              <a:rPr lang="en-US" altLang="he-IL" sz="3600" b="1" dirty="0">
                <a:solidFill>
                  <a:srgbClr val="0070C0"/>
                </a:solidFill>
                <a:effectLst>
                  <a:outerShdw blurRad="38100" dist="38100" dir="2700000" algn="tl">
                    <a:srgbClr val="000000">
                      <a:alpha val="43137"/>
                    </a:srgbClr>
                  </a:outerShdw>
                </a:effectLst>
              </a:rPr>
              <a:t>Since the establishment</a:t>
            </a:r>
            <a:br>
              <a:rPr lang="en-US" altLang="he-IL" sz="3600" b="1" dirty="0">
                <a:solidFill>
                  <a:srgbClr val="0070C0"/>
                </a:solidFill>
                <a:effectLst>
                  <a:outerShdw blurRad="38100" dist="38100" dir="2700000" algn="tl">
                    <a:srgbClr val="000000">
                      <a:alpha val="43137"/>
                    </a:srgbClr>
                  </a:outerShdw>
                </a:effectLst>
              </a:rPr>
            </a:br>
            <a:r>
              <a:rPr lang="en-US" altLang="he-IL" sz="3600" b="1" dirty="0">
                <a:solidFill>
                  <a:srgbClr val="0070C0"/>
                </a:solidFill>
                <a:effectLst>
                  <a:outerShdw blurRad="38100" dist="38100" dir="2700000" algn="tl">
                    <a:srgbClr val="000000">
                      <a:alpha val="43137"/>
                    </a:srgbClr>
                  </a:outerShdw>
                </a:effectLst>
              </a:rPr>
              <a:t> of “</a:t>
            </a:r>
            <a:r>
              <a:rPr lang="en-US" altLang="he-IL" sz="3600" b="1" dirty="0" err="1">
                <a:solidFill>
                  <a:srgbClr val="0070C0"/>
                </a:solidFill>
                <a:effectLst>
                  <a:outerShdw blurRad="38100" dist="38100" dir="2700000" algn="tl">
                    <a:srgbClr val="000000">
                      <a:alpha val="43137"/>
                    </a:srgbClr>
                  </a:outerShdw>
                </a:effectLst>
              </a:rPr>
              <a:t>Mifne</a:t>
            </a:r>
            <a:r>
              <a:rPr lang="en-US" altLang="he-IL" sz="3600" b="1" dirty="0">
                <a:solidFill>
                  <a:srgbClr val="0070C0"/>
                </a:solidFill>
                <a:effectLst>
                  <a:outerShdw blurRad="38100" dist="38100" dir="2700000" algn="tl">
                    <a:srgbClr val="000000">
                      <a:alpha val="43137"/>
                    </a:srgbClr>
                  </a:outerShdw>
                </a:effectLst>
              </a:rPr>
              <a:t>” (Oct 2020)</a:t>
            </a:r>
            <a:endParaRPr lang="he-IL" altLang="he-IL" sz="3600" b="1" dirty="0">
              <a:solidFill>
                <a:srgbClr val="0070C0"/>
              </a:solidFill>
              <a:effectLst>
                <a:outerShdw blurRad="38100" dist="38100" dir="2700000" algn="tl">
                  <a:srgbClr val="000000">
                    <a:alpha val="43137"/>
                  </a:srgbClr>
                </a:outerShdw>
              </a:effectLst>
            </a:endParaRPr>
          </a:p>
        </p:txBody>
      </p:sp>
      <p:sp>
        <p:nvSpPr>
          <p:cNvPr id="36867" name="מציין מיקום תוכן 2">
            <a:extLst>
              <a:ext uri="{FF2B5EF4-FFF2-40B4-BE49-F238E27FC236}">
                <a16:creationId xmlns:a16="http://schemas.microsoft.com/office/drawing/2014/main" id="{8C77C43B-5576-400A-83A4-585B45E283B6}"/>
              </a:ext>
            </a:extLst>
          </p:cNvPr>
          <p:cNvSpPr>
            <a:spLocks noGrp="1" noChangeArrowheads="1"/>
          </p:cNvSpPr>
          <p:nvPr>
            <p:ph idx="1"/>
          </p:nvPr>
        </p:nvSpPr>
        <p:spPr>
          <a:xfrm>
            <a:off x="472885" y="1484784"/>
            <a:ext cx="8229600" cy="4525963"/>
          </a:xfrm>
        </p:spPr>
        <p:txBody>
          <a:bodyPr>
            <a:noAutofit/>
          </a:bodyPr>
          <a:lstStyle/>
          <a:p>
            <a:pPr algn="l" rtl="0"/>
            <a:r>
              <a:rPr lang="en-US" sz="2800" dirty="0">
                <a:effectLst/>
                <a:ea typeface="Calibri" panose="020F0502020204030204" pitchFamily="34" charset="0"/>
                <a:cs typeface="Arial" panose="020B0604020202020204" pitchFamily="34" charset="0"/>
              </a:rPr>
              <a:t>Over 500 physician's have utilized the service</a:t>
            </a:r>
            <a:r>
              <a:rPr lang="en-US" sz="2800" dirty="0">
                <a:ea typeface="Calibri" panose="020F0502020204030204" pitchFamily="34" charset="0"/>
                <a:cs typeface="Arial" panose="020B0604020202020204" pitchFamily="34" charset="0"/>
              </a:rPr>
              <a:t>, </a:t>
            </a:r>
            <a:r>
              <a:rPr lang="en-US" sz="2800" dirty="0">
                <a:effectLst/>
                <a:ea typeface="Calibri" panose="020F0502020204030204" pitchFamily="34" charset="0"/>
                <a:cs typeface="Arial" panose="020B0604020202020204" pitchFamily="34" charset="0"/>
              </a:rPr>
              <a:t>mainly for family and relationship issues, occupational challenges, health problems involved in mental crisis and more. </a:t>
            </a:r>
          </a:p>
          <a:p>
            <a:pPr algn="l" rtl="0"/>
            <a:r>
              <a:rPr lang="en-GB" altLang="he-IL" sz="2800" dirty="0">
                <a:solidFill>
                  <a:schemeClr val="tx1"/>
                </a:solidFill>
              </a:rPr>
              <a:t>New services were added: Managers counselling  Career counselling, support for sexual harassment and more</a:t>
            </a:r>
          </a:p>
          <a:p>
            <a:r>
              <a:rPr lang="en-US" altLang="he-IL" sz="2800" dirty="0">
                <a:latin typeface="Calibri" panose="020F0502020204030204" pitchFamily="34" charset="0"/>
                <a:cs typeface="Calibri" panose="020F0502020204030204" pitchFamily="34" charset="0"/>
              </a:rPr>
              <a:t>“</a:t>
            </a:r>
            <a:r>
              <a:rPr lang="en-US" altLang="he-IL" sz="2800" dirty="0" err="1">
                <a:latin typeface="Calibri" panose="020F0502020204030204" pitchFamily="34" charset="0"/>
                <a:cs typeface="Calibri" panose="020F0502020204030204" pitchFamily="34" charset="0"/>
              </a:rPr>
              <a:t>Mifne</a:t>
            </a:r>
            <a:r>
              <a:rPr lang="en-US" altLang="he-IL" sz="2800" dirty="0">
                <a:latin typeface="Calibri" panose="020F0502020204030204" pitchFamily="34" charset="0"/>
                <a:cs typeface="Calibri" panose="020F0502020204030204" pitchFamily="34" charset="0"/>
              </a:rPr>
              <a:t>” in Hebrew means </a:t>
            </a:r>
            <a:r>
              <a:rPr lang="en-US" altLang="he-IL" sz="2800" b="1" dirty="0">
                <a:latin typeface="Calibri" panose="020F0502020204030204" pitchFamily="34" charset="0"/>
                <a:cs typeface="Calibri" panose="020F0502020204030204" pitchFamily="34" charset="0"/>
              </a:rPr>
              <a:t>a turning point. </a:t>
            </a:r>
            <a:br>
              <a:rPr lang="en-US" altLang="he-IL" sz="2800" dirty="0">
                <a:latin typeface="Calibri" panose="020F0502020204030204" pitchFamily="34" charset="0"/>
                <a:cs typeface="Calibri" panose="020F0502020204030204" pitchFamily="34" charset="0"/>
              </a:rPr>
            </a:br>
            <a:r>
              <a:rPr lang="en-US" altLang="he-IL" sz="2800" dirty="0">
                <a:latin typeface="Calibri" panose="020F0502020204030204" pitchFamily="34" charset="0"/>
                <a:cs typeface="Calibri" panose="020F0502020204030204" pitchFamily="34" charset="0"/>
              </a:rPr>
              <a:t>We believe it is a chance for physicians to take a different reaction to crisis situations in their lives</a:t>
            </a:r>
          </a:p>
          <a:p>
            <a:pPr algn="l" rtl="0"/>
            <a:endParaRPr lang="en-GB" altLang="he-IL" sz="2800" dirty="0">
              <a:solidFill>
                <a:schemeClr val="tx1"/>
              </a:solidFill>
            </a:endParaRPr>
          </a:p>
        </p:txBody>
      </p:sp>
      <p:pic>
        <p:nvPicPr>
          <p:cNvPr id="2" name="תמונה 1">
            <a:extLst>
              <a:ext uri="{FF2B5EF4-FFF2-40B4-BE49-F238E27FC236}">
                <a16:creationId xmlns:a16="http://schemas.microsoft.com/office/drawing/2014/main" id="{176C412F-60D7-9B5D-CBF6-0132BD759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0939" y="6381328"/>
            <a:ext cx="4364941" cy="62572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1268760"/>
            <a:ext cx="8229600" cy="857250"/>
          </a:xfrm>
        </p:spPr>
        <p:txBody>
          <a:bodyPr anchor="ctr">
            <a:noAutofit/>
          </a:bodyPr>
          <a:lstStyle/>
          <a:p>
            <a:pPr>
              <a:lnSpc>
                <a:spcPct val="90000"/>
              </a:lnSpc>
            </a:pPr>
            <a:r>
              <a:rPr lang="en-US" sz="3600" b="1" dirty="0">
                <a:solidFill>
                  <a:srgbClr val="0070C0"/>
                </a:solidFill>
                <a:effectLst>
                  <a:outerShdw blurRad="38100" dist="38100" dir="2700000" algn="tl">
                    <a:srgbClr val="000000">
                      <a:alpha val="43137"/>
                    </a:srgbClr>
                  </a:outerShdw>
                </a:effectLst>
              </a:rPr>
              <a:t>The forum for physician’s health</a:t>
            </a:r>
            <a:br>
              <a:rPr lang="en-US" sz="3600" b="1" dirty="0">
                <a:solidFill>
                  <a:srgbClr val="0070C0"/>
                </a:solidFill>
                <a:effectLst>
                  <a:outerShdw blurRad="38100" dist="38100" dir="2700000" algn="tl">
                    <a:srgbClr val="000000">
                      <a:alpha val="43137"/>
                    </a:srgbClr>
                  </a:outerShdw>
                </a:effectLst>
              </a:rPr>
            </a:br>
            <a:r>
              <a:rPr lang="en-US" sz="3600" b="1" dirty="0">
                <a:solidFill>
                  <a:srgbClr val="0070C0"/>
                </a:solidFill>
                <a:effectLst>
                  <a:outerShdw blurRad="38100" dist="38100" dir="2700000" algn="tl">
                    <a:srgbClr val="000000">
                      <a:alpha val="43137"/>
                    </a:srgbClr>
                  </a:outerShdw>
                </a:effectLst>
              </a:rPr>
              <a:t> and wellbeing  initiatives</a:t>
            </a:r>
            <a:br>
              <a:rPr lang="en-US" sz="3600" b="1" dirty="0">
                <a:solidFill>
                  <a:srgbClr val="0070C0"/>
                </a:solidFill>
                <a:effectLst>
                  <a:outerShdw blurRad="38100" dist="38100" dir="2700000" algn="tl">
                    <a:srgbClr val="000000">
                      <a:alpha val="43137"/>
                    </a:srgbClr>
                  </a:outerShdw>
                </a:effectLst>
              </a:rPr>
            </a:br>
            <a:r>
              <a:rPr lang="en-US" sz="3600" b="1" dirty="0">
                <a:solidFill>
                  <a:srgbClr val="0070C0"/>
                </a:solidFill>
                <a:effectLst>
                  <a:outerShdw blurRad="38100" dist="38100" dir="2700000" algn="tl">
                    <a:srgbClr val="000000">
                      <a:alpha val="43137"/>
                    </a:srgbClr>
                  </a:outerShdw>
                </a:effectLst>
              </a:rPr>
              <a:t> to improve physician health</a:t>
            </a:r>
            <a:br>
              <a:rPr lang="en-US" sz="3600" b="1" dirty="0">
                <a:solidFill>
                  <a:srgbClr val="0070C0"/>
                </a:solidFill>
                <a:effectLst>
                  <a:outerShdw blurRad="38100" dist="38100" dir="2700000" algn="tl">
                    <a:srgbClr val="000000">
                      <a:alpha val="43137"/>
                    </a:srgbClr>
                  </a:outerShdw>
                </a:effectLst>
              </a:rPr>
            </a:br>
            <a:br>
              <a:rPr lang="en-US" sz="3600" b="1" dirty="0">
                <a:solidFill>
                  <a:srgbClr val="0070C0"/>
                </a:solidFill>
                <a:effectLst>
                  <a:outerShdw blurRad="38100" dist="38100" dir="2700000" algn="tl">
                    <a:srgbClr val="000000">
                      <a:alpha val="43137"/>
                    </a:srgbClr>
                  </a:outerShdw>
                </a:effectLst>
              </a:rPr>
            </a:br>
            <a:endParaRPr lang="he-IL" sz="24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59532" y="2294874"/>
            <a:ext cx="7074786" cy="3705876"/>
          </a:xfrm>
        </p:spPr>
        <p:txBody>
          <a:bodyPr>
            <a:normAutofit fontScale="92500" lnSpcReduction="20000"/>
          </a:bodyPr>
          <a:lstStyle/>
          <a:p>
            <a:pPr rtl="0">
              <a:lnSpc>
                <a:spcPct val="90000"/>
              </a:lnSpc>
            </a:pPr>
            <a:r>
              <a:rPr lang="en-US" sz="3600" dirty="0">
                <a:hlinkClick r:id="rId3" action="ppaction://hlinksldjump"/>
              </a:rPr>
              <a:t>Raising awareness</a:t>
            </a:r>
            <a:endParaRPr lang="en-US" sz="3600" dirty="0"/>
          </a:p>
          <a:p>
            <a:pPr rtl="0">
              <a:lnSpc>
                <a:spcPct val="90000"/>
              </a:lnSpc>
            </a:pPr>
            <a:r>
              <a:rPr lang="en-US" sz="3600" dirty="0">
                <a:hlinkClick r:id="rId4" action="ppaction://hlinksldjump"/>
              </a:rPr>
              <a:t>healthy nutrition</a:t>
            </a:r>
            <a:endParaRPr lang="en-US" sz="3600" dirty="0"/>
          </a:p>
          <a:p>
            <a:pPr rtl="0">
              <a:lnSpc>
                <a:spcPct val="90000"/>
              </a:lnSpc>
            </a:pPr>
            <a:r>
              <a:rPr lang="en-US" sz="3600" dirty="0">
                <a:hlinkClick r:id="rId5" action="ppaction://hlinksldjump"/>
              </a:rPr>
              <a:t>physical activity</a:t>
            </a:r>
            <a:endParaRPr lang="en-US" sz="3600" dirty="0"/>
          </a:p>
          <a:p>
            <a:pPr rtl="0">
              <a:lnSpc>
                <a:spcPct val="90000"/>
              </a:lnSpc>
            </a:pPr>
            <a:r>
              <a:rPr lang="en-US" sz="3600" dirty="0">
                <a:hlinkClick r:id="rId6" action="ppaction://hlinksldjump"/>
              </a:rPr>
              <a:t>smoking cessation</a:t>
            </a:r>
            <a:endParaRPr lang="en-US" sz="3600" dirty="0"/>
          </a:p>
          <a:p>
            <a:pPr rtl="0">
              <a:lnSpc>
                <a:spcPct val="90000"/>
              </a:lnSpc>
            </a:pPr>
            <a:r>
              <a:rPr lang="en-US" sz="3600" dirty="0">
                <a:hlinkClick r:id="rId7" action="ppaction://hlinksldjump"/>
              </a:rPr>
              <a:t>personal medical care</a:t>
            </a:r>
            <a:endParaRPr lang="en-US" sz="3600" dirty="0"/>
          </a:p>
          <a:p>
            <a:pPr>
              <a:lnSpc>
                <a:spcPct val="90000"/>
              </a:lnSpc>
            </a:pPr>
            <a:r>
              <a:rPr lang="en-US" sz="3600" dirty="0">
                <a:hlinkClick r:id="rId8" action="ppaction://hlinksldjump"/>
              </a:rPr>
              <a:t>stress and burnout</a:t>
            </a:r>
            <a:endParaRPr lang="en-US" sz="3600" dirty="0"/>
          </a:p>
          <a:p>
            <a:pPr>
              <a:lnSpc>
                <a:spcPct val="90000"/>
              </a:lnSpc>
            </a:pPr>
            <a:endParaRPr lang="en-US" sz="3600" dirty="0"/>
          </a:p>
          <a:p>
            <a:pPr>
              <a:lnSpc>
                <a:spcPct val="90000"/>
              </a:lnSpc>
            </a:pPr>
            <a:r>
              <a:rPr lang="en-US" sz="3600" dirty="0"/>
              <a:t>Still a long way to go….</a:t>
            </a:r>
          </a:p>
          <a:p>
            <a:pPr rtl="0">
              <a:lnSpc>
                <a:spcPct val="90000"/>
              </a:lnSpc>
            </a:pPr>
            <a:endParaRPr lang="en-US" sz="1800" dirty="0"/>
          </a:p>
          <a:p>
            <a:pPr rtl="0">
              <a:lnSpc>
                <a:spcPct val="90000"/>
              </a:lnSpc>
            </a:pPr>
            <a:endParaRPr lang="he-IL" sz="1800" dirty="0"/>
          </a:p>
        </p:txBody>
      </p:sp>
      <p:sp>
        <p:nvSpPr>
          <p:cNvPr id="4" name="מציין מיקום של מספר שקופית 3">
            <a:extLst>
              <a:ext uri="{FF2B5EF4-FFF2-40B4-BE49-F238E27FC236}">
                <a16:creationId xmlns:a16="http://schemas.microsoft.com/office/drawing/2014/main" id="{63EF8D01-B84B-4E41-B132-1E32900B8A94}"/>
              </a:ext>
            </a:extLst>
          </p:cNvPr>
          <p:cNvSpPr>
            <a:spLocks noGrp="1"/>
          </p:cNvSpPr>
          <p:nvPr>
            <p:ph type="sldNum" sz="quarter" idx="12"/>
          </p:nvPr>
        </p:nvSpPr>
        <p:spPr/>
        <p:txBody>
          <a:bodyPr/>
          <a:lstStyle/>
          <a:p>
            <a:fld id="{0DCB6A76-7EDF-4364-B219-EFD454BC136A}" type="slidenum">
              <a:rPr lang="en-US" smtClean="0"/>
              <a:t>25</a:t>
            </a:fld>
            <a:endParaRPr lang="en-US"/>
          </a:p>
        </p:txBody>
      </p:sp>
      <p:pic>
        <p:nvPicPr>
          <p:cNvPr id="6" name="תמונה 5">
            <a:extLst>
              <a:ext uri="{FF2B5EF4-FFF2-40B4-BE49-F238E27FC236}">
                <a16:creationId xmlns:a16="http://schemas.microsoft.com/office/drawing/2014/main" id="{C5266D19-6F8F-4DFF-AA70-D255B781DF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52120" y="2852936"/>
            <a:ext cx="2855077" cy="2520280"/>
          </a:xfrm>
          <a:prstGeom prst="rect">
            <a:avLst/>
          </a:prstGeom>
        </p:spPr>
      </p:pic>
    </p:spTree>
    <p:extLst>
      <p:ext uri="{BB962C8B-B14F-4D97-AF65-F5344CB8AC3E}">
        <p14:creationId xmlns:p14="http://schemas.microsoft.com/office/powerpoint/2010/main" val="3287258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7DDF9EA1-0157-4058-BDBC-F27BA661ED55}"/>
              </a:ext>
            </a:extLst>
          </p:cNvPr>
          <p:cNvSpPr>
            <a:spLocks noGrp="1"/>
          </p:cNvSpPr>
          <p:nvPr>
            <p:ph type="sldNum" sz="quarter" idx="12"/>
          </p:nvPr>
        </p:nvSpPr>
        <p:spPr/>
        <p:txBody>
          <a:bodyPr/>
          <a:lstStyle/>
          <a:p>
            <a:fld id="{0DCB6A76-7EDF-4364-B219-EFD454BC136A}" type="slidenum">
              <a:rPr lang="en-US" smtClean="0"/>
              <a:t>26</a:t>
            </a:fld>
            <a:endParaRPr lang="en-US"/>
          </a:p>
        </p:txBody>
      </p:sp>
      <p:sp>
        <p:nvSpPr>
          <p:cNvPr id="4" name="תיבת טקסט 3">
            <a:extLst>
              <a:ext uri="{FF2B5EF4-FFF2-40B4-BE49-F238E27FC236}">
                <a16:creationId xmlns:a16="http://schemas.microsoft.com/office/drawing/2014/main" id="{CE21FF3A-BC94-479F-AA9F-53FEC13974D1}"/>
              </a:ext>
            </a:extLst>
          </p:cNvPr>
          <p:cNvSpPr txBox="1"/>
          <p:nvPr/>
        </p:nvSpPr>
        <p:spPr>
          <a:xfrm>
            <a:off x="232847" y="980728"/>
            <a:ext cx="8928992" cy="3416320"/>
          </a:xfrm>
          <a:prstGeom prst="rect">
            <a:avLst/>
          </a:prstGeom>
          <a:noFill/>
        </p:spPr>
        <p:txBody>
          <a:bodyPr wrap="square">
            <a:spAutoFit/>
          </a:bodyPr>
          <a:lstStyle/>
          <a:p>
            <a:pPr algn="ctr"/>
            <a:r>
              <a:rPr lang="en-US" sz="3600" dirty="0">
                <a:solidFill>
                  <a:srgbClr val="0070C0"/>
                </a:solidFill>
                <a:effectLst>
                  <a:outerShdw blurRad="38100" dist="38100" dir="2700000" algn="tl">
                    <a:srgbClr val="000000">
                      <a:alpha val="43137"/>
                    </a:srgbClr>
                  </a:outerShdw>
                </a:effectLst>
              </a:rPr>
              <a:t>Special thanks</a:t>
            </a:r>
          </a:p>
          <a:p>
            <a:pPr algn="ctr"/>
            <a:endParaRPr lang="en-US" sz="3600" dirty="0">
              <a:solidFill>
                <a:srgbClr val="0070C0"/>
              </a:solidFill>
              <a:effectLst>
                <a:outerShdw blurRad="38100" dist="38100" dir="2700000" algn="tl">
                  <a:srgbClr val="000000">
                    <a:alpha val="43137"/>
                  </a:srgbClr>
                </a:outerShdw>
              </a:effectLst>
            </a:endParaRPr>
          </a:p>
          <a:p>
            <a:pPr algn="ctr"/>
            <a:r>
              <a:rPr lang="en-US" sz="3600" dirty="0"/>
              <a:t> to IMA leaders and staff and the Forum executive members who contribute their professionalism and enthusiasm for improving their peer’s wellbeing and health</a:t>
            </a:r>
          </a:p>
        </p:txBody>
      </p:sp>
      <p:pic>
        <p:nvPicPr>
          <p:cNvPr id="5" name="תמונה 4">
            <a:extLst>
              <a:ext uri="{FF2B5EF4-FFF2-40B4-BE49-F238E27FC236}">
                <a16:creationId xmlns:a16="http://schemas.microsoft.com/office/drawing/2014/main" id="{AF95C463-B7F4-44FE-907E-01875BBF3BB8}"/>
              </a:ext>
            </a:extLst>
          </p:cNvPr>
          <p:cNvPicPr>
            <a:picLocks noChangeAspect="1"/>
          </p:cNvPicPr>
          <p:nvPr/>
        </p:nvPicPr>
        <p:blipFill>
          <a:blip r:embed="rId2"/>
          <a:stretch>
            <a:fillRect/>
          </a:stretch>
        </p:blipFill>
        <p:spPr>
          <a:xfrm>
            <a:off x="3143250" y="5085184"/>
            <a:ext cx="2857500" cy="1600200"/>
          </a:xfrm>
          <a:prstGeom prst="rect">
            <a:avLst/>
          </a:prstGeom>
        </p:spPr>
      </p:pic>
    </p:spTree>
    <p:extLst>
      <p:ext uri="{BB962C8B-B14F-4D97-AF65-F5344CB8AC3E}">
        <p14:creationId xmlns:p14="http://schemas.microsoft.com/office/powerpoint/2010/main" val="3098474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C55E-53A6-C94A-9C86-77BF0B11932D}"/>
              </a:ext>
            </a:extLst>
          </p:cNvPr>
          <p:cNvSpPr>
            <a:spLocks noGrp="1"/>
          </p:cNvSpPr>
          <p:nvPr>
            <p:ph type="title"/>
          </p:nvPr>
        </p:nvSpPr>
        <p:spPr>
          <a:xfrm>
            <a:off x="1674410" y="1204913"/>
            <a:ext cx="6172200" cy="857250"/>
          </a:xfrm>
        </p:spPr>
        <p:txBody>
          <a:bodyPr>
            <a:normAutofit/>
          </a:bodyPr>
          <a:lstStyle/>
          <a:p>
            <a:r>
              <a:rPr lang="en-US" sz="3200" b="1" dirty="0">
                <a:solidFill>
                  <a:srgbClr val="0070C0"/>
                </a:solidFill>
                <a:effectLst>
                  <a:outerShdw blurRad="38100" dist="38100" dir="2700000" algn="tl">
                    <a:srgbClr val="000000">
                      <a:alpha val="43137"/>
                    </a:srgbClr>
                  </a:outerShdw>
                </a:effectLst>
              </a:rPr>
              <a:t>Physician health and wellbeing</a:t>
            </a:r>
          </a:p>
        </p:txBody>
      </p:sp>
      <p:pic>
        <p:nvPicPr>
          <p:cNvPr id="7" name="Content Placeholder 6">
            <a:extLst>
              <a:ext uri="{FF2B5EF4-FFF2-40B4-BE49-F238E27FC236}">
                <a16:creationId xmlns:a16="http://schemas.microsoft.com/office/drawing/2014/main" id="{0E9CF4DA-AE00-5D4F-A49E-D9024258383E}"/>
              </a:ext>
              <a:ext uri="{C183D7F6-B498-43B3-948B-1728B52AA6E4}">
                <adec:decorative xmlns:adec="http://schemas.microsoft.com/office/drawing/2017/decorative" val="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101824" y="2334913"/>
            <a:ext cx="2651931" cy="2740624"/>
          </a:xfrm>
        </p:spPr>
      </p:pic>
      <p:pic>
        <p:nvPicPr>
          <p:cNvPr id="9" name="Content Placeholder 8">
            <a:extLst>
              <a:ext uri="{FF2B5EF4-FFF2-40B4-BE49-F238E27FC236}">
                <a16:creationId xmlns:a16="http://schemas.microsoft.com/office/drawing/2014/main" id="{9CCF9B2D-9E5A-3145-BBCA-94E51FCBC672}"/>
              </a:ext>
              <a:ext uri="{C183D7F6-B498-43B3-948B-1728B52AA6E4}">
                <adec:decorative xmlns:adec="http://schemas.microsoft.com/office/drawing/2017/decorative" val="1"/>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013226" y="2646573"/>
            <a:ext cx="3028950" cy="1812504"/>
          </a:xfrm>
        </p:spPr>
      </p:pic>
      <p:sp>
        <p:nvSpPr>
          <p:cNvPr id="5" name="Slide Number Placeholder 4">
            <a:extLst>
              <a:ext uri="{FF2B5EF4-FFF2-40B4-BE49-F238E27FC236}">
                <a16:creationId xmlns:a16="http://schemas.microsoft.com/office/drawing/2014/main" id="{7F07D7CE-E88D-1148-8103-D3A2901B739E}"/>
              </a:ext>
            </a:extLst>
          </p:cNvPr>
          <p:cNvSpPr>
            <a:spLocks noGrp="1"/>
          </p:cNvSpPr>
          <p:nvPr>
            <p:ph type="sldNum" sz="quarter" idx="12"/>
          </p:nvPr>
        </p:nvSpPr>
        <p:spPr/>
        <p:txBody>
          <a:bodyPr/>
          <a:lstStyle/>
          <a:p>
            <a:fld id="{AEC930B0-338A-6A4B-AB13-E53D238D3A34}" type="slidenum">
              <a:rPr lang="en-US" smtClean="0"/>
              <a:t>27</a:t>
            </a:fld>
            <a:endParaRPr lang="en-US"/>
          </a:p>
        </p:txBody>
      </p:sp>
      <p:sp>
        <p:nvSpPr>
          <p:cNvPr id="10" name="Right Arrow 9">
            <a:extLst>
              <a:ext uri="{FF2B5EF4-FFF2-40B4-BE49-F238E27FC236}">
                <a16:creationId xmlns:a16="http://schemas.microsoft.com/office/drawing/2014/main" id="{09B51065-5700-6642-8FF5-A1201DC5CE0C}"/>
              </a:ext>
            </a:extLst>
          </p:cNvPr>
          <p:cNvSpPr/>
          <p:nvPr/>
        </p:nvSpPr>
        <p:spPr>
          <a:xfrm>
            <a:off x="4257675" y="3552825"/>
            <a:ext cx="314325"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 name="תמונה 2">
            <a:extLst>
              <a:ext uri="{FF2B5EF4-FFF2-40B4-BE49-F238E27FC236}">
                <a16:creationId xmlns:a16="http://schemas.microsoft.com/office/drawing/2014/main" id="{93ED17A2-E397-4AAD-A784-8877CEC07B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7783" y="5195887"/>
            <a:ext cx="2365453" cy="902286"/>
          </a:xfrm>
          <a:prstGeom prst="rect">
            <a:avLst/>
          </a:prstGeom>
        </p:spPr>
      </p:pic>
      <p:sp>
        <p:nvSpPr>
          <p:cNvPr id="11" name="תיבת טקסט 10">
            <a:extLst>
              <a:ext uri="{FF2B5EF4-FFF2-40B4-BE49-F238E27FC236}">
                <a16:creationId xmlns:a16="http://schemas.microsoft.com/office/drawing/2014/main" id="{21C9BE2A-735A-48FF-8D6F-88B198626B73}"/>
              </a:ext>
            </a:extLst>
          </p:cNvPr>
          <p:cNvSpPr txBox="1"/>
          <p:nvPr/>
        </p:nvSpPr>
        <p:spPr>
          <a:xfrm>
            <a:off x="2474509" y="5949739"/>
            <a:ext cx="4572000" cy="461665"/>
          </a:xfrm>
          <a:prstGeom prst="rect">
            <a:avLst/>
          </a:prstGeom>
          <a:noFill/>
        </p:spPr>
        <p:txBody>
          <a:bodyPr wrap="square">
            <a:spAutoFit/>
          </a:bodyPr>
          <a:lstStyle/>
          <a:p>
            <a:pPr marL="152400" indent="0" algn="ctr">
              <a:buNone/>
            </a:pPr>
            <a:r>
              <a:rPr lang="en-US" sz="2400" dirty="0">
                <a:hlinkClick r:id="rId6"/>
              </a:rPr>
              <a:t>Lilach.malatskey@gmail.com </a:t>
            </a:r>
            <a:endParaRPr lang="en-US" sz="2400" b="1" dirty="0">
              <a:solidFill>
                <a:srgbClr val="0033CC"/>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228641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4FE50CA-8DBE-496B-97D2-CD449439EA8E}"/>
              </a:ext>
            </a:extLst>
          </p:cNvPr>
          <p:cNvSpPr>
            <a:spLocks noGrp="1"/>
          </p:cNvSpPr>
          <p:nvPr>
            <p:ph type="title"/>
          </p:nvPr>
        </p:nvSpPr>
        <p:spPr>
          <a:xfrm>
            <a:off x="683568" y="482668"/>
            <a:ext cx="8229600" cy="1143000"/>
          </a:xfrm>
        </p:spPr>
        <p:txBody>
          <a:bodyPr>
            <a:noAutofit/>
          </a:bodyPr>
          <a:lstStyle/>
          <a:p>
            <a:r>
              <a:rPr lang="en-US" sz="3600" b="1" dirty="0">
                <a:solidFill>
                  <a:srgbClr val="005696"/>
                </a:solidFill>
                <a:effectLst>
                  <a:outerShdw blurRad="38100" dist="38100" dir="2700000" algn="tl">
                    <a:srgbClr val="000000">
                      <a:alpha val="43137"/>
                    </a:srgbClr>
                  </a:outerShdw>
                </a:effectLst>
              </a:rPr>
              <a:t>The Israeli Medical Association</a:t>
            </a:r>
            <a:br>
              <a:rPr lang="en-US" sz="3600" b="1" dirty="0">
                <a:solidFill>
                  <a:srgbClr val="005696"/>
                </a:solidFill>
                <a:effectLst>
                  <a:outerShdw blurRad="38100" dist="38100" dir="2700000" algn="tl">
                    <a:srgbClr val="000000">
                      <a:alpha val="43137"/>
                    </a:srgbClr>
                  </a:outerShdw>
                </a:effectLst>
              </a:rPr>
            </a:br>
            <a:r>
              <a:rPr lang="en-US" sz="3600" b="1" dirty="0">
                <a:solidFill>
                  <a:srgbClr val="005696"/>
                </a:solidFill>
                <a:effectLst>
                  <a:outerShdw blurRad="38100" dist="38100" dir="2700000" algn="tl">
                    <a:srgbClr val="000000">
                      <a:alpha val="43137"/>
                    </a:srgbClr>
                  </a:outerShdw>
                </a:effectLst>
              </a:rPr>
              <a:t>IMA</a:t>
            </a:r>
            <a:endParaRPr lang="he-IL" sz="3600" b="1" dirty="0">
              <a:solidFill>
                <a:srgbClr val="005696"/>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06E31A32-A1E0-4FA8-A06A-E8DED02D54DD}"/>
              </a:ext>
            </a:extLst>
          </p:cNvPr>
          <p:cNvSpPr>
            <a:spLocks noGrp="1"/>
          </p:cNvSpPr>
          <p:nvPr>
            <p:ph idx="1"/>
          </p:nvPr>
        </p:nvSpPr>
        <p:spPr>
          <a:xfrm>
            <a:off x="616732" y="1825936"/>
            <a:ext cx="8363272" cy="4565104"/>
          </a:xfrm>
        </p:spPr>
        <p:txBody>
          <a:bodyPr>
            <a:normAutofit/>
          </a:bodyPr>
          <a:lstStyle/>
          <a:p>
            <a:pPr algn="l" rtl="0" fontAlgn="base"/>
            <a:r>
              <a:rPr lang="en-US" sz="2800" b="0" i="0" dirty="0">
                <a:solidFill>
                  <a:srgbClr val="3C3C3C"/>
                </a:solidFill>
                <a:effectLst/>
              </a:rPr>
              <a:t>The Israeli Medical Association represent about 95% of the </a:t>
            </a:r>
            <a:r>
              <a:rPr lang="en-US" sz="2800" dirty="0">
                <a:solidFill>
                  <a:srgbClr val="3C3C3C"/>
                </a:solidFill>
              </a:rPr>
              <a:t>Israeli </a:t>
            </a:r>
            <a:r>
              <a:rPr lang="en-US" sz="2800" b="0" i="0" dirty="0">
                <a:solidFill>
                  <a:srgbClr val="3C3C3C"/>
                </a:solidFill>
                <a:effectLst/>
              </a:rPr>
              <a:t>physicians</a:t>
            </a:r>
          </a:p>
          <a:p>
            <a:r>
              <a:rPr lang="en-US" sz="2800" dirty="0">
                <a:solidFill>
                  <a:srgbClr val="000000"/>
                </a:solidFill>
                <a:effectLst/>
                <a:ea typeface="Calibri" panose="020F0502020204030204" pitchFamily="34" charset="0"/>
                <a:cs typeface="Arial" panose="020B0604020202020204" pitchFamily="34" charset="0"/>
              </a:rPr>
              <a:t>As part of its mission, the IMA initiated efforts to promote health among physicians</a:t>
            </a:r>
          </a:p>
          <a:p>
            <a:r>
              <a:rPr lang="en-US" sz="2800" dirty="0">
                <a:solidFill>
                  <a:srgbClr val="000000"/>
                </a:solidFill>
                <a:effectLst/>
                <a:ea typeface="Calibri" panose="020F0502020204030204" pitchFamily="34" charset="0"/>
                <a:cs typeface="Arial" panose="020B0604020202020204" pitchFamily="34" charset="0"/>
              </a:rPr>
              <a:t>In 2015, after a long journey, we established </a:t>
            </a:r>
            <a:br>
              <a:rPr lang="en-US" sz="2800" dirty="0">
                <a:solidFill>
                  <a:srgbClr val="000000"/>
                </a:solidFill>
                <a:effectLst/>
                <a:ea typeface="Calibri" panose="020F0502020204030204" pitchFamily="34" charset="0"/>
                <a:cs typeface="Arial" panose="020B0604020202020204" pitchFamily="34" charset="0"/>
              </a:rPr>
            </a:br>
            <a:r>
              <a:rPr lang="en-US" sz="2800" dirty="0"/>
              <a:t>the Israeli forum for physician’s health and wellbeing  </a:t>
            </a:r>
          </a:p>
          <a:p>
            <a:r>
              <a:rPr lang="en-US" sz="2800" dirty="0"/>
              <a:t>Collecting members –</a:t>
            </a:r>
            <a:r>
              <a:rPr lang="en-US" sz="2800" dirty="0">
                <a:effectLst/>
                <a:ea typeface="Calibri" panose="020F0502020204030204" pitchFamily="34" charset="0"/>
              </a:rPr>
              <a:t>expert physicians in  various health related fields, all volunteers</a:t>
            </a:r>
            <a:endParaRPr lang="en-US" sz="1800" dirty="0">
              <a:solidFill>
                <a:srgbClr val="3C4245"/>
              </a:solidFill>
            </a:endParaRPr>
          </a:p>
          <a:p>
            <a:pPr algn="l" rtl="0"/>
            <a:endParaRPr lang="en-US" sz="2000" dirty="0">
              <a:solidFill>
                <a:srgbClr val="3C4245"/>
              </a:solidFill>
              <a:latin typeface="Arial" panose="020B0604020202020204" pitchFamily="34" charset="0"/>
            </a:endParaRPr>
          </a:p>
          <a:p>
            <a:pPr algn="l" rtl="0"/>
            <a:endParaRPr lang="en-US" sz="2000" dirty="0">
              <a:solidFill>
                <a:srgbClr val="3C4245"/>
              </a:solidFill>
              <a:latin typeface="Arial" panose="020B0604020202020204" pitchFamily="34" charset="0"/>
            </a:endParaRPr>
          </a:p>
          <a:p>
            <a:pPr algn="l" rtl="0" fontAlgn="base"/>
            <a:endParaRPr lang="en-US" b="0" i="0" dirty="0">
              <a:solidFill>
                <a:srgbClr val="3C3C3C"/>
              </a:solidFill>
              <a:effectLst/>
              <a:latin typeface="OpenSansHebrew"/>
            </a:endParaRPr>
          </a:p>
          <a:p>
            <a:pPr algn="l" rtl="0" fontAlgn="base"/>
            <a:endParaRPr lang="en-US" b="0" i="0" dirty="0">
              <a:solidFill>
                <a:srgbClr val="3C3C3C"/>
              </a:solidFill>
              <a:effectLst/>
              <a:latin typeface="OpenSansHebrew"/>
            </a:endParaRPr>
          </a:p>
          <a:p>
            <a:endParaRPr lang="he-IL" dirty="0"/>
          </a:p>
        </p:txBody>
      </p:sp>
      <p:sp>
        <p:nvSpPr>
          <p:cNvPr id="4" name="מציין מיקום של מספר שקופית 3">
            <a:extLst>
              <a:ext uri="{FF2B5EF4-FFF2-40B4-BE49-F238E27FC236}">
                <a16:creationId xmlns:a16="http://schemas.microsoft.com/office/drawing/2014/main" id="{8C79159F-C189-4B20-BA86-E6ABD4B18526}"/>
              </a:ext>
            </a:extLst>
          </p:cNvPr>
          <p:cNvSpPr>
            <a:spLocks noGrp="1"/>
          </p:cNvSpPr>
          <p:nvPr>
            <p:ph type="sldNum" sz="quarter" idx="12"/>
          </p:nvPr>
        </p:nvSpPr>
        <p:spPr/>
        <p:txBody>
          <a:bodyPr/>
          <a:lstStyle/>
          <a:p>
            <a:fld id="{0DCB6A76-7EDF-4364-B219-EFD454BC136A}" type="slidenum">
              <a:rPr lang="en-US" smtClean="0"/>
              <a:t>3</a:t>
            </a:fld>
            <a:endParaRPr lang="en-US"/>
          </a:p>
        </p:txBody>
      </p:sp>
    </p:spTree>
    <p:extLst>
      <p:ext uri="{BB962C8B-B14F-4D97-AF65-F5344CB8AC3E}">
        <p14:creationId xmlns:p14="http://schemas.microsoft.com/office/powerpoint/2010/main" val="1729048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94" y="629956"/>
            <a:ext cx="8229600" cy="1143000"/>
          </a:xfrm>
        </p:spPr>
        <p:txBody>
          <a:bodyPr>
            <a:noAutofit/>
          </a:bodyPr>
          <a:lstStyle/>
          <a:p>
            <a:r>
              <a:rPr lang="en-US" sz="3200" b="1" dirty="0">
                <a:solidFill>
                  <a:srgbClr val="0070C0"/>
                </a:solidFill>
                <a:effectLst>
                  <a:outerShdw blurRad="38100" dist="38100" dir="2700000" algn="tl">
                    <a:srgbClr val="000000">
                      <a:alpha val="43137"/>
                    </a:srgbClr>
                  </a:outerShdw>
                </a:effectLst>
              </a:rPr>
              <a:t>The Israeli forum </a:t>
            </a:r>
            <a:br>
              <a:rPr lang="en-US" sz="3200" b="1" dirty="0">
                <a:solidFill>
                  <a:srgbClr val="0070C0"/>
                </a:solidFill>
                <a:effectLst>
                  <a:outerShdw blurRad="38100" dist="38100" dir="2700000" algn="tl">
                    <a:srgbClr val="000000">
                      <a:alpha val="43137"/>
                    </a:srgbClr>
                  </a:outerShdw>
                </a:effectLst>
              </a:rPr>
            </a:br>
            <a:r>
              <a:rPr lang="en-US" sz="3200" b="1" dirty="0">
                <a:solidFill>
                  <a:srgbClr val="0070C0"/>
                </a:solidFill>
                <a:effectLst>
                  <a:outerShdw blurRad="38100" dist="38100" dir="2700000" algn="tl">
                    <a:srgbClr val="000000">
                      <a:alpha val="43137"/>
                    </a:srgbClr>
                  </a:outerShdw>
                </a:effectLst>
              </a:rPr>
              <a:t>for physician's health and wellbeing</a:t>
            </a:r>
            <a:endParaRPr lang="he-IL" sz="32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endParaRPr lang="en-US" sz="1800" dirty="0"/>
          </a:p>
          <a:p>
            <a:pPr marL="0" indent="0" algn="ctr">
              <a:buNone/>
            </a:pPr>
            <a:r>
              <a:rPr lang="en-US" sz="3000" b="1" dirty="0"/>
              <a:t>Vision</a:t>
            </a:r>
          </a:p>
          <a:p>
            <a:pPr marL="0" indent="0" algn="ctr">
              <a:buNone/>
            </a:pPr>
            <a:r>
              <a:rPr lang="en-US" sz="2100" dirty="0"/>
              <a:t> </a:t>
            </a:r>
            <a:r>
              <a:rPr lang="en-US" dirty="0"/>
              <a:t>Establish environment and opportunities</a:t>
            </a:r>
            <a:br>
              <a:rPr lang="en-US" dirty="0"/>
            </a:br>
            <a:r>
              <a:rPr lang="en-US" dirty="0"/>
              <a:t> to create a healthy physician community</a:t>
            </a:r>
            <a:br>
              <a:rPr lang="en-US" dirty="0"/>
            </a:br>
            <a:r>
              <a:rPr lang="en-US" dirty="0"/>
              <a:t> which will serve as a role model for society</a:t>
            </a:r>
          </a:p>
          <a:p>
            <a:endParaRPr lang="en-US" dirty="0"/>
          </a:p>
          <a:p>
            <a:pPr algn="l" rtl="0"/>
            <a:r>
              <a:rPr lang="en-US" dirty="0"/>
              <a:t>Step 1-survey of physician health practices</a:t>
            </a:r>
          </a:p>
          <a:p>
            <a:pPr algn="l" rtl="0"/>
            <a:endParaRPr lang="en-US" dirty="0"/>
          </a:p>
          <a:p>
            <a:pPr algn="l" rtl="0"/>
            <a:r>
              <a:rPr lang="en-US" dirty="0"/>
              <a:t>Step 2-practical initiatives to improve</a:t>
            </a:r>
            <a:br>
              <a:rPr lang="en-US" dirty="0"/>
            </a:br>
            <a:r>
              <a:rPr lang="en-US" dirty="0"/>
              <a:t> physician health</a:t>
            </a:r>
            <a:endParaRPr lang="he-IL" dirty="0"/>
          </a:p>
        </p:txBody>
      </p:sp>
      <p:sp>
        <p:nvSpPr>
          <p:cNvPr id="4" name="מציין מיקום של מספר שקופית 3">
            <a:extLst>
              <a:ext uri="{FF2B5EF4-FFF2-40B4-BE49-F238E27FC236}">
                <a16:creationId xmlns:a16="http://schemas.microsoft.com/office/drawing/2014/main" id="{57FDE614-5D5B-45F4-9EC1-3CE189CC46FE}"/>
              </a:ext>
            </a:extLst>
          </p:cNvPr>
          <p:cNvSpPr>
            <a:spLocks noGrp="1"/>
          </p:cNvSpPr>
          <p:nvPr>
            <p:ph type="sldNum" sz="quarter" idx="12"/>
          </p:nvPr>
        </p:nvSpPr>
        <p:spPr/>
        <p:txBody>
          <a:bodyPr/>
          <a:lstStyle/>
          <a:p>
            <a:fld id="{0DCB6A76-7EDF-4364-B219-EFD454BC136A}" type="slidenum">
              <a:rPr lang="en-US" smtClean="0"/>
              <a:t>4</a:t>
            </a:fld>
            <a:endParaRPr lang="en-US"/>
          </a:p>
        </p:txBody>
      </p:sp>
      <p:pic>
        <p:nvPicPr>
          <p:cNvPr id="6" name="תמונה 5">
            <a:extLst>
              <a:ext uri="{FF2B5EF4-FFF2-40B4-BE49-F238E27FC236}">
                <a16:creationId xmlns:a16="http://schemas.microsoft.com/office/drawing/2014/main" id="{31FE34E4-6F1B-468B-8264-7C454D3FEA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0784" y="4747872"/>
            <a:ext cx="1716016" cy="1579515"/>
          </a:xfrm>
          <a:prstGeom prst="rect">
            <a:avLst/>
          </a:prstGeom>
        </p:spPr>
      </p:pic>
    </p:spTree>
    <p:extLst>
      <p:ext uri="{BB962C8B-B14F-4D97-AF65-F5344CB8AC3E}">
        <p14:creationId xmlns:p14="http://schemas.microsoft.com/office/powerpoint/2010/main" val="920874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 y="332656"/>
            <a:ext cx="8229600" cy="1639855"/>
          </a:xfrm>
        </p:spPr>
        <p:txBody>
          <a:bodyPr>
            <a:normAutofit/>
          </a:bodyPr>
          <a:lstStyle/>
          <a:p>
            <a:r>
              <a:rPr lang="en-US" sz="3600" b="1" dirty="0">
                <a:solidFill>
                  <a:srgbClr val="0070C0"/>
                </a:solidFill>
                <a:effectLst>
                  <a:outerShdw blurRad="38100" dist="38100" dir="2700000" algn="tl">
                    <a:srgbClr val="000000">
                      <a:alpha val="43137"/>
                    </a:srgbClr>
                  </a:outerShdw>
                </a:effectLst>
              </a:rPr>
              <a:t>Survey of physician practices*</a:t>
            </a:r>
            <a:endParaRPr lang="he-IL" sz="36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844824"/>
            <a:ext cx="8496944" cy="4305334"/>
          </a:xfrm>
        </p:spPr>
        <p:txBody>
          <a:bodyPr>
            <a:normAutofit/>
          </a:bodyPr>
          <a:lstStyle/>
          <a:p>
            <a:r>
              <a:rPr lang="en-US" sz="2625" dirty="0"/>
              <a:t>During 2015, a survey was sent to IMA members, approximately 25,000 physicians in a digital format,</a:t>
            </a:r>
            <a:br>
              <a:rPr lang="en-US" sz="2625" dirty="0"/>
            </a:br>
            <a:r>
              <a:rPr lang="en-US" sz="2625" dirty="0"/>
              <a:t>120 seconds to complete</a:t>
            </a:r>
          </a:p>
          <a:p>
            <a:pPr algn="l" rtl="0"/>
            <a:endParaRPr lang="en-US" sz="2625" dirty="0"/>
          </a:p>
          <a:p>
            <a:pPr algn="l" rtl="0"/>
            <a:r>
              <a:rPr lang="en-US" sz="2625" dirty="0"/>
              <a:t>Survey topics included demographics, physical activity, diet, stress, sleep habits, smoking, personal physician</a:t>
            </a:r>
            <a:br>
              <a:rPr lang="en-US" sz="2625" dirty="0"/>
            </a:br>
            <a:endParaRPr lang="en-US" sz="2625" dirty="0"/>
          </a:p>
          <a:p>
            <a:pPr marL="0" indent="0">
              <a:buNone/>
            </a:pPr>
            <a:endParaRPr lang="he-IL" sz="1800" dirty="0"/>
          </a:p>
        </p:txBody>
      </p:sp>
      <p:sp>
        <p:nvSpPr>
          <p:cNvPr id="4" name="מציין מיקום של מספר שקופית 3">
            <a:extLst>
              <a:ext uri="{FF2B5EF4-FFF2-40B4-BE49-F238E27FC236}">
                <a16:creationId xmlns:a16="http://schemas.microsoft.com/office/drawing/2014/main" id="{4DEE1A7C-4837-48DB-9216-BD59FB5EC082}"/>
              </a:ext>
            </a:extLst>
          </p:cNvPr>
          <p:cNvSpPr>
            <a:spLocks noGrp="1"/>
          </p:cNvSpPr>
          <p:nvPr>
            <p:ph type="sldNum" sz="quarter" idx="12"/>
          </p:nvPr>
        </p:nvSpPr>
        <p:spPr/>
        <p:txBody>
          <a:bodyPr/>
          <a:lstStyle/>
          <a:p>
            <a:fld id="{0DCB6A76-7EDF-4364-B219-EFD454BC136A}" type="slidenum">
              <a:rPr lang="en-US" smtClean="0"/>
              <a:t>5</a:t>
            </a:fld>
            <a:endParaRPr lang="en-US"/>
          </a:p>
        </p:txBody>
      </p:sp>
      <p:sp>
        <p:nvSpPr>
          <p:cNvPr id="5" name="תיבת טקסט 4">
            <a:extLst>
              <a:ext uri="{FF2B5EF4-FFF2-40B4-BE49-F238E27FC236}">
                <a16:creationId xmlns:a16="http://schemas.microsoft.com/office/drawing/2014/main" id="{61D9E784-D530-4D1F-A5AC-DF9392FB82BA}"/>
              </a:ext>
            </a:extLst>
          </p:cNvPr>
          <p:cNvSpPr txBox="1"/>
          <p:nvPr/>
        </p:nvSpPr>
        <p:spPr>
          <a:xfrm>
            <a:off x="4788024" y="5934670"/>
            <a:ext cx="4464496" cy="923330"/>
          </a:xfrm>
          <a:prstGeom prst="rect">
            <a:avLst/>
          </a:prstGeom>
          <a:noFill/>
        </p:spPr>
        <p:txBody>
          <a:bodyPr wrap="square" rtlCol="1">
            <a:spAutoFit/>
          </a:bodyPr>
          <a:lstStyle/>
          <a:p>
            <a:r>
              <a:rPr lang="en-US" sz="1800" dirty="0">
                <a:effectLst/>
                <a:latin typeface="Calibri" panose="020F0502020204030204" pitchFamily="34" charset="0"/>
                <a:ea typeface="Times New Roman" panose="02020603050405020304" pitchFamily="18" charset="0"/>
              </a:rPr>
              <a:t>*Wilf </a:t>
            </a:r>
            <a:r>
              <a:rPr lang="en-US" sz="1800" dirty="0" err="1">
                <a:effectLst/>
                <a:latin typeface="Calibri" panose="020F0502020204030204" pitchFamily="34" charset="0"/>
                <a:ea typeface="Times New Roman" panose="02020603050405020304" pitchFamily="18" charset="0"/>
              </a:rPr>
              <a:t>Miron</a:t>
            </a:r>
            <a:r>
              <a:rPr lang="en-US" sz="1800" dirty="0">
                <a:effectLst/>
                <a:latin typeface="Calibri" panose="020F0502020204030204" pitchFamily="34" charset="0"/>
                <a:ea typeface="Times New Roman" panose="02020603050405020304" pitchFamily="18" charset="0"/>
              </a:rPr>
              <a:t> R,</a:t>
            </a:r>
            <a:r>
              <a:rPr lang="en-US" sz="1800" b="1" dirty="0">
                <a:effectLst/>
                <a:latin typeface="Calibri" panose="020F0502020204030204" pitchFamily="34" charset="0"/>
                <a:ea typeface="Times New Roman" panose="02020603050405020304" pitchFamily="18" charset="0"/>
              </a:rPr>
              <a:t> Malatskey L, </a:t>
            </a:r>
            <a:r>
              <a:rPr lang="en-US" sz="1800" dirty="0">
                <a:effectLst/>
                <a:latin typeface="Calibri" panose="020F0502020204030204" pitchFamily="34" charset="0"/>
                <a:ea typeface="Times New Roman" panose="02020603050405020304" pitchFamily="18" charset="0"/>
              </a:rPr>
              <a:t>Rosen LJ.</a:t>
            </a:r>
            <a:r>
              <a:rPr lang="en-US" sz="1800" b="1"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BMJ Open 2019; 9:e031353. </a:t>
            </a:r>
            <a:r>
              <a:rPr lang="en-US" sz="1800" dirty="0" err="1">
                <a:effectLst/>
                <a:latin typeface="Calibri" panose="020F0502020204030204" pitchFamily="34" charset="0"/>
                <a:ea typeface="Times New Roman" panose="02020603050405020304" pitchFamily="18" charset="0"/>
              </a:rPr>
              <a:t>doi</a:t>
            </a:r>
            <a:r>
              <a:rPr lang="en-US" sz="1800" dirty="0">
                <a:effectLst/>
                <a:latin typeface="Calibri" panose="020F0502020204030204" pitchFamily="34" charset="0"/>
                <a:ea typeface="Times New Roman" panose="02020603050405020304" pitchFamily="18" charset="0"/>
              </a:rPr>
              <a:t>: 10.1136/bmjopen-2019-031353</a:t>
            </a:r>
            <a:endParaRPr lang="he-IL" dirty="0"/>
          </a:p>
        </p:txBody>
      </p:sp>
    </p:spTree>
    <p:extLst>
      <p:ext uri="{BB962C8B-B14F-4D97-AF65-F5344CB8AC3E}">
        <p14:creationId xmlns:p14="http://schemas.microsoft.com/office/powerpoint/2010/main" val="2462458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957A40-DA71-411C-A52F-CE1553001B41}"/>
              </a:ext>
            </a:extLst>
          </p:cNvPr>
          <p:cNvSpPr>
            <a:spLocks noGrp="1"/>
          </p:cNvSpPr>
          <p:nvPr>
            <p:ph type="title"/>
          </p:nvPr>
        </p:nvSpPr>
        <p:spPr>
          <a:xfrm>
            <a:off x="755576" y="620688"/>
            <a:ext cx="8229600" cy="1143000"/>
          </a:xfrm>
        </p:spPr>
        <p:txBody>
          <a:bodyPr>
            <a:noAutofit/>
          </a:bodyPr>
          <a:lstStyle/>
          <a:p>
            <a:r>
              <a:rPr lang="en-US" sz="4000" b="1" dirty="0">
                <a:solidFill>
                  <a:srgbClr val="0070C0"/>
                </a:solidFill>
                <a:effectLst>
                  <a:outerShdw blurRad="38100" dist="38100" dir="2700000" algn="tl">
                    <a:srgbClr val="000000">
                      <a:alpha val="43137"/>
                    </a:srgbClr>
                  </a:outerShdw>
                </a:effectLst>
              </a:rPr>
              <a:t>Results - demographics</a:t>
            </a:r>
            <a:endParaRPr lang="he-IL" sz="4000" b="1" dirty="0">
              <a:solidFill>
                <a:srgbClr val="0070C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6DAE5E43-29A2-4738-8ACE-C2A291D246EC}"/>
              </a:ext>
            </a:extLst>
          </p:cNvPr>
          <p:cNvSpPr>
            <a:spLocks noGrp="1"/>
          </p:cNvSpPr>
          <p:nvPr>
            <p:ph idx="1"/>
          </p:nvPr>
        </p:nvSpPr>
        <p:spPr>
          <a:xfrm>
            <a:off x="914400" y="1980121"/>
            <a:ext cx="8229600" cy="4525963"/>
          </a:xfrm>
        </p:spPr>
        <p:txBody>
          <a:bodyPr>
            <a:normAutofit/>
          </a:bodyPr>
          <a:lstStyle/>
          <a:p>
            <a:r>
              <a:rPr lang="en-US" sz="2700" dirty="0"/>
              <a:t>Responses  received from 4,832 (19%) </a:t>
            </a:r>
          </a:p>
          <a:p>
            <a:r>
              <a:rPr lang="en-US" sz="2700" dirty="0"/>
              <a:t>60%/40%  - males/females</a:t>
            </a:r>
          </a:p>
          <a:p>
            <a:r>
              <a:rPr lang="en-US" sz="2700" dirty="0"/>
              <a:t>36% were 44 years of age or younger</a:t>
            </a:r>
          </a:p>
          <a:p>
            <a:r>
              <a:rPr lang="en-US" sz="2700" dirty="0"/>
              <a:t>19% were residents, 71% were seniors,</a:t>
            </a:r>
            <a:br>
              <a:rPr lang="en-US" sz="2700" dirty="0"/>
            </a:br>
            <a:r>
              <a:rPr lang="en-US" sz="2700" dirty="0"/>
              <a:t>and 8% other</a:t>
            </a:r>
          </a:p>
          <a:p>
            <a:endParaRPr lang="en-US" sz="2400" dirty="0"/>
          </a:p>
          <a:p>
            <a:endParaRPr lang="en-US" sz="2400" dirty="0"/>
          </a:p>
          <a:p>
            <a:endParaRPr lang="en-US" sz="2400" dirty="0"/>
          </a:p>
          <a:p>
            <a:endParaRPr lang="he-IL" dirty="0"/>
          </a:p>
        </p:txBody>
      </p:sp>
      <p:sp>
        <p:nvSpPr>
          <p:cNvPr id="4" name="מציין מיקום של מספר שקופית 3">
            <a:extLst>
              <a:ext uri="{FF2B5EF4-FFF2-40B4-BE49-F238E27FC236}">
                <a16:creationId xmlns:a16="http://schemas.microsoft.com/office/drawing/2014/main" id="{42866788-89A6-423F-B402-B782D67BC6CF}"/>
              </a:ext>
            </a:extLst>
          </p:cNvPr>
          <p:cNvSpPr>
            <a:spLocks noGrp="1"/>
          </p:cNvSpPr>
          <p:nvPr>
            <p:ph type="sldNum" sz="quarter" idx="12"/>
          </p:nvPr>
        </p:nvSpPr>
        <p:spPr/>
        <p:txBody>
          <a:bodyPr/>
          <a:lstStyle/>
          <a:p>
            <a:fld id="{0DCB6A76-7EDF-4364-B219-EFD454BC136A}" type="slidenum">
              <a:rPr lang="en-US" smtClean="0"/>
              <a:t>6</a:t>
            </a:fld>
            <a:endParaRPr lang="en-US"/>
          </a:p>
        </p:txBody>
      </p:sp>
      <p:pic>
        <p:nvPicPr>
          <p:cNvPr id="5" name="תמונה 4">
            <a:extLst>
              <a:ext uri="{FF2B5EF4-FFF2-40B4-BE49-F238E27FC236}">
                <a16:creationId xmlns:a16="http://schemas.microsoft.com/office/drawing/2014/main" id="{AFC5F3A2-A612-4FA9-8389-49C3E27F2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4248" y="4554022"/>
            <a:ext cx="1511224" cy="1832616"/>
          </a:xfrm>
          <a:prstGeom prst="rect">
            <a:avLst/>
          </a:prstGeom>
        </p:spPr>
      </p:pic>
    </p:spTree>
    <p:extLst>
      <p:ext uri="{BB962C8B-B14F-4D97-AF65-F5344CB8AC3E}">
        <p14:creationId xmlns:p14="http://schemas.microsoft.com/office/powerpoint/2010/main" val="108669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2119" y="444970"/>
            <a:ext cx="8229600" cy="1143000"/>
          </a:xfrm>
        </p:spPr>
        <p:txBody>
          <a:bodyPr>
            <a:normAutofit/>
          </a:bodyPr>
          <a:lstStyle/>
          <a:p>
            <a:r>
              <a:rPr lang="en-US" sz="4000" b="1" dirty="0">
                <a:solidFill>
                  <a:srgbClr val="0070C0"/>
                </a:solidFill>
                <a:effectLst>
                  <a:outerShdw blurRad="38100" dist="38100" dir="2700000" algn="tl">
                    <a:srgbClr val="000000">
                      <a:alpha val="43137"/>
                    </a:srgbClr>
                  </a:outerShdw>
                </a:effectLst>
              </a:rPr>
              <a:t>Results – health behaviors</a:t>
            </a:r>
            <a:endParaRPr lang="he-IL" sz="4000" b="1" dirty="0">
              <a:solidFill>
                <a:srgbClr val="0070C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612119" y="1772816"/>
            <a:ext cx="8229600" cy="4525963"/>
          </a:xfrm>
        </p:spPr>
        <p:txBody>
          <a:bodyPr>
            <a:normAutofit/>
          </a:bodyPr>
          <a:lstStyle/>
          <a:p>
            <a:pPr algn="l" rtl="0"/>
            <a:r>
              <a:rPr lang="en-US" sz="2700" dirty="0"/>
              <a:t>Only 29% are exercising 150 minutes a week or more</a:t>
            </a:r>
          </a:p>
          <a:p>
            <a:r>
              <a:rPr lang="en-US" sz="2700" dirty="0"/>
              <a:t>Only 33% follow healthy eating recommendation</a:t>
            </a:r>
          </a:p>
          <a:p>
            <a:pPr algn="l" rtl="0"/>
            <a:r>
              <a:rPr lang="en-US" sz="2700" dirty="0"/>
              <a:t>57% are overweight or obese (15.9%)</a:t>
            </a:r>
          </a:p>
          <a:p>
            <a:pPr algn="l" rtl="0"/>
            <a:r>
              <a:rPr lang="en-US" sz="2700" dirty="0"/>
              <a:t>8.5% are smokers</a:t>
            </a:r>
          </a:p>
          <a:p>
            <a:pPr algn="l" rtl="0"/>
            <a:r>
              <a:rPr lang="en-US" sz="2700" dirty="0"/>
              <a:t>25% are sleeping 5 hours or less</a:t>
            </a:r>
          </a:p>
          <a:p>
            <a:pPr algn="l" rtl="0"/>
            <a:r>
              <a:rPr lang="en-US" sz="2700" dirty="0"/>
              <a:t>57% do not have personal physician</a:t>
            </a:r>
          </a:p>
          <a:p>
            <a:pPr algn="l" rtl="0"/>
            <a:r>
              <a:rPr lang="en-US" sz="2700" dirty="0"/>
              <a:t>36% report high or very high levels of stress</a:t>
            </a:r>
          </a:p>
        </p:txBody>
      </p:sp>
      <p:pic>
        <p:nvPicPr>
          <p:cNvPr id="5" name="תמונה 4">
            <a:extLst>
              <a:ext uri="{FF2B5EF4-FFF2-40B4-BE49-F238E27FC236}">
                <a16:creationId xmlns:a16="http://schemas.microsoft.com/office/drawing/2014/main" id="{861E6CB9-C11F-4CA8-9808-C74EE89398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0983" y="5157715"/>
            <a:ext cx="1316850" cy="1563760"/>
          </a:xfrm>
          <a:prstGeom prst="rect">
            <a:avLst/>
          </a:prstGeom>
        </p:spPr>
      </p:pic>
      <p:sp>
        <p:nvSpPr>
          <p:cNvPr id="6" name="מציין מיקום של מספר שקופית 5">
            <a:extLst>
              <a:ext uri="{FF2B5EF4-FFF2-40B4-BE49-F238E27FC236}">
                <a16:creationId xmlns:a16="http://schemas.microsoft.com/office/drawing/2014/main" id="{9A2AC80E-E33E-4BB0-BC73-50F0E6167CB9}"/>
              </a:ext>
            </a:extLst>
          </p:cNvPr>
          <p:cNvSpPr>
            <a:spLocks noGrp="1"/>
          </p:cNvSpPr>
          <p:nvPr>
            <p:ph type="sldNum" sz="quarter" idx="12"/>
          </p:nvPr>
        </p:nvSpPr>
        <p:spPr/>
        <p:txBody>
          <a:bodyPr/>
          <a:lstStyle/>
          <a:p>
            <a:fld id="{0DCB6A76-7EDF-4364-B219-EFD454BC136A}" type="slidenum">
              <a:rPr lang="en-US" smtClean="0"/>
              <a:t>7</a:t>
            </a:fld>
            <a:endParaRPr lang="en-US"/>
          </a:p>
        </p:txBody>
      </p:sp>
    </p:spTree>
    <p:extLst>
      <p:ext uri="{BB962C8B-B14F-4D97-AF65-F5344CB8AC3E}">
        <p14:creationId xmlns:p14="http://schemas.microsoft.com/office/powerpoint/2010/main" val="11776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857250"/>
          </a:xfrm>
        </p:spPr>
        <p:txBody>
          <a:bodyPr>
            <a:noAutofit/>
          </a:bodyPr>
          <a:lstStyle/>
          <a:p>
            <a:r>
              <a:rPr lang="en-US" sz="3600" b="1" dirty="0">
                <a:solidFill>
                  <a:srgbClr val="0070C0"/>
                </a:solidFill>
                <a:effectLst>
                  <a:outerShdw blurRad="38100" dist="38100" dir="2700000" algn="tl">
                    <a:srgbClr val="000000">
                      <a:alpha val="43137"/>
                    </a:srgbClr>
                  </a:outerShdw>
                </a:effectLst>
              </a:rPr>
              <a:t>Results – special population </a:t>
            </a:r>
            <a:endParaRPr lang="he-IL" sz="36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7988" y="1268760"/>
            <a:ext cx="7308812" cy="2664296"/>
          </a:xfrm>
        </p:spPr>
        <p:txBody>
          <a:bodyPr>
            <a:noAutofit/>
          </a:bodyPr>
          <a:lstStyle/>
          <a:p>
            <a:pPr marL="342900" lvl="1" indent="0">
              <a:buNone/>
            </a:pPr>
            <a:r>
              <a:rPr lang="en-US" sz="2700" b="1" dirty="0"/>
              <a:t>Women physicians Vs man:</a:t>
            </a:r>
          </a:p>
          <a:p>
            <a:pPr marL="342900" lvl="1" indent="0">
              <a:buNone/>
            </a:pPr>
            <a:r>
              <a:rPr lang="en-US" sz="2700" dirty="0"/>
              <a:t>Ate better nutrition, were less overweight but were less active and have higher levels of stress.</a:t>
            </a:r>
            <a:br>
              <a:rPr lang="en-US" sz="2700" dirty="0"/>
            </a:br>
            <a:r>
              <a:rPr lang="en-US" sz="2700" dirty="0"/>
              <a:t> </a:t>
            </a:r>
          </a:p>
          <a:p>
            <a:pPr marL="342900" lvl="1" indent="0">
              <a:buNone/>
            </a:pPr>
            <a:r>
              <a:rPr lang="en-US" sz="2700" b="1" dirty="0"/>
              <a:t>Community physicians Vs hospitals were:</a:t>
            </a:r>
          </a:p>
          <a:p>
            <a:pPr marL="342900" lvl="1" indent="0">
              <a:buNone/>
            </a:pPr>
            <a:r>
              <a:rPr lang="en-US" sz="2700" dirty="0"/>
              <a:t>More active, ate better nutrition, less stressed but were more overweight </a:t>
            </a:r>
          </a:p>
          <a:p>
            <a:pPr marL="342900" lvl="1" indent="0">
              <a:buNone/>
            </a:pPr>
            <a:endParaRPr lang="en-US" sz="2700" dirty="0"/>
          </a:p>
          <a:p>
            <a:pPr marL="342900" lvl="1" indent="0">
              <a:buNone/>
            </a:pPr>
            <a:r>
              <a:rPr lang="en-US" sz="2700" b="1" dirty="0"/>
              <a:t>Residents especially problematic:</a:t>
            </a:r>
          </a:p>
          <a:p>
            <a:pPr marL="342900" lvl="1" indent="0">
              <a:buNone/>
            </a:pPr>
            <a:r>
              <a:rPr lang="en-US" sz="2700" dirty="0"/>
              <a:t>Highest levels of stress, Poor nutrition, Minimal physical activity, Poor sleep, Highest levels of smoking</a:t>
            </a:r>
          </a:p>
          <a:p>
            <a:pPr marL="342900" lvl="1" indent="0">
              <a:buNone/>
            </a:pPr>
            <a:endParaRPr lang="en-US" sz="2700" dirty="0"/>
          </a:p>
        </p:txBody>
      </p:sp>
      <p:sp>
        <p:nvSpPr>
          <p:cNvPr id="5" name="מציין מיקום של מספר שקופית 4">
            <a:extLst>
              <a:ext uri="{FF2B5EF4-FFF2-40B4-BE49-F238E27FC236}">
                <a16:creationId xmlns:a16="http://schemas.microsoft.com/office/drawing/2014/main" id="{10A10C28-3300-460A-849D-F340542421B8}"/>
              </a:ext>
            </a:extLst>
          </p:cNvPr>
          <p:cNvSpPr>
            <a:spLocks noGrp="1"/>
          </p:cNvSpPr>
          <p:nvPr>
            <p:ph type="sldNum" sz="quarter" idx="12"/>
          </p:nvPr>
        </p:nvSpPr>
        <p:spPr/>
        <p:txBody>
          <a:bodyPr/>
          <a:lstStyle/>
          <a:p>
            <a:fld id="{0DCB6A76-7EDF-4364-B219-EFD454BC136A}" type="slidenum">
              <a:rPr lang="en-US" smtClean="0"/>
              <a:t>8</a:t>
            </a:fld>
            <a:endParaRPr lang="en-US" dirty="0"/>
          </a:p>
        </p:txBody>
      </p:sp>
    </p:spTree>
    <p:extLst>
      <p:ext uri="{BB962C8B-B14F-4D97-AF65-F5344CB8AC3E}">
        <p14:creationId xmlns:p14="http://schemas.microsoft.com/office/powerpoint/2010/main" val="159863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724299"/>
            <a:ext cx="6172200" cy="857250"/>
          </a:xfrm>
        </p:spPr>
        <p:txBody>
          <a:bodyPr>
            <a:normAutofit fontScale="90000"/>
          </a:bodyPr>
          <a:lstStyle/>
          <a:p>
            <a:r>
              <a:rPr lang="en-US" b="1" dirty="0">
                <a:solidFill>
                  <a:srgbClr val="0070C0"/>
                </a:solidFill>
                <a:effectLst>
                  <a:outerShdw blurRad="38100" dist="38100" dir="2700000" algn="tl">
                    <a:srgbClr val="000000">
                      <a:alpha val="43137"/>
                    </a:srgbClr>
                  </a:outerShdw>
                </a:effectLst>
              </a:rPr>
              <a:t>Israeli physician’s health challenges:</a:t>
            </a:r>
            <a:endParaRPr lang="he-IL"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39652" y="2057401"/>
            <a:ext cx="6172200" cy="3394472"/>
          </a:xfrm>
        </p:spPr>
        <p:txBody>
          <a:bodyPr>
            <a:normAutofit/>
          </a:bodyPr>
          <a:lstStyle/>
          <a:p>
            <a:pPr marL="557213" indent="-557213">
              <a:buFont typeface="+mj-lt"/>
              <a:buAutoNum type="arabicPeriod"/>
            </a:pPr>
            <a:r>
              <a:rPr lang="en-US" sz="2700" dirty="0">
                <a:effectLst>
                  <a:outerShdw blurRad="38100" dist="38100" dir="2700000" algn="tl">
                    <a:srgbClr val="000000">
                      <a:alpha val="43137"/>
                    </a:srgbClr>
                  </a:outerShdw>
                </a:effectLst>
              </a:rPr>
              <a:t>Exercise too little</a:t>
            </a:r>
          </a:p>
          <a:p>
            <a:pPr marL="557213" indent="-557213">
              <a:buFont typeface="+mj-lt"/>
              <a:buAutoNum type="arabicPeriod"/>
            </a:pPr>
            <a:r>
              <a:rPr lang="en-US" sz="2700" dirty="0">
                <a:effectLst>
                  <a:outerShdw blurRad="38100" dist="38100" dir="2700000" algn="tl">
                    <a:srgbClr val="000000">
                      <a:alpha val="43137"/>
                    </a:srgbClr>
                  </a:outerShdw>
                </a:effectLst>
              </a:rPr>
              <a:t>Overweight and eat unhealthy diet </a:t>
            </a:r>
          </a:p>
          <a:p>
            <a:pPr marL="557213" indent="-557213">
              <a:buFont typeface="+mj-lt"/>
              <a:buAutoNum type="arabicPeriod"/>
            </a:pPr>
            <a:r>
              <a:rPr lang="en-US" sz="2700" dirty="0">
                <a:effectLst>
                  <a:outerShdw blurRad="38100" dist="38100" dir="2700000" algn="tl">
                    <a:srgbClr val="000000">
                      <a:alpha val="43137"/>
                    </a:srgbClr>
                  </a:outerShdw>
                </a:effectLst>
              </a:rPr>
              <a:t>Smoke too much</a:t>
            </a:r>
          </a:p>
          <a:p>
            <a:pPr marL="557213" indent="-557213">
              <a:buFont typeface="+mj-lt"/>
              <a:buAutoNum type="arabicPeriod"/>
            </a:pPr>
            <a:r>
              <a:rPr lang="en-US" sz="2700" dirty="0">
                <a:effectLst>
                  <a:outerShdw blurRad="38100" dist="38100" dir="2700000" algn="tl">
                    <a:srgbClr val="000000">
                      <a:alpha val="43137"/>
                    </a:srgbClr>
                  </a:outerShdw>
                </a:effectLst>
              </a:rPr>
              <a:t>Sleep too little</a:t>
            </a:r>
          </a:p>
          <a:p>
            <a:pPr marL="557213" indent="-557213">
              <a:buFont typeface="+mj-lt"/>
              <a:buAutoNum type="arabicPeriod"/>
            </a:pPr>
            <a:r>
              <a:rPr lang="en-US" sz="2700" dirty="0">
                <a:effectLst>
                  <a:outerShdw blurRad="38100" dist="38100" dir="2700000" algn="tl">
                    <a:srgbClr val="000000">
                      <a:alpha val="43137"/>
                    </a:srgbClr>
                  </a:outerShdw>
                </a:effectLst>
              </a:rPr>
              <a:t>Use “corridor” medicine too often</a:t>
            </a:r>
          </a:p>
          <a:p>
            <a:pPr marL="557213" indent="-557213">
              <a:buFont typeface="+mj-lt"/>
              <a:buAutoNum type="arabicPeriod"/>
            </a:pPr>
            <a:r>
              <a:rPr lang="en-US" sz="2700" dirty="0">
                <a:effectLst>
                  <a:outerShdw blurRad="38100" dist="38100" dir="2700000" algn="tl">
                    <a:srgbClr val="000000">
                      <a:alpha val="43137"/>
                    </a:srgbClr>
                  </a:outerShdw>
                </a:effectLst>
              </a:rPr>
              <a:t>Suffer from high levels of stress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9133" y="5402710"/>
            <a:ext cx="1671339" cy="100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ציין מיקום של מספר שקופית 3">
            <a:extLst>
              <a:ext uri="{FF2B5EF4-FFF2-40B4-BE49-F238E27FC236}">
                <a16:creationId xmlns:a16="http://schemas.microsoft.com/office/drawing/2014/main" id="{420F24F1-C953-47FD-9C26-D7F5ECB2B264}"/>
              </a:ext>
            </a:extLst>
          </p:cNvPr>
          <p:cNvSpPr>
            <a:spLocks noGrp="1"/>
          </p:cNvSpPr>
          <p:nvPr>
            <p:ph type="sldNum" sz="quarter" idx="12"/>
          </p:nvPr>
        </p:nvSpPr>
        <p:spPr/>
        <p:txBody>
          <a:bodyPr/>
          <a:lstStyle/>
          <a:p>
            <a:fld id="{0DCB6A76-7EDF-4364-B219-EFD454BC136A}" type="slidenum">
              <a:rPr lang="en-US" smtClean="0"/>
              <a:t>9</a:t>
            </a:fld>
            <a:endParaRPr lang="en-US"/>
          </a:p>
        </p:txBody>
      </p:sp>
    </p:spTree>
    <p:extLst>
      <p:ext uri="{BB962C8B-B14F-4D97-AF65-F5344CB8AC3E}">
        <p14:creationId xmlns:p14="http://schemas.microsoft.com/office/powerpoint/2010/main" val="95917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2514</TotalTime>
  <Words>1566</Words>
  <Application>Microsoft Office PowerPoint</Application>
  <PresentationFormat>On-screen Show (4:3)</PresentationFormat>
  <Paragraphs>188</Paragraphs>
  <Slides>27</Slides>
  <Notes>15</Notes>
  <HiddenSlides>6</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comic sans ms</vt:lpstr>
      <vt:lpstr>Courier New</vt:lpstr>
      <vt:lpstr>ff-quadraat-web-pro</vt:lpstr>
      <vt:lpstr>OEMeodedPashutPro-Light</vt:lpstr>
      <vt:lpstr>OpenSansHebrew</vt:lpstr>
      <vt:lpstr>Times New Roman</vt:lpstr>
      <vt:lpstr>UniversLTStd-Cn</vt:lpstr>
      <vt:lpstr>UniversLTStd-CnObl</vt:lpstr>
      <vt:lpstr>Office Theme</vt:lpstr>
      <vt:lpstr>           Lilach Malatskey M.D. M.H.A   Head of the Israeli forum for physician’s health and wellbeing   Israel Medical Association  President, The Israeli Society of Lifestyle Medicine  Vice Dean for community education Azrieli Faculty of Medicine, Bar Ilan University      </vt:lpstr>
      <vt:lpstr>Background - Physician’s health</vt:lpstr>
      <vt:lpstr>The Israeli Medical Association IMA</vt:lpstr>
      <vt:lpstr>The Israeli forum  for physician's health and wellbeing</vt:lpstr>
      <vt:lpstr>Survey of physician practices*</vt:lpstr>
      <vt:lpstr>Results - demographics</vt:lpstr>
      <vt:lpstr>Results – health behaviors</vt:lpstr>
      <vt:lpstr>Results – special population </vt:lpstr>
      <vt:lpstr>Israeli physician’s health challenges:</vt:lpstr>
      <vt:lpstr>Step 2 - Practical initiatives  to improve physician health</vt:lpstr>
      <vt:lpstr>Practical initiatives  to improve physician health  </vt:lpstr>
      <vt:lpstr>Raising awareness</vt:lpstr>
      <vt:lpstr>Raising awareness The first physician's health conference in Israel - 2018</vt:lpstr>
      <vt:lpstr>healthy nutrition</vt:lpstr>
      <vt:lpstr>physical activity</vt:lpstr>
      <vt:lpstr>Smoking cessation</vt:lpstr>
      <vt:lpstr>Personal medical care</vt:lpstr>
      <vt:lpstr>stress and burnout</vt:lpstr>
      <vt:lpstr>Burnout levels  in healthcare professionals in Israel  2018 MOH survey</vt:lpstr>
      <vt:lpstr>PowerPoint Presentation</vt:lpstr>
      <vt:lpstr> Activities to reduce  stress and burnout</vt:lpstr>
      <vt:lpstr>Physician's barriers  to seek psychological support</vt:lpstr>
      <vt:lpstr>"Mifne"  </vt:lpstr>
      <vt:lpstr>Since the establishment  of “Mifne” (Oct 2020)</vt:lpstr>
      <vt:lpstr>The forum for physician’s health  and wellbeing  initiatives  to improve physician health  </vt:lpstr>
      <vt:lpstr>PowerPoint Presentation</vt:lpstr>
      <vt:lpstr>Physician health and wellbeing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Lilach Malatskey M.D. M.H.A   Head of the Israeli forum for physician’s health and wellbeing   Israel Medical Association  President, The Israeli Society of Lifestyle Medicine  Vice Dean for community education Azrieli Faculty of Medicine, Bar Ilan University      </dc:title>
  <dc:creator>Lilach Malatskey</dc:creator>
  <cp:lastModifiedBy>Yiota Mitroyianni</cp:lastModifiedBy>
  <cp:revision>23</cp:revision>
  <dcterms:created xsi:type="dcterms:W3CDTF">2022-09-10T11:32:30Z</dcterms:created>
  <dcterms:modified xsi:type="dcterms:W3CDTF">2022-11-17T12:48:09Z</dcterms:modified>
</cp:coreProperties>
</file>