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5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6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7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8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9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7"/>
  </p:notesMasterIdLst>
  <p:sldIdLst>
    <p:sldId id="256" r:id="rId5"/>
    <p:sldId id="615" r:id="rId6"/>
    <p:sldId id="616" r:id="rId7"/>
    <p:sldId id="618" r:id="rId8"/>
    <p:sldId id="619" r:id="rId9"/>
    <p:sldId id="626" r:id="rId10"/>
    <p:sldId id="621" r:id="rId11"/>
    <p:sldId id="624" r:id="rId12"/>
    <p:sldId id="627" r:id="rId13"/>
    <p:sldId id="629" r:id="rId14"/>
    <p:sldId id="632" r:id="rId15"/>
    <p:sldId id="630" r:id="rId16"/>
    <p:sldId id="633" r:id="rId17"/>
    <p:sldId id="635" r:id="rId18"/>
    <p:sldId id="637" r:id="rId19"/>
    <p:sldId id="636" r:id="rId20"/>
    <p:sldId id="638" r:id="rId21"/>
    <p:sldId id="639" r:id="rId22"/>
    <p:sldId id="640" r:id="rId23"/>
    <p:sldId id="641" r:id="rId24"/>
    <p:sldId id="644" r:id="rId25"/>
    <p:sldId id="642" r:id="rId2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CC0000"/>
    <a:srgbClr val="990000"/>
    <a:srgbClr val="E0E4E9"/>
    <a:srgbClr val="F0F2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4" autoAdjust="0"/>
    <p:restoredTop sz="88344" autoAdjust="0"/>
  </p:normalViewPr>
  <p:slideViewPr>
    <p:cSldViewPr snapToGrid="0" showGuides="1">
      <p:cViewPr varScale="1">
        <p:scale>
          <a:sx n="83" d="100"/>
          <a:sy n="83" d="100"/>
        </p:scale>
        <p:origin x="86" y="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%</a:t>
            </a:r>
          </a:p>
        </c:rich>
      </c:tx>
      <c:layout>
        <c:manualLayout>
          <c:xMode val="edge"/>
          <c:yMode val="edge"/>
          <c:x val="2.2155749553045001E-2"/>
          <c:y val="0.875592748713154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3.5909981361025523E-2"/>
          <c:y val="0.1285225372057974"/>
          <c:w val="0.95080499448438516"/>
          <c:h val="0.703052026755908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Undecided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6.5</c:v>
                </c:pt>
                <c:pt idx="1">
                  <c:v>29.9</c:v>
                </c:pt>
                <c:pt idx="2">
                  <c:v>38.1</c:v>
                </c:pt>
                <c:pt idx="3">
                  <c:v>21.8</c:v>
                </c:pt>
                <c:pt idx="4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D8-4D8D-9FF7-AD4629E8F0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30126048"/>
        <c:axId val="1554447984"/>
      </c:barChart>
      <c:catAx>
        <c:axId val="163012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54447984"/>
        <c:crosses val="autoZero"/>
        <c:auto val="1"/>
        <c:lblAlgn val="ctr"/>
        <c:lblOffset val="100"/>
        <c:noMultiLvlLbl val="0"/>
      </c:catAx>
      <c:valAx>
        <c:axId val="1554447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30126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9975003224377768"/>
          <c:y val="0.16091312761369328"/>
          <c:w val="0.47419466344402295"/>
          <c:h val="0.7654002545803774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3.829785630011044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812-416C-B16E-17AEDF48D837}"/>
                </c:ext>
              </c:extLst>
            </c:dLbl>
            <c:dLbl>
              <c:idx val="5"/>
              <c:layout>
                <c:manualLayout>
                  <c:x val="2.2781417323455289E-3"/>
                  <c:y val="-2.68179395544763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71E-43F9-AC8E-F7CF0A1307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6"/>
                <c:pt idx="1">
                  <c:v>I believe that patients can be easily persuaded to change lifestyle</c:v>
                </c:pt>
                <c:pt idx="2">
                  <c:v>Healthy lifestyle counseling is very effective to improve health</c:v>
                </c:pt>
                <c:pt idx="3">
                  <c:v>Lifestyle counseling is easy to incorporate into clinical practice</c:v>
                </c:pt>
                <c:pt idx="4">
                  <c:v>It is important for patients that the doctor himself follows the principles of a healthy lifestyle</c:v>
                </c:pt>
                <c:pt idx="5">
                  <c:v>Physicians have a greater impact on behavioral change in their patients than other providers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1">
                  <c:v>45</c:v>
                </c:pt>
                <c:pt idx="2">
                  <c:v>63.3</c:v>
                </c:pt>
                <c:pt idx="3">
                  <c:v>27.6</c:v>
                </c:pt>
                <c:pt idx="4">
                  <c:v>76.099999999999994</c:v>
                </c:pt>
                <c:pt idx="5">
                  <c:v>49.7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5B-418A-A9E1-DB2DC4C90B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1390708661727226E-3"/>
                  <c:y val="-5.026593639389496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812-416C-B16E-17AEDF48D837}"/>
                </c:ext>
              </c:extLst>
            </c:dLbl>
            <c:dLbl>
              <c:idx val="5"/>
              <c:layout>
                <c:manualLayout>
                  <c:x val="-2.2781417323456126E-3"/>
                  <c:y val="-2.681793955447638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71E-43F9-AC8E-F7CF0A1307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6"/>
                <c:pt idx="1">
                  <c:v>I believe that patients can be easily persuaded to change lifestyle</c:v>
                </c:pt>
                <c:pt idx="2">
                  <c:v>Healthy lifestyle counseling is very effective to improve health</c:v>
                </c:pt>
                <c:pt idx="3">
                  <c:v>Lifestyle counseling is easy to incorporate into clinical practice</c:v>
                </c:pt>
                <c:pt idx="4">
                  <c:v>It is important for patients that the doctor himself follows the principles of a healthy lifestyle</c:v>
                </c:pt>
                <c:pt idx="5">
                  <c:v>Physicians have a greater impact on behavioral change in their patients than other providers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1">
                  <c:v>39.799999999999997</c:v>
                </c:pt>
                <c:pt idx="2">
                  <c:v>25.8</c:v>
                </c:pt>
                <c:pt idx="3">
                  <c:v>36.299999999999997</c:v>
                </c:pt>
                <c:pt idx="4">
                  <c:v>17.2</c:v>
                </c:pt>
                <c:pt idx="5">
                  <c:v>31.2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5B-418A-A9E1-DB2DC4C90B0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4172125985184186E-3"/>
                  <c:y val="-3.829785630011044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812-416C-B16E-17AEDF48D837}"/>
                </c:ext>
              </c:extLst>
            </c:dLbl>
            <c:dLbl>
              <c:idx val="5"/>
              <c:layout>
                <c:manualLayout>
                  <c:x val="2.2781417323454452E-3"/>
                  <c:y val="-5.363587910895227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t-L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71E-43F9-AC8E-F7CF0A1307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6"/>
                <c:pt idx="1">
                  <c:v>I believe that patients can be easily persuaded to change lifestyle</c:v>
                </c:pt>
                <c:pt idx="2">
                  <c:v>Healthy lifestyle counseling is very effective to improve health</c:v>
                </c:pt>
                <c:pt idx="3">
                  <c:v>Lifestyle counseling is easy to incorporate into clinical practice</c:v>
                </c:pt>
                <c:pt idx="4">
                  <c:v>It is important for patients that the doctor himself follows the principles of a healthy lifestyle</c:v>
                </c:pt>
                <c:pt idx="5">
                  <c:v>Physicians have a greater impact on behavioral change in their patients than other providers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1">
                  <c:v>15.2</c:v>
                </c:pt>
                <c:pt idx="2">
                  <c:v>10.9</c:v>
                </c:pt>
                <c:pt idx="3">
                  <c:v>36.1</c:v>
                </c:pt>
                <c:pt idx="4">
                  <c:v>6.7</c:v>
                </c:pt>
                <c:pt idx="5">
                  <c:v>19.100000000000001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12-416C-B16E-17AEDF48D83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82"/>
        <c:overlap val="100"/>
        <c:axId val="156106127"/>
        <c:axId val="2128522687"/>
      </c:barChart>
      <c:catAx>
        <c:axId val="156106127"/>
        <c:scaling>
          <c:orientation val="minMax"/>
        </c:scaling>
        <c:delete val="0"/>
        <c:axPos val="l"/>
        <c:numFmt formatCode="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128522687"/>
        <c:crosses val="autoZero"/>
        <c:auto val="0"/>
        <c:lblAlgn val="ctr"/>
        <c:lblOffset val="10"/>
        <c:noMultiLvlLbl val="0"/>
      </c:catAx>
      <c:valAx>
        <c:axId val="2128522687"/>
        <c:scaling>
          <c:orientation val="minMax"/>
          <c:max val="100"/>
        </c:scaling>
        <c:delete val="0"/>
        <c:axPos val="b"/>
        <c:majorGridlines>
          <c:spPr>
            <a:ln w="1905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6106127"/>
        <c:crossesAt val="1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2866790236422678"/>
          <c:y val="1.0898430538157915E-2"/>
          <c:w val="0.45310696377700821"/>
          <c:h val="9.05291285056537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0" anchor="ctr" anchorCtr="0"/>
    <a:lstStyle/>
    <a:p>
      <a:pPr>
        <a:defRPr sz="1400" b="1"/>
      </a:pPr>
      <a:endParaRPr lang="lt-L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450389946773816"/>
          <c:y val="8.1923770732467593E-2"/>
          <c:w val="0.59171901027904739"/>
          <c:h val="0.797418766557206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Follow healthy lifestyle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58FF8B88-B7B8-4D80-8573-AA7B7236370D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14E-47FC-8D05-174A9089E4A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6ED7C42-3649-4D42-9B53-BA3B5FBB7591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.0*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614E-47FC-8D05-174A9089E4A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69838BBC-4394-47F4-BF9D-6D6A822653FD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14E-47FC-8D05-174A9089E4A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76234CA5-9544-4223-A5E7-3B18299FEB60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614E-47FC-8D05-174A9089E4A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A2FAD826-E0F4-4B13-8D45-499574B6EC3D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14E-47FC-8D05-174A9089E4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Stress management</c:v>
                </c:pt>
                <c:pt idx="1">
                  <c:v>Alcohol consumption</c:v>
                </c:pt>
                <c:pt idx="2">
                  <c:v>Smoking</c:v>
                </c:pt>
                <c:pt idx="3">
                  <c:v>Physical activity</c:v>
                </c:pt>
                <c:pt idx="4">
                  <c:v>Weight management</c:v>
                </c:pt>
                <c:pt idx="5">
                  <c:v>Nutrition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73.400000000000006</c:v>
                </c:pt>
                <c:pt idx="1">
                  <c:v>66.900000000000006</c:v>
                </c:pt>
                <c:pt idx="2">
                  <c:v>71</c:v>
                </c:pt>
                <c:pt idx="3">
                  <c:v>82.2</c:v>
                </c:pt>
                <c:pt idx="4">
                  <c:v>67.5</c:v>
                </c:pt>
                <c:pt idx="5">
                  <c:v>75.099999999999994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5B-418A-A9E1-DB2DC4C90B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Don't follow healthy lifestyle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Stress management</c:v>
                </c:pt>
                <c:pt idx="1">
                  <c:v>Alcohol consumption</c:v>
                </c:pt>
                <c:pt idx="2">
                  <c:v>Smoking</c:v>
                </c:pt>
                <c:pt idx="3">
                  <c:v>Physical activity</c:v>
                </c:pt>
                <c:pt idx="4">
                  <c:v>Weight management</c:v>
                </c:pt>
                <c:pt idx="5">
                  <c:v>Nutrition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56.3</c:v>
                </c:pt>
                <c:pt idx="1">
                  <c:v>60.5</c:v>
                </c:pt>
                <c:pt idx="2">
                  <c:v>61.3</c:v>
                </c:pt>
                <c:pt idx="3">
                  <c:v>65.5</c:v>
                </c:pt>
                <c:pt idx="4">
                  <c:v>52.9</c:v>
                </c:pt>
                <c:pt idx="5">
                  <c:v>61.3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4E-47FC-8D05-174A9089E4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6106127"/>
        <c:axId val="2128522687"/>
      </c:barChart>
      <c:catAx>
        <c:axId val="15610612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128522687"/>
        <c:crosses val="autoZero"/>
        <c:auto val="0"/>
        <c:lblAlgn val="ctr"/>
        <c:lblOffset val="100"/>
        <c:noMultiLvlLbl val="0"/>
      </c:catAx>
      <c:valAx>
        <c:axId val="2128522687"/>
        <c:scaling>
          <c:orientation val="minMax"/>
          <c:max val="100"/>
        </c:scaling>
        <c:delete val="0"/>
        <c:axPos val="b"/>
        <c:majorGridlines>
          <c:spPr>
            <a:ln w="1905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61061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1.8296268836540206E-2"/>
          <c:y val="1.6320734725426549E-2"/>
          <c:w val="0.24747297378246158"/>
          <c:h val="0.137325672687726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%</a:t>
            </a:r>
          </a:p>
        </c:rich>
      </c:tx>
      <c:layout>
        <c:manualLayout>
          <c:xMode val="edge"/>
          <c:yMode val="edge"/>
          <c:x val="4.6310338925025694E-2"/>
          <c:y val="0.831813111277496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Females</c:v>
                </c:pt>
              </c:strCache>
            </c:strRef>
          </c:tx>
          <c:spPr>
            <a:solidFill>
              <a:srgbClr val="990000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F8F70CA2-2AE3-41C1-9849-D245B1264BAC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A4EA-4896-A1A3-6F618831F43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6F9D885-81E0-49FB-A721-6C75102C45D4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.0*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4EA-4896-A1A3-6F618831F4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One time</c:v>
                </c:pt>
                <c:pt idx="1">
                  <c:v>Two times</c:v>
                </c:pt>
                <c:pt idx="2">
                  <c:v>Three times </c:v>
                </c:pt>
                <c:pt idx="3">
                  <c:v>Four or more times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3.3</c:v>
                </c:pt>
                <c:pt idx="1">
                  <c:v>28.2</c:v>
                </c:pt>
                <c:pt idx="2">
                  <c:v>58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6A-4667-A41D-A63A47DF768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Males</c:v>
                </c:pt>
              </c:strCache>
            </c:strRef>
          </c:tx>
          <c:spPr>
            <a:solidFill>
              <a:schemeClr val="accent5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One time</c:v>
                </c:pt>
                <c:pt idx="1">
                  <c:v>Two times</c:v>
                </c:pt>
                <c:pt idx="2">
                  <c:v>Three times </c:v>
                </c:pt>
                <c:pt idx="3">
                  <c:v>Four or more times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2.1</c:v>
                </c:pt>
                <c:pt idx="1">
                  <c:v>41.7</c:v>
                </c:pt>
                <c:pt idx="2">
                  <c:v>44.8</c:v>
                </c:pt>
                <c:pt idx="3">
                  <c:v>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6A-4667-A41D-A63A47DF768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70085248"/>
        <c:axId val="1820480160"/>
      </c:barChart>
      <c:catAx>
        <c:axId val="1670085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820480160"/>
        <c:crosses val="autoZero"/>
        <c:auto val="1"/>
        <c:lblAlgn val="ctr"/>
        <c:lblOffset val="100"/>
        <c:noMultiLvlLbl val="0"/>
      </c:catAx>
      <c:valAx>
        <c:axId val="1820480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70085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7408621476663253"/>
          <c:y val="4.1708550335551889E-2"/>
          <c:w val="0.21208699456046254"/>
          <c:h val="8.10074970043696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%</a:t>
            </a:r>
          </a:p>
        </c:rich>
      </c:tx>
      <c:layout>
        <c:manualLayout>
          <c:xMode val="edge"/>
          <c:yMode val="edge"/>
          <c:x val="4.6310338925025694E-2"/>
          <c:y val="0.831813111277496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Females</c:v>
                </c:pt>
              </c:strCache>
            </c:strRef>
          </c:tx>
          <c:spPr>
            <a:solidFill>
              <a:srgbClr val="99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Daily</c:v>
                </c:pt>
                <c:pt idx="1">
                  <c:v>2-3 time per week</c:v>
                </c:pt>
                <c:pt idx="2">
                  <c:v>1 time per week</c:v>
                </c:pt>
                <c:pt idx="3">
                  <c:v>2-3 time per month</c:v>
                </c:pt>
                <c:pt idx="4">
                  <c:v>Les often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0.5</c:v>
                </c:pt>
                <c:pt idx="1">
                  <c:v>8.1</c:v>
                </c:pt>
                <c:pt idx="2">
                  <c:v>21.1</c:v>
                </c:pt>
                <c:pt idx="3">
                  <c:v>40.1</c:v>
                </c:pt>
                <c:pt idx="4">
                  <c:v>23.3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6A-4667-A41D-A63A47DF768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Males</c:v>
                </c:pt>
              </c:strCache>
            </c:strRef>
          </c:tx>
          <c:spPr>
            <a:solidFill>
              <a:schemeClr val="accent5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Daily</c:v>
                </c:pt>
                <c:pt idx="1">
                  <c:v>2-3 time per week</c:v>
                </c:pt>
                <c:pt idx="2">
                  <c:v>1 time per week</c:v>
                </c:pt>
                <c:pt idx="3">
                  <c:v>2-3 time per month</c:v>
                </c:pt>
                <c:pt idx="4">
                  <c:v>Les often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</c:v>
                </c:pt>
                <c:pt idx="1">
                  <c:v>9.4</c:v>
                </c:pt>
                <c:pt idx="2">
                  <c:v>19.8</c:v>
                </c:pt>
                <c:pt idx="3">
                  <c:v>44.8</c:v>
                </c:pt>
                <c:pt idx="4">
                  <c:v>8.3000000000000007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6A-4667-A41D-A63A47DF768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70085248"/>
        <c:axId val="1820480160"/>
      </c:barChart>
      <c:catAx>
        <c:axId val="1670085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820480160"/>
        <c:crosses val="autoZero"/>
        <c:auto val="1"/>
        <c:lblAlgn val="ctr"/>
        <c:lblOffset val="100"/>
        <c:noMultiLvlLbl val="0"/>
      </c:catAx>
      <c:valAx>
        <c:axId val="1820480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70085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7408621476663253"/>
          <c:y val="4.1708550335551889E-2"/>
          <c:w val="0.21208699456046254"/>
          <c:h val="8.10074970043696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%</a:t>
            </a:r>
          </a:p>
        </c:rich>
      </c:tx>
      <c:layout>
        <c:manualLayout>
          <c:xMode val="edge"/>
          <c:yMode val="edge"/>
          <c:x val="4.6310338925025694E-2"/>
          <c:y val="0.831813111277496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Females</c:v>
                </c:pt>
              </c:strCache>
            </c:strRef>
          </c:tx>
          <c:spPr>
            <a:solidFill>
              <a:srgbClr val="99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FE4CB26A-015B-4874-8C1C-CC0A077217BC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1616-4CB1-84D4-2DAA43FA4E7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D689376-A9F0-4196-87B8-72939596F790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616-4CB1-84D4-2DAA43FA4E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Normal weight</c:v>
                </c:pt>
                <c:pt idx="1">
                  <c:v>Overweight</c:v>
                </c:pt>
                <c:pt idx="2">
                  <c:v>Obesity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82.4</c:v>
                </c:pt>
                <c:pt idx="1">
                  <c:v>11.4</c:v>
                </c:pt>
                <c:pt idx="2">
                  <c:v>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6A-4667-A41D-A63A47DF768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Males</c:v>
                </c:pt>
              </c:strCache>
            </c:strRef>
          </c:tx>
          <c:spPr>
            <a:solidFill>
              <a:schemeClr val="accent5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Normal weight</c:v>
                </c:pt>
                <c:pt idx="1">
                  <c:v>Overweight</c:v>
                </c:pt>
                <c:pt idx="2">
                  <c:v>Obesity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58.3</c:v>
                </c:pt>
                <c:pt idx="1">
                  <c:v>36.5</c:v>
                </c:pt>
                <c:pt idx="2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6A-4667-A41D-A63A47DF768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70085248"/>
        <c:axId val="1820480160"/>
      </c:barChart>
      <c:catAx>
        <c:axId val="1670085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820480160"/>
        <c:crosses val="autoZero"/>
        <c:auto val="1"/>
        <c:lblAlgn val="ctr"/>
        <c:lblOffset val="100"/>
        <c:noMultiLvlLbl val="0"/>
      </c:catAx>
      <c:valAx>
        <c:axId val="1820480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70085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7408621476663253"/>
          <c:y val="4.1708550335551889E-2"/>
          <c:w val="0.21208699456046254"/>
          <c:h val="8.10074970043696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%</a:t>
            </a:r>
          </a:p>
        </c:rich>
      </c:tx>
      <c:layout>
        <c:manualLayout>
          <c:xMode val="edge"/>
          <c:yMode val="edge"/>
          <c:x val="1.1286184335653697E-2"/>
          <c:y val="0.901860531174549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5.0061432538324013E-2"/>
          <c:y val="7.5060130929842747E-2"/>
          <c:w val="0.93665354330708661"/>
          <c:h val="0.744343923639119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Residents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DB7EAD56-53DE-4FFA-9F17-7F3E797A46FC}" type="VALUE">
                      <a:rPr lang="en-US" smtClean="0"/>
                      <a:pPr/>
                      <a:t>[VALUE]</a:t>
                    </a:fld>
                    <a:r>
                      <a:rPr lang="en-US"/>
                      <a:t>.0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97F6-450F-94AD-D92C5DAC71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Healthy nutrition </c:v>
                </c:pt>
                <c:pt idx="1">
                  <c:v>Physical activity</c:v>
                </c:pt>
                <c:pt idx="2">
                  <c:v>Weight managemet</c:v>
                </c:pt>
                <c:pt idx="3">
                  <c:v>Stress management</c:v>
                </c:pt>
                <c:pt idx="4">
                  <c:v>Smoking cessation</c:v>
                </c:pt>
                <c:pt idx="5">
                  <c:v>Reducing alcohol consumption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60</c:v>
                </c:pt>
                <c:pt idx="1">
                  <c:v>61.9</c:v>
                </c:pt>
                <c:pt idx="2">
                  <c:v>53.5</c:v>
                </c:pt>
                <c:pt idx="3">
                  <c:v>49.1</c:v>
                </c:pt>
                <c:pt idx="4">
                  <c:v>44.8</c:v>
                </c:pt>
                <c:pt idx="5">
                  <c:v>41.3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6A-4667-A41D-A63A47DF768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70085248"/>
        <c:axId val="1820480160"/>
      </c:barChart>
      <c:catAx>
        <c:axId val="1670085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820480160"/>
        <c:crosses val="autoZero"/>
        <c:auto val="1"/>
        <c:lblAlgn val="ctr"/>
        <c:lblOffset val="100"/>
        <c:noMultiLvlLbl val="0"/>
      </c:catAx>
      <c:valAx>
        <c:axId val="1820480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670085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9863659705580281"/>
          <c:y val="0.13213511408462517"/>
          <c:w val="0.67101924759405074"/>
          <c:h val="0.7339939117965860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Not enough 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Other</c:v>
                </c:pt>
                <c:pt idx="1">
                  <c:v>Surgical</c:v>
                </c:pt>
                <c:pt idx="2">
                  <c:v>Paediatric</c:v>
                </c:pt>
                <c:pt idx="3">
                  <c:v>Therapeutic</c:v>
                </c:pt>
                <c:pt idx="4">
                  <c:v>Family Medicine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9.6</c:v>
                </c:pt>
                <c:pt idx="1">
                  <c:v>15.5</c:v>
                </c:pt>
                <c:pt idx="2">
                  <c:v>7.1</c:v>
                </c:pt>
                <c:pt idx="3">
                  <c:v>10.6</c:v>
                </c:pt>
                <c:pt idx="4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5B-418A-A9E1-DB2DC4C90B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Neither enough nor not enough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Other</c:v>
                </c:pt>
                <c:pt idx="1">
                  <c:v>Surgical</c:v>
                </c:pt>
                <c:pt idx="2">
                  <c:v>Paediatric</c:v>
                </c:pt>
                <c:pt idx="3">
                  <c:v>Therapeutic</c:v>
                </c:pt>
                <c:pt idx="4">
                  <c:v>Family Medicine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26.4</c:v>
                </c:pt>
                <c:pt idx="1">
                  <c:v>37.799999999999997</c:v>
                </c:pt>
                <c:pt idx="2">
                  <c:v>17.899999999999999</c:v>
                </c:pt>
                <c:pt idx="3">
                  <c:v>29.8</c:v>
                </c:pt>
                <c:pt idx="4">
                  <c:v>36.799999999999997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5B-418A-A9E1-DB2DC4C90B0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Enough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64.0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35B-418A-A9E1-DB2DC4C90B0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75.0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35B-418A-A9E1-DB2DC4C90B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Other</c:v>
                </c:pt>
                <c:pt idx="1">
                  <c:v>Surgical</c:v>
                </c:pt>
                <c:pt idx="2">
                  <c:v>Paediatric</c:v>
                </c:pt>
                <c:pt idx="3">
                  <c:v>Therapeutic</c:v>
                </c:pt>
                <c:pt idx="4">
                  <c:v>Family Medicine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64</c:v>
                </c:pt>
                <c:pt idx="1">
                  <c:v>46.7</c:v>
                </c:pt>
                <c:pt idx="2">
                  <c:v>75</c:v>
                </c:pt>
                <c:pt idx="3">
                  <c:v>59.7</c:v>
                </c:pt>
                <c:pt idx="4">
                  <c:v>57.6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35B-418A-A9E1-DB2DC4C90B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156106127"/>
        <c:axId val="2128522687"/>
      </c:barChart>
      <c:catAx>
        <c:axId val="15610612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128522687"/>
        <c:crosses val="autoZero"/>
        <c:auto val="1"/>
        <c:lblAlgn val="ctr"/>
        <c:lblOffset val="100"/>
        <c:noMultiLvlLbl val="0"/>
      </c:catAx>
      <c:valAx>
        <c:axId val="2128522687"/>
        <c:scaling>
          <c:orientation val="minMax"/>
        </c:scaling>
        <c:delete val="0"/>
        <c:axPos val="b"/>
        <c:majorGridlines>
          <c:spPr>
            <a:ln w="1905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61061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431463730077217"/>
          <c:y val="3.1544917511273619E-2"/>
          <c:w val="0.56438101487314085"/>
          <c:h val="7.33487220453600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9863659705580281"/>
          <c:y val="9.7779984422622604E-2"/>
          <c:w val="0.67101924759405074"/>
          <c:h val="0.7683490414585885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Reducing alcohol consumption</c:v>
                </c:pt>
                <c:pt idx="1">
                  <c:v>Smoking cessation</c:v>
                </c:pt>
                <c:pt idx="2">
                  <c:v>Stress management</c:v>
                </c:pt>
                <c:pt idx="3">
                  <c:v>Weight managemet</c:v>
                </c:pt>
                <c:pt idx="4">
                  <c:v>Physical activity</c:v>
                </c:pt>
                <c:pt idx="5">
                  <c:v>Healthy nutrition 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63.7</c:v>
                </c:pt>
                <c:pt idx="1">
                  <c:v>63.7</c:v>
                </c:pt>
                <c:pt idx="2">
                  <c:v>67.099999999999994</c:v>
                </c:pt>
                <c:pt idx="3">
                  <c:v>64.3</c:v>
                </c:pt>
                <c:pt idx="4">
                  <c:v>73.5</c:v>
                </c:pt>
                <c:pt idx="5">
                  <c:v>69.900000000000006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5B-418A-A9E1-DB2DC4C90B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 don't know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Reducing alcohol consumption</c:v>
                </c:pt>
                <c:pt idx="1">
                  <c:v>Smoking cessation</c:v>
                </c:pt>
                <c:pt idx="2">
                  <c:v>Stress management</c:v>
                </c:pt>
                <c:pt idx="3">
                  <c:v>Weight managemet</c:v>
                </c:pt>
                <c:pt idx="4">
                  <c:v>Physical activity</c:v>
                </c:pt>
                <c:pt idx="5">
                  <c:v>Healthy nutrition 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20</c:v>
                </c:pt>
                <c:pt idx="1">
                  <c:v>18.3</c:v>
                </c:pt>
                <c:pt idx="2">
                  <c:v>17.8</c:v>
                </c:pt>
                <c:pt idx="3">
                  <c:v>20</c:v>
                </c:pt>
                <c:pt idx="4">
                  <c:v>15.7</c:v>
                </c:pt>
                <c:pt idx="5">
                  <c:v>19.399999999999999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5B-418A-A9E1-DB2DC4C90B0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Reducing alcohol consumption</c:v>
                </c:pt>
                <c:pt idx="1">
                  <c:v>Smoking cessation</c:v>
                </c:pt>
                <c:pt idx="2">
                  <c:v>Stress management</c:v>
                </c:pt>
                <c:pt idx="3">
                  <c:v>Weight managemet</c:v>
                </c:pt>
                <c:pt idx="4">
                  <c:v>Physical activity</c:v>
                </c:pt>
                <c:pt idx="5">
                  <c:v>Healthy nutrition 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16.3</c:v>
                </c:pt>
                <c:pt idx="1">
                  <c:v>14.4</c:v>
                </c:pt>
                <c:pt idx="2">
                  <c:v>15.1</c:v>
                </c:pt>
                <c:pt idx="3">
                  <c:v>15.7</c:v>
                </c:pt>
                <c:pt idx="4">
                  <c:v>10.8</c:v>
                </c:pt>
                <c:pt idx="5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35B-418A-A9E1-DB2DC4C90B0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56106127"/>
        <c:axId val="2128522687"/>
      </c:barChart>
      <c:catAx>
        <c:axId val="15610612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128522687"/>
        <c:crosses val="autoZero"/>
        <c:auto val="1"/>
        <c:lblAlgn val="ctr"/>
        <c:lblOffset val="100"/>
        <c:noMultiLvlLbl val="0"/>
      </c:catAx>
      <c:valAx>
        <c:axId val="212852268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61061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764797063410555"/>
          <c:y val="1.0403299257733596E-2"/>
          <c:w val="0.28446774316253948"/>
          <c:h val="7.33487220453600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5223650206199517"/>
          <c:y val="8.1923770732467593E-2"/>
          <c:w val="0.52398634162064472"/>
          <c:h val="0.797418766557206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Residents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3"/>
              <c:tx>
                <c:rich>
                  <a:bodyPr/>
                  <a:lstStyle/>
                  <a:p>
                    <a:fld id="{8041EE24-4532-4038-ABCC-FE8AF3E99EBA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840-4474-8640-6724E3378D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Non-adherence to healthy lifestyle recommendations by doctors themselves</c:v>
                </c:pt>
                <c:pt idx="1">
                  <c:v> It is not part of the doctor's job</c:v>
                </c:pt>
                <c:pt idx="2">
                  <c:v>Disbelief in the effectiveness of consultations</c:v>
                </c:pt>
                <c:pt idx="3">
                  <c:v>Lack of motivation</c:v>
                </c:pt>
                <c:pt idx="4">
                  <c:v>Lack of knowledge</c:v>
                </c:pt>
                <c:pt idx="5">
                  <c:v>Lack of time</c:v>
                </c:pt>
                <c:pt idx="6">
                  <c:v>These consultations are free of charge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64.099999999999994</c:v>
                </c:pt>
                <c:pt idx="1">
                  <c:v>29.6</c:v>
                </c:pt>
                <c:pt idx="2">
                  <c:v>43.1</c:v>
                </c:pt>
                <c:pt idx="3">
                  <c:v>63.2</c:v>
                </c:pt>
                <c:pt idx="4">
                  <c:v>72.7</c:v>
                </c:pt>
                <c:pt idx="5">
                  <c:v>95.4</c:v>
                </c:pt>
                <c:pt idx="6">
                  <c:v>34.200000000000003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5B-418A-A9E1-DB2DC4C90B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Students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Non-adherence to healthy lifestyle recommendations by doctors themselves</c:v>
                </c:pt>
                <c:pt idx="1">
                  <c:v> It is not part of the doctor's job</c:v>
                </c:pt>
                <c:pt idx="2">
                  <c:v>Disbelief in the effectiveness of consultations</c:v>
                </c:pt>
                <c:pt idx="3">
                  <c:v>Lack of motivation</c:v>
                </c:pt>
                <c:pt idx="4">
                  <c:v>Lack of knowledge</c:v>
                </c:pt>
                <c:pt idx="5">
                  <c:v>Lack of time</c:v>
                </c:pt>
                <c:pt idx="6">
                  <c:v>These consultations are free of charge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56</c:v>
                </c:pt>
                <c:pt idx="1">
                  <c:v>32.9</c:v>
                </c:pt>
                <c:pt idx="2">
                  <c:v>46.6</c:v>
                </c:pt>
                <c:pt idx="3">
                  <c:v>64.599999999999994</c:v>
                </c:pt>
                <c:pt idx="4">
                  <c:v>70.2</c:v>
                </c:pt>
                <c:pt idx="5">
                  <c:v>98.1</c:v>
                </c:pt>
                <c:pt idx="6">
                  <c:v>27.3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5B-418A-A9E1-DB2DC4C90B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6106127"/>
        <c:axId val="2128522687"/>
      </c:barChart>
      <c:catAx>
        <c:axId val="15610612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0"/>
          <a:lstStyle/>
          <a:p>
            <a:pPr algn="just"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128522687"/>
        <c:crosses val="autoZero"/>
        <c:auto val="0"/>
        <c:lblAlgn val="ctr"/>
        <c:lblOffset val="100"/>
        <c:noMultiLvlLbl val="0"/>
      </c:catAx>
      <c:valAx>
        <c:axId val="2128522687"/>
        <c:scaling>
          <c:orientation val="minMax"/>
          <c:max val="100"/>
        </c:scaling>
        <c:delete val="0"/>
        <c:axPos val="b"/>
        <c:majorGridlines>
          <c:spPr>
            <a:ln w="1905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61061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1394827097464886"/>
          <c:y val="1.8331373247684534E-2"/>
          <c:w val="0.18998487960744037"/>
          <c:h val="9.71263756132291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824567611801655"/>
          <c:y val="8.1923770732467593E-2"/>
          <c:w val="0.4977110783308748"/>
          <c:h val="0.797418766557206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78.9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Specialist (cardiologist, endocrinologist, dietologist, etc.)</c:v>
                </c:pt>
                <c:pt idx="1">
                  <c:v>Lifestyle medicine specialist</c:v>
                </c:pt>
                <c:pt idx="2">
                  <c:v>Psichologist</c:v>
                </c:pt>
                <c:pt idx="3">
                  <c:v>Kinesitherapist</c:v>
                </c:pt>
                <c:pt idx="4">
                  <c:v>Dietitian</c:v>
                </c:pt>
                <c:pt idx="5">
                  <c:v>Nurse</c:v>
                </c:pt>
                <c:pt idx="6">
                  <c:v>Family physicians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79.099999999999994</c:v>
                </c:pt>
                <c:pt idx="1">
                  <c:v>93.8</c:v>
                </c:pt>
                <c:pt idx="2">
                  <c:v>63</c:v>
                </c:pt>
                <c:pt idx="3">
                  <c:v>61.5</c:v>
                </c:pt>
                <c:pt idx="4">
                  <c:v>90.5</c:v>
                </c:pt>
                <c:pt idx="5">
                  <c:v>54.8</c:v>
                </c:pt>
                <c:pt idx="6">
                  <c:v>93.8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5B-418A-A9E1-DB2DC4C90B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6106127"/>
        <c:axId val="2128522687"/>
      </c:barChart>
      <c:catAx>
        <c:axId val="15610612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128522687"/>
        <c:crosses val="autoZero"/>
        <c:auto val="0"/>
        <c:lblAlgn val="ctr"/>
        <c:lblOffset val="100"/>
        <c:noMultiLvlLbl val="0"/>
      </c:catAx>
      <c:valAx>
        <c:axId val="2128522687"/>
        <c:scaling>
          <c:orientation val="minMax"/>
          <c:max val="100"/>
        </c:scaling>
        <c:delete val="0"/>
        <c:axPos val="b"/>
        <c:majorGridlines>
          <c:spPr>
            <a:ln w="1905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61061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3CFA7A-7A9B-4FD0-B73F-A86FB63885AA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6CCF59DC-F831-472B-A939-EDBA08E6F967}">
      <dgm:prSet/>
      <dgm:spPr>
        <a:ln w="28575"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ctr"/>
          <a:r>
            <a:rPr lang="en-US" dirty="0"/>
            <a:t>Our study aims to analyze the lifestyle habits of medical students and residents and their intentions to apply lifestyle medicine knowledge while consulting patients.</a:t>
          </a:r>
        </a:p>
      </dgm:t>
    </dgm:pt>
    <dgm:pt modelId="{76D36F90-8510-40B1-9A4E-6CC43877F0E0}" type="parTrans" cxnId="{88A738A6-CAD1-4BE7-80B2-0280C67836F3}">
      <dgm:prSet/>
      <dgm:spPr/>
      <dgm:t>
        <a:bodyPr/>
        <a:lstStyle/>
        <a:p>
          <a:pPr algn="ctr"/>
          <a:endParaRPr lang="en-US"/>
        </a:p>
      </dgm:t>
    </dgm:pt>
    <dgm:pt modelId="{B8E39708-17D2-47DD-83B2-35FEF1470749}" type="sibTrans" cxnId="{88A738A6-CAD1-4BE7-80B2-0280C67836F3}">
      <dgm:prSet/>
      <dgm:spPr/>
      <dgm:t>
        <a:bodyPr/>
        <a:lstStyle/>
        <a:p>
          <a:pPr algn="ctr"/>
          <a:endParaRPr lang="en-US"/>
        </a:p>
      </dgm:t>
    </dgm:pt>
    <dgm:pt modelId="{765248EB-4F4A-4010-B4E6-78F3965B5C5E}" type="pres">
      <dgm:prSet presAssocID="{983CFA7A-7A9B-4FD0-B73F-A86FB63885AA}" presName="linear" presStyleCnt="0">
        <dgm:presLayoutVars>
          <dgm:animLvl val="lvl"/>
          <dgm:resizeHandles val="exact"/>
        </dgm:presLayoutVars>
      </dgm:prSet>
      <dgm:spPr/>
    </dgm:pt>
    <dgm:pt modelId="{7244C33B-2E4B-4315-8C75-08922916B4A4}" type="pres">
      <dgm:prSet presAssocID="{6CCF59DC-F831-472B-A939-EDBA08E6F967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FA010D4B-8033-4F41-8591-5194D0C4FEF5}" type="presOf" srcId="{983CFA7A-7A9B-4FD0-B73F-A86FB63885AA}" destId="{765248EB-4F4A-4010-B4E6-78F3965B5C5E}" srcOrd="0" destOrd="0" presId="urn:microsoft.com/office/officeart/2005/8/layout/vList2"/>
    <dgm:cxn modelId="{88A738A6-CAD1-4BE7-80B2-0280C67836F3}" srcId="{983CFA7A-7A9B-4FD0-B73F-A86FB63885AA}" destId="{6CCF59DC-F831-472B-A939-EDBA08E6F967}" srcOrd="0" destOrd="0" parTransId="{76D36F90-8510-40B1-9A4E-6CC43877F0E0}" sibTransId="{B8E39708-17D2-47DD-83B2-35FEF1470749}"/>
    <dgm:cxn modelId="{73859BFF-8B0C-484D-8336-E56BC527016F}" type="presOf" srcId="{6CCF59DC-F831-472B-A939-EDBA08E6F967}" destId="{7244C33B-2E4B-4315-8C75-08922916B4A4}" srcOrd="0" destOrd="0" presId="urn:microsoft.com/office/officeart/2005/8/layout/vList2"/>
    <dgm:cxn modelId="{6BBDC59F-4312-4359-9B8D-1C195938E88F}" type="presParOf" srcId="{765248EB-4F4A-4010-B4E6-78F3965B5C5E}" destId="{7244C33B-2E4B-4315-8C75-08922916B4A4}" srcOrd="0" destOrd="0" presId="urn:microsoft.com/office/officeart/2005/8/layout/vList2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44C33B-2E4B-4315-8C75-08922916B4A4}">
      <dsp:nvSpPr>
        <dsp:cNvPr id="0" name=""/>
        <dsp:cNvSpPr/>
      </dsp:nvSpPr>
      <dsp:spPr>
        <a:xfrm>
          <a:off x="0" y="19341"/>
          <a:ext cx="10228986" cy="137475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Our study aims to analyze the lifestyle habits of medical students and residents and their intentions to apply lifestyle medicine knowledge while consulting patients.</a:t>
          </a:r>
        </a:p>
      </dsp:txBody>
      <dsp:txXfrm>
        <a:off x="67110" y="86451"/>
        <a:ext cx="10094766" cy="12405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D4174-910F-41E9-B6D4-6123023BE08D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20F718-133A-4998-95EC-53A7C9416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811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8BA0D7-F54B-4273-B20C-8C3B824A61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5299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8BA0D7-F54B-4273-B20C-8C3B824A615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0940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8BA0D7-F54B-4273-B20C-8C3B824A615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3697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/>
              <a:t>Moterims dažniau:</a:t>
            </a:r>
          </a:p>
          <a:p>
            <a:r>
              <a:rPr lang="lt-LT" dirty="0"/>
              <a:t>Galvos skausmas</a:t>
            </a:r>
          </a:p>
          <a:p>
            <a:r>
              <a:rPr lang="lt-LT" dirty="0"/>
              <a:t>Nervingumas</a:t>
            </a:r>
          </a:p>
          <a:p>
            <a:r>
              <a:rPr lang="lt-LT" dirty="0"/>
              <a:t>Depresija</a:t>
            </a:r>
          </a:p>
          <a:p>
            <a:r>
              <a:rPr lang="lt-LT" dirty="0"/>
              <a:t>Vidurių užkietėjimas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8BA0D7-F54B-4273-B20C-8C3B824A615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766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8BA0D7-F54B-4273-B20C-8C3B824A615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1096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8BA0D7-F54B-4273-B20C-8C3B824A615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4547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752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8BA0D7-F54B-4273-B20C-8C3B824A61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161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2930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8BA0D7-F54B-4273-B20C-8C3B824A61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49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8BA0D7-F54B-4273-B20C-8C3B824A61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0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8BA0D7-F54B-4273-B20C-8C3B824A61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46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8BA0D7-F54B-4273-B20C-8C3B824A615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017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8BA0D7-F54B-4273-B20C-8C3B824A615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210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8BA0D7-F54B-4273-B20C-8C3B824A615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119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8BA0D7-F54B-4273-B20C-8C3B824A615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75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9F85A-931B-E6CD-A48D-9C1527BA7E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4B253F-1D5A-E48E-94B0-34903D053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E72AE-0065-C057-154E-EC8296A0B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28D4-3E42-4C80-937B-F3098B6AFECE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1C8-F52A-D548-8C13-0E0854A0C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2C0C52-DD5A-ACA0-1413-94EB53B5C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1A65-1EF2-4353-910F-B7992078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867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55F18-7F1B-08DD-2D02-E4E08012F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CA8328-6450-9697-C663-010E801225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D6823-E7A6-7928-744F-4E2B30FF7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28D4-3E42-4C80-937B-F3098B6AFECE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B577A-44AA-3D40-F062-265E3049A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97B83-77D8-6A44-0339-66032CCE5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1A65-1EF2-4353-910F-B7992078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6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B93EF0-CC15-88BE-64DD-A246C1D216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65A648-099F-1DCD-77BF-269E5B98B8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8F21F-FC77-87F7-0B97-04616907F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28D4-3E42-4C80-937B-F3098B6AFECE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14CEA1-B87B-11B2-7E73-5663CBCD5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3B1C0C-45B1-38EF-F750-CEF45F13C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1A65-1EF2-4353-910F-B7992078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75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B8341-8923-E3FB-66BE-66D2AC246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D1729-8384-03FE-2208-0E5DC0143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35DFA-37E7-F336-FC89-54B007B78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28D4-3E42-4C80-937B-F3098B6AFECE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3DC45-216E-97B6-C50A-07E5BCED2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4CECA-38F1-E618-BA95-DEE1373FE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1A65-1EF2-4353-910F-B7992078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57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555A6-BEAB-1757-F586-7E5F3CA75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FC99D6-B161-7A4F-AE57-FE4F1EADF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60396-BC51-75AF-4F39-069B6A008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28D4-3E42-4C80-937B-F3098B6AFECE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E24D4-F864-1648-9F30-2DB6A7ACD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6F7E7-FE77-028E-9FD2-D78328F0A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1A65-1EF2-4353-910F-B7992078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68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85F21-38D4-CDAB-257A-E852611AC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E7A0B-7DAA-848C-D570-1102D41717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1A8279-BAF1-45D0-A85D-0E7A6D2FD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3803D1-CB01-2F54-C93D-DE089A0AA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28D4-3E42-4C80-937B-F3098B6AFECE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A025AA-F128-BD3F-B2C5-EDA06DEA4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9A56A-6C41-B5AE-02F1-33C326938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1A65-1EF2-4353-910F-B7992078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20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500EE-2EC5-E7AB-F5F0-DD3368FA9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41FC28-A801-3C2E-8AAA-41B7B7B44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0B396A-8541-88C8-1DBD-09D1C4FE9D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A07606-FA5D-6514-5702-C2384A4D2E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1C7EFE-DAC5-4C90-3B28-6F88D0BE1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E1FDD5-CDAF-8058-AE38-6642BC0FC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28D4-3E42-4C80-937B-F3098B6AFECE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AEB246-56A5-90BB-1D5B-37610BF69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C6A588-9BDF-0036-BEDB-C7C2935D3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1A65-1EF2-4353-910F-B7992078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892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A57B9-31B7-9C6D-AC02-BE70D7563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C11FA3-222C-862B-ABF8-6F0AF32B4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28D4-3E42-4C80-937B-F3098B6AFECE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8AA33C-5C51-23EF-2CDF-427FE6C36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BB3E97-16EF-80BC-E0E6-997995780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1A65-1EF2-4353-910F-B7992078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988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8AB23E-D92A-7052-C655-17D0D30EB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28D4-3E42-4C80-937B-F3098B6AFECE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E6188E-1ACF-4E6B-CA7D-EF8259BBC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FB4F6F-DE15-3CD0-D3B9-5828E3724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1A65-1EF2-4353-910F-B7992078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96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E37E4-4842-8B32-728D-8B129A61D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D145B-99CA-895D-CC3B-6B768CCDF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5B16B5-17B8-9B1C-8308-F60AA9A9E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A630BD-5CFC-52D9-4AED-254FCA0C7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28D4-3E42-4C80-937B-F3098B6AFECE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F1B695-F2A3-A6D7-62CF-940C79BAD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31FAC-2280-07CC-5512-BCD804A2D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1A65-1EF2-4353-910F-B7992078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19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9808B-978B-45E5-9870-12364449D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945456-A807-7EC2-C163-F156A5DD9E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FEBF59-543D-77EE-1581-EAAFCC2D3C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011334-A3D7-153B-6C27-083E131C1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28D4-3E42-4C80-937B-F3098B6AFECE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A15C62-7C1E-78F5-3CBB-D2FA3B1FB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B40C41-EE74-F9F0-E54B-D3534C4AD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1A65-1EF2-4353-910F-B7992078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102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5F8A2C-73DE-8F84-A5B6-512DB54FB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95908E-15AA-DA6D-0103-F947B153A3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B678F-E6EC-1B5B-C529-4DED3618DC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228D4-3E42-4C80-937B-F3098B6AFECE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211A1-FB64-8F7A-E00C-958D9C95A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5C0EA8-1F10-7C7E-38B6-84F8892E34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11A65-1EF2-4353-910F-B7992078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40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ilma.kriaucioniene@lsmu.lt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image" Target="../media/image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image" Target="../media/image2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image" Target="../media/image2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0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1.xml"/><Relationship Id="rId4" Type="http://schemas.openxmlformats.org/officeDocument/2006/relationships/image" Target="../media/image2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mailto:vilma.kriaucioniene@lsmu.l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emf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9E2FF-08BC-43EE-AA58-83C49092A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641" y="4826348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sz="2800" b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Vilma </a:t>
            </a:r>
            <a:r>
              <a:rPr lang="lt-LT" sz="2800" b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Kriaučionienė, </a:t>
            </a:r>
            <a:r>
              <a:rPr lang="lt-LT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Inga </a:t>
            </a:r>
            <a:r>
              <a:rPr lang="lt-LT" sz="2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Sribikienė</a:t>
            </a:r>
            <a:b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Lithuanian University of Health Sciences. Faculty of Public Health</a:t>
            </a:r>
            <a:b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vilma.kriaucioniene@lsmu.lt</a:t>
            </a:r>
            <a:b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59113-4BC1-4ED3-8450-37F8B1729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9021"/>
            <a:ext cx="10515600" cy="19916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Lifestyle habits of medical students and residents and their intentions to apply lifestyle medicine knowledge while consulting patients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72480D-3E02-4705-B624-4EBA8B40C2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233"/>
            <a:ext cx="12192000" cy="187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0175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1526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of respondents according to the frequency of consumption of certain food products by gender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930F495-6D30-4233-85CB-7D3DEB8A27EE}"/>
              </a:ext>
            </a:extLst>
          </p:cNvPr>
          <p:cNvCxnSpPr>
            <a:cxnSpLocks/>
          </p:cNvCxnSpPr>
          <p:nvPr/>
        </p:nvCxnSpPr>
        <p:spPr>
          <a:xfrm>
            <a:off x="838200" y="1184885"/>
            <a:ext cx="943426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>
            <a:extLst>
              <a:ext uri="{FF2B5EF4-FFF2-40B4-BE49-F238E27FC236}">
                <a16:creationId xmlns:a16="http://schemas.microsoft.com/office/drawing/2014/main" id="{72590ED0-FEEF-4A5F-B0B2-975BBDC805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2381" t="5616" r="4762" b="5454"/>
          <a:stretch>
            <a:fillRect/>
          </a:stretch>
        </p:blipFill>
        <p:spPr bwMode="auto">
          <a:xfrm rot="5400000">
            <a:off x="11283898" y="296579"/>
            <a:ext cx="908719" cy="768916"/>
          </a:xfrm>
          <a:prstGeom prst="flowChartDelay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41300" dist="88900" dir="13260000" sx="105000" sy="105000" algn="tr" rotWithShape="0">
              <a:prstClr val="black">
                <a:alpha val="83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CFF94C8-E717-4862-ABC7-9AF3E1BEF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233"/>
            <a:ext cx="12192000" cy="187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692B57B6-7CD4-4D57-A6A3-7E5A4D62D6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293862"/>
              </p:ext>
            </p:extLst>
          </p:nvPr>
        </p:nvGraphicFramePr>
        <p:xfrm>
          <a:off x="1130531" y="1307442"/>
          <a:ext cx="9957954" cy="5486423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776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9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8476">
                  <a:extLst>
                    <a:ext uri="{9D8B030D-6E8A-4147-A177-3AD203B41FA5}">
                      <a16:colId xmlns:a16="http://schemas.microsoft.com/office/drawing/2014/main" val="3858952313"/>
                    </a:ext>
                  </a:extLst>
                </a:gridCol>
                <a:gridCol w="1195787">
                  <a:extLst>
                    <a:ext uri="{9D8B030D-6E8A-4147-A177-3AD203B41FA5}">
                      <a16:colId xmlns:a16="http://schemas.microsoft.com/office/drawing/2014/main" val="3875801594"/>
                    </a:ext>
                  </a:extLst>
                </a:gridCol>
                <a:gridCol w="13784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806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Food products</a:t>
                      </a:r>
                      <a:endParaRPr lang="en-US" sz="2000" b="1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2000" b="1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Females</a:t>
                      </a:r>
                      <a:endParaRPr lang="en-US" sz="2000" b="1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Males</a:t>
                      </a:r>
                      <a:endParaRPr lang="en-US" sz="2000" b="1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 </a:t>
                      </a:r>
                      <a:endParaRPr lang="en-US" sz="2000" b="1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9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noProof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 least several </a:t>
                      </a:r>
                      <a:r>
                        <a:rPr lang="en-US" sz="2000" i="1" noProof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 per week</a:t>
                      </a:r>
                      <a:endParaRPr lang="en-US" sz="2000" b="0" i="1" noProof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621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Legumes </a:t>
                      </a:r>
                      <a:r>
                        <a:rPr lang="en-US" sz="2000" b="1" noProof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(peas, beans, </a:t>
                      </a:r>
                      <a:r>
                        <a:rPr lang="en-US" sz="2000" b="1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lentils etc.)</a:t>
                      </a:r>
                      <a:endParaRPr lang="en-US" sz="2000" b="1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44.7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0" marR="442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45.8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0" marR="442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40.6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0" marR="4429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p=0.364</a:t>
                      </a: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/>
                </a:tc>
                <a:extLst>
                  <a:ext uri="{0D108BD9-81ED-4DB2-BD59-A6C34878D82A}">
                    <a16:rowId xmlns:a16="http://schemas.microsoft.com/office/drawing/2014/main" val="2012298696"/>
                  </a:ext>
                </a:extLst>
              </a:tr>
              <a:tr h="585621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Bread (</a:t>
                      </a:r>
                      <a:r>
                        <a:rPr lang="en-US" sz="2000" b="1" noProof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whole grain, rye, </a:t>
                      </a:r>
                      <a:r>
                        <a:rPr lang="en-US" sz="2000" b="1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enriched with seeds)</a:t>
                      </a:r>
                      <a:endParaRPr lang="en-US" sz="2000" b="1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80.2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0" marR="442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80.2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0" marR="442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80.2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0" marR="4429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p=0.999</a:t>
                      </a: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/>
                </a:tc>
                <a:extLst>
                  <a:ext uri="{0D108BD9-81ED-4DB2-BD59-A6C34878D82A}">
                    <a16:rowId xmlns:a16="http://schemas.microsoft.com/office/drawing/2014/main" val="3777560806"/>
                  </a:ext>
                </a:extLst>
              </a:tr>
              <a:tr h="5315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Confectionery </a:t>
                      </a:r>
                      <a:endParaRPr lang="en-US" sz="2000" b="1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57.0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0" marR="442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58.8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0" marR="442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50.0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0" marR="4429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p=0.120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2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Sweets</a:t>
                      </a:r>
                      <a:endParaRPr lang="en-US" sz="2000" b="1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70.3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0" marR="442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72.1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0" marR="442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63.5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0" marR="4429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p=0.103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56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Soft drinks</a:t>
                      </a:r>
                      <a:endParaRPr lang="en-US" sz="2000" b="1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35.5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0" marR="442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33.1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0" marR="442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44.8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0" marR="442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p=0.006</a:t>
                      </a: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/>
                </a:tc>
                <a:extLst>
                  <a:ext uri="{0D108BD9-81ED-4DB2-BD59-A6C34878D82A}">
                    <a16:rowId xmlns:a16="http://schemas.microsoft.com/office/drawing/2014/main" val="54060697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Energy drinks</a:t>
                      </a:r>
                      <a:endParaRPr lang="en-US" sz="2000" b="1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7.9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14.6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p=0.03</a:t>
                      </a:r>
                      <a:endParaRPr lang="en-US" sz="2000" b="1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/>
                </a:tc>
                <a:extLst>
                  <a:ext uri="{0D108BD9-81ED-4DB2-BD59-A6C34878D82A}">
                    <a16:rowId xmlns:a16="http://schemas.microsoft.com/office/drawing/2014/main" val="248753722"/>
                  </a:ext>
                </a:extLst>
              </a:tr>
              <a:tr h="4535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Fast food</a:t>
                      </a:r>
                      <a:endParaRPr lang="en-US" sz="2000" b="1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29.2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0" marR="442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27.9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0" marR="4429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34.4</a:t>
                      </a:r>
                      <a:endParaRPr lang="en-US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0" marR="4429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p=0.001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57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Unhealthy snacks </a:t>
                      </a:r>
                      <a:endParaRPr lang="en-US" sz="2000" b="1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8.8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7.9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p=0.153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20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9135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4579" y="271371"/>
            <a:ext cx="10515600" cy="109999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of respondents according to the frequency of alcohol consumption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7DC6D14A-F19F-4304-9B7D-2709958868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830776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930F495-6D30-4233-85CB-7D3DEB8A27EE}"/>
              </a:ext>
            </a:extLst>
          </p:cNvPr>
          <p:cNvCxnSpPr>
            <a:cxnSpLocks/>
          </p:cNvCxnSpPr>
          <p:nvPr/>
        </p:nvCxnSpPr>
        <p:spPr>
          <a:xfrm>
            <a:off x="954579" y="1371363"/>
            <a:ext cx="943426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>
            <a:extLst>
              <a:ext uri="{FF2B5EF4-FFF2-40B4-BE49-F238E27FC236}">
                <a16:creationId xmlns:a16="http://schemas.microsoft.com/office/drawing/2014/main" id="{72590ED0-FEEF-4A5F-B0B2-975BBDC805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 l="2381" t="5616" r="4762" b="5454"/>
          <a:stretch>
            <a:fillRect/>
          </a:stretch>
        </p:blipFill>
        <p:spPr bwMode="auto">
          <a:xfrm rot="5400000">
            <a:off x="11283898" y="296579"/>
            <a:ext cx="908719" cy="768916"/>
          </a:xfrm>
          <a:prstGeom prst="flowChartDelay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41300" dist="88900" dir="13260000" sx="105000" sy="105000" algn="tr" rotWithShape="0">
              <a:prstClr val="black">
                <a:alpha val="83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CFF94C8-E717-4862-ABC7-9AF3E1BEF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233"/>
            <a:ext cx="12192000" cy="187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92CA8FF-BE59-4CB5-B862-87E2EACC97F0}"/>
              </a:ext>
            </a:extLst>
          </p:cNvPr>
          <p:cNvSpPr/>
          <p:nvPr/>
        </p:nvSpPr>
        <p:spPr>
          <a:xfrm>
            <a:off x="1187335" y="6176963"/>
            <a:ext cx="23258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lt-LT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χ</a:t>
            </a:r>
            <a:r>
              <a:rPr lang="lt-LT" sz="1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lt-LT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=2.700; </a:t>
            </a:r>
            <a:r>
              <a:rPr lang="lt-LT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lls</a:t>
            </a:r>
            <a:r>
              <a:rPr lang="lt-LT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=5; p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=0.745</a:t>
            </a:r>
            <a:r>
              <a:rPr lang="en-LT" sz="1200" dirty="0"/>
              <a:t> </a:t>
            </a:r>
            <a:endParaRPr lang="en-US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748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4579" y="271371"/>
            <a:ext cx="10515600" cy="109999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of respondents according to BMI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7DC6D14A-F19F-4304-9B7D-2709958868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407572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930F495-6D30-4233-85CB-7D3DEB8A27EE}"/>
              </a:ext>
            </a:extLst>
          </p:cNvPr>
          <p:cNvCxnSpPr>
            <a:cxnSpLocks/>
          </p:cNvCxnSpPr>
          <p:nvPr/>
        </p:nvCxnSpPr>
        <p:spPr>
          <a:xfrm>
            <a:off x="954579" y="1371363"/>
            <a:ext cx="943426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>
            <a:extLst>
              <a:ext uri="{FF2B5EF4-FFF2-40B4-BE49-F238E27FC236}">
                <a16:creationId xmlns:a16="http://schemas.microsoft.com/office/drawing/2014/main" id="{72590ED0-FEEF-4A5F-B0B2-975BBDC805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 l="2381" t="5616" r="4762" b="5454"/>
          <a:stretch>
            <a:fillRect/>
          </a:stretch>
        </p:blipFill>
        <p:spPr bwMode="auto">
          <a:xfrm rot="5400000">
            <a:off x="11283898" y="296579"/>
            <a:ext cx="908719" cy="768916"/>
          </a:xfrm>
          <a:prstGeom prst="flowChartDelay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41300" dist="88900" dir="13260000" sx="105000" sy="105000" algn="tr" rotWithShape="0">
              <a:prstClr val="black">
                <a:alpha val="83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CFF94C8-E717-4862-ABC7-9AF3E1BEF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233"/>
            <a:ext cx="12192000" cy="187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92CA8FF-BE59-4CB5-B862-87E2EACC97F0}"/>
              </a:ext>
            </a:extLst>
          </p:cNvPr>
          <p:cNvSpPr/>
          <p:nvPr/>
        </p:nvSpPr>
        <p:spPr>
          <a:xfrm>
            <a:off x="1187335" y="6176963"/>
            <a:ext cx="35814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χ</a:t>
            </a:r>
            <a:r>
              <a:rPr lang="en-US" sz="1200" baseline="300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12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=34,8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lls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=2; p</a:t>
            </a:r>
            <a:r>
              <a:rPr lang="en-US" sz="12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&lt;0,001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p&lt;0.05 compared with males.</a:t>
            </a:r>
            <a:r>
              <a:rPr lang="en-US" sz="900" dirty="0"/>
              <a:t> </a:t>
            </a:r>
            <a:endParaRPr lang="en-US" alt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139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4579" y="271371"/>
            <a:ext cx="10515600" cy="109999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 complaints reported by students and residents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930F495-6D30-4233-85CB-7D3DEB8A27EE}"/>
              </a:ext>
            </a:extLst>
          </p:cNvPr>
          <p:cNvCxnSpPr>
            <a:cxnSpLocks/>
          </p:cNvCxnSpPr>
          <p:nvPr/>
        </p:nvCxnSpPr>
        <p:spPr>
          <a:xfrm>
            <a:off x="954579" y="1371363"/>
            <a:ext cx="943426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>
            <a:extLst>
              <a:ext uri="{FF2B5EF4-FFF2-40B4-BE49-F238E27FC236}">
                <a16:creationId xmlns:a16="http://schemas.microsoft.com/office/drawing/2014/main" id="{72590ED0-FEEF-4A5F-B0B2-975BBDC805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2381" t="5616" r="4762" b="5454"/>
          <a:stretch>
            <a:fillRect/>
          </a:stretch>
        </p:blipFill>
        <p:spPr bwMode="auto">
          <a:xfrm rot="5400000">
            <a:off x="11283898" y="296579"/>
            <a:ext cx="908719" cy="768916"/>
          </a:xfrm>
          <a:prstGeom prst="flowChartDelay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41300" dist="88900" dir="13260000" sx="105000" sy="105000" algn="tr" rotWithShape="0">
              <a:prstClr val="black">
                <a:alpha val="83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CFF94C8-E717-4862-ABC7-9AF3E1BEF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233"/>
            <a:ext cx="12192000" cy="187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B3527ED-57D6-46AD-A41A-910CCF538E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9525629"/>
              </p:ext>
            </p:extLst>
          </p:nvPr>
        </p:nvGraphicFramePr>
        <p:xfrm>
          <a:off x="838200" y="1825624"/>
          <a:ext cx="10515600" cy="403756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771900">
                  <a:extLst>
                    <a:ext uri="{9D8B030D-6E8A-4147-A177-3AD203B41FA5}">
                      <a16:colId xmlns:a16="http://schemas.microsoft.com/office/drawing/2014/main" val="425911088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474471575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558974051"/>
                    </a:ext>
                  </a:extLst>
                </a:gridCol>
                <a:gridCol w="1592580">
                  <a:extLst>
                    <a:ext uri="{9D8B030D-6E8A-4147-A177-3AD203B41FA5}">
                      <a16:colId xmlns:a16="http://schemas.microsoft.com/office/drawing/2014/main" val="120607685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549951179"/>
                    </a:ext>
                  </a:extLst>
                </a:gridCol>
              </a:tblGrid>
              <a:tr h="476646">
                <a:tc>
                  <a:txBody>
                    <a:bodyPr/>
                    <a:lstStyle/>
                    <a:p>
                      <a:r>
                        <a:rPr lang="en-US" sz="20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Complaints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 very often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Quite often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Very often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626407"/>
                  </a:ext>
                </a:extLst>
              </a:tr>
              <a:tr h="476646">
                <a:tc>
                  <a:txBody>
                    <a:bodyPr/>
                    <a:lstStyle/>
                    <a:p>
                      <a:r>
                        <a:rPr lang="en-US" sz="2000" b="1" kern="1200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Headache</a:t>
                      </a:r>
                      <a:r>
                        <a:rPr lang="lt-LT" sz="2000" b="1" kern="1200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*</a:t>
                      </a:r>
                      <a:endParaRPr lang="en-US" sz="2000" b="1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lt-LT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en-US" sz="2000" noProof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r>
                        <a:rPr lang="lt-LT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lt-LT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5858528"/>
                  </a:ext>
                </a:extLst>
              </a:tr>
              <a:tr h="476646">
                <a:tc>
                  <a:txBody>
                    <a:bodyPr/>
                    <a:lstStyle/>
                    <a:p>
                      <a:r>
                        <a:rPr lang="en-US" sz="2000" b="1" kern="1200" noProof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Nervousness, </a:t>
                      </a:r>
                      <a:r>
                        <a:rPr lang="en-US" sz="2000" b="1" kern="1200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restlessness</a:t>
                      </a:r>
                      <a:r>
                        <a:rPr lang="lt-LT" sz="2000" b="1" kern="1200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*</a:t>
                      </a:r>
                      <a:endParaRPr lang="en-US" sz="2000" b="1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lt-LT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r>
                        <a:rPr lang="lt-LT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r>
                        <a:rPr lang="lt-LT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lt-LT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847839"/>
                  </a:ext>
                </a:extLst>
              </a:tr>
              <a:tr h="476646">
                <a:tc>
                  <a:txBody>
                    <a:bodyPr/>
                    <a:lstStyle/>
                    <a:p>
                      <a:r>
                        <a:rPr lang="en-US" sz="2000" b="1" kern="1200" noProof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Depression, </a:t>
                      </a:r>
                      <a:r>
                        <a:rPr lang="en-US" sz="2000" b="1" kern="1200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depressed mood</a:t>
                      </a:r>
                      <a:r>
                        <a:rPr lang="lt-LT" sz="2000" b="1" kern="1200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*</a:t>
                      </a:r>
                      <a:endParaRPr lang="en-US" sz="2000" b="1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lt-LT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r>
                        <a:rPr lang="lt-LT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r>
                        <a:rPr lang="lt-LT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lt-LT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9255014"/>
                  </a:ext>
                </a:extLst>
              </a:tr>
              <a:tr h="476646">
                <a:tc>
                  <a:txBody>
                    <a:bodyPr/>
                    <a:lstStyle/>
                    <a:p>
                      <a:r>
                        <a:rPr lang="en-US" sz="2000" b="1" kern="1200" noProof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Sleep disorders, </a:t>
                      </a:r>
                      <a:r>
                        <a:rPr lang="en-US" sz="2000" b="1" kern="1200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insomnia</a:t>
                      </a:r>
                      <a:endParaRPr lang="en-US" sz="2000" b="1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lt-LT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r>
                        <a:rPr lang="lt-LT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lang="lt-LT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lt-LT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2026624"/>
                  </a:ext>
                </a:extLst>
              </a:tr>
              <a:tr h="476646">
                <a:tc>
                  <a:txBody>
                    <a:bodyPr/>
                    <a:lstStyle/>
                    <a:p>
                      <a:r>
                        <a:rPr lang="en-US" sz="2000" b="1" kern="1200" noProof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Stomach ailments, </a:t>
                      </a:r>
                      <a:r>
                        <a:rPr lang="en-US" sz="2000" b="1" kern="1200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heartburn</a:t>
                      </a:r>
                      <a:endParaRPr lang="en-US" sz="2000" b="1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lt-LT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r>
                        <a:rPr lang="lt-LT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lt-LT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lt-LT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0683642"/>
                  </a:ext>
                </a:extLst>
              </a:tr>
              <a:tr h="476646">
                <a:tc>
                  <a:txBody>
                    <a:bodyPr/>
                    <a:lstStyle/>
                    <a:p>
                      <a:r>
                        <a:rPr lang="en-US" sz="2000" b="1" kern="1200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Back and neck pain</a:t>
                      </a:r>
                      <a:endParaRPr lang="en-US" sz="2000" b="1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lt-LT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r>
                        <a:rPr lang="lt-LT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r>
                        <a:rPr lang="lt-LT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lt-LT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790081"/>
                  </a:ext>
                </a:extLst>
              </a:tr>
              <a:tr h="476646">
                <a:tc>
                  <a:txBody>
                    <a:bodyPr/>
                    <a:lstStyle/>
                    <a:p>
                      <a:r>
                        <a:rPr lang="en-US" sz="2000" b="1" kern="1200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Constipation</a:t>
                      </a:r>
                      <a:r>
                        <a:rPr lang="lt-LT" sz="2000" b="1" kern="1200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*</a:t>
                      </a:r>
                      <a:endParaRPr lang="en-US" sz="2000" b="1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r>
                        <a:rPr lang="lt-LT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r>
                        <a:rPr lang="lt-LT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lt-LT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lt-LT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0835688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078A65D5-5316-419D-A145-166729C22958}"/>
              </a:ext>
            </a:extLst>
          </p:cNvPr>
          <p:cNvSpPr/>
          <p:nvPr/>
        </p:nvSpPr>
        <p:spPr>
          <a:xfrm>
            <a:off x="838200" y="6040447"/>
            <a:ext cx="31320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- women more often compared with men</a:t>
            </a:r>
            <a:endParaRPr lang="en-US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5276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4579" y="271371"/>
            <a:ext cx="10515600" cy="109999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of respondents according to the reported sufficient knowledge on lifestyle counseling issues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7DC6D14A-F19F-4304-9B7D-2709958868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0486795"/>
              </p:ext>
            </p:extLst>
          </p:nvPr>
        </p:nvGraphicFramePr>
        <p:xfrm>
          <a:off x="838199" y="1760867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930F495-6D30-4233-85CB-7D3DEB8A27EE}"/>
              </a:ext>
            </a:extLst>
          </p:cNvPr>
          <p:cNvCxnSpPr>
            <a:cxnSpLocks/>
          </p:cNvCxnSpPr>
          <p:nvPr/>
        </p:nvCxnSpPr>
        <p:spPr>
          <a:xfrm>
            <a:off x="954579" y="1371363"/>
            <a:ext cx="943426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>
            <a:extLst>
              <a:ext uri="{FF2B5EF4-FFF2-40B4-BE49-F238E27FC236}">
                <a16:creationId xmlns:a16="http://schemas.microsoft.com/office/drawing/2014/main" id="{72590ED0-FEEF-4A5F-B0B2-975BBDC805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 l="2381" t="5616" r="4762" b="5454"/>
          <a:stretch>
            <a:fillRect/>
          </a:stretch>
        </p:blipFill>
        <p:spPr bwMode="auto">
          <a:xfrm rot="5400000">
            <a:off x="11283898" y="296579"/>
            <a:ext cx="908719" cy="768916"/>
          </a:xfrm>
          <a:prstGeom prst="flowChartDelay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41300" dist="88900" dir="13260000" sx="105000" sy="105000" algn="tr" rotWithShape="0">
              <a:prstClr val="black">
                <a:alpha val="83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CFF94C8-E717-4862-ABC7-9AF3E1BEF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233"/>
            <a:ext cx="12192000" cy="187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2387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4579" y="271371"/>
            <a:ext cx="10515600" cy="109999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of respondents according to the reported knowledge of lifestyle counseling issues according to job profile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930F495-6D30-4233-85CB-7D3DEB8A27EE}"/>
              </a:ext>
            </a:extLst>
          </p:cNvPr>
          <p:cNvCxnSpPr>
            <a:cxnSpLocks/>
          </p:cNvCxnSpPr>
          <p:nvPr/>
        </p:nvCxnSpPr>
        <p:spPr>
          <a:xfrm>
            <a:off x="954579" y="1371363"/>
            <a:ext cx="943426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>
            <a:extLst>
              <a:ext uri="{FF2B5EF4-FFF2-40B4-BE49-F238E27FC236}">
                <a16:creationId xmlns:a16="http://schemas.microsoft.com/office/drawing/2014/main" id="{72590ED0-FEEF-4A5F-B0B2-975BBDC805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2381" t="5616" r="4762" b="5454"/>
          <a:stretch>
            <a:fillRect/>
          </a:stretch>
        </p:blipFill>
        <p:spPr bwMode="auto">
          <a:xfrm rot="5400000">
            <a:off x="11283898" y="296579"/>
            <a:ext cx="908719" cy="768916"/>
          </a:xfrm>
          <a:prstGeom prst="flowChartDelay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41300" dist="88900" dir="13260000" sx="105000" sy="105000" algn="tr" rotWithShape="0">
              <a:prstClr val="black">
                <a:alpha val="83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CFF94C8-E717-4862-ABC7-9AF3E1BEF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233"/>
            <a:ext cx="12192000" cy="187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188A8B89-0BFD-4914-8FE8-B81E315EE3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5148721"/>
              </p:ext>
            </p:extLst>
          </p:nvPr>
        </p:nvGraphicFramePr>
        <p:xfrm>
          <a:off x="633483" y="1838945"/>
          <a:ext cx="10515600" cy="4805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BDB7A786-5A16-4F73-AB9C-D50ED9FED40B}"/>
              </a:ext>
            </a:extLst>
          </p:cNvPr>
          <p:cNvSpPr/>
          <p:nvPr/>
        </p:nvSpPr>
        <p:spPr>
          <a:xfrm>
            <a:off x="3051810" y="6069421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3271373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4579" y="271371"/>
            <a:ext cx="10515600" cy="109999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of respondents according to intentions to counsel patients on lifestyle issues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930F495-6D30-4233-85CB-7D3DEB8A27EE}"/>
              </a:ext>
            </a:extLst>
          </p:cNvPr>
          <p:cNvCxnSpPr>
            <a:cxnSpLocks/>
          </p:cNvCxnSpPr>
          <p:nvPr/>
        </p:nvCxnSpPr>
        <p:spPr>
          <a:xfrm>
            <a:off x="954579" y="1371363"/>
            <a:ext cx="943426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>
            <a:extLst>
              <a:ext uri="{FF2B5EF4-FFF2-40B4-BE49-F238E27FC236}">
                <a16:creationId xmlns:a16="http://schemas.microsoft.com/office/drawing/2014/main" id="{72590ED0-FEEF-4A5F-B0B2-975BBDC805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2381" t="5616" r="4762" b="5454"/>
          <a:stretch>
            <a:fillRect/>
          </a:stretch>
        </p:blipFill>
        <p:spPr bwMode="auto">
          <a:xfrm rot="5400000">
            <a:off x="11283898" y="296579"/>
            <a:ext cx="908719" cy="768916"/>
          </a:xfrm>
          <a:prstGeom prst="flowChartDelay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41300" dist="88900" dir="13260000" sx="105000" sy="105000" algn="tr" rotWithShape="0">
              <a:prstClr val="black">
                <a:alpha val="83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CFF94C8-E717-4862-ABC7-9AF3E1BEF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233"/>
            <a:ext cx="12192000" cy="187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188A8B89-0BFD-4914-8FE8-B81E315EE3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0459202"/>
              </p:ext>
            </p:extLst>
          </p:nvPr>
        </p:nvGraphicFramePr>
        <p:xfrm>
          <a:off x="633483" y="1780942"/>
          <a:ext cx="10515600" cy="4805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BDB7A786-5A16-4F73-AB9C-D50ED9FED40B}"/>
              </a:ext>
            </a:extLst>
          </p:cNvPr>
          <p:cNvSpPr/>
          <p:nvPr/>
        </p:nvSpPr>
        <p:spPr>
          <a:xfrm>
            <a:off x="3051810" y="6069421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3144897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3483" y="417641"/>
            <a:ext cx="10515600" cy="95372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Reported factors influencing doctors‘ counseling on </a:t>
            </a:r>
            <a:r>
              <a:rPr lang="lt-LT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lt-LT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lifestyle issues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930F495-6D30-4233-85CB-7D3DEB8A27EE}"/>
              </a:ext>
            </a:extLst>
          </p:cNvPr>
          <p:cNvCxnSpPr>
            <a:cxnSpLocks/>
          </p:cNvCxnSpPr>
          <p:nvPr/>
        </p:nvCxnSpPr>
        <p:spPr>
          <a:xfrm>
            <a:off x="954579" y="1371363"/>
            <a:ext cx="943426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>
            <a:extLst>
              <a:ext uri="{FF2B5EF4-FFF2-40B4-BE49-F238E27FC236}">
                <a16:creationId xmlns:a16="http://schemas.microsoft.com/office/drawing/2014/main" id="{72590ED0-FEEF-4A5F-B0B2-975BBDC805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2381" t="5616" r="4762" b="5454"/>
          <a:stretch>
            <a:fillRect/>
          </a:stretch>
        </p:blipFill>
        <p:spPr bwMode="auto">
          <a:xfrm rot="5400000">
            <a:off x="11283898" y="296579"/>
            <a:ext cx="908719" cy="768916"/>
          </a:xfrm>
          <a:prstGeom prst="flowChartDelay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41300" dist="88900" dir="13260000" sx="105000" sy="105000" algn="tr" rotWithShape="0">
              <a:prstClr val="black">
                <a:alpha val="83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CFF94C8-E717-4862-ABC7-9AF3E1BEF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233"/>
            <a:ext cx="12192000" cy="187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DB7A786-5A16-4F73-AB9C-D50ED9FED40B}"/>
              </a:ext>
            </a:extLst>
          </p:cNvPr>
          <p:cNvSpPr/>
          <p:nvPr/>
        </p:nvSpPr>
        <p:spPr>
          <a:xfrm>
            <a:off x="3051810" y="6069421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%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E465840-3E68-42CA-8BC6-49409EC8A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188A8B89-0BFD-4914-8FE8-B81E315EE3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8406950"/>
              </p:ext>
            </p:extLst>
          </p:nvPr>
        </p:nvGraphicFramePr>
        <p:xfrm>
          <a:off x="762956" y="1900683"/>
          <a:ext cx="11119328" cy="4538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1AF07839-4206-4C6C-8F7D-2149703F476F}"/>
              </a:ext>
            </a:extLst>
          </p:cNvPr>
          <p:cNvSpPr/>
          <p:nvPr/>
        </p:nvSpPr>
        <p:spPr>
          <a:xfrm>
            <a:off x="1262489" y="6438753"/>
            <a:ext cx="31320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*p&lt;0.05 compared with students</a:t>
            </a:r>
            <a:endParaRPr lang="en-US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37AD6518-86DE-4E9C-85DB-9CE3E4725D2C}"/>
              </a:ext>
            </a:extLst>
          </p:cNvPr>
          <p:cNvSpPr/>
          <p:nvPr/>
        </p:nvSpPr>
        <p:spPr>
          <a:xfrm>
            <a:off x="3987105" y="2943549"/>
            <a:ext cx="407386" cy="2952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B26A9212-C770-46A9-A52C-4DD615E9240E}"/>
              </a:ext>
            </a:extLst>
          </p:cNvPr>
          <p:cNvSpPr/>
          <p:nvPr/>
        </p:nvSpPr>
        <p:spPr>
          <a:xfrm>
            <a:off x="3647873" y="3348038"/>
            <a:ext cx="407386" cy="2952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AB18CF75-F887-47E3-8060-2202039FF252}"/>
              </a:ext>
            </a:extLst>
          </p:cNvPr>
          <p:cNvSpPr/>
          <p:nvPr/>
        </p:nvSpPr>
        <p:spPr>
          <a:xfrm>
            <a:off x="3287314" y="3899651"/>
            <a:ext cx="407386" cy="2952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A1ED3007-95E0-42BB-8D0B-82615DE09A6A}"/>
              </a:ext>
            </a:extLst>
          </p:cNvPr>
          <p:cNvSpPr/>
          <p:nvPr/>
        </p:nvSpPr>
        <p:spPr>
          <a:xfrm>
            <a:off x="261889" y="5467677"/>
            <a:ext cx="407386" cy="2952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93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Graphic spid="9" grpId="0">
        <p:bldAsOne/>
      </p:bldGraphic>
      <p:bldP spid="11" grpId="0"/>
      <p:bldP spid="16" grpId="0" animBg="1"/>
      <p:bldP spid="17" grpId="0" animBg="1"/>
      <p:bldP spid="18" grpId="0" animBg="1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3483" y="417641"/>
            <a:ext cx="10515600" cy="109999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of respondents according to their opinions o</a:t>
            </a:r>
            <a:r>
              <a:rPr lang="lt-LT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who should teach/advise patients about a healthy lifestyle</a:t>
            </a:r>
            <a:b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930F495-6D30-4233-85CB-7D3DEB8A27EE}"/>
              </a:ext>
            </a:extLst>
          </p:cNvPr>
          <p:cNvCxnSpPr>
            <a:cxnSpLocks/>
          </p:cNvCxnSpPr>
          <p:nvPr/>
        </p:nvCxnSpPr>
        <p:spPr>
          <a:xfrm>
            <a:off x="954579" y="1371363"/>
            <a:ext cx="943426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>
            <a:extLst>
              <a:ext uri="{FF2B5EF4-FFF2-40B4-BE49-F238E27FC236}">
                <a16:creationId xmlns:a16="http://schemas.microsoft.com/office/drawing/2014/main" id="{72590ED0-FEEF-4A5F-B0B2-975BBDC805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2381" t="5616" r="4762" b="5454"/>
          <a:stretch>
            <a:fillRect/>
          </a:stretch>
        </p:blipFill>
        <p:spPr bwMode="auto">
          <a:xfrm rot="5400000">
            <a:off x="11283898" y="296579"/>
            <a:ext cx="908719" cy="768916"/>
          </a:xfrm>
          <a:prstGeom prst="flowChartDelay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41300" dist="88900" dir="13260000" sx="105000" sy="105000" algn="tr" rotWithShape="0">
              <a:prstClr val="black">
                <a:alpha val="83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CFF94C8-E717-4862-ABC7-9AF3E1BEF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233"/>
            <a:ext cx="12192000" cy="187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DB7A786-5A16-4F73-AB9C-D50ED9FED40B}"/>
              </a:ext>
            </a:extLst>
          </p:cNvPr>
          <p:cNvSpPr/>
          <p:nvPr/>
        </p:nvSpPr>
        <p:spPr>
          <a:xfrm>
            <a:off x="4648219" y="6071026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%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E465840-3E68-42CA-8BC6-49409EC8A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188A8B89-0BFD-4914-8FE8-B81E315EE3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0300671"/>
              </p:ext>
            </p:extLst>
          </p:nvPr>
        </p:nvGraphicFramePr>
        <p:xfrm>
          <a:off x="363301" y="1881370"/>
          <a:ext cx="10616820" cy="4685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2287675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3483" y="417641"/>
            <a:ext cx="10515600" cy="109999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of respondents according to their opinions on some tips of  lifestyle counseling</a:t>
            </a:r>
            <a:b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930F495-6D30-4233-85CB-7D3DEB8A27EE}"/>
              </a:ext>
            </a:extLst>
          </p:cNvPr>
          <p:cNvCxnSpPr>
            <a:cxnSpLocks/>
          </p:cNvCxnSpPr>
          <p:nvPr/>
        </p:nvCxnSpPr>
        <p:spPr>
          <a:xfrm>
            <a:off x="954579" y="1371363"/>
            <a:ext cx="943426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>
            <a:extLst>
              <a:ext uri="{FF2B5EF4-FFF2-40B4-BE49-F238E27FC236}">
                <a16:creationId xmlns:a16="http://schemas.microsoft.com/office/drawing/2014/main" id="{72590ED0-FEEF-4A5F-B0B2-975BBDC805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2381" t="5616" r="4762" b="5454"/>
          <a:stretch>
            <a:fillRect/>
          </a:stretch>
        </p:blipFill>
        <p:spPr bwMode="auto">
          <a:xfrm rot="5400000">
            <a:off x="11283898" y="296579"/>
            <a:ext cx="908719" cy="768916"/>
          </a:xfrm>
          <a:prstGeom prst="flowChartDelay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41300" dist="88900" dir="13260000" sx="105000" sy="105000" algn="tr" rotWithShape="0">
              <a:prstClr val="black">
                <a:alpha val="83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CFF94C8-E717-4862-ABC7-9AF3E1BEF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233"/>
            <a:ext cx="12192000" cy="187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DB7A786-5A16-4F73-AB9C-D50ED9FED40B}"/>
              </a:ext>
            </a:extLst>
          </p:cNvPr>
          <p:cNvSpPr/>
          <p:nvPr/>
        </p:nvSpPr>
        <p:spPr>
          <a:xfrm>
            <a:off x="5205985" y="6099602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%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E465840-3E68-42CA-8BC6-49409EC8A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188A8B89-0BFD-4914-8FE8-B81E315EE3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8800487"/>
              </p:ext>
            </p:extLst>
          </p:nvPr>
        </p:nvGraphicFramePr>
        <p:xfrm>
          <a:off x="226097" y="1754417"/>
          <a:ext cx="11149438" cy="4735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Arrow: Right 10">
            <a:extLst>
              <a:ext uri="{FF2B5EF4-FFF2-40B4-BE49-F238E27FC236}">
                <a16:creationId xmlns:a16="http://schemas.microsoft.com/office/drawing/2014/main" id="{976B4465-8C83-4AED-AA0B-8EB59AC5BA69}"/>
              </a:ext>
            </a:extLst>
          </p:cNvPr>
          <p:cNvSpPr/>
          <p:nvPr/>
        </p:nvSpPr>
        <p:spPr>
          <a:xfrm rot="19772535">
            <a:off x="1001308" y="3744079"/>
            <a:ext cx="407386" cy="2952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34316A3F-24A0-4383-8118-1EA184E42B03}"/>
              </a:ext>
            </a:extLst>
          </p:cNvPr>
          <p:cNvSpPr/>
          <p:nvPr/>
        </p:nvSpPr>
        <p:spPr>
          <a:xfrm rot="19772535">
            <a:off x="429790" y="5049005"/>
            <a:ext cx="407386" cy="2952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34A92E1A-D693-41EB-90C1-9AF9D5F6C77D}"/>
              </a:ext>
            </a:extLst>
          </p:cNvPr>
          <p:cNvSpPr/>
          <p:nvPr/>
        </p:nvSpPr>
        <p:spPr>
          <a:xfrm rot="19772535">
            <a:off x="337599" y="3115431"/>
            <a:ext cx="407386" cy="295275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73D7FEBB-C4AA-4139-802F-FA9F408FAA42}"/>
              </a:ext>
            </a:extLst>
          </p:cNvPr>
          <p:cNvSpPr/>
          <p:nvPr/>
        </p:nvSpPr>
        <p:spPr>
          <a:xfrm rot="19772535">
            <a:off x="930634" y="5650862"/>
            <a:ext cx="407386" cy="295275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048EDF99-F60C-43AA-82E8-52F1ECC43780}"/>
              </a:ext>
            </a:extLst>
          </p:cNvPr>
          <p:cNvSpPr/>
          <p:nvPr/>
        </p:nvSpPr>
        <p:spPr>
          <a:xfrm rot="19772535">
            <a:off x="1181056" y="4466953"/>
            <a:ext cx="407386" cy="29527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9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Graphic spid="9" grpId="0">
        <p:bldAsOne/>
      </p:bldGraphic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Disclosure</a:t>
            </a:r>
            <a:endParaRPr lang="lt-LT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Speaker Vilma Kriaučionienė and all others involved in the planning, development, and presentation of this study provide the following Disclosure information:</a:t>
            </a:r>
          </a:p>
          <a:p>
            <a:pPr marL="0" indent="0">
              <a:buNone/>
            </a:pPr>
            <a:endParaRPr lang="en-US" sz="240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4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actual or potential conflict of interest with this study and presentation;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4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current or past relationships with commercial entities.</a:t>
            </a:r>
          </a:p>
          <a:p>
            <a:pPr marL="0" indent="0">
              <a:buNone/>
            </a:pPr>
            <a:endParaRPr lang="en-US" sz="240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930F495-6D30-4233-85CB-7D3DEB8A27EE}"/>
              </a:ext>
            </a:extLst>
          </p:cNvPr>
          <p:cNvCxnSpPr>
            <a:cxnSpLocks/>
          </p:cNvCxnSpPr>
          <p:nvPr/>
        </p:nvCxnSpPr>
        <p:spPr>
          <a:xfrm>
            <a:off x="838200" y="1412776"/>
            <a:ext cx="943426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>
            <a:extLst>
              <a:ext uri="{FF2B5EF4-FFF2-40B4-BE49-F238E27FC236}">
                <a16:creationId xmlns:a16="http://schemas.microsoft.com/office/drawing/2014/main" id="{72590ED0-FEEF-4A5F-B0B2-975BBDC805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2381" t="5616" r="4762" b="5454"/>
          <a:stretch>
            <a:fillRect/>
          </a:stretch>
        </p:blipFill>
        <p:spPr bwMode="auto">
          <a:xfrm rot="5400000">
            <a:off x="11140592" y="296579"/>
            <a:ext cx="908719" cy="768916"/>
          </a:xfrm>
          <a:prstGeom prst="flowChartDelay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41300" dist="88900" dir="13260000" sx="105000" sy="105000" algn="tr" rotWithShape="0">
              <a:prstClr val="black">
                <a:alpha val="83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CFF94C8-E717-4862-ABC7-9AF3E1BEF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233"/>
            <a:ext cx="12192000" cy="187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3483" y="417641"/>
            <a:ext cx="10515600" cy="109999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of respondents by following healthy lifestyle and their intention to counsel patients</a:t>
            </a:r>
            <a:r>
              <a:rPr lang="lt-LT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healthy lifestyle</a:t>
            </a:r>
            <a:b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930F495-6D30-4233-85CB-7D3DEB8A27EE}"/>
              </a:ext>
            </a:extLst>
          </p:cNvPr>
          <p:cNvCxnSpPr>
            <a:cxnSpLocks/>
          </p:cNvCxnSpPr>
          <p:nvPr/>
        </p:nvCxnSpPr>
        <p:spPr>
          <a:xfrm>
            <a:off x="954579" y="1371363"/>
            <a:ext cx="943426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>
            <a:extLst>
              <a:ext uri="{FF2B5EF4-FFF2-40B4-BE49-F238E27FC236}">
                <a16:creationId xmlns:a16="http://schemas.microsoft.com/office/drawing/2014/main" id="{72590ED0-FEEF-4A5F-B0B2-975BBDC805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2381" t="5616" r="4762" b="5454"/>
          <a:stretch>
            <a:fillRect/>
          </a:stretch>
        </p:blipFill>
        <p:spPr bwMode="auto">
          <a:xfrm rot="5400000">
            <a:off x="11283898" y="296579"/>
            <a:ext cx="908719" cy="768916"/>
          </a:xfrm>
          <a:prstGeom prst="flowChartDelay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41300" dist="88900" dir="13260000" sx="105000" sy="105000" algn="tr" rotWithShape="0">
              <a:prstClr val="black">
                <a:alpha val="83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CFF94C8-E717-4862-ABC7-9AF3E1BEF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233"/>
            <a:ext cx="12192000" cy="187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DB7A786-5A16-4F73-AB9C-D50ED9FED40B}"/>
              </a:ext>
            </a:extLst>
          </p:cNvPr>
          <p:cNvSpPr/>
          <p:nvPr/>
        </p:nvSpPr>
        <p:spPr>
          <a:xfrm>
            <a:off x="2879634" y="5795221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%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E465840-3E68-42CA-8BC6-49409EC8A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188A8B89-0BFD-4914-8FE8-B81E315EE3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5395508"/>
              </p:ext>
            </p:extLst>
          </p:nvPr>
        </p:nvGraphicFramePr>
        <p:xfrm>
          <a:off x="285750" y="1754417"/>
          <a:ext cx="11068049" cy="4685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102897FD-2D7A-44A0-9E9C-CA676C3EEE51}"/>
              </a:ext>
            </a:extLst>
          </p:cNvPr>
          <p:cNvSpPr/>
          <p:nvPr/>
        </p:nvSpPr>
        <p:spPr>
          <a:xfrm>
            <a:off x="2425585" y="6533493"/>
            <a:ext cx="548016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*p&lt;0.05, compared with those who don‘t follow </a:t>
            </a:r>
            <a:r>
              <a:rPr lang="lt-LT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healthy lifestyle</a:t>
            </a:r>
            <a:endParaRPr lang="en-US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8867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br>
              <a:rPr lang="en-US" sz="3200" b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CF03F9C-E287-470D-B07B-EBF58A8FC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dirty="0"/>
              <a:t>Part of students and residents don‘t follow healthy lifestyles, and experience different health complaints;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dirty="0"/>
              <a:t>Those who participated in the study have a favorable attitude towards counseling patients on healthy lifestyles;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dirty="0"/>
              <a:t>Students and residents following healthy lifestyles have a higher intention to provide lifestyle medicine counseling.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930F495-6D30-4233-85CB-7D3DEB8A27EE}"/>
              </a:ext>
            </a:extLst>
          </p:cNvPr>
          <p:cNvCxnSpPr>
            <a:cxnSpLocks/>
          </p:cNvCxnSpPr>
          <p:nvPr/>
        </p:nvCxnSpPr>
        <p:spPr>
          <a:xfrm>
            <a:off x="954579" y="1371363"/>
            <a:ext cx="943426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>
            <a:extLst>
              <a:ext uri="{FF2B5EF4-FFF2-40B4-BE49-F238E27FC236}">
                <a16:creationId xmlns:a16="http://schemas.microsoft.com/office/drawing/2014/main" id="{72590ED0-FEEF-4A5F-B0B2-975BBDC805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2381" t="5616" r="4762" b="5454"/>
          <a:stretch>
            <a:fillRect/>
          </a:stretch>
        </p:blipFill>
        <p:spPr bwMode="auto">
          <a:xfrm rot="5400000">
            <a:off x="11283898" y="296579"/>
            <a:ext cx="908719" cy="768916"/>
          </a:xfrm>
          <a:prstGeom prst="flowChartDelay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41300" dist="88900" dir="13260000" sx="105000" sy="105000" algn="tr" rotWithShape="0">
              <a:prstClr val="black">
                <a:alpha val="83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CFF94C8-E717-4862-ABC7-9AF3E1BEF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233"/>
            <a:ext cx="12192000" cy="187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AE465840-3E68-42CA-8BC6-49409EC8A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5368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9E2FF-08BC-43EE-AA58-83C49092A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56310"/>
            <a:ext cx="10515600" cy="1808511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Vilma </a:t>
            </a:r>
            <a:r>
              <a:rPr lang="lt-LT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Kriaučionienė</a:t>
            </a:r>
            <a:br>
              <a:rPr lang="lt-LT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Lithuanian University of Health Sciences</a:t>
            </a:r>
            <a:r>
              <a:rPr lang="lt-LT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Faculty of Public Health</a:t>
            </a:r>
            <a:b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vilma.kriaucioniene@lsmu.lt</a:t>
            </a:r>
            <a:b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59113-4BC1-4ED3-8450-37F8B1729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45902"/>
            <a:ext cx="10515600" cy="14599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r>
              <a:rPr lang="lt-LT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72480D-3E02-4705-B624-4EBA8B40C2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233"/>
            <a:ext cx="12192000" cy="187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4044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570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lt-LT" sz="2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Lifestyle changes are essential for the prevention and treatment of many common diseases such as high </a:t>
            </a:r>
            <a:r>
              <a:rPr lang="en-US" sz="24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blood pressure</a:t>
            </a:r>
            <a:r>
              <a:rPr lang="lt-LT" sz="24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overweight</a:t>
            </a:r>
            <a:r>
              <a:rPr lang="lt-LT" sz="24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diabetes</a:t>
            </a:r>
            <a:r>
              <a:rPr lang="lt-LT" sz="24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substance abuse</a:t>
            </a:r>
            <a:r>
              <a:rPr lang="lt-LT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doctor's healthy lifestyle sets a powerful example that inspires patients to enjoy health.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930F495-6D30-4233-85CB-7D3DEB8A27EE}"/>
              </a:ext>
            </a:extLst>
          </p:cNvPr>
          <p:cNvCxnSpPr>
            <a:cxnSpLocks/>
          </p:cNvCxnSpPr>
          <p:nvPr/>
        </p:nvCxnSpPr>
        <p:spPr>
          <a:xfrm>
            <a:off x="838200" y="1412776"/>
            <a:ext cx="943426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>
            <a:extLst>
              <a:ext uri="{FF2B5EF4-FFF2-40B4-BE49-F238E27FC236}">
                <a16:creationId xmlns:a16="http://schemas.microsoft.com/office/drawing/2014/main" id="{72590ED0-FEEF-4A5F-B0B2-975BBDC805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2381" t="5616" r="4762" b="5454"/>
          <a:stretch>
            <a:fillRect/>
          </a:stretch>
        </p:blipFill>
        <p:spPr bwMode="auto">
          <a:xfrm rot="5400000">
            <a:off x="11140592" y="296579"/>
            <a:ext cx="908719" cy="768916"/>
          </a:xfrm>
          <a:prstGeom prst="flowChartDelay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41300" dist="88900" dir="13260000" sx="105000" sy="105000" algn="tr" rotWithShape="0">
              <a:prstClr val="black">
                <a:alpha val="83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CFF94C8-E717-4862-ABC7-9AF3E1BEF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233"/>
            <a:ext cx="12192000" cy="187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D218EE16-3C8F-47C2-9BE0-AE24FC4DF28F}"/>
              </a:ext>
            </a:extLst>
          </p:cNvPr>
          <p:cNvSpPr txBox="1">
            <a:spLocks/>
          </p:cNvSpPr>
          <p:nvPr/>
        </p:nvSpPr>
        <p:spPr>
          <a:xfrm>
            <a:off x="694893" y="4019768"/>
            <a:ext cx="10515600" cy="1857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lt-LT" sz="2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053722C-34C3-402A-81E4-30B4A13D71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9418408"/>
              </p:ext>
            </p:extLst>
          </p:nvPr>
        </p:nvGraphicFramePr>
        <p:xfrm>
          <a:off x="981507" y="4463362"/>
          <a:ext cx="10228986" cy="1413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682205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Graphic spid="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930F495-6D30-4233-85CB-7D3DEB8A27EE}"/>
              </a:ext>
            </a:extLst>
          </p:cNvPr>
          <p:cNvCxnSpPr>
            <a:cxnSpLocks/>
          </p:cNvCxnSpPr>
          <p:nvPr/>
        </p:nvCxnSpPr>
        <p:spPr>
          <a:xfrm>
            <a:off x="838200" y="1412776"/>
            <a:ext cx="943426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>
            <a:extLst>
              <a:ext uri="{FF2B5EF4-FFF2-40B4-BE49-F238E27FC236}">
                <a16:creationId xmlns:a16="http://schemas.microsoft.com/office/drawing/2014/main" id="{72590ED0-FEEF-4A5F-B0B2-975BBDC805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2381" t="5616" r="4762" b="5454"/>
          <a:stretch>
            <a:fillRect/>
          </a:stretch>
        </p:blipFill>
        <p:spPr bwMode="auto">
          <a:xfrm rot="5400000">
            <a:off x="11140592" y="296579"/>
            <a:ext cx="908719" cy="768916"/>
          </a:xfrm>
          <a:prstGeom prst="flowChartDelay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41300" dist="88900" dir="13260000" sx="105000" sy="105000" algn="tr" rotWithShape="0">
              <a:prstClr val="black">
                <a:alpha val="83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CFF94C8-E717-4862-ABC7-9AF3E1BEF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233"/>
            <a:ext cx="12192000" cy="187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B25A8A30-82E9-430A-93BA-DFEDE8363C8A}"/>
              </a:ext>
            </a:extLst>
          </p:cNvPr>
          <p:cNvSpPr txBox="1">
            <a:spLocks/>
          </p:cNvSpPr>
          <p:nvPr/>
        </p:nvSpPr>
        <p:spPr>
          <a:xfrm>
            <a:off x="838200" y="1802758"/>
            <a:ext cx="10198768" cy="8309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online cross-sectional survey at the Lithuanian University of Health Sciences</a:t>
            </a:r>
          </a:p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2022-2023 study years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F7C69EF-D0D7-4A9F-9B44-194A4B3250CD}"/>
              </a:ext>
            </a:extLst>
          </p:cNvPr>
          <p:cNvGrpSpPr/>
          <p:nvPr/>
        </p:nvGrpSpPr>
        <p:grpSpPr>
          <a:xfrm>
            <a:off x="1857362" y="3429000"/>
            <a:ext cx="8160444" cy="1551409"/>
            <a:chOff x="-1056290" y="25386"/>
            <a:chExt cx="8160444" cy="1551616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BE284E18-F8DC-4C24-AFF5-337DD6EF069A}"/>
                </a:ext>
              </a:extLst>
            </p:cNvPr>
            <p:cNvGrpSpPr/>
            <p:nvPr/>
          </p:nvGrpSpPr>
          <p:grpSpPr>
            <a:xfrm>
              <a:off x="-1056290" y="25386"/>
              <a:ext cx="8160444" cy="1111625"/>
              <a:chOff x="-1056290" y="25386"/>
              <a:chExt cx="8160444" cy="1111625"/>
            </a:xfrm>
          </p:grpSpPr>
          <p:sp>
            <p:nvSpPr>
              <p:cNvPr id="21" name="TextBox 7">
                <a:extLst>
                  <a:ext uri="{FF2B5EF4-FFF2-40B4-BE49-F238E27FC236}">
                    <a16:creationId xmlns:a16="http://schemas.microsoft.com/office/drawing/2014/main" id="{7649BEB0-7DD1-4B85-A30C-6D62A31712F5}"/>
                  </a:ext>
                </a:extLst>
              </p:cNvPr>
              <p:cNvSpPr txBox="1"/>
              <p:nvPr/>
            </p:nvSpPr>
            <p:spPr>
              <a:xfrm>
                <a:off x="-1056290" y="25386"/>
                <a:ext cx="2514599" cy="40016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1750">
                <a:solidFill>
                  <a:srgbClr val="2A4C82"/>
                </a:solidFill>
              </a:ln>
              <a:effectLst/>
            </p:spPr>
            <p:txBody>
              <a:bodyPr wrap="square" rtlCol="0">
                <a:spAutoFit/>
              </a:bodyPr>
              <a:lstStyle/>
              <a:p>
                <a:pPr algn="ctr" fontAlgn="base"/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Residents (N 304)</a:t>
                </a:r>
              </a:p>
            </p:txBody>
          </p:sp>
          <p:sp>
            <p:nvSpPr>
              <p:cNvPr id="22" name="TextBox 10">
                <a:extLst>
                  <a:ext uri="{FF2B5EF4-FFF2-40B4-BE49-F238E27FC236}">
                    <a16:creationId xmlns:a16="http://schemas.microsoft.com/office/drawing/2014/main" id="{CA97F42E-7623-411D-9BA5-DC3E9D181FB4}"/>
                  </a:ext>
                </a:extLst>
              </p:cNvPr>
              <p:cNvSpPr txBox="1"/>
              <p:nvPr/>
            </p:nvSpPr>
            <p:spPr>
              <a:xfrm>
                <a:off x="3447190" y="305903"/>
                <a:ext cx="3656964" cy="831108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rgbClr val="2A4C82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 fontAlgn="base"/>
                <a:r>
                  <a:rPr lang="en-US" sz="2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372 females</a:t>
                </a:r>
              </a:p>
              <a:p>
                <a:pPr algn="ctr" fontAlgn="base"/>
                <a:r>
                  <a:rPr lang="en-US" sz="24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101 males</a:t>
                </a:r>
              </a:p>
            </p:txBody>
          </p:sp>
          <p:sp>
            <p:nvSpPr>
              <p:cNvPr id="23" name="Arrow: Chevron 22">
                <a:extLst>
                  <a:ext uri="{FF2B5EF4-FFF2-40B4-BE49-F238E27FC236}">
                    <a16:creationId xmlns:a16="http://schemas.microsoft.com/office/drawing/2014/main" id="{621F129F-3D4F-42ED-9636-E3A409F2548F}"/>
                  </a:ext>
                </a:extLst>
              </p:cNvPr>
              <p:cNvSpPr/>
              <p:nvPr/>
            </p:nvSpPr>
            <p:spPr>
              <a:xfrm>
                <a:off x="2159126" y="142002"/>
                <a:ext cx="538988" cy="327804"/>
              </a:xfrm>
              <a:prstGeom prst="chevron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7F9E8CD0-6464-4F62-BDDC-4F0AA25A1A90}"/>
                </a:ext>
              </a:extLst>
            </p:cNvPr>
            <p:cNvGrpSpPr/>
            <p:nvPr/>
          </p:nvGrpSpPr>
          <p:grpSpPr>
            <a:xfrm>
              <a:off x="-1056290" y="1081208"/>
              <a:ext cx="3802664" cy="495794"/>
              <a:chOff x="-1056290" y="71558"/>
              <a:chExt cx="3802664" cy="495794"/>
            </a:xfrm>
          </p:grpSpPr>
          <p:sp>
            <p:nvSpPr>
              <p:cNvPr id="18" name="TextBox 5">
                <a:extLst>
                  <a:ext uri="{FF2B5EF4-FFF2-40B4-BE49-F238E27FC236}">
                    <a16:creationId xmlns:a16="http://schemas.microsoft.com/office/drawing/2014/main" id="{C409A586-141C-4F74-89E7-A2930C0B9154}"/>
                  </a:ext>
                </a:extLst>
              </p:cNvPr>
              <p:cNvSpPr txBox="1"/>
              <p:nvPr/>
            </p:nvSpPr>
            <p:spPr>
              <a:xfrm>
                <a:off x="-1056290" y="71558"/>
                <a:ext cx="2635980" cy="49579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1750">
                <a:solidFill>
                  <a:srgbClr val="2A4C82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algn="ctr" fontAlgn="base"/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6-year students (N 161)</a:t>
                </a:r>
                <a:endParaRPr lang="en-US" sz="20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Arrow: Chevron 18">
                <a:extLst>
                  <a:ext uri="{FF2B5EF4-FFF2-40B4-BE49-F238E27FC236}">
                    <a16:creationId xmlns:a16="http://schemas.microsoft.com/office/drawing/2014/main" id="{E39DB338-858C-450B-8294-B885E13D9ABD}"/>
                  </a:ext>
                </a:extLst>
              </p:cNvPr>
              <p:cNvSpPr/>
              <p:nvPr/>
            </p:nvSpPr>
            <p:spPr>
              <a:xfrm>
                <a:off x="2207386" y="85283"/>
                <a:ext cx="538988" cy="327804"/>
              </a:xfrm>
              <a:prstGeom prst="chevron">
                <a:avLst/>
              </a:prstGeom>
              <a:solidFill>
                <a:srgbClr val="4472C4">
                  <a:lumMod val="75000"/>
                </a:srgbClr>
              </a:solidFill>
              <a:ln w="12700" cap="flat" cmpd="sng" algn="ctr">
                <a:solidFill>
                  <a:srgbClr val="4472C4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4076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091847"/>
            <a:ext cx="10515600" cy="40851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en-US" sz="2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 of respondents;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Lifestyle habits</a:t>
            </a:r>
            <a:r>
              <a:rPr lang="lt-LT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residents and students;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intention to counsel patients on healthy lifestyles. </a:t>
            </a:r>
          </a:p>
          <a:p>
            <a:pPr marL="0" indent="0">
              <a:buNone/>
            </a:pPr>
            <a:endParaRPr lang="en-US" sz="24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930F495-6D30-4233-85CB-7D3DEB8A27EE}"/>
              </a:ext>
            </a:extLst>
          </p:cNvPr>
          <p:cNvCxnSpPr>
            <a:cxnSpLocks/>
          </p:cNvCxnSpPr>
          <p:nvPr/>
        </p:nvCxnSpPr>
        <p:spPr>
          <a:xfrm>
            <a:off x="838200" y="1412776"/>
            <a:ext cx="943426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>
            <a:extLst>
              <a:ext uri="{FF2B5EF4-FFF2-40B4-BE49-F238E27FC236}">
                <a16:creationId xmlns:a16="http://schemas.microsoft.com/office/drawing/2014/main" id="{72590ED0-FEEF-4A5F-B0B2-975BBDC805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2381" t="5616" r="4762" b="5454"/>
          <a:stretch>
            <a:fillRect/>
          </a:stretch>
        </p:blipFill>
        <p:spPr bwMode="auto">
          <a:xfrm rot="5400000">
            <a:off x="11140592" y="296579"/>
            <a:ext cx="908719" cy="768916"/>
          </a:xfrm>
          <a:prstGeom prst="flowChartDelay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41300" dist="88900" dir="13260000" sx="105000" sy="105000" algn="tr" rotWithShape="0">
              <a:prstClr val="black">
                <a:alpha val="83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CFF94C8-E717-4862-ABC7-9AF3E1BEF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233"/>
            <a:ext cx="12192000" cy="187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9970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5690" y="389524"/>
            <a:ext cx="10515600" cy="58302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 of respondents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930F495-6D30-4233-85CB-7D3DEB8A27EE}"/>
              </a:ext>
            </a:extLst>
          </p:cNvPr>
          <p:cNvCxnSpPr>
            <a:cxnSpLocks/>
          </p:cNvCxnSpPr>
          <p:nvPr/>
        </p:nvCxnSpPr>
        <p:spPr>
          <a:xfrm>
            <a:off x="838199" y="1158585"/>
            <a:ext cx="943426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>
            <a:extLst>
              <a:ext uri="{FF2B5EF4-FFF2-40B4-BE49-F238E27FC236}">
                <a16:creationId xmlns:a16="http://schemas.microsoft.com/office/drawing/2014/main" id="{72590ED0-FEEF-4A5F-B0B2-975BBDC805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2381" t="5616" r="4762" b="5454"/>
          <a:stretch>
            <a:fillRect/>
          </a:stretch>
        </p:blipFill>
        <p:spPr bwMode="auto">
          <a:xfrm rot="5400000">
            <a:off x="11283898" y="296579"/>
            <a:ext cx="908719" cy="768916"/>
          </a:xfrm>
          <a:prstGeom prst="flowChartDelay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41300" dist="88900" dir="13260000" sx="105000" sy="105000" algn="tr" rotWithShape="0">
              <a:prstClr val="black">
                <a:alpha val="83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CFF94C8-E717-4862-ABC7-9AF3E1BEF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233"/>
            <a:ext cx="12192000" cy="187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A8B167E-24FD-417E-A61F-81AC9212BC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6656" y="1196779"/>
            <a:ext cx="8716673" cy="54035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1E014FF-E9B4-4507-A60E-50C74D27244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06655" y="1843384"/>
            <a:ext cx="8716673" cy="4756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793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4893" y="28805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of respondents according to following a  healthy lifestyle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930F495-6D30-4233-85CB-7D3DEB8A27EE}"/>
              </a:ext>
            </a:extLst>
          </p:cNvPr>
          <p:cNvCxnSpPr>
            <a:cxnSpLocks/>
          </p:cNvCxnSpPr>
          <p:nvPr/>
        </p:nvCxnSpPr>
        <p:spPr>
          <a:xfrm>
            <a:off x="838200" y="1412776"/>
            <a:ext cx="943426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>
            <a:extLst>
              <a:ext uri="{FF2B5EF4-FFF2-40B4-BE49-F238E27FC236}">
                <a16:creationId xmlns:a16="http://schemas.microsoft.com/office/drawing/2014/main" id="{72590ED0-FEEF-4A5F-B0B2-975BBDC805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2381" t="5616" r="4762" b="5454"/>
          <a:stretch>
            <a:fillRect/>
          </a:stretch>
        </p:blipFill>
        <p:spPr bwMode="auto">
          <a:xfrm rot="5400000">
            <a:off x="11283898" y="296579"/>
            <a:ext cx="908719" cy="768916"/>
          </a:xfrm>
          <a:prstGeom prst="flowChartDelay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41300" dist="88900" dir="13260000" sx="105000" sy="105000" algn="tr" rotWithShape="0">
              <a:prstClr val="black">
                <a:alpha val="83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CFF94C8-E717-4862-ABC7-9AF3E1BEF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233"/>
            <a:ext cx="12192000" cy="187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68AB6ADD-6294-46BB-A8A6-FFF092C527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2606846"/>
              </p:ext>
            </p:extLst>
          </p:nvPr>
        </p:nvGraphicFramePr>
        <p:xfrm>
          <a:off x="838200" y="1825625"/>
          <a:ext cx="10217727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21756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of respondents according to the frequency of main meals per day by gender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7DC6D14A-F19F-4304-9B7D-2709958868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557312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930F495-6D30-4233-85CB-7D3DEB8A27EE}"/>
              </a:ext>
            </a:extLst>
          </p:cNvPr>
          <p:cNvCxnSpPr>
            <a:cxnSpLocks/>
          </p:cNvCxnSpPr>
          <p:nvPr/>
        </p:nvCxnSpPr>
        <p:spPr>
          <a:xfrm>
            <a:off x="838200" y="1495903"/>
            <a:ext cx="943426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>
            <a:extLst>
              <a:ext uri="{FF2B5EF4-FFF2-40B4-BE49-F238E27FC236}">
                <a16:creationId xmlns:a16="http://schemas.microsoft.com/office/drawing/2014/main" id="{72590ED0-FEEF-4A5F-B0B2-975BBDC805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 l="2381" t="5616" r="4762" b="5454"/>
          <a:stretch>
            <a:fillRect/>
          </a:stretch>
        </p:blipFill>
        <p:spPr bwMode="auto">
          <a:xfrm rot="5400000">
            <a:off x="11283898" y="296579"/>
            <a:ext cx="908719" cy="768916"/>
          </a:xfrm>
          <a:prstGeom prst="flowChartDelay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41300" dist="88900" dir="13260000" sx="105000" sy="105000" algn="tr" rotWithShape="0">
              <a:prstClr val="black">
                <a:alpha val="83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CFF94C8-E717-4862-ABC7-9AF3E1BEF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233"/>
            <a:ext cx="12192000" cy="187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92CA8FF-BE59-4CB5-B862-87E2EACC97F0}"/>
              </a:ext>
            </a:extLst>
          </p:cNvPr>
          <p:cNvSpPr/>
          <p:nvPr/>
        </p:nvSpPr>
        <p:spPr>
          <a:xfrm>
            <a:off x="838200" y="6176963"/>
            <a:ext cx="35235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/>
              <a:t>χ2=7.46; lls=3; p=0.059; p&lt;0.05 compared with males</a:t>
            </a:r>
          </a:p>
        </p:txBody>
      </p:sp>
    </p:spTree>
    <p:extLst>
      <p:ext uri="{BB962C8B-B14F-4D97-AF65-F5344CB8AC3E}">
        <p14:creationId xmlns:p14="http://schemas.microsoft.com/office/powerpoint/2010/main" val="3245198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1526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of respondents according to the frequency of consumption of certain food products by gender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930F495-6D30-4233-85CB-7D3DEB8A27EE}"/>
              </a:ext>
            </a:extLst>
          </p:cNvPr>
          <p:cNvCxnSpPr>
            <a:cxnSpLocks/>
          </p:cNvCxnSpPr>
          <p:nvPr/>
        </p:nvCxnSpPr>
        <p:spPr>
          <a:xfrm>
            <a:off x="838200" y="1184885"/>
            <a:ext cx="943426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>
            <a:extLst>
              <a:ext uri="{FF2B5EF4-FFF2-40B4-BE49-F238E27FC236}">
                <a16:creationId xmlns:a16="http://schemas.microsoft.com/office/drawing/2014/main" id="{72590ED0-FEEF-4A5F-B0B2-975BBDC805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2381" t="5616" r="4762" b="5454"/>
          <a:stretch>
            <a:fillRect/>
          </a:stretch>
        </p:blipFill>
        <p:spPr bwMode="auto">
          <a:xfrm rot="5400000">
            <a:off x="11283898" y="296579"/>
            <a:ext cx="908719" cy="768916"/>
          </a:xfrm>
          <a:prstGeom prst="flowChartDelay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41300" dist="88900" dir="13260000" sx="105000" sy="105000" algn="tr" rotWithShape="0">
              <a:prstClr val="black">
                <a:alpha val="83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CFF94C8-E717-4862-ABC7-9AF3E1BEF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233"/>
            <a:ext cx="12192000" cy="187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692B57B6-7CD4-4D57-A6A3-7E5A4D62D6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7725507"/>
              </p:ext>
            </p:extLst>
          </p:nvPr>
        </p:nvGraphicFramePr>
        <p:xfrm>
          <a:off x="1263535" y="1440823"/>
          <a:ext cx="9461615" cy="5120435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220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7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6723">
                  <a:extLst>
                    <a:ext uri="{9D8B030D-6E8A-4147-A177-3AD203B41FA5}">
                      <a16:colId xmlns:a16="http://schemas.microsoft.com/office/drawing/2014/main" val="3858952313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3875801594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682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Food products</a:t>
                      </a:r>
                      <a:endParaRPr lang="en-US" sz="2000" b="1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2000" b="1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Females</a:t>
                      </a:r>
                      <a:endParaRPr lang="en-US" sz="2000" b="1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Males</a:t>
                      </a:r>
                      <a:endParaRPr lang="en-US" sz="2000" b="1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 </a:t>
                      </a:r>
                      <a:endParaRPr lang="en-US" sz="2000" b="1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7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noProof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Daily</a:t>
                      </a:r>
                      <a:endParaRPr lang="en-US" sz="2000" b="0" i="1" noProof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0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Meat</a:t>
                      </a:r>
                      <a:endParaRPr lang="en-US" sz="2000" b="1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12.3</a:t>
                      </a:r>
                      <a:endParaRPr lang="en-LT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0" marR="4429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7.9</a:t>
                      </a:r>
                      <a:endParaRPr lang="en-LT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0" marR="4429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29.2</a:t>
                      </a:r>
                      <a:endParaRPr lang="en-LT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0" marR="4429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p&lt;0.001</a:t>
                      </a:r>
                      <a:endParaRPr lang="en-US" sz="2000" b="1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04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Poultry</a:t>
                      </a:r>
                      <a:endParaRPr lang="en-US" sz="2000" b="1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21.3</a:t>
                      </a:r>
                      <a:endParaRPr lang="en-LT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0" marR="4429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en-LT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0" marR="4429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39.6</a:t>
                      </a:r>
                      <a:endParaRPr lang="en-LT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0" marR="4429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p&lt;0.001</a:t>
                      </a:r>
                      <a:endParaRPr lang="en-US" sz="2000" b="1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14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Meat products</a:t>
                      </a:r>
                      <a:endParaRPr lang="en-US" sz="2000" b="1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en-LT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0" marR="4429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en-LT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0" marR="4429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7.3</a:t>
                      </a:r>
                      <a:endParaRPr lang="en-LT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0" marR="4429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p=0.051</a:t>
                      </a:r>
                      <a:endParaRPr lang="en-LT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/>
                </a:tc>
                <a:extLst>
                  <a:ext uri="{0D108BD9-81ED-4DB2-BD59-A6C34878D82A}">
                    <a16:rowId xmlns:a16="http://schemas.microsoft.com/office/drawing/2014/main" val="540606974"/>
                  </a:ext>
                </a:extLst>
              </a:tr>
              <a:tr h="7262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Cereal products</a:t>
                      </a:r>
                      <a:endParaRPr lang="en-US" sz="2000" b="1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19.4</a:t>
                      </a:r>
                      <a:endParaRPr lang="en-LT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0" marR="4429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18.7</a:t>
                      </a:r>
                      <a:endParaRPr lang="en-LT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0" marR="4429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21.9</a:t>
                      </a:r>
                      <a:endParaRPr lang="en-LT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0" marR="4429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lt-L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p=0.483</a:t>
                      </a:r>
                      <a:endParaRPr lang="en-LT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69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Fresh vegetables</a:t>
                      </a:r>
                      <a:endParaRPr lang="en-US" sz="2000" b="1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63.7</a:t>
                      </a:r>
                      <a:endParaRPr lang="en-LT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0" marR="4429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67.2</a:t>
                      </a:r>
                      <a:endParaRPr lang="en-LT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0" marR="4429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50.0</a:t>
                      </a:r>
                      <a:endParaRPr lang="en-LT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0" marR="4429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lt-LT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p=0.002</a:t>
                      </a:r>
                      <a:endParaRPr lang="en-LT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10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Fresh fruits</a:t>
                      </a:r>
                      <a:endParaRPr lang="en-US" sz="2000" b="1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33.5</a:t>
                      </a:r>
                      <a:endParaRPr lang="en-LT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0" marR="4429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36.6</a:t>
                      </a:r>
                      <a:endParaRPr lang="en-LT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0" marR="4429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21.9</a:t>
                      </a:r>
                      <a:endParaRPr lang="en-LT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290" marR="44290" marT="0" marB="0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lt-LT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p=0.036</a:t>
                      </a:r>
                      <a:endParaRPr lang="en-LT" sz="20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9" marR="68569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559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9C86511A18EC4A95F12566BD21D95B" ma:contentTypeVersion="17" ma:contentTypeDescription="Create a new document." ma:contentTypeScope="" ma:versionID="a6a6990972a04d3a9fc7ded43519182b">
  <xsd:schema xmlns:xsd="http://www.w3.org/2001/XMLSchema" xmlns:xs="http://www.w3.org/2001/XMLSchema" xmlns:p="http://schemas.microsoft.com/office/2006/metadata/properties" xmlns:ns3="aa47b9a8-fd4e-47e5-8d6c-6c39d9acd0f9" xmlns:ns4="04ff1122-fd99-48cb-a909-3a2a0f378c2d" targetNamespace="http://schemas.microsoft.com/office/2006/metadata/properties" ma:root="true" ma:fieldsID="98cecd78bf16f5c5b43668d54e93ff80" ns3:_="" ns4:_="">
    <xsd:import namespace="aa47b9a8-fd4e-47e5-8d6c-6c39d9acd0f9"/>
    <xsd:import namespace="04ff1122-fd99-48cb-a909-3a2a0f378c2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47b9a8-fd4e-47e5-8d6c-6c39d9acd0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ff1122-fd99-48cb-a909-3a2a0f378c2d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a47b9a8-fd4e-47e5-8d6c-6c39d9acd0f9" xsi:nil="true"/>
  </documentManagement>
</p:properties>
</file>

<file path=customXml/itemProps1.xml><?xml version="1.0" encoding="utf-8"?>
<ds:datastoreItem xmlns:ds="http://schemas.openxmlformats.org/officeDocument/2006/customXml" ds:itemID="{A0CDC89F-3955-4D27-B050-BF1A012215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47b9a8-fd4e-47e5-8d6c-6c39d9acd0f9"/>
    <ds:schemaRef ds:uri="04ff1122-fd99-48cb-a909-3a2a0f378c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D1916A-3B1A-4419-AFB4-AA4B1ACF4E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06FC25-8A30-46BC-9ADD-309D3D1E2398}">
  <ds:schemaRefs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terms/"/>
    <ds:schemaRef ds:uri="04ff1122-fd99-48cb-a909-3a2a0f378c2d"/>
    <ds:schemaRef ds:uri="http://purl.org/dc/elements/1.1/"/>
    <ds:schemaRef ds:uri="http://schemas.microsoft.com/office/infopath/2007/PartnerControls"/>
    <ds:schemaRef ds:uri="aa47b9a8-fd4e-47e5-8d6c-6c39d9acd0f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874</Words>
  <Application>Microsoft Office PowerPoint</Application>
  <PresentationFormat>Widescreen</PresentationFormat>
  <Paragraphs>222</Paragraphs>
  <Slides>22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Wingdings</vt:lpstr>
      <vt:lpstr>Office Theme</vt:lpstr>
      <vt:lpstr>Vilma Kriaučionienė, Inga Sribikienė Lithuanian University of Health Sciences. Faculty of Public Health e-mail: vilma.kriaucioniene@lsmu.lt  2023</vt:lpstr>
      <vt:lpstr>Disclosure</vt:lpstr>
      <vt:lpstr>Introduction</vt:lpstr>
      <vt:lpstr>Methods</vt:lpstr>
      <vt:lpstr>Results</vt:lpstr>
      <vt:lpstr>Characteristic of respondents</vt:lpstr>
      <vt:lpstr>Distribution of respondents according to following a  healthy lifestyle</vt:lpstr>
      <vt:lpstr>Distribution of respondents according to the frequency of main meals per day by gender</vt:lpstr>
      <vt:lpstr>Distribution of respondents according to the frequency of consumption of certain food products by gender</vt:lpstr>
      <vt:lpstr>Distribution of respondents according to the frequency of consumption of certain food products by gender</vt:lpstr>
      <vt:lpstr>Distribution of respondents according to the frequency of alcohol consumption</vt:lpstr>
      <vt:lpstr>Distribution of respondents according to BMI</vt:lpstr>
      <vt:lpstr>Health complaints reported by students and residents</vt:lpstr>
      <vt:lpstr>Distribution of respondents according to the reported sufficient knowledge on lifestyle counseling issues</vt:lpstr>
      <vt:lpstr>Distribution of respondents according to the reported knowledge of lifestyle counseling issues according to job profile</vt:lpstr>
      <vt:lpstr>Distribution of respondents according to intentions to counsel patients on lifestyle issues</vt:lpstr>
      <vt:lpstr>Reported factors influencing doctors‘ counseling on patients‘ lifestyle issues</vt:lpstr>
      <vt:lpstr>Distribution of respondents according to their opinions on who should teach/advise patients about a healthy lifestyle  </vt:lpstr>
      <vt:lpstr>Distribution of respondents according to their opinions on some tips of  lifestyle counseling  </vt:lpstr>
      <vt:lpstr>Distribution of respondents by following healthy lifestyle and their intention to counsel patients on healthy lifestyle  </vt:lpstr>
      <vt:lpstr>Summary  </vt:lpstr>
      <vt:lpstr>Vilma Kriaučionienė   Lithuanian University of Health Sciences, Faculty of Public Health e-mail: vilma.kriaucioniene@lsmu.lt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Yiota Mitroyianni</dc:creator>
  <cp:lastModifiedBy>Vilma Kriaučionienė</cp:lastModifiedBy>
  <cp:revision>60</cp:revision>
  <dcterms:created xsi:type="dcterms:W3CDTF">2023-10-25T08:53:49Z</dcterms:created>
  <dcterms:modified xsi:type="dcterms:W3CDTF">2023-11-10T09:28:51Z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0x010100999C86511A18EC4A95F12566BD21D95B</vt:lpwstr>
  </property>
</Properties>
</file>