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showGuides="1">
      <p:cViewPr varScale="1">
        <p:scale>
          <a:sx n="67" d="100"/>
          <a:sy n="67" d="100"/>
        </p:scale>
        <p:origin x="27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007031857225959E-2"/>
          <c:y val="4.4057617797775332E-2"/>
          <c:w val="0.89132143992463853"/>
          <c:h val="0.84689132608424011"/>
        </c:manualLayout>
      </c:layout>
      <c:barChart>
        <c:barDir val="col"/>
        <c:grouping val="clustered"/>
        <c:varyColors val="0"/>
        <c:ser>
          <c:idx val="0"/>
          <c:order val="0"/>
          <c:tx>
            <c:strRef>
              <c:f>Sheet1!$B$1</c:f>
              <c:strCache>
                <c:ptCount val="1"/>
                <c:pt idx="0">
                  <c:v>Tap water</c:v>
                </c:pt>
              </c:strCache>
            </c:strRef>
          </c:tx>
          <c:invertIfNegative val="0"/>
          <c:dLbls>
            <c:dLbl>
              <c:idx val="2"/>
              <c:layout>
                <c:manualLayout>
                  <c:x val="-5.6002641303672029E-3"/>
                  <c:y val="-6.3052405480736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28-4869-B900-65055FCCB4ED}"/>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TDS at 105oC</c:v>
                </c:pt>
                <c:pt idx="1">
                  <c:v>EC at 20oC</c:v>
                </c:pt>
                <c:pt idx="2">
                  <c:v>Hardness</c:v>
                </c:pt>
                <c:pt idx="3">
                  <c:v>Calcium</c:v>
                </c:pt>
                <c:pt idx="4">
                  <c:v>Bicarbonates</c:v>
                </c:pt>
              </c:strCache>
            </c:strRef>
          </c:cat>
          <c:val>
            <c:numRef>
              <c:f>Sheet1!$B$2:$B$6</c:f>
              <c:numCache>
                <c:formatCode>General</c:formatCode>
                <c:ptCount val="5"/>
                <c:pt idx="0">
                  <c:v>252</c:v>
                </c:pt>
                <c:pt idx="1">
                  <c:v>370</c:v>
                </c:pt>
                <c:pt idx="2">
                  <c:v>11.8</c:v>
                </c:pt>
                <c:pt idx="3">
                  <c:v>68.7</c:v>
                </c:pt>
                <c:pt idx="4">
                  <c:v>187.9</c:v>
                </c:pt>
              </c:numCache>
            </c:numRef>
          </c:val>
          <c:extLst>
            <c:ext xmlns:c16="http://schemas.microsoft.com/office/drawing/2014/chart" uri="{C3380CC4-5D6E-409C-BE32-E72D297353CC}">
              <c16:uniqueId val="{00000001-B328-4869-B900-65055FCCB4ED}"/>
            </c:ext>
          </c:extLst>
        </c:ser>
        <c:ser>
          <c:idx val="1"/>
          <c:order val="1"/>
          <c:tx>
            <c:strRef>
              <c:f>Sheet1!$C$1</c:f>
              <c:strCache>
                <c:ptCount val="1"/>
                <c:pt idx="0">
                  <c:v>NMW</c:v>
                </c:pt>
              </c:strCache>
            </c:strRef>
          </c:tx>
          <c:invertIfNegative val="0"/>
          <c:dLbls>
            <c:dLbl>
              <c:idx val="2"/>
              <c:layout>
                <c:manualLayout>
                  <c:x val="-2.1137180300147964E-2"/>
                  <c:y val="-5.9523809523809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28-4869-B900-65055FCCB4ED}"/>
                </c:ext>
              </c:extLst>
            </c:dLbl>
            <c:dLbl>
              <c:idx val="3"/>
              <c:layout>
                <c:manualLayout>
                  <c:x val="-4.1475232894713186E-3"/>
                  <c:y val="-4.3870975339712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28-4869-B900-65055FCCB4ED}"/>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TDS at 105oC</c:v>
                </c:pt>
                <c:pt idx="1">
                  <c:v>EC at 20oC</c:v>
                </c:pt>
                <c:pt idx="2">
                  <c:v>Hardness</c:v>
                </c:pt>
                <c:pt idx="3">
                  <c:v>Calcium</c:v>
                </c:pt>
                <c:pt idx="4">
                  <c:v>Bicarbonates</c:v>
                </c:pt>
              </c:strCache>
            </c:strRef>
          </c:cat>
          <c:val>
            <c:numRef>
              <c:f>Sheet1!$C$2:$C$6</c:f>
              <c:numCache>
                <c:formatCode>General</c:formatCode>
                <c:ptCount val="5"/>
                <c:pt idx="0">
                  <c:v>347</c:v>
                </c:pt>
                <c:pt idx="1">
                  <c:v>550</c:v>
                </c:pt>
                <c:pt idx="2">
                  <c:v>17.2</c:v>
                </c:pt>
                <c:pt idx="3">
                  <c:v>88.9</c:v>
                </c:pt>
                <c:pt idx="4">
                  <c:v>388.5</c:v>
                </c:pt>
              </c:numCache>
            </c:numRef>
          </c:val>
          <c:extLst>
            <c:ext xmlns:c16="http://schemas.microsoft.com/office/drawing/2014/chart" uri="{C3380CC4-5D6E-409C-BE32-E72D297353CC}">
              <c16:uniqueId val="{00000004-B328-4869-B900-65055FCCB4ED}"/>
            </c:ext>
          </c:extLst>
        </c:ser>
        <c:dLbls>
          <c:showLegendKey val="0"/>
          <c:showVal val="0"/>
          <c:showCatName val="0"/>
          <c:showSerName val="0"/>
          <c:showPercent val="0"/>
          <c:showBubbleSize val="0"/>
        </c:dLbls>
        <c:gapWidth val="150"/>
        <c:axId val="38746312"/>
        <c:axId val="38746696"/>
      </c:barChart>
      <c:catAx>
        <c:axId val="38746312"/>
        <c:scaling>
          <c:orientation val="minMax"/>
        </c:scaling>
        <c:delete val="0"/>
        <c:axPos val="b"/>
        <c:numFmt formatCode="General" sourceLinked="0"/>
        <c:majorTickMark val="out"/>
        <c:minorTickMark val="none"/>
        <c:tickLblPos val="nextTo"/>
        <c:txPr>
          <a:bodyPr/>
          <a:lstStyle/>
          <a:p>
            <a:pPr>
              <a:defRPr>
                <a:solidFill>
                  <a:srgbClr val="00B0F0"/>
                </a:solidFill>
              </a:defRPr>
            </a:pPr>
            <a:endParaRPr lang="en-US"/>
          </a:p>
        </c:txPr>
        <c:crossAx val="38746696"/>
        <c:crosses val="autoZero"/>
        <c:auto val="1"/>
        <c:lblAlgn val="ctr"/>
        <c:lblOffset val="100"/>
        <c:noMultiLvlLbl val="0"/>
      </c:catAx>
      <c:valAx>
        <c:axId val="38746696"/>
        <c:scaling>
          <c:orientation val="minMax"/>
        </c:scaling>
        <c:delete val="0"/>
        <c:axPos val="l"/>
        <c:majorGridlines/>
        <c:numFmt formatCode="General" sourceLinked="1"/>
        <c:majorTickMark val="out"/>
        <c:minorTickMark val="none"/>
        <c:tickLblPos val="nextTo"/>
        <c:txPr>
          <a:bodyPr/>
          <a:lstStyle/>
          <a:p>
            <a:pPr>
              <a:defRPr>
                <a:solidFill>
                  <a:srgbClr val="00B0F0"/>
                </a:solidFill>
              </a:defRPr>
            </a:pPr>
            <a:endParaRPr lang="en-US"/>
          </a:p>
        </c:txPr>
        <c:crossAx val="38746312"/>
        <c:crosses val="autoZero"/>
        <c:crossBetween val="between"/>
      </c:valAx>
    </c:plotArea>
    <c:legend>
      <c:legendPos val="r"/>
      <c:legendEntry>
        <c:idx val="1"/>
        <c:txPr>
          <a:bodyPr/>
          <a:lstStyle/>
          <a:p>
            <a:pPr>
              <a:defRPr>
                <a:solidFill>
                  <a:srgbClr val="CC3300"/>
                </a:solidFill>
              </a:defRPr>
            </a:pPr>
            <a:endParaRPr lang="en-US"/>
          </a:p>
        </c:txPr>
      </c:legendEntry>
      <c:layout>
        <c:manualLayout>
          <c:xMode val="edge"/>
          <c:yMode val="edge"/>
          <c:x val="0.64504333121961588"/>
          <c:y val="5.1258280214973126E-2"/>
          <c:w val="0.12241489788411831"/>
          <c:h val="0.14351518560179993"/>
        </c:manualLayout>
      </c:layout>
      <c:overlay val="0"/>
      <c:txPr>
        <a:bodyPr/>
        <a:lstStyle/>
        <a:p>
          <a:pPr>
            <a:defRPr>
              <a:solidFill>
                <a:srgbClr val="00B0F0"/>
              </a:solidFill>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677433177995608"/>
          <c:y val="4.0795927906271991E-2"/>
          <c:w val="0.89132143992463853"/>
          <c:h val="0.84689132608424011"/>
        </c:manualLayout>
      </c:layout>
      <c:barChart>
        <c:barDir val="col"/>
        <c:grouping val="clustered"/>
        <c:varyColors val="0"/>
        <c:ser>
          <c:idx val="0"/>
          <c:order val="0"/>
          <c:tx>
            <c:strRef>
              <c:f>'TDS at 105'!$B$1</c:f>
              <c:strCache>
                <c:ptCount val="1"/>
                <c:pt idx="0">
                  <c:v>Tap water</c:v>
                </c:pt>
              </c:strCache>
            </c:strRef>
          </c:tx>
          <c:invertIfNegative val="0"/>
          <c:dLbls>
            <c:dLbl>
              <c:idx val="2"/>
              <c:layout>
                <c:manualLayout>
                  <c:x val="-7.8207567110547507E-2"/>
                  <c:y val="-3.96825396825397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2C-4C8D-8688-61B567954B4A}"/>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'TDS at 105'!$A$2</c:f>
              <c:strCache>
                <c:ptCount val="1"/>
                <c:pt idx="0">
                  <c:v>TDS at 105oC</c:v>
                </c:pt>
              </c:strCache>
            </c:strRef>
          </c:cat>
          <c:val>
            <c:numRef>
              <c:f>'TDS at 105'!$B$2</c:f>
              <c:numCache>
                <c:formatCode>General</c:formatCode>
                <c:ptCount val="1"/>
                <c:pt idx="0">
                  <c:v>252</c:v>
                </c:pt>
              </c:numCache>
            </c:numRef>
          </c:val>
          <c:extLst>
            <c:ext xmlns:c16="http://schemas.microsoft.com/office/drawing/2014/chart" uri="{C3380CC4-5D6E-409C-BE32-E72D297353CC}">
              <c16:uniqueId val="{00000001-022C-4C8D-8688-61B567954B4A}"/>
            </c:ext>
          </c:extLst>
        </c:ser>
        <c:ser>
          <c:idx val="1"/>
          <c:order val="1"/>
          <c:tx>
            <c:strRef>
              <c:f>'TDS at 105'!$C$1</c:f>
              <c:strCache>
                <c:ptCount val="1"/>
                <c:pt idx="0">
                  <c:v>NMW</c:v>
                </c:pt>
              </c:strCache>
            </c:strRef>
          </c:tx>
          <c:invertIfNegative val="0"/>
          <c:dLbls>
            <c:dLbl>
              <c:idx val="2"/>
              <c:layout>
                <c:manualLayout>
                  <c:x val="-2.1137180300147964E-2"/>
                  <c:y val="-5.9523809523809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2C-4C8D-8688-61B567954B4A}"/>
                </c:ext>
              </c:extLst>
            </c:dLbl>
            <c:dLbl>
              <c:idx val="3"/>
              <c:layout>
                <c:manualLayout>
                  <c:x val="-4.6501796660325487E-2"/>
                  <c:y val="-5.555555555555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2C-4C8D-8688-61B567954B4A}"/>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'TDS at 105'!$A$2</c:f>
              <c:strCache>
                <c:ptCount val="1"/>
                <c:pt idx="0">
                  <c:v>TDS at 105oC</c:v>
                </c:pt>
              </c:strCache>
            </c:strRef>
          </c:cat>
          <c:val>
            <c:numRef>
              <c:f>'TDS at 105'!$C$2</c:f>
              <c:numCache>
                <c:formatCode>General</c:formatCode>
                <c:ptCount val="1"/>
                <c:pt idx="0">
                  <c:v>347</c:v>
                </c:pt>
              </c:numCache>
            </c:numRef>
          </c:val>
          <c:extLst>
            <c:ext xmlns:c16="http://schemas.microsoft.com/office/drawing/2014/chart" uri="{C3380CC4-5D6E-409C-BE32-E72D297353CC}">
              <c16:uniqueId val="{00000004-022C-4C8D-8688-61B567954B4A}"/>
            </c:ext>
          </c:extLst>
        </c:ser>
        <c:dLbls>
          <c:showLegendKey val="0"/>
          <c:showVal val="0"/>
          <c:showCatName val="0"/>
          <c:showSerName val="0"/>
          <c:showPercent val="0"/>
          <c:showBubbleSize val="0"/>
        </c:dLbls>
        <c:gapWidth val="150"/>
        <c:axId val="38151800"/>
        <c:axId val="75031640"/>
      </c:barChart>
      <c:catAx>
        <c:axId val="38151800"/>
        <c:scaling>
          <c:orientation val="minMax"/>
        </c:scaling>
        <c:delete val="0"/>
        <c:axPos val="b"/>
        <c:numFmt formatCode="General" sourceLinked="0"/>
        <c:majorTickMark val="out"/>
        <c:minorTickMark val="none"/>
        <c:tickLblPos val="nextTo"/>
        <c:txPr>
          <a:bodyPr/>
          <a:lstStyle/>
          <a:p>
            <a:pPr>
              <a:defRPr>
                <a:solidFill>
                  <a:srgbClr val="00B0F0"/>
                </a:solidFill>
              </a:defRPr>
            </a:pPr>
            <a:endParaRPr lang="en-US"/>
          </a:p>
        </c:txPr>
        <c:crossAx val="75031640"/>
        <c:crosses val="autoZero"/>
        <c:auto val="1"/>
        <c:lblAlgn val="ctr"/>
        <c:lblOffset val="100"/>
        <c:noMultiLvlLbl val="0"/>
      </c:catAx>
      <c:valAx>
        <c:axId val="75031640"/>
        <c:scaling>
          <c:orientation val="minMax"/>
        </c:scaling>
        <c:delete val="0"/>
        <c:axPos val="l"/>
        <c:majorGridlines/>
        <c:numFmt formatCode="General" sourceLinked="1"/>
        <c:majorTickMark val="out"/>
        <c:minorTickMark val="none"/>
        <c:tickLblPos val="nextTo"/>
        <c:txPr>
          <a:bodyPr/>
          <a:lstStyle/>
          <a:p>
            <a:pPr>
              <a:defRPr>
                <a:solidFill>
                  <a:srgbClr val="00B0F0"/>
                </a:solidFill>
              </a:defRPr>
            </a:pPr>
            <a:endParaRPr lang="en-US"/>
          </a:p>
        </c:txPr>
        <c:crossAx val="38151800"/>
        <c:crosses val="autoZero"/>
        <c:crossBetween val="between"/>
      </c:valAx>
    </c:plotArea>
    <c:legend>
      <c:legendPos val="r"/>
      <c:layout>
        <c:manualLayout>
          <c:xMode val="edge"/>
          <c:yMode val="edge"/>
          <c:x val="0.16264556216187262"/>
          <c:y val="0.94522397029138472"/>
          <c:w val="0.73829074937061434"/>
          <c:h val="5.3481157321088289E-2"/>
        </c:manualLayout>
      </c:layout>
      <c:overlay val="0"/>
      <c:txPr>
        <a:bodyPr/>
        <a:lstStyle/>
        <a:p>
          <a:pPr>
            <a:defRPr>
              <a:solidFill>
                <a:srgbClr val="00B0F0"/>
              </a:solidFill>
            </a:defRPr>
          </a:pPr>
          <a:endParaRPr lang="en-US"/>
        </a:p>
      </c:txPr>
    </c:legend>
    <c:plotVisOnly val="1"/>
    <c:dispBlanksAs val="gap"/>
    <c:showDLblsOverMax val="0"/>
  </c:chart>
  <c:txPr>
    <a:bodyPr/>
    <a:lstStyle/>
    <a:p>
      <a:pPr>
        <a:defRPr sz="1400" baseline="0">
          <a:solidFill>
            <a:srgbClr val="FFFF00"/>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rgbClr val="00B0F0"/>
                </a:solidFill>
                <a:latin typeface="+mn-lt"/>
                <a:ea typeface="+mn-ea"/>
                <a:cs typeface="+mn-cs"/>
              </a:defRPr>
            </a:pPr>
            <a:r>
              <a:rPr lang="sr-Latn-RS"/>
              <a:t>Electro conductivity</a:t>
            </a:r>
            <a:endParaRPr lang="en-US"/>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B0F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Tap water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EC at 20oC</c:v>
                </c:pt>
              </c:strCache>
            </c:strRef>
          </c:cat>
          <c:val>
            <c:numRef>
              <c:f>Sheet1!$B$2</c:f>
              <c:numCache>
                <c:formatCode>General</c:formatCode>
                <c:ptCount val="1"/>
                <c:pt idx="0">
                  <c:v>370</c:v>
                </c:pt>
              </c:numCache>
            </c:numRef>
          </c:val>
          <c:extLst>
            <c:ext xmlns:c16="http://schemas.microsoft.com/office/drawing/2014/chart" uri="{C3380CC4-5D6E-409C-BE32-E72D297353CC}">
              <c16:uniqueId val="{00000000-19F5-4E87-A955-F33533E625E1}"/>
            </c:ext>
          </c:extLst>
        </c:ser>
        <c:ser>
          <c:idx val="1"/>
          <c:order val="1"/>
          <c:tx>
            <c:strRef>
              <c:f>Sheet1!$C$1</c:f>
              <c:strCache>
                <c:ptCount val="1"/>
                <c:pt idx="0">
                  <c:v>NMW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EC at 20oC</c:v>
                </c:pt>
              </c:strCache>
            </c:strRef>
          </c:cat>
          <c:val>
            <c:numRef>
              <c:f>Sheet1!$C$2</c:f>
              <c:numCache>
                <c:formatCode>General</c:formatCode>
                <c:ptCount val="1"/>
                <c:pt idx="0">
                  <c:v>550</c:v>
                </c:pt>
              </c:numCache>
            </c:numRef>
          </c:val>
          <c:extLst>
            <c:ext xmlns:c16="http://schemas.microsoft.com/office/drawing/2014/chart" uri="{C3380CC4-5D6E-409C-BE32-E72D297353CC}">
              <c16:uniqueId val="{00000001-19F5-4E87-A955-F33533E625E1}"/>
            </c:ext>
          </c:extLst>
        </c:ser>
        <c:dLbls>
          <c:showLegendKey val="0"/>
          <c:showVal val="0"/>
          <c:showCatName val="0"/>
          <c:showSerName val="0"/>
          <c:showPercent val="0"/>
          <c:showBubbleSize val="0"/>
        </c:dLbls>
        <c:gapWidth val="219"/>
        <c:overlap val="-27"/>
        <c:axId val="75030392"/>
        <c:axId val="75032640"/>
      </c:barChart>
      <c:catAx>
        <c:axId val="7503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crossAx val="75032640"/>
        <c:crosses val="autoZero"/>
        <c:auto val="1"/>
        <c:lblAlgn val="ctr"/>
        <c:lblOffset val="100"/>
        <c:noMultiLvlLbl val="0"/>
      </c:catAx>
      <c:valAx>
        <c:axId val="7503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crossAx val="75030392"/>
        <c:crosses val="autoZero"/>
        <c:crossBetween val="between"/>
      </c:valAx>
      <c:spPr>
        <a:noFill/>
        <a:ln>
          <a:noFill/>
        </a:ln>
        <a:effectLst/>
      </c:spPr>
    </c:plotArea>
    <c:legend>
      <c:legendPos val="b"/>
      <c:layout>
        <c:manualLayout>
          <c:xMode val="edge"/>
          <c:yMode val="edge"/>
          <c:x val="0.1223437910479792"/>
          <c:y val="0.91694480434913272"/>
          <c:w val="0.87017954116299057"/>
          <c:h val="6.7151675337772401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legend>
    <c:plotVisOnly val="1"/>
    <c:dispBlanksAs val="gap"/>
    <c:showDLblsOverMax val="0"/>
  </c:chart>
  <c:spPr>
    <a:noFill/>
    <a:ln w="9525" cap="flat" cmpd="sng" algn="ctr">
      <a:solidFill>
        <a:schemeClr val="accent1">
          <a:alpha val="94000"/>
        </a:schemeClr>
      </a:solidFill>
      <a:round/>
    </a:ln>
    <a:effectLst/>
  </c:spPr>
  <c:txPr>
    <a:bodyPr/>
    <a:lstStyle/>
    <a:p>
      <a:pPr>
        <a:defRPr sz="1600" baseline="0">
          <a:solidFill>
            <a:srgbClr val="00B0F0"/>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rgbClr val="00B0F0"/>
                </a:solidFill>
                <a:latin typeface="+mn-lt"/>
                <a:ea typeface="+mn-ea"/>
                <a:cs typeface="+mn-cs"/>
              </a:defRPr>
            </a:pPr>
            <a:r>
              <a:rPr lang="sr-Latn-RS"/>
              <a:t>Hardness (dH)</a:t>
            </a:r>
            <a:endParaRPr lang="en-US"/>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B0F0"/>
              </a:solidFill>
              <a:latin typeface="+mn-lt"/>
              <a:ea typeface="+mn-ea"/>
              <a:cs typeface="+mn-cs"/>
            </a:defRPr>
          </a:pPr>
          <a:endParaRPr lang="en-US"/>
        </a:p>
      </c:txPr>
    </c:title>
    <c:autoTitleDeleted val="0"/>
    <c:plotArea>
      <c:layout/>
      <c:barChart>
        <c:barDir val="col"/>
        <c:grouping val="clustered"/>
        <c:varyColors val="0"/>
        <c:ser>
          <c:idx val="0"/>
          <c:order val="0"/>
          <c:tx>
            <c:strRef>
              <c:f>Hardness!$B$1</c:f>
              <c:strCache>
                <c:ptCount val="1"/>
                <c:pt idx="0">
                  <c:v>Tap water</c:v>
                </c:pt>
              </c:strCache>
            </c:strRef>
          </c:tx>
          <c:spPr>
            <a:solidFill>
              <a:schemeClr val="accent1"/>
            </a:solidFill>
            <a:ln>
              <a:noFill/>
            </a:ln>
            <a:effectLst/>
          </c:spPr>
          <c:invertIfNegative val="0"/>
          <c:cat>
            <c:strRef>
              <c:f>Hardness!$A$2</c:f>
              <c:strCache>
                <c:ptCount val="1"/>
                <c:pt idx="0">
                  <c:v>Hardness</c:v>
                </c:pt>
              </c:strCache>
            </c:strRef>
          </c:cat>
          <c:val>
            <c:numRef>
              <c:f>Hardness!$B$2</c:f>
              <c:numCache>
                <c:formatCode>General</c:formatCode>
                <c:ptCount val="1"/>
                <c:pt idx="0">
                  <c:v>11.8</c:v>
                </c:pt>
              </c:numCache>
            </c:numRef>
          </c:val>
          <c:extLst>
            <c:ext xmlns:c16="http://schemas.microsoft.com/office/drawing/2014/chart" uri="{C3380CC4-5D6E-409C-BE32-E72D297353CC}">
              <c16:uniqueId val="{00000000-0919-455F-80B8-BD76B36E5E90}"/>
            </c:ext>
          </c:extLst>
        </c:ser>
        <c:ser>
          <c:idx val="1"/>
          <c:order val="1"/>
          <c:tx>
            <c:strRef>
              <c:f>Hardness!$C$1</c:f>
              <c:strCache>
                <c:ptCount val="1"/>
                <c:pt idx="0">
                  <c:v>NMW</c:v>
                </c:pt>
              </c:strCache>
            </c:strRef>
          </c:tx>
          <c:spPr>
            <a:solidFill>
              <a:schemeClr val="accent2"/>
            </a:solidFill>
            <a:ln>
              <a:noFill/>
            </a:ln>
            <a:effectLst/>
          </c:spPr>
          <c:invertIfNegative val="0"/>
          <c:cat>
            <c:strRef>
              <c:f>Hardness!$A$2</c:f>
              <c:strCache>
                <c:ptCount val="1"/>
                <c:pt idx="0">
                  <c:v>Hardness</c:v>
                </c:pt>
              </c:strCache>
            </c:strRef>
          </c:cat>
          <c:val>
            <c:numRef>
              <c:f>Hardness!$C$2</c:f>
              <c:numCache>
                <c:formatCode>General</c:formatCode>
                <c:ptCount val="1"/>
                <c:pt idx="0">
                  <c:v>17.2</c:v>
                </c:pt>
              </c:numCache>
            </c:numRef>
          </c:val>
          <c:extLst>
            <c:ext xmlns:c16="http://schemas.microsoft.com/office/drawing/2014/chart" uri="{C3380CC4-5D6E-409C-BE32-E72D297353CC}">
              <c16:uniqueId val="{00000001-0919-455F-80B8-BD76B36E5E90}"/>
            </c:ext>
          </c:extLst>
        </c:ser>
        <c:dLbls>
          <c:showLegendKey val="0"/>
          <c:showVal val="0"/>
          <c:showCatName val="0"/>
          <c:showSerName val="0"/>
          <c:showPercent val="0"/>
          <c:showBubbleSize val="0"/>
        </c:dLbls>
        <c:gapWidth val="219"/>
        <c:overlap val="-27"/>
        <c:axId val="38830784"/>
        <c:axId val="38837304"/>
      </c:barChart>
      <c:catAx>
        <c:axId val="3883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crossAx val="38837304"/>
        <c:crosses val="autoZero"/>
        <c:auto val="1"/>
        <c:lblAlgn val="ctr"/>
        <c:lblOffset val="100"/>
        <c:noMultiLvlLbl val="0"/>
      </c:catAx>
      <c:valAx>
        <c:axId val="38837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crossAx val="38830784"/>
        <c:crosses val="autoZero"/>
        <c:crossBetween val="between"/>
      </c:valAx>
      <c:spPr>
        <a:noFill/>
        <a:ln>
          <a:noFill/>
        </a:ln>
        <a:effectLst/>
      </c:spPr>
    </c:plotArea>
    <c:legend>
      <c:legendPos val="b"/>
      <c:layout>
        <c:manualLayout>
          <c:xMode val="edge"/>
          <c:yMode val="edge"/>
          <c:x val="0.26597638951518726"/>
          <c:y val="0.92039622230627283"/>
          <c:w val="0.68831096002867487"/>
          <c:h val="6.1408726747584498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legend>
    <c:plotVisOnly val="1"/>
    <c:dispBlanksAs val="gap"/>
    <c:showDLblsOverMax val="0"/>
  </c:chart>
  <c:spPr>
    <a:noFill/>
    <a:ln w="9525" cap="flat" cmpd="sng" algn="ctr">
      <a:solidFill>
        <a:schemeClr val="accent1">
          <a:alpha val="94000"/>
        </a:schemeClr>
      </a:solidFill>
      <a:round/>
    </a:ln>
    <a:effectLst/>
  </c:spPr>
  <c:txPr>
    <a:bodyPr/>
    <a:lstStyle/>
    <a:p>
      <a:pPr>
        <a:defRPr sz="1600">
          <a:solidFill>
            <a:srgbClr val="00B0F0"/>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rgbClr val="00B0F0"/>
                </a:solidFill>
                <a:latin typeface="+mn-lt"/>
                <a:ea typeface="+mn-ea"/>
                <a:cs typeface="+mn-cs"/>
              </a:defRPr>
            </a:pPr>
            <a:r>
              <a:rPr lang="sr-Latn-RS"/>
              <a:t>Calcium (Ca)</a:t>
            </a:r>
            <a:endParaRPr lang="en-US"/>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B0F0"/>
              </a:solidFill>
              <a:latin typeface="+mn-lt"/>
              <a:ea typeface="+mn-ea"/>
              <a:cs typeface="+mn-cs"/>
            </a:defRPr>
          </a:pPr>
          <a:endParaRPr lang="en-US"/>
        </a:p>
      </c:txPr>
    </c:title>
    <c:autoTitleDeleted val="0"/>
    <c:plotArea>
      <c:layout/>
      <c:barChart>
        <c:barDir val="col"/>
        <c:grouping val="clustered"/>
        <c:varyColors val="0"/>
        <c:ser>
          <c:idx val="0"/>
          <c:order val="0"/>
          <c:tx>
            <c:strRef>
              <c:f>Calcium!$B$1</c:f>
              <c:strCache>
                <c:ptCount val="1"/>
                <c:pt idx="0">
                  <c:v>Tap water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Calcium!$A$2</c:f>
              <c:strCache>
                <c:ptCount val="1"/>
                <c:pt idx="0">
                  <c:v>Calcium mg/l</c:v>
                </c:pt>
              </c:strCache>
            </c:strRef>
          </c:cat>
          <c:val>
            <c:numRef>
              <c:f>Calcium!$B$2</c:f>
              <c:numCache>
                <c:formatCode>General</c:formatCode>
                <c:ptCount val="1"/>
                <c:pt idx="0">
                  <c:v>68.7</c:v>
                </c:pt>
              </c:numCache>
            </c:numRef>
          </c:val>
          <c:extLst>
            <c:ext xmlns:c16="http://schemas.microsoft.com/office/drawing/2014/chart" uri="{C3380CC4-5D6E-409C-BE32-E72D297353CC}">
              <c16:uniqueId val="{00000000-E374-4BE1-A912-AEB8F17502E8}"/>
            </c:ext>
          </c:extLst>
        </c:ser>
        <c:ser>
          <c:idx val="1"/>
          <c:order val="1"/>
          <c:tx>
            <c:strRef>
              <c:f>Calcium!$C$1</c:f>
              <c:strCache>
                <c:ptCount val="1"/>
                <c:pt idx="0">
                  <c:v>NMW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Calcium!$A$2</c:f>
              <c:strCache>
                <c:ptCount val="1"/>
                <c:pt idx="0">
                  <c:v>Calcium mg/l</c:v>
                </c:pt>
              </c:strCache>
            </c:strRef>
          </c:cat>
          <c:val>
            <c:numRef>
              <c:f>Calcium!$C$2</c:f>
              <c:numCache>
                <c:formatCode>General</c:formatCode>
                <c:ptCount val="1"/>
                <c:pt idx="0">
                  <c:v>88.9</c:v>
                </c:pt>
              </c:numCache>
            </c:numRef>
          </c:val>
          <c:extLst>
            <c:ext xmlns:c16="http://schemas.microsoft.com/office/drawing/2014/chart" uri="{C3380CC4-5D6E-409C-BE32-E72D297353CC}">
              <c16:uniqueId val="{00000001-E374-4BE1-A912-AEB8F17502E8}"/>
            </c:ext>
          </c:extLst>
        </c:ser>
        <c:dLbls>
          <c:showLegendKey val="0"/>
          <c:showVal val="0"/>
          <c:showCatName val="0"/>
          <c:showSerName val="0"/>
          <c:showPercent val="0"/>
          <c:showBubbleSize val="0"/>
        </c:dLbls>
        <c:gapWidth val="219"/>
        <c:overlap val="-27"/>
        <c:axId val="38324800"/>
        <c:axId val="38325192"/>
      </c:barChart>
      <c:catAx>
        <c:axId val="3832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crossAx val="38325192"/>
        <c:crosses val="autoZero"/>
        <c:auto val="1"/>
        <c:lblAlgn val="ctr"/>
        <c:lblOffset val="100"/>
        <c:noMultiLvlLbl val="0"/>
      </c:catAx>
      <c:valAx>
        <c:axId val="38325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crossAx val="38324800"/>
        <c:crosses val="autoZero"/>
        <c:crossBetween val="between"/>
      </c:valAx>
      <c:spPr>
        <a:noFill/>
        <a:ln>
          <a:noFill/>
        </a:ln>
        <a:effectLst/>
      </c:spPr>
    </c:plotArea>
    <c:legend>
      <c:legendPos val="b"/>
      <c:layout>
        <c:manualLayout>
          <c:xMode val="edge"/>
          <c:yMode val="edge"/>
          <c:x val="0.23880243595316814"/>
          <c:y val="0.90263313746615237"/>
          <c:w val="0.68831096002867487"/>
          <c:h val="6.1408726747584498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legend>
    <c:plotVisOnly val="1"/>
    <c:dispBlanksAs val="gap"/>
    <c:showDLblsOverMax val="0"/>
  </c:chart>
  <c:spPr>
    <a:noFill/>
    <a:ln w="9525" cap="flat" cmpd="sng" algn="ctr">
      <a:solidFill>
        <a:schemeClr val="accent1">
          <a:alpha val="94000"/>
        </a:schemeClr>
      </a:solidFill>
      <a:round/>
    </a:ln>
    <a:effectLst/>
  </c:spPr>
  <c:txPr>
    <a:bodyPr/>
    <a:lstStyle/>
    <a:p>
      <a:pPr>
        <a:defRPr sz="1600">
          <a:solidFill>
            <a:srgbClr val="00B0F0"/>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rgbClr val="00B0F0"/>
                </a:solidFill>
                <a:latin typeface="+mn-lt"/>
                <a:ea typeface="+mn-ea"/>
                <a:cs typeface="+mn-cs"/>
              </a:defRPr>
            </a:pPr>
            <a:r>
              <a:rPr lang="sr-Latn-RS"/>
              <a:t>Bicarbonates (HCO3-)</a:t>
            </a:r>
            <a:endParaRPr lang="en-US"/>
          </a:p>
        </c:rich>
      </c:tx>
      <c:overlay val="0"/>
      <c:spPr>
        <a:noFill/>
        <a:ln>
          <a:noFill/>
        </a:ln>
        <a:effectLst/>
      </c:spPr>
      <c:txPr>
        <a:bodyPr rot="0" spcFirstLastPara="1" vertOverflow="ellipsis" vert="horz" wrap="square" anchor="ctr" anchorCtr="1"/>
        <a:lstStyle/>
        <a:p>
          <a:pPr>
            <a:defRPr sz="1920" b="0" i="0" u="none" strike="noStrike" kern="1200" spc="0" baseline="0">
              <a:solidFill>
                <a:srgbClr val="00B0F0"/>
              </a:solidFill>
              <a:latin typeface="+mn-lt"/>
              <a:ea typeface="+mn-ea"/>
              <a:cs typeface="+mn-cs"/>
            </a:defRPr>
          </a:pPr>
          <a:endParaRPr lang="en-US"/>
        </a:p>
      </c:txPr>
    </c:title>
    <c:autoTitleDeleted val="0"/>
    <c:plotArea>
      <c:layout/>
      <c:barChart>
        <c:barDir val="col"/>
        <c:grouping val="clustered"/>
        <c:varyColors val="0"/>
        <c:ser>
          <c:idx val="0"/>
          <c:order val="0"/>
          <c:tx>
            <c:strRef>
              <c:f>Bicarbonates!$B$1</c:f>
              <c:strCache>
                <c:ptCount val="1"/>
                <c:pt idx="0">
                  <c:v>Tap water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Bicarbonates!$A$2</c:f>
              <c:strCache>
                <c:ptCount val="1"/>
                <c:pt idx="0">
                  <c:v>Bicarbonates mg/l</c:v>
                </c:pt>
              </c:strCache>
            </c:strRef>
          </c:cat>
          <c:val>
            <c:numRef>
              <c:f>Bicarbonates!$B$2</c:f>
              <c:numCache>
                <c:formatCode>General</c:formatCode>
                <c:ptCount val="1"/>
                <c:pt idx="0">
                  <c:v>187.9</c:v>
                </c:pt>
              </c:numCache>
            </c:numRef>
          </c:val>
          <c:extLst>
            <c:ext xmlns:c16="http://schemas.microsoft.com/office/drawing/2014/chart" uri="{C3380CC4-5D6E-409C-BE32-E72D297353CC}">
              <c16:uniqueId val="{00000000-BD10-4D3F-A5AB-46D12C62D68B}"/>
            </c:ext>
          </c:extLst>
        </c:ser>
        <c:ser>
          <c:idx val="1"/>
          <c:order val="1"/>
          <c:tx>
            <c:strRef>
              <c:f>Bicarbonates!$C$1</c:f>
              <c:strCache>
                <c:ptCount val="1"/>
                <c:pt idx="0">
                  <c:v>NMW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Bicarbonates!$A$2</c:f>
              <c:strCache>
                <c:ptCount val="1"/>
                <c:pt idx="0">
                  <c:v>Bicarbonates mg/l</c:v>
                </c:pt>
              </c:strCache>
            </c:strRef>
          </c:cat>
          <c:val>
            <c:numRef>
              <c:f>Bicarbonates!$C$2</c:f>
              <c:numCache>
                <c:formatCode>General</c:formatCode>
                <c:ptCount val="1"/>
                <c:pt idx="0">
                  <c:v>388.5</c:v>
                </c:pt>
              </c:numCache>
            </c:numRef>
          </c:val>
          <c:extLst>
            <c:ext xmlns:c16="http://schemas.microsoft.com/office/drawing/2014/chart" uri="{C3380CC4-5D6E-409C-BE32-E72D297353CC}">
              <c16:uniqueId val="{00000001-BD10-4D3F-A5AB-46D12C62D68B}"/>
            </c:ext>
          </c:extLst>
        </c:ser>
        <c:dLbls>
          <c:showLegendKey val="0"/>
          <c:showVal val="0"/>
          <c:showCatName val="0"/>
          <c:showSerName val="0"/>
          <c:showPercent val="0"/>
          <c:showBubbleSize val="0"/>
        </c:dLbls>
        <c:gapWidth val="219"/>
        <c:overlap val="-27"/>
        <c:axId val="39398456"/>
        <c:axId val="39398848"/>
      </c:barChart>
      <c:catAx>
        <c:axId val="3939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crossAx val="39398848"/>
        <c:crosses val="autoZero"/>
        <c:auto val="1"/>
        <c:lblAlgn val="ctr"/>
        <c:lblOffset val="100"/>
        <c:noMultiLvlLbl val="0"/>
      </c:catAx>
      <c:valAx>
        <c:axId val="3939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crossAx val="39398456"/>
        <c:crosses val="autoZero"/>
        <c:crossBetween val="between"/>
      </c:valAx>
      <c:spPr>
        <a:noFill/>
        <a:ln>
          <a:noFill/>
        </a:ln>
        <a:effectLst/>
      </c:spPr>
    </c:plotArea>
    <c:legend>
      <c:legendPos val="b"/>
      <c:layout>
        <c:manualLayout>
          <c:xMode val="edge"/>
          <c:yMode val="edge"/>
          <c:x val="0.14424892355318555"/>
          <c:y val="0.91072442101550932"/>
          <c:w val="0.85517613647612301"/>
          <c:h val="7.2180971323683479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B0F0"/>
              </a:solidFill>
              <a:latin typeface="+mn-lt"/>
              <a:ea typeface="+mn-ea"/>
              <a:cs typeface="+mn-cs"/>
            </a:defRPr>
          </a:pPr>
          <a:endParaRPr lang="en-US"/>
        </a:p>
      </c:txPr>
    </c:legend>
    <c:plotVisOnly val="1"/>
    <c:dispBlanksAs val="gap"/>
    <c:showDLblsOverMax val="0"/>
  </c:chart>
  <c:spPr>
    <a:noFill/>
    <a:ln w="9525" cap="flat" cmpd="sng" algn="ctr">
      <a:solidFill>
        <a:schemeClr val="accent1">
          <a:alpha val="94000"/>
        </a:schemeClr>
      </a:solidFill>
      <a:round/>
    </a:ln>
    <a:effectLst/>
  </c:spPr>
  <c:txPr>
    <a:bodyPr/>
    <a:lstStyle/>
    <a:p>
      <a:pPr>
        <a:defRPr sz="1600" baseline="0">
          <a:solidFill>
            <a:srgbClr val="00B0F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FCF41-8E51-4261-91D4-C4524897F318}"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898AA-7043-4769-B784-26581399C4A7}" type="slidenum">
              <a:rPr lang="en-US" smtClean="0"/>
              <a:t>‹#›</a:t>
            </a:fld>
            <a:endParaRPr lang="en-US"/>
          </a:p>
        </p:txBody>
      </p:sp>
    </p:spTree>
    <p:extLst>
      <p:ext uri="{BB962C8B-B14F-4D97-AF65-F5344CB8AC3E}">
        <p14:creationId xmlns:p14="http://schemas.microsoft.com/office/powerpoint/2010/main" val="239095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water in the human body has a complex role, participates in almost all metabolic processes, ensures proper functioning of all cells, organs and systems, and above all helps maintain normal body temperature (thermoregulation) as core component of physiological homeostasis and survival.[1] </a:t>
            </a:r>
          </a:p>
          <a:p>
            <a:endParaRPr lang="en-US"/>
          </a:p>
          <a:p>
            <a:r>
              <a:rPr lang="en-US"/>
              <a:t>As a key factor in the human body, in newborn babies, the percentage of water in the body is up to 75% and continually throughout life, the proportion of water is reduced, in the adult male declining to about 60% and in women to 50-55%.[2] </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2</a:t>
            </a:fld>
            <a:endParaRPr lang="en-US"/>
          </a:p>
        </p:txBody>
      </p:sp>
    </p:spTree>
    <p:extLst>
      <p:ext uri="{BB962C8B-B14F-4D97-AF65-F5344CB8AC3E}">
        <p14:creationId xmlns:p14="http://schemas.microsoft.com/office/powerpoint/2010/main" val="391332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Water containing calcium carbonate at concentrations below 60 mg/l is generally considered as soft; 60–120 mg/l, moderately hard; 120–180 mg/l, hard; and more than 180 mg/l, very hard (McGowan, 2000). </a:t>
            </a:r>
          </a:p>
          <a:p>
            <a:r>
              <a:rPr lang="en-US"/>
              <a:t>micronutrient important for proper development and functioning of the musculoskeletal system</a:t>
            </a:r>
          </a:p>
          <a:p>
            <a:r>
              <a:rPr lang="en-US"/>
              <a:t>improves prefered taste of water*</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13</a:t>
            </a:fld>
            <a:endParaRPr lang="en-US"/>
          </a:p>
        </p:txBody>
      </p:sp>
    </p:spTree>
    <p:extLst>
      <p:ext uri="{BB962C8B-B14F-4D97-AF65-F5344CB8AC3E}">
        <p14:creationId xmlns:p14="http://schemas.microsoft.com/office/powerpoint/2010/main" val="35485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mineral water, bicarbonates are present due to natural processes - water passing through several layers of limestone which filters the water and partly dissolves in it, thus elevating levels of bicarbonates</a:t>
            </a:r>
          </a:p>
          <a:p>
            <a:endParaRPr lang="en-US"/>
          </a:p>
          <a:p>
            <a:r>
              <a:rPr lang="en-US"/>
              <a:t>Although there is no maximum or minimum defined by the quantity, bicarbonates play a significant role in the maintenance of acid-base balance in the body, and, as being the negatively charged ions, form part of one of the most important buffer systems in the body, to which all other buffering systems in human body adjust to.</a:t>
            </a:r>
          </a:p>
          <a:p>
            <a:endParaRPr lang="en-US"/>
          </a:p>
          <a:p>
            <a:r>
              <a:rPr lang="en-US"/>
              <a:t>in emergence situations when primary disease is accompanied by a high body temperature, vomiting or diarrhea</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14</a:t>
            </a:fld>
            <a:endParaRPr lang="en-US"/>
          </a:p>
        </p:txBody>
      </p:sp>
    </p:spTree>
    <p:extLst>
      <p:ext uri="{BB962C8B-B14F-4D97-AF65-F5344CB8AC3E}">
        <p14:creationId xmlns:p14="http://schemas.microsoft.com/office/powerpoint/2010/main" val="423483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Taste is a vital sensory process that facilitates the ingestion of nutritive substances and the avoidance of toxins. </a:t>
            </a:r>
          </a:p>
          <a:p>
            <a:endParaRPr lang="en-US"/>
          </a:p>
          <a:p>
            <a:r>
              <a:rPr lang="en-US"/>
              <a:t>It is not surprising, then, that the perception of taste stimuli is highly informed by the homeostatic state of the organism, as well as </a:t>
            </a:r>
            <a:r>
              <a:rPr lang="sr-Latn-RS"/>
              <a:t> </a:t>
            </a:r>
            <a:r>
              <a:rPr lang="en-US"/>
              <a:t>prior experiences with appetitive and aversive stimuli.</a:t>
            </a:r>
            <a:endParaRPr lang="sr-Latn-RS"/>
          </a:p>
          <a:p>
            <a:r>
              <a:rPr lang="en-US" sz="1200" b="0" i="0" kern="1200">
                <a:solidFill>
                  <a:schemeClr val="tx1"/>
                </a:solidFill>
                <a:effectLst/>
                <a:latin typeface="+mn-lt"/>
                <a:ea typeface="+mn-ea"/>
                <a:cs typeface="+mn-cs"/>
              </a:rPr>
              <a:t>When consumers decide whether they like a product, taste is the most important factor. Every survey that the International Food Information Council Foundation has carried out to date has confirmed this, and in 2020 88% of those surveyed stated taste as their primary reason for buying a product. With statistics like this, it’s clear that </a:t>
            </a:r>
            <a:r>
              <a:rPr lang="en-US" sz="1200" b="1" i="0" kern="1200">
                <a:solidFill>
                  <a:schemeClr val="tx1"/>
                </a:solidFill>
                <a:effectLst/>
                <a:latin typeface="+mn-lt"/>
                <a:ea typeface="+mn-ea"/>
                <a:cs typeface="+mn-cs"/>
              </a:rPr>
              <a:t>taste should be a key focus</a:t>
            </a:r>
            <a:r>
              <a:rPr lang="en-US" sz="1200" b="0" i="0" kern="1200">
                <a:solidFill>
                  <a:schemeClr val="tx1"/>
                </a:solidFill>
                <a:effectLst/>
                <a:latin typeface="+mn-lt"/>
                <a:ea typeface="+mn-ea"/>
                <a:cs typeface="+mn-cs"/>
              </a:rPr>
              <a:t> during product development and a key criteria in the decision to launch the product commercially.</a:t>
            </a:r>
            <a:endParaRPr lang="sr-Latn-R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In terms of food and drink products, </a:t>
            </a:r>
            <a:r>
              <a:rPr lang="en-US" sz="1200" b="1" i="0" kern="1200">
                <a:solidFill>
                  <a:schemeClr val="tx1"/>
                </a:solidFill>
                <a:effectLst/>
                <a:latin typeface="+mn-lt"/>
                <a:ea typeface="+mn-ea"/>
                <a:cs typeface="+mn-cs"/>
              </a:rPr>
              <a:t>taste is central to the second moment of truth</a:t>
            </a:r>
            <a:r>
              <a:rPr lang="en-US" sz="1200" b="0" i="0" kern="1200">
                <a:solidFill>
                  <a:schemeClr val="tx1"/>
                </a:solidFill>
                <a:effectLst/>
                <a:latin typeface="+mn-lt"/>
                <a:ea typeface="+mn-ea"/>
                <a:cs typeface="+mn-cs"/>
              </a:rPr>
              <a:t> and is the most important re-purchase driver</a:t>
            </a:r>
            <a:endParaRPr lang="en-US"/>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15</a:t>
            </a:fld>
            <a:endParaRPr lang="en-US"/>
          </a:p>
        </p:txBody>
      </p:sp>
    </p:spTree>
    <p:extLst>
      <p:ext uri="{BB962C8B-B14F-4D97-AF65-F5344CB8AC3E}">
        <p14:creationId xmlns:p14="http://schemas.microsoft.com/office/powerpoint/2010/main" val="290689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Taste is the effect of chemical reaction between substances in mouth with the taste receptor cells. Humans detect taste with taste receptor cells. Taste can be of various forms like sweet, salty, bitter, sour, etc. </a:t>
            </a:r>
          </a:p>
          <a:p>
            <a:endParaRPr lang="en-US"/>
          </a:p>
          <a:p>
            <a:r>
              <a:rPr lang="en-US"/>
              <a:t>We cannot identify taste of sample or solution unless and until it is tasted by human tongue. </a:t>
            </a:r>
          </a:p>
          <a:p>
            <a:endParaRPr lang="en-US"/>
          </a:p>
          <a:p>
            <a:r>
              <a:rPr lang="en-US"/>
              <a:t>The dissolved molecules and ions of a solution will decide the pH and conductivity of that solution. </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16</a:t>
            </a:fld>
            <a:endParaRPr lang="en-US"/>
          </a:p>
        </p:txBody>
      </p:sp>
    </p:spTree>
    <p:extLst>
      <p:ext uri="{BB962C8B-B14F-4D97-AF65-F5344CB8AC3E}">
        <p14:creationId xmlns:p14="http://schemas.microsoft.com/office/powerpoint/2010/main" val="349729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six important nutrients (Ca2+, Mg2+, Na+, K+, HCO−3, Cl−)</a:t>
            </a:r>
          </a:p>
          <a:p>
            <a:endParaRPr lang="en-US"/>
          </a:p>
          <a:p>
            <a:r>
              <a:rPr lang="en-US"/>
              <a:t>The preferred bottled and tap water samples were associated with moderate (relatively to the parameters mean values) contents of total dissolved solids and with relatively high concentrations of HCO₃⁻, SO₄²⁻, Ca²⁺ and Mg²⁺ as well as with relatively high pH values. </a:t>
            </a:r>
          </a:p>
          <a:p>
            <a:r>
              <a:rPr lang="en-US"/>
              <a:t>High concentrations of Na⁺, K⁺ and Cl⁻ were scored low by many of the panelists, </a:t>
            </a:r>
          </a:p>
          <a:p>
            <a:r>
              <a:rPr lang="en-US"/>
              <a:t>while residual chlorine did not affect the ratings, but did enable the panel to distinguish between bottled mineral water and tap water samples</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17</a:t>
            </a:fld>
            <a:endParaRPr lang="en-US"/>
          </a:p>
        </p:txBody>
      </p:sp>
    </p:spTree>
    <p:extLst>
      <p:ext uri="{BB962C8B-B14F-4D97-AF65-F5344CB8AC3E}">
        <p14:creationId xmlns:p14="http://schemas.microsoft.com/office/powerpoint/2010/main" val="54463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fluid replacement in infants and children through the drinks and foods taken daily, the best choice is to provide sufficient quantities of safe drinking water with a moderate mineral content of the abovementioned properties, such as: </a:t>
            </a:r>
          </a:p>
          <a:p>
            <a:endParaRPr lang="en-US"/>
          </a:p>
          <a:p>
            <a:r>
              <a:rPr lang="en-US"/>
              <a:t>TDS, EC, moderatly elevated calcium (Ca) and bicarbonates (HCO3-), </a:t>
            </a:r>
          </a:p>
          <a:p>
            <a:endParaRPr lang="en-US"/>
          </a:p>
          <a:p>
            <a:r>
              <a:rPr lang="en-US"/>
              <a:t>natural mineral water, with similar mineralisation (as local tap water), could be suitable for regular daily intake and oral rehydration in all healthy individuals including children, in the daily amounts according to the EFSA document, stated for each age group.</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18</a:t>
            </a:fld>
            <a:endParaRPr lang="en-US"/>
          </a:p>
        </p:txBody>
      </p:sp>
    </p:spTree>
    <p:extLst>
      <p:ext uri="{BB962C8B-B14F-4D97-AF65-F5344CB8AC3E}">
        <p14:creationId xmlns:p14="http://schemas.microsoft.com/office/powerpoint/2010/main" val="72198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19</a:t>
            </a:fld>
            <a:endParaRPr lang="en-US"/>
          </a:p>
        </p:txBody>
      </p:sp>
    </p:spTree>
    <p:extLst>
      <p:ext uri="{BB962C8B-B14F-4D97-AF65-F5344CB8AC3E}">
        <p14:creationId xmlns:p14="http://schemas.microsoft.com/office/powerpoint/2010/main" val="165217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Water from the body is lost through urine, stool, sweat, during breathing and through the skin. </a:t>
            </a:r>
            <a:endParaRPr lang="sr-Latn-RS"/>
          </a:p>
          <a:p>
            <a:r>
              <a:rPr lang="en-US"/>
              <a:t>These processes are under very precise control of the internal organs, especially the kidneys which the corresponding response time is caused by changes in the concentration of the body fluids of some 1-2%. </a:t>
            </a:r>
            <a:r>
              <a:rPr lang="sr-Latn-RS"/>
              <a:t>(avg. 75 kg person 400 – 800 ml) 2-4 glasses of water</a:t>
            </a:r>
          </a:p>
          <a:p>
            <a:r>
              <a:rPr lang="sr-Latn-RS"/>
              <a:t>a</a:t>
            </a:r>
            <a:r>
              <a:rPr lang="en-US"/>
              <a:t>ll of the above is greatly influenced by climate and microclimate conditions in the environment in which we find ourselves, age, the adequacy of clothes in which one person is, the type of activities performed, as well as the general health of the body, including the proper functioning of each system and organ in our body.</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4</a:t>
            </a:fld>
            <a:endParaRPr lang="en-US"/>
          </a:p>
        </p:txBody>
      </p:sp>
    </p:spTree>
    <p:extLst>
      <p:ext uri="{BB962C8B-B14F-4D97-AF65-F5344CB8AC3E}">
        <p14:creationId xmlns:p14="http://schemas.microsoft.com/office/powerpoint/2010/main" val="13697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infants and children at an early age there is a significant water loss through the skin, because at that age the ratio of skin surface area and volume of the body is two to three times higher than in adults, reflecting lower water reserves and a larger area for the loss of water that are characteristic of the early stages of life</a:t>
            </a:r>
          </a:p>
          <a:p>
            <a:r>
              <a:rPr lang="en-US"/>
              <a:t>infants up to 6 months of age should intake 100 to 190 ml of fluid per kilogram of body weight (BW) per day; from 6 to 12 months of age 0.8 to 1.0 l / day. During the second year of life1.1 to 1.2 liters of fluid every day. Values appropriate for water intake for boys and girls aged 2 to 3 years are estimated to be 1.3 l per day.</a:t>
            </a:r>
          </a:p>
          <a:p>
            <a:r>
              <a:rPr lang="en-US"/>
              <a:t>as well, the adult and senior age individuals frequently expose themselves to a high risk of dehydration due to insufficient daily intake of fluids (especially water) while on chronic blood pressure-lowering therapy, often with diuretic component</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5</a:t>
            </a:fld>
            <a:endParaRPr lang="en-US"/>
          </a:p>
        </p:txBody>
      </p:sp>
    </p:spTree>
    <p:extLst>
      <p:ext uri="{BB962C8B-B14F-4D97-AF65-F5344CB8AC3E}">
        <p14:creationId xmlns:p14="http://schemas.microsoft.com/office/powerpoint/2010/main" val="374222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natural mineral water and tap water samples were collected according to applicable standards (SRPS ISO 5667-5, SRPS ISO 5667-11). </a:t>
            </a:r>
          </a:p>
          <a:p>
            <a:r>
              <a:rPr lang="en-US"/>
              <a:t>We compared the results of analysis of chemical and physical properties of water samples performed in the ISO 17025 accredited laboratory of City Institute of Public Health (Belgrade, Serbia) following standards and methods stated for every parameter listed. </a:t>
            </a:r>
          </a:p>
          <a:p>
            <a:r>
              <a:rPr lang="en-US"/>
              <a:t>All compared parameters are listed according to national regulations : Regulation on Hygienic Standards of Drinking Water (“Official Gazette FRY, nº 42/98 and 44/99”, and „ Official Gazette RS“, nº 28/2019) and Regulation on quality and other demands for natural mineral waters, natural spring waters and still waters („Official Gazette SCG, nº 53/05 and 43/13“).</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6</a:t>
            </a:fld>
            <a:endParaRPr lang="en-US"/>
          </a:p>
        </p:txBody>
      </p:sp>
    </p:spTree>
    <p:extLst>
      <p:ext uri="{BB962C8B-B14F-4D97-AF65-F5344CB8AC3E}">
        <p14:creationId xmlns:p14="http://schemas.microsoft.com/office/powerpoint/2010/main" val="229436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basis of the reports of the results of the laboratory analysis of water samples, in terms of the studied physico-chemical parameters, we found that the analyzed sample of natural mineral water, compared to drinking water from public water supply system, contains a moderate levels of mineral substances with a slightly increased content of calcium and bicarbonates</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7</a:t>
            </a:fld>
            <a:endParaRPr lang="en-US"/>
          </a:p>
        </p:txBody>
      </p:sp>
    </p:spTree>
    <p:extLst>
      <p:ext uri="{BB962C8B-B14F-4D97-AF65-F5344CB8AC3E}">
        <p14:creationId xmlns:p14="http://schemas.microsoft.com/office/powerpoint/2010/main" val="208160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Concentrations of TDS from natural sources have been found to vary from less than 30 mg/litre to as much as 6000 mg/litre (5), depending on the solubilities of minerals in different geological regions.</a:t>
            </a:r>
          </a:p>
          <a:p>
            <a:endParaRPr lang="en-US"/>
          </a:p>
          <a:p>
            <a:endParaRPr lang="en-US"/>
          </a:p>
          <a:p>
            <a:r>
              <a:rPr lang="en-US"/>
              <a:t>an optimum level for total dissolved salts (250-500 mg/L for bicarbonate water);</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9</a:t>
            </a:fld>
            <a:endParaRPr lang="en-US"/>
          </a:p>
        </p:txBody>
      </p:sp>
    </p:spTree>
    <p:extLst>
      <p:ext uri="{BB962C8B-B14F-4D97-AF65-F5344CB8AC3E}">
        <p14:creationId xmlns:p14="http://schemas.microsoft.com/office/powerpoint/2010/main" val="398815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 or Electrical Conductivity of water is its ability to conduct an electric current. </a:t>
            </a:r>
          </a:p>
          <a:p>
            <a:r>
              <a:rPr lang="en-US"/>
              <a:t>Salts or other chemicals that dissolve in water can break down into positively and negatively charged ions. </a:t>
            </a:r>
          </a:p>
          <a:p>
            <a:r>
              <a:rPr lang="en-US"/>
              <a:t>These free ions in the water conduct electricity, so the water electrical conductivity depends on the concentration of ions. </a:t>
            </a:r>
          </a:p>
          <a:p>
            <a:r>
              <a:rPr lang="en-US"/>
              <a:t>Salinity and total dissolved solids (TDS) are used to calculate the EC of water, which helps to indicate the water’s purity. </a:t>
            </a:r>
          </a:p>
          <a:p>
            <a:endParaRPr lang="en-US"/>
          </a:p>
          <a:p>
            <a:r>
              <a:rPr lang="en-US"/>
              <a:t>The purer the water the lower the conductivity.- but taste and potential health effects?</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10</a:t>
            </a:fld>
            <a:endParaRPr lang="en-US"/>
          </a:p>
        </p:txBody>
      </p:sp>
    </p:spTree>
    <p:extLst>
      <p:ext uri="{BB962C8B-B14F-4D97-AF65-F5344CB8AC3E}">
        <p14:creationId xmlns:p14="http://schemas.microsoft.com/office/powerpoint/2010/main" val="162767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Low-mineral water markedly: </a:t>
            </a:r>
          </a:p>
          <a:p>
            <a:r>
              <a:rPr lang="en-US"/>
              <a:t>1.) increased diuresis (almost by 20%, on average), body water volume, and serum sodium concentrations, </a:t>
            </a:r>
          </a:p>
          <a:p>
            <a:r>
              <a:rPr lang="en-US"/>
              <a:t>2.) decreased serum potassium concentration, and </a:t>
            </a:r>
          </a:p>
          <a:p>
            <a:r>
              <a:rPr lang="en-US"/>
              <a:t>3.) increased the elimination of sodium, potassium, chloride, calcium and magnesium ions from the body. </a:t>
            </a:r>
          </a:p>
          <a:p>
            <a:r>
              <a:rPr lang="en-US"/>
              <a:t>due to osmotic changes in the blood plasma</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11</a:t>
            </a:fld>
            <a:endParaRPr lang="en-US"/>
          </a:p>
        </p:txBody>
      </p:sp>
    </p:spTree>
    <p:extLst>
      <p:ext uri="{BB962C8B-B14F-4D97-AF65-F5344CB8AC3E}">
        <p14:creationId xmlns:p14="http://schemas.microsoft.com/office/powerpoint/2010/main" val="426914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Calculated according to presence of Ca, Mg ions</a:t>
            </a:r>
          </a:p>
          <a:p>
            <a:endParaRPr lang="en-US"/>
          </a:p>
          <a:p>
            <a:r>
              <a:rPr lang="en-US"/>
              <a:t>Although hardness is caused by cations, it may also be discussed in terms of carbonate (temporary) and non-carbonate (permanent) hardness.</a:t>
            </a:r>
          </a:p>
          <a:p>
            <a:r>
              <a:rPr lang="en-US"/>
              <a:t>Not considered a health hazard.</a:t>
            </a:r>
          </a:p>
          <a:p>
            <a:r>
              <a:rPr lang="en-US"/>
              <a:t>potentially improves some of the gastrointestinal functions allowing better digestibility. </a:t>
            </a:r>
          </a:p>
          <a:p>
            <a:endParaRPr lang="en-US"/>
          </a:p>
        </p:txBody>
      </p:sp>
      <p:sp>
        <p:nvSpPr>
          <p:cNvPr id="4" name="Slide Number Placeholder 3"/>
          <p:cNvSpPr>
            <a:spLocks noGrp="1"/>
          </p:cNvSpPr>
          <p:nvPr>
            <p:ph type="sldNum" sz="quarter" idx="10"/>
          </p:nvPr>
        </p:nvSpPr>
        <p:spPr/>
        <p:txBody>
          <a:bodyPr/>
          <a:lstStyle/>
          <a:p>
            <a:fld id="{D7D4714D-3454-4FAB-A3B7-C2889B0D1C22}" type="slidenum">
              <a:rPr lang="en-US" smtClean="0"/>
              <a:t>12</a:t>
            </a:fld>
            <a:endParaRPr lang="en-US"/>
          </a:p>
        </p:txBody>
      </p:sp>
    </p:spTree>
    <p:extLst>
      <p:ext uri="{BB962C8B-B14F-4D97-AF65-F5344CB8AC3E}">
        <p14:creationId xmlns:p14="http://schemas.microsoft.com/office/powerpoint/2010/main" val="422865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F85A-931B-E6CD-A48D-9C1527BA7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4B253F-1D5A-E48E-94B0-34903D053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E72AE-0065-C057-154E-EC8296A0B7E1}"/>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5" name="Footer Placeholder 4">
            <a:extLst>
              <a:ext uri="{FF2B5EF4-FFF2-40B4-BE49-F238E27FC236}">
                <a16:creationId xmlns:a16="http://schemas.microsoft.com/office/drawing/2014/main" id="{C85901C8-F52A-D548-8C13-0E0854A0C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C0C52-DD5A-ACA0-1413-94EB53B5CEBD}"/>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86386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5F18-7F1B-08DD-2D02-E4E08012FA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A8328-6450-9697-C663-010E801225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D6823-E7A6-7928-744F-4E2B30FF7224}"/>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5" name="Footer Placeholder 4">
            <a:extLst>
              <a:ext uri="{FF2B5EF4-FFF2-40B4-BE49-F238E27FC236}">
                <a16:creationId xmlns:a16="http://schemas.microsoft.com/office/drawing/2014/main" id="{907B577A-44AA-3D40-F062-265E3049A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97B83-77D8-6A44-0339-66032CCE56F1}"/>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9745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93EF0-CC15-88BE-64DD-A246C1D216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65A648-099F-1DCD-77BF-269E5B98B8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8F21F-FC77-87F7-0B97-04616907F352}"/>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5" name="Footer Placeholder 4">
            <a:extLst>
              <a:ext uri="{FF2B5EF4-FFF2-40B4-BE49-F238E27FC236}">
                <a16:creationId xmlns:a16="http://schemas.microsoft.com/office/drawing/2014/main" id="{F214CEA1-B87B-11B2-7E73-5663CBCD5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B1C0C-45B1-38EF-F750-CEF45F13CB76}"/>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92877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8341-8923-E3FB-66BE-66D2AC246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D1729-8384-03FE-2208-0E5DC0143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35DFA-37E7-F336-FC89-54B007B78F29}"/>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5" name="Footer Placeholder 4">
            <a:extLst>
              <a:ext uri="{FF2B5EF4-FFF2-40B4-BE49-F238E27FC236}">
                <a16:creationId xmlns:a16="http://schemas.microsoft.com/office/drawing/2014/main" id="{2B93DC45-216E-97B6-C50A-07E5BCED2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4CECA-38F1-E618-BA95-DEE1373FEC88}"/>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40495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55A6-BEAB-1757-F586-7E5F3CA75B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C99D6-B161-7A4F-AE57-FE4F1EADF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C60396-BC51-75AF-4F39-069B6A0084DC}"/>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5" name="Footer Placeholder 4">
            <a:extLst>
              <a:ext uri="{FF2B5EF4-FFF2-40B4-BE49-F238E27FC236}">
                <a16:creationId xmlns:a16="http://schemas.microsoft.com/office/drawing/2014/main" id="{2F2E24D4-F864-1648-9F30-2DB6A7ACD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6F7E7-FE77-028E-9FD2-D78328F0A184}"/>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26886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5F21-38D4-CDAB-257A-E852611AC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6E7A0B-7DAA-848C-D570-1102D41717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1A8279-BAF1-45D0-A85D-0E7A6D2FD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3803D1-CB01-2F54-C93D-DE089A0AA1C5}"/>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6" name="Footer Placeholder 5">
            <a:extLst>
              <a:ext uri="{FF2B5EF4-FFF2-40B4-BE49-F238E27FC236}">
                <a16:creationId xmlns:a16="http://schemas.microsoft.com/office/drawing/2014/main" id="{26A025AA-F128-BD3F-B2C5-EDA06DEA4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9A56A-6C41-B5AE-02F1-33C3269389BE}"/>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15992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00EE-2EC5-E7AB-F5F0-DD3368FA96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1FC28-A801-3C2E-8AAA-41B7B7B44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396A-8541-88C8-1DBD-09D1C4FE9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A07606-FA5D-6514-5702-C2384A4D2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C7EFE-DAC5-4C90-3B28-6F88D0BE14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E1FDD5-CDAF-8058-AE38-6642BC0FC59C}"/>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8" name="Footer Placeholder 7">
            <a:extLst>
              <a:ext uri="{FF2B5EF4-FFF2-40B4-BE49-F238E27FC236}">
                <a16:creationId xmlns:a16="http://schemas.microsoft.com/office/drawing/2014/main" id="{7BAEB246-56A5-90BB-1D5B-37610BF69F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C6A588-9BDF-0036-BEDB-C7C2935D30A7}"/>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96589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57B9-31B7-9C6D-AC02-BE70D75635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C11FA3-222C-862B-ABF8-6F0AF32B4225}"/>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4" name="Footer Placeholder 3">
            <a:extLst>
              <a:ext uri="{FF2B5EF4-FFF2-40B4-BE49-F238E27FC236}">
                <a16:creationId xmlns:a16="http://schemas.microsoft.com/office/drawing/2014/main" id="{DB8AA33C-5C51-23EF-2CDF-427FE6C367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BB3E97-16EF-80BC-E0E6-99799578003E}"/>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81398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AB23E-D92A-7052-C655-17D0D30EBB72}"/>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3" name="Footer Placeholder 2">
            <a:extLst>
              <a:ext uri="{FF2B5EF4-FFF2-40B4-BE49-F238E27FC236}">
                <a16:creationId xmlns:a16="http://schemas.microsoft.com/office/drawing/2014/main" id="{FDE6188E-1ACF-4E6B-CA7D-EF8259BBC4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FB4F6F-DE15-3CD0-D3B9-5828E3724EDE}"/>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425859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37E4-4842-8B32-728D-8B129A61D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2D145B-99CA-895D-CC3B-6B768CCDF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5B16B5-17B8-9B1C-8308-F60AA9A9E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630BD-5CFC-52D9-4AED-254FCA0C727F}"/>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6" name="Footer Placeholder 5">
            <a:extLst>
              <a:ext uri="{FF2B5EF4-FFF2-40B4-BE49-F238E27FC236}">
                <a16:creationId xmlns:a16="http://schemas.microsoft.com/office/drawing/2014/main" id="{D2F1B695-F2A3-A6D7-62CF-940C79BAD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31FAC-2280-07CC-5512-BCD804A2DF86}"/>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0731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808B-978B-45E5-9870-12364449D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945456-A807-7EC2-C163-F156A5DD9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FEBF59-543D-77EE-1581-EAAFCC2D3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11334-A3D7-153B-6C27-083E131C1800}"/>
              </a:ext>
            </a:extLst>
          </p:cNvPr>
          <p:cNvSpPr>
            <a:spLocks noGrp="1"/>
          </p:cNvSpPr>
          <p:nvPr>
            <p:ph type="dt" sz="half" idx="10"/>
          </p:nvPr>
        </p:nvSpPr>
        <p:spPr/>
        <p:txBody>
          <a:bodyPr/>
          <a:lstStyle/>
          <a:p>
            <a:fld id="{544228D4-3E42-4C80-937B-F3098B6AFECE}" type="datetimeFigureOut">
              <a:rPr lang="en-US" smtClean="0"/>
              <a:t>11/9/2023</a:t>
            </a:fld>
            <a:endParaRPr lang="en-US"/>
          </a:p>
        </p:txBody>
      </p:sp>
      <p:sp>
        <p:nvSpPr>
          <p:cNvPr id="6" name="Footer Placeholder 5">
            <a:extLst>
              <a:ext uri="{FF2B5EF4-FFF2-40B4-BE49-F238E27FC236}">
                <a16:creationId xmlns:a16="http://schemas.microsoft.com/office/drawing/2014/main" id="{0AA15C62-7C1E-78F5-3CBB-D2FA3B1FB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40C41-EE74-F9F0-E54B-D3534C4ADF24}"/>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77510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F8A2C-73DE-8F84-A5B6-512DB54FB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5908E-15AA-DA6D-0103-F947B153A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B678F-E6EC-1B5B-C529-4DED3618D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28D4-3E42-4C80-937B-F3098B6AFECE}" type="datetimeFigureOut">
              <a:rPr lang="en-US" smtClean="0"/>
              <a:t>11/9/2023</a:t>
            </a:fld>
            <a:endParaRPr lang="en-US"/>
          </a:p>
        </p:txBody>
      </p:sp>
      <p:sp>
        <p:nvSpPr>
          <p:cNvPr id="5" name="Footer Placeholder 4">
            <a:extLst>
              <a:ext uri="{FF2B5EF4-FFF2-40B4-BE49-F238E27FC236}">
                <a16:creationId xmlns:a16="http://schemas.microsoft.com/office/drawing/2014/main" id="{1F0211A1-FB64-8F7A-E00C-958D9C95A3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5C0EA8-1F10-7C7E-38B6-84F8892E3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11A65-1EF2-4353-910F-B799207884FD}" type="slidenum">
              <a:rPr lang="en-US" smtClean="0"/>
              <a:t>‹#›</a:t>
            </a:fld>
            <a:endParaRPr lang="en-US"/>
          </a:p>
        </p:txBody>
      </p:sp>
    </p:spTree>
    <p:extLst>
      <p:ext uri="{BB962C8B-B14F-4D97-AF65-F5344CB8AC3E}">
        <p14:creationId xmlns:p14="http://schemas.microsoft.com/office/powerpoint/2010/main" val="286384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ste-institute.com/en/resources/blog/importance-of-taste-in-product-development%20202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794" y="1190486"/>
            <a:ext cx="10079102" cy="2411552"/>
          </a:xfrm>
        </p:spPr>
        <p:txBody>
          <a:bodyPr/>
          <a:lstStyle/>
          <a:p>
            <a:r>
              <a:rPr lang="en-US" sz="4800">
                <a:solidFill>
                  <a:srgbClr val="00B0F0"/>
                </a:solidFill>
              </a:rPr>
              <a:t>Physico-chemical properties of natural mineral water suitable for frequent hydration as a healthy lifestyle choice</a:t>
            </a:r>
            <a:endParaRPr lang="en-US" sz="3600">
              <a:solidFill>
                <a:srgbClr val="00B0F0"/>
              </a:solidFill>
            </a:endParaRPr>
          </a:p>
        </p:txBody>
      </p:sp>
      <p:sp>
        <p:nvSpPr>
          <p:cNvPr id="3" name="Subtitle 2"/>
          <p:cNvSpPr>
            <a:spLocks noGrp="1"/>
          </p:cNvSpPr>
          <p:nvPr>
            <p:ph type="subTitle" idx="1"/>
          </p:nvPr>
        </p:nvSpPr>
        <p:spPr>
          <a:xfrm>
            <a:off x="1524000" y="3856038"/>
            <a:ext cx="9144000" cy="1655762"/>
          </a:xfrm>
        </p:spPr>
        <p:txBody>
          <a:bodyPr>
            <a:noAutofit/>
          </a:bodyPr>
          <a:lstStyle/>
          <a:p>
            <a:r>
              <a:rPr lang="en-US" sz="1600">
                <a:solidFill>
                  <a:srgbClr val="00B0F0"/>
                </a:solidFill>
              </a:rPr>
              <a:t>Dušan Avramović</a:t>
            </a:r>
            <a:endParaRPr lang="sr-Latn-RS" sz="1600">
              <a:solidFill>
                <a:srgbClr val="00B0F0"/>
              </a:solidFill>
            </a:endParaRPr>
          </a:p>
          <a:p>
            <a:r>
              <a:rPr lang="sr-Latn-RS" sz="1600">
                <a:solidFill>
                  <a:srgbClr val="00B0F0"/>
                </a:solidFill>
              </a:rPr>
              <a:t>Department for water</a:t>
            </a:r>
            <a:br>
              <a:rPr lang="en-US" sz="1600">
                <a:solidFill>
                  <a:srgbClr val="00B0F0"/>
                </a:solidFill>
              </a:rPr>
            </a:br>
            <a:r>
              <a:rPr lang="en-US" sz="1600">
                <a:solidFill>
                  <a:srgbClr val="00B0F0"/>
                </a:solidFill>
              </a:rPr>
              <a:t>City Institute of Public Health of Belgrade, Serbia</a:t>
            </a:r>
          </a:p>
        </p:txBody>
      </p:sp>
    </p:spTree>
    <p:extLst>
      <p:ext uri="{BB962C8B-B14F-4D97-AF65-F5344CB8AC3E}">
        <p14:creationId xmlns:p14="http://schemas.microsoft.com/office/powerpoint/2010/main" val="209822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2851078"/>
              </p:ext>
            </p:extLst>
          </p:nvPr>
        </p:nvGraphicFramePr>
        <p:xfrm>
          <a:off x="717296" y="1735328"/>
          <a:ext cx="2804159" cy="469595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717296" y="669925"/>
            <a:ext cx="10515600" cy="1325563"/>
          </a:xfrm>
        </p:spPr>
        <p:txBody>
          <a:bodyPr/>
          <a:lstStyle/>
          <a:p>
            <a:r>
              <a:rPr lang="en-US">
                <a:solidFill>
                  <a:srgbClr val="00B0F0"/>
                </a:solidFill>
              </a:rPr>
              <a:t>Electrical Conductivity of water</a:t>
            </a:r>
          </a:p>
        </p:txBody>
      </p:sp>
      <p:sp>
        <p:nvSpPr>
          <p:cNvPr id="7" name="Content Placeholder 2"/>
          <p:cNvSpPr txBox="1">
            <a:spLocks/>
          </p:cNvSpPr>
          <p:nvPr/>
        </p:nvSpPr>
        <p:spPr>
          <a:xfrm>
            <a:off x="3673856" y="1867408"/>
            <a:ext cx="7559040" cy="51937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a:solidFill>
                  <a:srgbClr val="00B0F0"/>
                </a:solidFill>
              </a:rPr>
              <a:t>EC or Electrical Conductivity of water is its ability to conduct an electric current. </a:t>
            </a:r>
            <a:endParaRPr lang="sr-Latn-RS">
              <a:solidFill>
                <a:srgbClr val="00B0F0"/>
              </a:solidFill>
            </a:endParaRPr>
          </a:p>
          <a:p>
            <a:r>
              <a:rPr lang="en-US">
                <a:solidFill>
                  <a:srgbClr val="00B0F0"/>
                </a:solidFill>
              </a:rPr>
              <a:t>Salts or other chemicals that dissolve in water can break down into positively and negatively charged ions. </a:t>
            </a:r>
            <a:endParaRPr lang="sr-Latn-RS">
              <a:solidFill>
                <a:srgbClr val="00B0F0"/>
              </a:solidFill>
            </a:endParaRPr>
          </a:p>
          <a:p>
            <a:r>
              <a:rPr lang="en-US">
                <a:solidFill>
                  <a:srgbClr val="00B0F0"/>
                </a:solidFill>
              </a:rPr>
              <a:t>These free ions in the water conduct electricity, so the water electrical conductivity depends on the concentration of ions. </a:t>
            </a:r>
            <a:endParaRPr lang="sr-Latn-RS">
              <a:solidFill>
                <a:srgbClr val="00B0F0"/>
              </a:solidFill>
            </a:endParaRPr>
          </a:p>
          <a:p>
            <a:r>
              <a:rPr lang="en-US">
                <a:solidFill>
                  <a:srgbClr val="00B0F0"/>
                </a:solidFill>
              </a:rPr>
              <a:t>Salinity and total dissolved solids (TDS) are used to calculate the EC of water, which helps to indicate the water’s purity. </a:t>
            </a:r>
            <a:endParaRPr lang="sr-Latn-RS">
              <a:solidFill>
                <a:srgbClr val="00B0F0"/>
              </a:solidFill>
            </a:endParaRPr>
          </a:p>
          <a:p>
            <a:pPr marL="0" indent="0">
              <a:buNone/>
            </a:pPr>
            <a:endParaRPr lang="sr-Latn-RS">
              <a:solidFill>
                <a:srgbClr val="00B0F0"/>
              </a:solidFill>
            </a:endParaRPr>
          </a:p>
          <a:p>
            <a:r>
              <a:rPr lang="en-US" u="sng">
                <a:solidFill>
                  <a:srgbClr val="00B0F0"/>
                </a:solidFill>
              </a:rPr>
              <a:t>The </a:t>
            </a:r>
            <a:r>
              <a:rPr lang="en-US" b="1" i="1" u="sng">
                <a:solidFill>
                  <a:srgbClr val="00B0F0"/>
                </a:solidFill>
              </a:rPr>
              <a:t>purer</a:t>
            </a:r>
            <a:r>
              <a:rPr lang="en-US" u="sng">
                <a:solidFill>
                  <a:srgbClr val="00B0F0"/>
                </a:solidFill>
              </a:rPr>
              <a:t> the water the lower the conductivity</a:t>
            </a:r>
            <a:r>
              <a:rPr lang="en-US">
                <a:solidFill>
                  <a:srgbClr val="00B0F0"/>
                </a:solidFill>
              </a:rPr>
              <a:t>.</a:t>
            </a:r>
            <a:r>
              <a:rPr lang="sr-Latn-RS">
                <a:solidFill>
                  <a:srgbClr val="00B0F0"/>
                </a:solidFill>
              </a:rPr>
              <a:t>- but taste and potential health effects?</a:t>
            </a:r>
            <a:endParaRPr lang="en-US">
              <a:solidFill>
                <a:srgbClr val="00B0F0"/>
              </a:solidFill>
            </a:endParaRPr>
          </a:p>
        </p:txBody>
      </p:sp>
    </p:spTree>
    <p:extLst>
      <p:ext uri="{BB962C8B-B14F-4D97-AF65-F5344CB8AC3E}">
        <p14:creationId xmlns:p14="http://schemas.microsoft.com/office/powerpoint/2010/main" val="336551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32" y="959004"/>
            <a:ext cx="10515600" cy="1325563"/>
          </a:xfrm>
        </p:spPr>
        <p:txBody>
          <a:bodyPr>
            <a:normAutofit fontScale="90000"/>
          </a:bodyPr>
          <a:lstStyle/>
          <a:p>
            <a:r>
              <a:rPr lang="sr-Latn-RS">
                <a:solidFill>
                  <a:srgbClr val="00B0F0"/>
                </a:solidFill>
              </a:rPr>
              <a:t>EC and TDS </a:t>
            </a:r>
            <a:br>
              <a:rPr lang="sr-Latn-RS">
                <a:solidFill>
                  <a:srgbClr val="00B0F0"/>
                </a:solidFill>
              </a:rPr>
            </a:br>
            <a:r>
              <a:rPr lang="en-US" sz="2400">
                <a:solidFill>
                  <a:srgbClr val="00B0F0"/>
                </a:solidFill>
              </a:rPr>
              <a:t>effects of </a:t>
            </a:r>
            <a:r>
              <a:rPr lang="sr-Latn-RS" sz="2400">
                <a:solidFill>
                  <a:srgbClr val="00B0F0"/>
                </a:solidFill>
              </a:rPr>
              <a:t>„purer“ </a:t>
            </a:r>
            <a:r>
              <a:rPr lang="en-US" sz="2400">
                <a:solidFill>
                  <a:srgbClr val="00B0F0"/>
                </a:solidFill>
              </a:rPr>
              <a:t>water low in TDS (e.g. &lt; 100 mg/L) on water and mineral homeostasis</a:t>
            </a:r>
            <a:r>
              <a:rPr lang="sr-Latn-RS" sz="2400">
                <a:solidFill>
                  <a:srgbClr val="00B0F0"/>
                </a:solidFill>
              </a:rPr>
              <a:t> in human body</a:t>
            </a:r>
            <a:r>
              <a:rPr lang="en-US" sz="2400">
                <a:solidFill>
                  <a:srgbClr val="00B0F0"/>
                </a:solidFill>
              </a:rPr>
              <a:t> </a:t>
            </a:r>
          </a:p>
        </p:txBody>
      </p:sp>
      <p:sp>
        <p:nvSpPr>
          <p:cNvPr id="3" name="Content Placeholder 2"/>
          <p:cNvSpPr>
            <a:spLocks noGrp="1"/>
          </p:cNvSpPr>
          <p:nvPr>
            <p:ph idx="1"/>
          </p:nvPr>
        </p:nvSpPr>
        <p:spPr>
          <a:xfrm>
            <a:off x="1066736" y="2440014"/>
            <a:ext cx="10015792" cy="3689514"/>
          </a:xfrm>
        </p:spPr>
        <p:txBody>
          <a:bodyPr>
            <a:normAutofit/>
          </a:bodyPr>
          <a:lstStyle/>
          <a:p>
            <a:pPr marL="0" indent="0">
              <a:buNone/>
            </a:pPr>
            <a:r>
              <a:rPr lang="en-US">
                <a:solidFill>
                  <a:srgbClr val="00B0F0"/>
                </a:solidFill>
              </a:rPr>
              <a:t>Low-mineral</a:t>
            </a:r>
            <a:r>
              <a:rPr lang="sr-Latn-RS">
                <a:solidFill>
                  <a:srgbClr val="00B0F0"/>
                </a:solidFill>
              </a:rPr>
              <a:t> </a:t>
            </a:r>
            <a:r>
              <a:rPr lang="en-US">
                <a:solidFill>
                  <a:srgbClr val="00B0F0"/>
                </a:solidFill>
              </a:rPr>
              <a:t>water markedly: </a:t>
            </a:r>
            <a:endParaRPr lang="sr-Latn-RS">
              <a:solidFill>
                <a:srgbClr val="00B0F0"/>
              </a:solidFill>
            </a:endParaRPr>
          </a:p>
          <a:p>
            <a:r>
              <a:rPr lang="en-US">
                <a:solidFill>
                  <a:srgbClr val="00B0F0"/>
                </a:solidFill>
              </a:rPr>
              <a:t>increased diuresis (almost by 20%, on average), body water volume, and</a:t>
            </a:r>
            <a:r>
              <a:rPr lang="sr-Latn-RS">
                <a:solidFill>
                  <a:srgbClr val="00B0F0"/>
                </a:solidFill>
              </a:rPr>
              <a:t> </a:t>
            </a:r>
            <a:r>
              <a:rPr lang="en-US">
                <a:solidFill>
                  <a:srgbClr val="00B0F0"/>
                </a:solidFill>
              </a:rPr>
              <a:t>serum sodium concentrations, </a:t>
            </a:r>
            <a:endParaRPr lang="sr-Latn-RS">
              <a:solidFill>
                <a:srgbClr val="00B0F0"/>
              </a:solidFill>
            </a:endParaRPr>
          </a:p>
          <a:p>
            <a:r>
              <a:rPr lang="en-US">
                <a:solidFill>
                  <a:srgbClr val="00B0F0"/>
                </a:solidFill>
              </a:rPr>
              <a:t>decreased serum potassium concentration, and </a:t>
            </a:r>
            <a:endParaRPr lang="sr-Latn-RS">
              <a:solidFill>
                <a:srgbClr val="00B0F0"/>
              </a:solidFill>
            </a:endParaRPr>
          </a:p>
          <a:p>
            <a:r>
              <a:rPr lang="en-US">
                <a:solidFill>
                  <a:srgbClr val="00B0F0"/>
                </a:solidFill>
              </a:rPr>
              <a:t>increased the</a:t>
            </a:r>
            <a:r>
              <a:rPr lang="sr-Latn-RS">
                <a:solidFill>
                  <a:srgbClr val="00B0F0"/>
                </a:solidFill>
              </a:rPr>
              <a:t> </a:t>
            </a:r>
            <a:r>
              <a:rPr lang="en-US">
                <a:solidFill>
                  <a:srgbClr val="00B0F0"/>
                </a:solidFill>
              </a:rPr>
              <a:t>elimination of sodium, potassium, chloride, calcium and magnesium ions from the body. </a:t>
            </a:r>
            <a:endParaRPr lang="sr-Latn-RS">
              <a:solidFill>
                <a:srgbClr val="00B0F0"/>
              </a:solidFill>
            </a:endParaRPr>
          </a:p>
          <a:p>
            <a:r>
              <a:rPr lang="sr-Latn-RS">
                <a:solidFill>
                  <a:srgbClr val="00B0F0"/>
                </a:solidFill>
              </a:rPr>
              <a:t>due to </a:t>
            </a:r>
            <a:r>
              <a:rPr lang="en-US">
                <a:solidFill>
                  <a:srgbClr val="00B0F0"/>
                </a:solidFill>
              </a:rPr>
              <a:t>osmotic change</a:t>
            </a:r>
            <a:r>
              <a:rPr lang="sr-Latn-RS">
                <a:solidFill>
                  <a:srgbClr val="00B0F0"/>
                </a:solidFill>
              </a:rPr>
              <a:t>s</a:t>
            </a:r>
            <a:r>
              <a:rPr lang="en-US">
                <a:solidFill>
                  <a:srgbClr val="00B0F0"/>
                </a:solidFill>
              </a:rPr>
              <a:t> in the blood plasma</a:t>
            </a:r>
          </a:p>
        </p:txBody>
      </p:sp>
      <p:sp>
        <p:nvSpPr>
          <p:cNvPr id="4" name="Rectangle 3"/>
          <p:cNvSpPr/>
          <p:nvPr/>
        </p:nvSpPr>
        <p:spPr>
          <a:xfrm>
            <a:off x="4273232" y="6284975"/>
            <a:ext cx="7443280" cy="215444"/>
          </a:xfrm>
          <a:prstGeom prst="rect">
            <a:avLst/>
          </a:prstGeom>
        </p:spPr>
        <p:txBody>
          <a:bodyPr wrap="square">
            <a:spAutoFit/>
          </a:bodyPr>
          <a:lstStyle/>
          <a:p>
            <a:r>
              <a:rPr lang="en-US" sz="800">
                <a:solidFill>
                  <a:srgbClr val="00B0F0"/>
                </a:solidFill>
              </a:rPr>
              <a:t>Kozisek</a:t>
            </a:r>
            <a:r>
              <a:rPr lang="sr-Latn-RS" sz="800">
                <a:solidFill>
                  <a:srgbClr val="00B0F0"/>
                </a:solidFill>
              </a:rPr>
              <a:t> F.: WHO: </a:t>
            </a:r>
            <a:r>
              <a:rPr lang="en-US" sz="800">
                <a:solidFill>
                  <a:srgbClr val="00B0F0"/>
                </a:solidFill>
              </a:rPr>
              <a:t>HEALTH RISKS FROM DRINKING DEMINERALISED WATER</a:t>
            </a:r>
            <a:r>
              <a:rPr lang="sr-Latn-RS" sz="800">
                <a:solidFill>
                  <a:srgbClr val="00B0F0"/>
                </a:solidFill>
              </a:rPr>
              <a:t> at </a:t>
            </a:r>
            <a:r>
              <a:rPr lang="en-US" sz="800">
                <a:solidFill>
                  <a:srgbClr val="00B0F0"/>
                </a:solidFill>
              </a:rPr>
              <a:t>https://www.who.int/water_sanitation_health/dwq/nutrientschap12.pdf</a:t>
            </a:r>
          </a:p>
        </p:txBody>
      </p:sp>
    </p:spTree>
    <p:extLst>
      <p:ext uri="{BB962C8B-B14F-4D97-AF65-F5344CB8AC3E}">
        <p14:creationId xmlns:p14="http://schemas.microsoft.com/office/powerpoint/2010/main" val="222901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640336"/>
            <a:ext cx="10515600" cy="1325563"/>
          </a:xfrm>
        </p:spPr>
        <p:txBody>
          <a:bodyPr/>
          <a:lstStyle/>
          <a:p>
            <a:r>
              <a:rPr lang="sr-Latn-RS">
                <a:solidFill>
                  <a:srgbClr val="00B0F0"/>
                </a:solidFill>
              </a:rPr>
              <a:t>Hardness in Drinking-water</a:t>
            </a:r>
            <a:endParaRPr lang="en-US">
              <a:solidFill>
                <a:srgbClr val="00B0F0"/>
              </a:solidFill>
            </a:endParaRPr>
          </a:p>
        </p:txBody>
      </p:sp>
      <p:sp>
        <p:nvSpPr>
          <p:cNvPr id="4" name="Content Placeholder 3"/>
          <p:cNvSpPr>
            <a:spLocks noGrp="1"/>
          </p:cNvSpPr>
          <p:nvPr>
            <p:ph idx="1"/>
          </p:nvPr>
        </p:nvSpPr>
        <p:spPr>
          <a:xfrm>
            <a:off x="4011168" y="1965899"/>
            <a:ext cx="7815072" cy="4195481"/>
          </a:xfrm>
        </p:spPr>
        <p:txBody>
          <a:bodyPr>
            <a:normAutofit/>
          </a:bodyPr>
          <a:lstStyle/>
          <a:p>
            <a:r>
              <a:rPr lang="sr-Latn-RS">
                <a:solidFill>
                  <a:srgbClr val="00B0F0"/>
                </a:solidFill>
              </a:rPr>
              <a:t>Calculated according to presence of Ca, Mg ions</a:t>
            </a:r>
          </a:p>
          <a:p>
            <a:r>
              <a:rPr lang="en-US">
                <a:solidFill>
                  <a:srgbClr val="00B0F0"/>
                </a:solidFill>
              </a:rPr>
              <a:t>Although hardness is caused by cations, it may also be discussed in terms of carbonate (temporary) and non-carbonate (permanent) hardness.</a:t>
            </a:r>
            <a:endParaRPr lang="sr-Latn-RS">
              <a:solidFill>
                <a:srgbClr val="00B0F0"/>
              </a:solidFill>
            </a:endParaRPr>
          </a:p>
          <a:p>
            <a:r>
              <a:rPr lang="en-US">
                <a:solidFill>
                  <a:srgbClr val="00B0F0"/>
                </a:solidFill>
              </a:rPr>
              <a:t>Not considered a health hazard.</a:t>
            </a:r>
            <a:endParaRPr lang="sr-Latn-RS">
              <a:solidFill>
                <a:srgbClr val="00B0F0"/>
              </a:solidFill>
            </a:endParaRPr>
          </a:p>
          <a:p>
            <a:r>
              <a:rPr lang="sr-Latn-RS">
                <a:solidFill>
                  <a:srgbClr val="00B0F0"/>
                </a:solidFill>
              </a:rPr>
              <a:t>potentially </a:t>
            </a:r>
            <a:r>
              <a:rPr lang="en-US">
                <a:solidFill>
                  <a:srgbClr val="00B0F0"/>
                </a:solidFill>
              </a:rPr>
              <a:t>improv</a:t>
            </a:r>
            <a:r>
              <a:rPr lang="sr-Latn-RS">
                <a:solidFill>
                  <a:srgbClr val="00B0F0"/>
                </a:solidFill>
              </a:rPr>
              <a:t>es</a:t>
            </a:r>
            <a:r>
              <a:rPr lang="en-US">
                <a:solidFill>
                  <a:srgbClr val="00B0F0"/>
                </a:solidFill>
              </a:rPr>
              <a:t> some of the gastrointestinal functions allowing better digestibility</a:t>
            </a:r>
            <a:r>
              <a:rPr lang="sr-Latn-RS">
                <a:solidFill>
                  <a:srgbClr val="00B0F0"/>
                </a:solidFill>
              </a:rPr>
              <a:t>.</a:t>
            </a:r>
            <a:r>
              <a:rPr lang="en-US">
                <a:solidFill>
                  <a:srgbClr val="00B0F0"/>
                </a:solidFill>
              </a:rPr>
              <a:t> </a:t>
            </a:r>
          </a:p>
          <a:p>
            <a:endParaRPr lang="sr-Latn-RS">
              <a:solidFill>
                <a:srgbClr val="00B0F0"/>
              </a:solidFill>
            </a:endParaRPr>
          </a:p>
          <a:p>
            <a:endParaRPr lang="sr-Latn-RS">
              <a:solidFill>
                <a:srgbClr val="00B0F0"/>
              </a:solidFill>
            </a:endParaRPr>
          </a:p>
          <a:p>
            <a:endParaRPr lang="en-US">
              <a:solidFill>
                <a:srgbClr val="00B0F0"/>
              </a:solidFill>
            </a:endParaRPr>
          </a:p>
          <a:p>
            <a:endParaRPr lang="en-US">
              <a:solidFill>
                <a:srgbClr val="00B0F0"/>
              </a:solidFill>
            </a:endParaRPr>
          </a:p>
        </p:txBody>
      </p:sp>
      <p:graphicFrame>
        <p:nvGraphicFramePr>
          <p:cNvPr id="6" name="Chart 5"/>
          <p:cNvGraphicFramePr/>
          <p:nvPr>
            <p:extLst>
              <p:ext uri="{D42A27DB-BD31-4B8C-83A1-F6EECF244321}">
                <p14:modId xmlns:p14="http://schemas.microsoft.com/office/powerpoint/2010/main" val="770723050"/>
              </p:ext>
            </p:extLst>
          </p:nvPr>
        </p:nvGraphicFramePr>
        <p:xfrm>
          <a:off x="787400" y="1670304"/>
          <a:ext cx="2839974" cy="494995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011168" y="5880253"/>
            <a:ext cx="7123773" cy="553998"/>
          </a:xfrm>
          <a:prstGeom prst="rect">
            <a:avLst/>
          </a:prstGeom>
        </p:spPr>
        <p:txBody>
          <a:bodyPr wrap="square">
            <a:spAutoFit/>
          </a:bodyPr>
          <a:lstStyle/>
          <a:p>
            <a:r>
              <a:rPr lang="en-US" sz="1000">
                <a:solidFill>
                  <a:srgbClr val="00B0F0"/>
                </a:solidFill>
              </a:rPr>
              <a:t>Pohl, U., Auinger, A., Bothe, G., Uebelhack, R. Pilot Trial on the Efficacy and Safety of a Natural Mineral Water Rich in Hydrogen Carbonate on Functional Dyspepsia and Heartburn. Open Journal of Gastroenterology, 6, 88-96. http://dx.doi.org/10.4236/ojgas.2016.63012.2016</a:t>
            </a:r>
          </a:p>
        </p:txBody>
      </p:sp>
    </p:spTree>
    <p:extLst>
      <p:ext uri="{BB962C8B-B14F-4D97-AF65-F5344CB8AC3E}">
        <p14:creationId xmlns:p14="http://schemas.microsoft.com/office/powerpoint/2010/main" val="222679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9445"/>
            <a:ext cx="10515600" cy="1325563"/>
          </a:xfrm>
        </p:spPr>
        <p:txBody>
          <a:bodyPr/>
          <a:lstStyle/>
          <a:p>
            <a:r>
              <a:rPr lang="sr-Latn-RS">
                <a:solidFill>
                  <a:srgbClr val="00B0F0"/>
                </a:solidFill>
              </a:rPr>
              <a:t>Calcium in Drinking-water</a:t>
            </a:r>
            <a:endParaRPr lang="en-US">
              <a:solidFill>
                <a:srgbClr val="00B0F0"/>
              </a:solidFill>
            </a:endParaRPr>
          </a:p>
        </p:txBody>
      </p:sp>
      <p:sp>
        <p:nvSpPr>
          <p:cNvPr id="4" name="Content Placeholder 3"/>
          <p:cNvSpPr>
            <a:spLocks noGrp="1"/>
          </p:cNvSpPr>
          <p:nvPr>
            <p:ph idx="1"/>
          </p:nvPr>
        </p:nvSpPr>
        <p:spPr>
          <a:xfrm>
            <a:off x="3755136" y="1853248"/>
            <a:ext cx="7745984" cy="4195481"/>
          </a:xfrm>
        </p:spPr>
        <p:txBody>
          <a:bodyPr>
            <a:normAutofit fontScale="92500" lnSpcReduction="10000"/>
          </a:bodyPr>
          <a:lstStyle/>
          <a:p>
            <a:endParaRPr lang="sr-Latn-RS" dirty="0">
              <a:solidFill>
                <a:srgbClr val="00B0F0"/>
              </a:solidFill>
            </a:endParaRPr>
          </a:p>
          <a:p>
            <a:r>
              <a:rPr lang="en-US" dirty="0">
                <a:solidFill>
                  <a:srgbClr val="00B0F0"/>
                </a:solidFill>
              </a:rPr>
              <a:t>Water containing calcium carbonate at concentrations below 60 mg/l is generally considered as soft; </a:t>
            </a:r>
            <a:r>
              <a:rPr lang="en-US" u="sng" dirty="0">
                <a:solidFill>
                  <a:srgbClr val="00B0F0"/>
                </a:solidFill>
              </a:rPr>
              <a:t>60–120 mg/l, moderately hard</a:t>
            </a:r>
            <a:r>
              <a:rPr lang="en-US" dirty="0">
                <a:solidFill>
                  <a:srgbClr val="00B0F0"/>
                </a:solidFill>
              </a:rPr>
              <a:t>; 120–180 mg/l, hard; and more than 180 mg/l, very hard (McGowan, 2000). </a:t>
            </a:r>
            <a:endParaRPr lang="sr-Latn-RS" dirty="0">
              <a:solidFill>
                <a:srgbClr val="00B0F0"/>
              </a:solidFill>
            </a:endParaRPr>
          </a:p>
          <a:p>
            <a:endParaRPr lang="sr-Latn-RS" dirty="0">
              <a:solidFill>
                <a:srgbClr val="00B0F0"/>
              </a:solidFill>
            </a:endParaRPr>
          </a:p>
          <a:p>
            <a:r>
              <a:rPr lang="en-US" dirty="0">
                <a:solidFill>
                  <a:srgbClr val="00B0F0"/>
                </a:solidFill>
              </a:rPr>
              <a:t>micronutrient important for proper development and functioning of the musculoskeletal system</a:t>
            </a:r>
            <a:endParaRPr lang="sr-Latn-RS" dirty="0">
              <a:solidFill>
                <a:srgbClr val="00B0F0"/>
              </a:solidFill>
            </a:endParaRPr>
          </a:p>
          <a:p>
            <a:endParaRPr lang="sr-Latn-RS" dirty="0">
              <a:solidFill>
                <a:srgbClr val="00B0F0"/>
              </a:solidFill>
            </a:endParaRPr>
          </a:p>
          <a:p>
            <a:r>
              <a:rPr lang="sr-Latn-RS" dirty="0">
                <a:solidFill>
                  <a:srgbClr val="00B0F0"/>
                </a:solidFill>
              </a:rPr>
              <a:t>improves prefered taste of water*</a:t>
            </a:r>
          </a:p>
          <a:p>
            <a:endParaRPr lang="sr-Latn-RS" dirty="0">
              <a:solidFill>
                <a:srgbClr val="00B0F0"/>
              </a:solidFill>
            </a:endParaRPr>
          </a:p>
          <a:p>
            <a:endParaRPr lang="en-US" dirty="0">
              <a:solidFill>
                <a:srgbClr val="00B0F0"/>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958895930"/>
              </p:ext>
            </p:extLst>
          </p:nvPr>
        </p:nvGraphicFramePr>
        <p:xfrm>
          <a:off x="745745" y="1690688"/>
          <a:ext cx="2804159" cy="5004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921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791" y="940398"/>
            <a:ext cx="9404723" cy="998130"/>
          </a:xfrm>
        </p:spPr>
        <p:txBody>
          <a:bodyPr/>
          <a:lstStyle/>
          <a:p>
            <a:r>
              <a:rPr lang="sr-Latn-RS">
                <a:solidFill>
                  <a:srgbClr val="00B0F0"/>
                </a:solidFill>
              </a:rPr>
              <a:t>Bicarbonates (HCO3-) in Drinking-water</a:t>
            </a:r>
            <a:endParaRPr lang="en-US">
              <a:solidFill>
                <a:srgbClr val="00B0F0"/>
              </a:solidFill>
            </a:endParaRPr>
          </a:p>
        </p:txBody>
      </p:sp>
      <p:sp>
        <p:nvSpPr>
          <p:cNvPr id="5" name="Content Placeholder 4"/>
          <p:cNvSpPr>
            <a:spLocks noGrp="1"/>
          </p:cNvSpPr>
          <p:nvPr>
            <p:ph idx="1"/>
          </p:nvPr>
        </p:nvSpPr>
        <p:spPr>
          <a:xfrm>
            <a:off x="3645408" y="2052918"/>
            <a:ext cx="7510272" cy="4481994"/>
          </a:xfrm>
        </p:spPr>
        <p:txBody>
          <a:bodyPr>
            <a:normAutofit fontScale="92500" lnSpcReduction="10000"/>
          </a:bodyPr>
          <a:lstStyle/>
          <a:p>
            <a:r>
              <a:rPr lang="en-US">
                <a:solidFill>
                  <a:srgbClr val="00B0F0"/>
                </a:solidFill>
              </a:rPr>
              <a:t>in mineral water, bicarbonates are present due to natural processes</a:t>
            </a:r>
            <a:endParaRPr lang="sr-Latn-RS">
              <a:solidFill>
                <a:srgbClr val="00B0F0"/>
              </a:solidFill>
            </a:endParaRPr>
          </a:p>
          <a:p>
            <a:pPr marL="0" indent="0">
              <a:buNone/>
            </a:pPr>
            <a:endParaRPr lang="sr-Latn-RS">
              <a:solidFill>
                <a:srgbClr val="00B0F0"/>
              </a:solidFill>
            </a:endParaRPr>
          </a:p>
          <a:p>
            <a:r>
              <a:rPr lang="en-US">
                <a:solidFill>
                  <a:srgbClr val="00B0F0"/>
                </a:solidFill>
              </a:rPr>
              <a:t>there is no maximum or minimum defined by the quantity, </a:t>
            </a:r>
            <a:endParaRPr lang="sr-Latn-RS">
              <a:solidFill>
                <a:srgbClr val="00B0F0"/>
              </a:solidFill>
            </a:endParaRPr>
          </a:p>
          <a:p>
            <a:pPr marL="0" indent="0">
              <a:buNone/>
            </a:pPr>
            <a:endParaRPr lang="sr-Latn-RS">
              <a:solidFill>
                <a:srgbClr val="00B0F0"/>
              </a:solidFill>
            </a:endParaRPr>
          </a:p>
          <a:p>
            <a:r>
              <a:rPr lang="en-US">
                <a:solidFill>
                  <a:srgbClr val="00B0F0"/>
                </a:solidFill>
              </a:rPr>
              <a:t>maintenance of acid-base balance in the body, and</a:t>
            </a:r>
            <a:r>
              <a:rPr lang="sr-Latn-RS">
                <a:solidFill>
                  <a:srgbClr val="00B0F0"/>
                </a:solidFill>
              </a:rPr>
              <a:t>,</a:t>
            </a:r>
          </a:p>
          <a:p>
            <a:endParaRPr lang="sr-Latn-RS">
              <a:solidFill>
                <a:srgbClr val="00B0F0"/>
              </a:solidFill>
            </a:endParaRPr>
          </a:p>
          <a:p>
            <a:r>
              <a:rPr lang="en-US">
                <a:solidFill>
                  <a:srgbClr val="00B0F0"/>
                </a:solidFill>
              </a:rPr>
              <a:t>form part of the</a:t>
            </a:r>
            <a:r>
              <a:rPr lang="sr-Latn-RS">
                <a:solidFill>
                  <a:srgbClr val="00B0F0"/>
                </a:solidFill>
              </a:rPr>
              <a:t> bicarbonate</a:t>
            </a:r>
            <a:r>
              <a:rPr lang="en-US">
                <a:solidFill>
                  <a:srgbClr val="00B0F0"/>
                </a:solidFill>
              </a:rPr>
              <a:t> buffer system in the body, </a:t>
            </a:r>
            <a:r>
              <a:rPr lang="sr-Latn-RS">
                <a:solidFill>
                  <a:srgbClr val="00B0F0"/>
                </a:solidFill>
              </a:rPr>
              <a:t>(important in prevention of metabolic acidosis)</a:t>
            </a:r>
          </a:p>
        </p:txBody>
      </p:sp>
      <p:graphicFrame>
        <p:nvGraphicFramePr>
          <p:cNvPr id="7" name="Chart 6"/>
          <p:cNvGraphicFramePr/>
          <p:nvPr>
            <p:extLst>
              <p:ext uri="{D42A27DB-BD31-4B8C-83A1-F6EECF244321}">
                <p14:modId xmlns:p14="http://schemas.microsoft.com/office/powerpoint/2010/main" val="3075659946"/>
              </p:ext>
            </p:extLst>
          </p:nvPr>
        </p:nvGraphicFramePr>
        <p:xfrm>
          <a:off x="646111" y="2033196"/>
          <a:ext cx="2804225" cy="4611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218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63" y="688203"/>
            <a:ext cx="10515600" cy="1325563"/>
          </a:xfrm>
        </p:spPr>
        <p:txBody>
          <a:bodyPr/>
          <a:lstStyle/>
          <a:p>
            <a:r>
              <a:rPr lang="sr-Latn-RS">
                <a:solidFill>
                  <a:srgbClr val="00B0F0"/>
                </a:solidFill>
              </a:rPr>
              <a:t>Liquids consumption - </a:t>
            </a:r>
            <a:r>
              <a:rPr lang="en-US">
                <a:solidFill>
                  <a:srgbClr val="00B0F0"/>
                </a:solidFill>
              </a:rPr>
              <a:t>Taste is a vital</a:t>
            </a:r>
          </a:p>
        </p:txBody>
      </p:sp>
      <p:sp>
        <p:nvSpPr>
          <p:cNvPr id="3" name="Content Placeholder 2"/>
          <p:cNvSpPr>
            <a:spLocks noGrp="1"/>
          </p:cNvSpPr>
          <p:nvPr>
            <p:ph idx="1"/>
          </p:nvPr>
        </p:nvSpPr>
        <p:spPr>
          <a:xfrm>
            <a:off x="5239656" y="1698171"/>
            <a:ext cx="5961307" cy="4386218"/>
          </a:xfrm>
        </p:spPr>
        <p:txBody>
          <a:bodyPr>
            <a:normAutofit fontScale="85000" lnSpcReduction="10000"/>
          </a:bodyPr>
          <a:lstStyle/>
          <a:p>
            <a:r>
              <a:rPr lang="en-US">
                <a:solidFill>
                  <a:srgbClr val="00B0F0"/>
                </a:solidFill>
              </a:rPr>
              <a:t>Taste is a vital sensory process that facilitates the ingestion of nutritive substances and the avoidance of toxins. </a:t>
            </a:r>
            <a:endParaRPr lang="sr-Latn-RS">
              <a:solidFill>
                <a:srgbClr val="00B0F0"/>
              </a:solidFill>
            </a:endParaRPr>
          </a:p>
          <a:p>
            <a:r>
              <a:rPr lang="en-US">
                <a:solidFill>
                  <a:srgbClr val="00B0F0"/>
                </a:solidFill>
              </a:rPr>
              <a:t>It is not surprising,</a:t>
            </a:r>
            <a:r>
              <a:rPr lang="sr-Latn-RS">
                <a:solidFill>
                  <a:srgbClr val="00B0F0"/>
                </a:solidFill>
              </a:rPr>
              <a:t> </a:t>
            </a:r>
            <a:r>
              <a:rPr lang="en-US">
                <a:solidFill>
                  <a:srgbClr val="00B0F0"/>
                </a:solidFill>
              </a:rPr>
              <a:t>then, that the perception of taste stimuli is highly informed by</a:t>
            </a:r>
            <a:r>
              <a:rPr lang="sr-Latn-RS">
                <a:solidFill>
                  <a:srgbClr val="00B0F0"/>
                </a:solidFill>
              </a:rPr>
              <a:t> </a:t>
            </a:r>
            <a:r>
              <a:rPr lang="en-US">
                <a:solidFill>
                  <a:srgbClr val="00B0F0"/>
                </a:solidFill>
              </a:rPr>
              <a:t>the </a:t>
            </a:r>
            <a:r>
              <a:rPr lang="en-US" u="sng">
                <a:solidFill>
                  <a:srgbClr val="00B0F0"/>
                </a:solidFill>
              </a:rPr>
              <a:t>homeostatic state </a:t>
            </a:r>
            <a:r>
              <a:rPr lang="en-US">
                <a:solidFill>
                  <a:srgbClr val="00B0F0"/>
                </a:solidFill>
              </a:rPr>
              <a:t>of the organism</a:t>
            </a:r>
            <a:r>
              <a:rPr lang="sr-Latn-RS">
                <a:solidFill>
                  <a:srgbClr val="00B0F0"/>
                </a:solidFill>
              </a:rPr>
              <a:t>, </a:t>
            </a:r>
            <a:r>
              <a:rPr lang="en-US">
                <a:solidFill>
                  <a:srgbClr val="00B0F0"/>
                </a:solidFill>
              </a:rPr>
              <a:t>as well as </a:t>
            </a:r>
            <a:endParaRPr lang="sr-Latn-RS">
              <a:solidFill>
                <a:srgbClr val="00B0F0"/>
              </a:solidFill>
            </a:endParaRPr>
          </a:p>
          <a:p>
            <a:r>
              <a:rPr lang="en-US" u="sng">
                <a:solidFill>
                  <a:srgbClr val="00B0F0"/>
                </a:solidFill>
              </a:rPr>
              <a:t>prior experiences</a:t>
            </a:r>
            <a:endParaRPr lang="sr-Latn-RS" u="sng">
              <a:solidFill>
                <a:srgbClr val="00B0F0"/>
              </a:solidFill>
            </a:endParaRPr>
          </a:p>
          <a:p>
            <a:r>
              <a:rPr lang="en-US">
                <a:solidFill>
                  <a:srgbClr val="00B0F0"/>
                </a:solidFill>
              </a:rPr>
              <a:t>88% of those surveyed stated taste as their primary reason for buying a product</a:t>
            </a:r>
            <a:endParaRPr lang="sr-Latn-RS">
              <a:solidFill>
                <a:srgbClr val="00B0F0"/>
              </a:solidFill>
            </a:endParaRPr>
          </a:p>
          <a:p>
            <a:r>
              <a:rPr lang="en-US" b="1">
                <a:solidFill>
                  <a:srgbClr val="00B0F0"/>
                </a:solidFill>
              </a:rPr>
              <a:t>taste is central to the second moment of truth</a:t>
            </a:r>
            <a:r>
              <a:rPr lang="en-US">
                <a:solidFill>
                  <a:srgbClr val="00B0F0"/>
                </a:solidFill>
              </a:rPr>
              <a:t> </a:t>
            </a:r>
            <a:r>
              <a:rPr lang="sr-Latn-RS">
                <a:solidFill>
                  <a:srgbClr val="00B0F0"/>
                </a:solidFill>
              </a:rPr>
              <a:t>-</a:t>
            </a:r>
            <a:r>
              <a:rPr lang="en-US">
                <a:solidFill>
                  <a:srgbClr val="00B0F0"/>
                </a:solidFill>
              </a:rPr>
              <a:t> the most important re-purchase driver</a:t>
            </a:r>
          </a:p>
          <a:p>
            <a:endParaRPr lang="en-US">
              <a:solidFill>
                <a:srgbClr val="00B0F0"/>
              </a:solidFill>
            </a:endParaRPr>
          </a:p>
        </p:txBody>
      </p:sp>
      <p:sp>
        <p:nvSpPr>
          <p:cNvPr id="4" name="Rectangle 3"/>
          <p:cNvSpPr/>
          <p:nvPr/>
        </p:nvSpPr>
        <p:spPr>
          <a:xfrm>
            <a:off x="646110" y="5939384"/>
            <a:ext cx="6374450" cy="600164"/>
          </a:xfrm>
          <a:prstGeom prst="rect">
            <a:avLst/>
          </a:prstGeom>
        </p:spPr>
        <p:txBody>
          <a:bodyPr wrap="square">
            <a:spAutoFit/>
          </a:bodyPr>
          <a:lstStyle/>
          <a:p>
            <a:r>
              <a:rPr lang="en-US" sz="1100">
                <a:solidFill>
                  <a:srgbClr val="00B0F0"/>
                </a:solidFill>
              </a:rPr>
              <a:t>Jacobs et al., 1988; Morton</a:t>
            </a:r>
            <a:r>
              <a:rPr lang="sr-Latn-RS" sz="1100">
                <a:solidFill>
                  <a:srgbClr val="00B0F0"/>
                </a:solidFill>
              </a:rPr>
              <a:t> </a:t>
            </a:r>
            <a:r>
              <a:rPr lang="en-US" sz="1100">
                <a:solidFill>
                  <a:srgbClr val="00B0F0"/>
                </a:solidFill>
              </a:rPr>
              <a:t>et al., 2006</a:t>
            </a:r>
            <a:endParaRPr lang="sr-Latn-RS" sz="1100">
              <a:solidFill>
                <a:srgbClr val="00B0F0"/>
              </a:solidFill>
            </a:endParaRPr>
          </a:p>
          <a:p>
            <a:r>
              <a:rPr lang="en-US" sz="1100">
                <a:solidFill>
                  <a:srgbClr val="00B0F0"/>
                </a:solidFill>
              </a:rPr>
              <a:t>Chang and Scott, 1984; McCaughey et al., 1997</a:t>
            </a:r>
            <a:endParaRPr lang="sr-Latn-RS" sz="1100">
              <a:solidFill>
                <a:srgbClr val="00B0F0"/>
              </a:solidFill>
            </a:endParaRPr>
          </a:p>
          <a:p>
            <a:r>
              <a:rPr lang="en-US" sz="1100">
                <a:solidFill>
                  <a:srgbClr val="00B0F0"/>
                </a:solidFill>
                <a:hlinkClick r:id="rId3"/>
              </a:rPr>
              <a:t>https://www.taste-institute.com/en/resources/blog/importance-of-taste-in-product-development</a:t>
            </a:r>
            <a:r>
              <a:rPr lang="sr-Latn-RS" sz="1100">
                <a:solidFill>
                  <a:srgbClr val="00B0F0"/>
                </a:solidFill>
                <a:hlinkClick r:id="rId3"/>
              </a:rPr>
              <a:t> 2021</a:t>
            </a:r>
            <a:r>
              <a:rPr lang="sr-Latn-RS" sz="1100">
                <a:solidFill>
                  <a:srgbClr val="00B0F0"/>
                </a:solidFill>
              </a:rPr>
              <a:t>, Oct</a:t>
            </a:r>
            <a:endParaRPr lang="en-US" sz="1100">
              <a:solidFill>
                <a:srgbClr val="00B0F0"/>
              </a:solidFill>
            </a:endParaRPr>
          </a:p>
        </p:txBody>
      </p:sp>
      <p:pic>
        <p:nvPicPr>
          <p:cNvPr id="5" name="Picture 4"/>
          <p:cNvPicPr>
            <a:picLocks noChangeAspect="1"/>
          </p:cNvPicPr>
          <p:nvPr/>
        </p:nvPicPr>
        <p:blipFill>
          <a:blip r:embed="rId4"/>
          <a:stretch>
            <a:fillRect/>
          </a:stretch>
        </p:blipFill>
        <p:spPr>
          <a:xfrm>
            <a:off x="646110" y="1853248"/>
            <a:ext cx="4625971" cy="3081609"/>
          </a:xfrm>
          <a:prstGeom prst="rect">
            <a:avLst/>
          </a:prstGeom>
        </p:spPr>
      </p:pic>
    </p:spTree>
    <p:extLst>
      <p:ext uri="{BB962C8B-B14F-4D97-AF65-F5344CB8AC3E}">
        <p14:creationId xmlns:p14="http://schemas.microsoft.com/office/powerpoint/2010/main" val="159227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93" y="727355"/>
            <a:ext cx="10515600" cy="1325563"/>
          </a:xfrm>
        </p:spPr>
        <p:txBody>
          <a:bodyPr/>
          <a:lstStyle/>
          <a:p>
            <a:r>
              <a:rPr lang="en-US">
                <a:solidFill>
                  <a:srgbClr val="00B0F0"/>
                </a:solidFill>
              </a:rPr>
              <a:t>Taste is the effect </a:t>
            </a:r>
          </a:p>
        </p:txBody>
      </p:sp>
      <p:sp>
        <p:nvSpPr>
          <p:cNvPr id="3" name="Content Placeholder 2"/>
          <p:cNvSpPr>
            <a:spLocks noGrp="1"/>
          </p:cNvSpPr>
          <p:nvPr>
            <p:ph idx="1"/>
          </p:nvPr>
        </p:nvSpPr>
        <p:spPr>
          <a:xfrm>
            <a:off x="5268686" y="2052918"/>
            <a:ext cx="5958114" cy="4195481"/>
          </a:xfrm>
        </p:spPr>
        <p:txBody>
          <a:bodyPr>
            <a:normAutofit fontScale="77500" lnSpcReduction="20000"/>
          </a:bodyPr>
          <a:lstStyle/>
          <a:p>
            <a:r>
              <a:rPr lang="en-US">
                <a:solidFill>
                  <a:srgbClr val="00B0F0"/>
                </a:solidFill>
              </a:rPr>
              <a:t>Taste is the effect of chemical reaction between substances in mouth with the taste receptor cells. </a:t>
            </a:r>
            <a:endParaRPr lang="sr-Latn-RS">
              <a:solidFill>
                <a:srgbClr val="00B0F0"/>
              </a:solidFill>
            </a:endParaRPr>
          </a:p>
          <a:p>
            <a:r>
              <a:rPr lang="en-US">
                <a:solidFill>
                  <a:srgbClr val="00B0F0"/>
                </a:solidFill>
              </a:rPr>
              <a:t>Humans detect taste with taste receptor cells. Taste can be of various forms like sweet, salty, bitter, sour, etc. </a:t>
            </a:r>
            <a:endParaRPr lang="sr-Latn-RS">
              <a:solidFill>
                <a:srgbClr val="00B0F0"/>
              </a:solidFill>
            </a:endParaRPr>
          </a:p>
          <a:p>
            <a:pPr marL="0" indent="0">
              <a:buNone/>
            </a:pPr>
            <a:endParaRPr lang="sr-Latn-RS">
              <a:solidFill>
                <a:srgbClr val="00B0F0"/>
              </a:solidFill>
            </a:endParaRPr>
          </a:p>
          <a:p>
            <a:r>
              <a:rPr lang="en-US" u="sng">
                <a:solidFill>
                  <a:srgbClr val="00B0F0"/>
                </a:solidFill>
              </a:rPr>
              <a:t>We cannot identify taste of sample or solution unless and until it is tasted by human tongue. </a:t>
            </a:r>
            <a:endParaRPr lang="sr-Latn-RS" u="sng">
              <a:solidFill>
                <a:srgbClr val="00B0F0"/>
              </a:solidFill>
            </a:endParaRPr>
          </a:p>
          <a:p>
            <a:pPr marL="0" indent="0">
              <a:buNone/>
            </a:pPr>
            <a:endParaRPr lang="sr-Latn-RS" u="sng">
              <a:solidFill>
                <a:srgbClr val="00B0F0"/>
              </a:solidFill>
            </a:endParaRPr>
          </a:p>
          <a:p>
            <a:r>
              <a:rPr lang="en-US">
                <a:solidFill>
                  <a:srgbClr val="00B0F0"/>
                </a:solidFill>
              </a:rPr>
              <a:t>The dissolved molecules and ions of a solution will decide the pH and conductivity of that solution. </a:t>
            </a:r>
          </a:p>
        </p:txBody>
      </p:sp>
      <p:sp>
        <p:nvSpPr>
          <p:cNvPr id="4" name="TextBox 3"/>
          <p:cNvSpPr txBox="1"/>
          <p:nvPr/>
        </p:nvSpPr>
        <p:spPr>
          <a:xfrm>
            <a:off x="1432496" y="6340347"/>
            <a:ext cx="8491792" cy="215444"/>
          </a:xfrm>
          <a:prstGeom prst="rect">
            <a:avLst/>
          </a:prstGeom>
          <a:noFill/>
        </p:spPr>
        <p:txBody>
          <a:bodyPr wrap="square" rtlCol="0">
            <a:spAutoFit/>
          </a:bodyPr>
          <a:lstStyle/>
          <a:p>
            <a:r>
              <a:rPr lang="en-US" sz="800">
                <a:solidFill>
                  <a:srgbClr val="00B0F0"/>
                </a:solidFill>
              </a:rPr>
              <a:t>Joshi, Kushal &amp; Satpute, Suresh &amp; Khutale, Abhitab &amp; Mudhalwadkar, R.. (2016). pH and conductivity based taste identification. 1963-1967. 10.1109/ICEEOT.2016.7755032. </a:t>
            </a:r>
          </a:p>
        </p:txBody>
      </p:sp>
      <p:pic>
        <p:nvPicPr>
          <p:cNvPr id="6" name="Picture 5"/>
          <p:cNvPicPr>
            <a:picLocks noChangeAspect="1"/>
          </p:cNvPicPr>
          <p:nvPr/>
        </p:nvPicPr>
        <p:blipFill>
          <a:blip r:embed="rId3"/>
          <a:stretch>
            <a:fillRect/>
          </a:stretch>
        </p:blipFill>
        <p:spPr>
          <a:xfrm>
            <a:off x="577993" y="2158049"/>
            <a:ext cx="4690693" cy="3125152"/>
          </a:xfrm>
          <a:prstGeom prst="rect">
            <a:avLst/>
          </a:prstGeom>
        </p:spPr>
      </p:pic>
    </p:spTree>
    <p:extLst>
      <p:ext uri="{BB962C8B-B14F-4D97-AF65-F5344CB8AC3E}">
        <p14:creationId xmlns:p14="http://schemas.microsoft.com/office/powerpoint/2010/main" val="359580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10015792" cy="4195481"/>
          </a:xfrm>
        </p:spPr>
        <p:txBody>
          <a:bodyPr>
            <a:normAutofit fontScale="92500" lnSpcReduction="10000"/>
          </a:bodyPr>
          <a:lstStyle/>
          <a:p>
            <a:r>
              <a:rPr lang="fr-FR">
                <a:solidFill>
                  <a:srgbClr val="00B0F0"/>
                </a:solidFill>
              </a:rPr>
              <a:t>six important </a:t>
            </a:r>
            <a:r>
              <a:rPr lang="sr-Latn-RS">
                <a:solidFill>
                  <a:srgbClr val="00B0F0"/>
                </a:solidFill>
              </a:rPr>
              <a:t>micro</a:t>
            </a:r>
            <a:r>
              <a:rPr lang="fr-FR">
                <a:solidFill>
                  <a:srgbClr val="00B0F0"/>
                </a:solidFill>
              </a:rPr>
              <a:t>nutrients (Ca2+, Mg2+, Na+, K+, HCO−3, Cl−)</a:t>
            </a:r>
            <a:endParaRPr lang="sr-Latn-RS">
              <a:solidFill>
                <a:srgbClr val="00B0F0"/>
              </a:solidFill>
            </a:endParaRPr>
          </a:p>
          <a:p>
            <a:endParaRPr lang="sr-Latn-RS">
              <a:solidFill>
                <a:srgbClr val="00B0F0"/>
              </a:solidFill>
            </a:endParaRPr>
          </a:p>
          <a:p>
            <a:r>
              <a:rPr lang="en-US" u="sng">
                <a:solidFill>
                  <a:srgbClr val="00B0F0"/>
                </a:solidFill>
              </a:rPr>
              <a:t>The preferred bottled and tap water samples </a:t>
            </a:r>
            <a:r>
              <a:rPr lang="en-US">
                <a:solidFill>
                  <a:srgbClr val="00B0F0"/>
                </a:solidFill>
              </a:rPr>
              <a:t>were associated with moderate (relatively to the parameters mean values) contents of </a:t>
            </a:r>
            <a:r>
              <a:rPr lang="en-US" u="sng">
                <a:solidFill>
                  <a:srgbClr val="00B0F0"/>
                </a:solidFill>
              </a:rPr>
              <a:t>total dissolved solids </a:t>
            </a:r>
            <a:r>
              <a:rPr lang="en-US">
                <a:solidFill>
                  <a:srgbClr val="00B0F0"/>
                </a:solidFill>
              </a:rPr>
              <a:t>and with </a:t>
            </a:r>
            <a:r>
              <a:rPr lang="en-US" u="sng">
                <a:solidFill>
                  <a:srgbClr val="00B0F0"/>
                </a:solidFill>
              </a:rPr>
              <a:t>relatively high concentrations of HCO₃⁻, SO₄²⁻, Ca²⁺ and Mg²⁺ </a:t>
            </a:r>
            <a:r>
              <a:rPr lang="en-US">
                <a:solidFill>
                  <a:srgbClr val="00B0F0"/>
                </a:solidFill>
              </a:rPr>
              <a:t>as well as with relatively high pH values. </a:t>
            </a:r>
            <a:endParaRPr lang="sr-Latn-RS">
              <a:solidFill>
                <a:srgbClr val="00B0F0"/>
              </a:solidFill>
            </a:endParaRPr>
          </a:p>
          <a:p>
            <a:r>
              <a:rPr lang="en-US" u="sng">
                <a:solidFill>
                  <a:srgbClr val="00B0F0"/>
                </a:solidFill>
              </a:rPr>
              <a:t>High concentrations of Na⁺, K⁺ and Cl⁻ were scored low </a:t>
            </a:r>
            <a:r>
              <a:rPr lang="en-US">
                <a:solidFill>
                  <a:srgbClr val="00B0F0"/>
                </a:solidFill>
              </a:rPr>
              <a:t>by many of the panelists, </a:t>
            </a:r>
            <a:endParaRPr lang="sr-Latn-RS">
              <a:solidFill>
                <a:srgbClr val="00B0F0"/>
              </a:solidFill>
            </a:endParaRPr>
          </a:p>
          <a:p>
            <a:r>
              <a:rPr lang="en-US">
                <a:solidFill>
                  <a:srgbClr val="00B0F0"/>
                </a:solidFill>
              </a:rPr>
              <a:t>while </a:t>
            </a:r>
            <a:r>
              <a:rPr lang="en-US" u="sng">
                <a:solidFill>
                  <a:srgbClr val="00B0F0"/>
                </a:solidFill>
              </a:rPr>
              <a:t>residual chlorine </a:t>
            </a:r>
            <a:r>
              <a:rPr lang="en-US">
                <a:solidFill>
                  <a:srgbClr val="00B0F0"/>
                </a:solidFill>
              </a:rPr>
              <a:t>did not affect the ratings, but did enable the panel to distinguish between bottled mineral water and tap water samples</a:t>
            </a:r>
          </a:p>
        </p:txBody>
      </p:sp>
      <p:sp>
        <p:nvSpPr>
          <p:cNvPr id="4" name="Title 1"/>
          <p:cNvSpPr>
            <a:spLocks noGrp="1"/>
          </p:cNvSpPr>
          <p:nvPr>
            <p:ph type="title"/>
          </p:nvPr>
        </p:nvSpPr>
        <p:spPr>
          <a:xfrm>
            <a:off x="717231" y="777838"/>
            <a:ext cx="9704897" cy="1400530"/>
          </a:xfrm>
        </p:spPr>
        <p:txBody>
          <a:bodyPr/>
          <a:lstStyle/>
          <a:p>
            <a:r>
              <a:rPr lang="en-US">
                <a:solidFill>
                  <a:srgbClr val="00B0F0"/>
                </a:solidFill>
              </a:rPr>
              <a:t>The preferred bottled and tap water</a:t>
            </a:r>
            <a:r>
              <a:rPr lang="sr-Latn-RS">
                <a:solidFill>
                  <a:srgbClr val="00B0F0"/>
                </a:solidFill>
              </a:rPr>
              <a:t> </a:t>
            </a:r>
            <a:endParaRPr lang="en-US">
              <a:solidFill>
                <a:srgbClr val="00B0F0"/>
              </a:solidFill>
            </a:endParaRPr>
          </a:p>
        </p:txBody>
      </p:sp>
      <p:sp>
        <p:nvSpPr>
          <p:cNvPr id="2" name="TextBox 1"/>
          <p:cNvSpPr txBox="1"/>
          <p:nvPr/>
        </p:nvSpPr>
        <p:spPr>
          <a:xfrm>
            <a:off x="1517840" y="6248399"/>
            <a:ext cx="9601264" cy="346060"/>
          </a:xfrm>
          <a:prstGeom prst="rect">
            <a:avLst/>
          </a:prstGeom>
          <a:noFill/>
        </p:spPr>
        <p:txBody>
          <a:bodyPr wrap="square" rtlCol="0">
            <a:spAutoFit/>
          </a:bodyPr>
          <a:lstStyle/>
          <a:p>
            <a:r>
              <a:rPr lang="en-US" sz="800">
                <a:solidFill>
                  <a:srgbClr val="00B0F0"/>
                </a:solidFill>
              </a:rPr>
              <a:t>Platikanov S, Garcia V, Fonseca I, Rullán E, Devesa R, Tauler R. Influence of minerals on the taste of bottled and tap water: a chemometric approach. Water Res. 2013 Feb 1;47(2):693-704. doi: 10.1016/j.watres.2012.10.040. Epub 2012 Nov 9. PMID: 23200507.</a:t>
            </a:r>
          </a:p>
        </p:txBody>
      </p:sp>
    </p:spTree>
    <p:extLst>
      <p:ext uri="{BB962C8B-B14F-4D97-AF65-F5344CB8AC3E}">
        <p14:creationId xmlns:p14="http://schemas.microsoft.com/office/powerpoint/2010/main" val="1885951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20" y="727355"/>
            <a:ext cx="10515600" cy="1325563"/>
          </a:xfrm>
        </p:spPr>
        <p:txBody>
          <a:bodyPr/>
          <a:lstStyle/>
          <a:p>
            <a:r>
              <a:rPr lang="en-US">
                <a:solidFill>
                  <a:srgbClr val="00B0F0"/>
                </a:solidFill>
              </a:rPr>
              <a:t>Conclusion</a:t>
            </a:r>
            <a:r>
              <a:rPr lang="sr-Latn-RS">
                <a:solidFill>
                  <a:srgbClr val="00B0F0"/>
                </a:solidFill>
              </a:rPr>
              <a:t>s</a:t>
            </a:r>
            <a:endParaRPr lang="en-US">
              <a:solidFill>
                <a:srgbClr val="00B0F0"/>
              </a:solidFill>
            </a:endParaRPr>
          </a:p>
        </p:txBody>
      </p:sp>
      <p:sp>
        <p:nvSpPr>
          <p:cNvPr id="3" name="Content Placeholder 2"/>
          <p:cNvSpPr>
            <a:spLocks noGrp="1"/>
          </p:cNvSpPr>
          <p:nvPr>
            <p:ph idx="1"/>
          </p:nvPr>
        </p:nvSpPr>
        <p:spPr>
          <a:xfrm>
            <a:off x="1103312" y="2052918"/>
            <a:ext cx="9979216" cy="4195481"/>
          </a:xfrm>
        </p:spPr>
        <p:txBody>
          <a:bodyPr>
            <a:normAutofit fontScale="92500" lnSpcReduction="20000"/>
          </a:bodyPr>
          <a:lstStyle/>
          <a:p>
            <a:r>
              <a:rPr lang="en-US">
                <a:solidFill>
                  <a:srgbClr val="00B0F0"/>
                </a:solidFill>
              </a:rPr>
              <a:t>For fluid replacement in </a:t>
            </a:r>
            <a:r>
              <a:rPr lang="sr-Latn-RS">
                <a:solidFill>
                  <a:srgbClr val="00B0F0"/>
                </a:solidFill>
              </a:rPr>
              <a:t>healthy humans of all age groups and throughout expected lifespan, </a:t>
            </a:r>
            <a:r>
              <a:rPr lang="en-US">
                <a:solidFill>
                  <a:srgbClr val="00B0F0"/>
                </a:solidFill>
              </a:rPr>
              <a:t>through the drinks and foods taken daily, the best choice is to provide sufficient quantities of safe drinking water with a moderate mineral content</a:t>
            </a:r>
            <a:r>
              <a:rPr lang="sr-Latn-RS">
                <a:solidFill>
                  <a:srgbClr val="00B0F0"/>
                </a:solidFill>
              </a:rPr>
              <a:t> of t</a:t>
            </a:r>
            <a:r>
              <a:rPr lang="en-US">
                <a:solidFill>
                  <a:srgbClr val="00B0F0"/>
                </a:solidFill>
              </a:rPr>
              <a:t>he abovementioned properties, </a:t>
            </a:r>
            <a:r>
              <a:rPr lang="sr-Latn-RS">
                <a:solidFill>
                  <a:srgbClr val="00B0F0"/>
                </a:solidFill>
              </a:rPr>
              <a:t>such as: </a:t>
            </a:r>
          </a:p>
          <a:p>
            <a:endParaRPr lang="sr-Latn-RS">
              <a:solidFill>
                <a:srgbClr val="00B0F0"/>
              </a:solidFill>
            </a:endParaRPr>
          </a:p>
          <a:p>
            <a:r>
              <a:rPr lang="sr-Latn-RS">
                <a:solidFill>
                  <a:srgbClr val="00B0F0"/>
                </a:solidFill>
              </a:rPr>
              <a:t>TDS, EC, moderatly elevated calcium (Ca) and bicarbonates (HCO3-) </a:t>
            </a:r>
          </a:p>
          <a:p>
            <a:pPr marL="0" indent="0">
              <a:buNone/>
            </a:pPr>
            <a:endParaRPr lang="sr-Latn-RS">
              <a:solidFill>
                <a:srgbClr val="00B0F0"/>
              </a:solidFill>
            </a:endParaRPr>
          </a:p>
          <a:p>
            <a:r>
              <a:rPr lang="en-US">
                <a:solidFill>
                  <a:srgbClr val="00B0F0"/>
                </a:solidFill>
              </a:rPr>
              <a:t>natural mineral water, </a:t>
            </a:r>
            <a:r>
              <a:rPr lang="en-US" u="sng">
                <a:solidFill>
                  <a:srgbClr val="00B0F0"/>
                </a:solidFill>
              </a:rPr>
              <a:t>with similar mineralisation </a:t>
            </a:r>
            <a:r>
              <a:rPr lang="sr-Latn-RS" u="sng">
                <a:solidFill>
                  <a:srgbClr val="00B0F0"/>
                </a:solidFill>
              </a:rPr>
              <a:t>(</a:t>
            </a:r>
            <a:r>
              <a:rPr lang="en-US">
                <a:solidFill>
                  <a:srgbClr val="00B0F0"/>
                </a:solidFill>
              </a:rPr>
              <a:t>as </a:t>
            </a:r>
            <a:r>
              <a:rPr lang="sr-Latn-RS">
                <a:solidFill>
                  <a:srgbClr val="00B0F0"/>
                </a:solidFill>
              </a:rPr>
              <a:t>local </a:t>
            </a:r>
            <a:r>
              <a:rPr lang="en-US">
                <a:solidFill>
                  <a:srgbClr val="00B0F0"/>
                </a:solidFill>
              </a:rPr>
              <a:t>tap water</a:t>
            </a:r>
            <a:r>
              <a:rPr lang="sr-Latn-RS">
                <a:solidFill>
                  <a:srgbClr val="00B0F0"/>
                </a:solidFill>
              </a:rPr>
              <a:t>)</a:t>
            </a:r>
            <a:r>
              <a:rPr lang="en-US">
                <a:solidFill>
                  <a:srgbClr val="00B0F0"/>
                </a:solidFill>
              </a:rPr>
              <a:t>, </a:t>
            </a:r>
            <a:r>
              <a:rPr lang="sr-Latn-RS">
                <a:solidFill>
                  <a:srgbClr val="00B0F0"/>
                </a:solidFill>
              </a:rPr>
              <a:t>could be </a:t>
            </a:r>
            <a:r>
              <a:rPr lang="en-US">
                <a:solidFill>
                  <a:srgbClr val="00B0F0"/>
                </a:solidFill>
              </a:rPr>
              <a:t>suitable for</a:t>
            </a:r>
            <a:r>
              <a:rPr lang="sr-Latn-RS">
                <a:solidFill>
                  <a:srgbClr val="00B0F0"/>
                </a:solidFill>
              </a:rPr>
              <a:t> regular</a:t>
            </a:r>
            <a:r>
              <a:rPr lang="en-US">
                <a:solidFill>
                  <a:srgbClr val="00B0F0"/>
                </a:solidFill>
              </a:rPr>
              <a:t> daily intake and oral rehydration in all healthy individuals</a:t>
            </a:r>
            <a:endParaRPr lang="sr-Latn-RS">
              <a:solidFill>
                <a:srgbClr val="00B0F0"/>
              </a:solidFill>
            </a:endParaRPr>
          </a:p>
          <a:p>
            <a:r>
              <a:rPr lang="en-US">
                <a:solidFill>
                  <a:srgbClr val="00B0F0"/>
                </a:solidFill>
              </a:rPr>
              <a:t>in the daily amounts </a:t>
            </a:r>
            <a:r>
              <a:rPr lang="sr-Latn-RS">
                <a:solidFill>
                  <a:srgbClr val="00B0F0"/>
                </a:solidFill>
              </a:rPr>
              <a:t>recommended</a:t>
            </a:r>
            <a:r>
              <a:rPr lang="en-US">
                <a:solidFill>
                  <a:srgbClr val="00B0F0"/>
                </a:solidFill>
              </a:rPr>
              <a:t> for each age group.</a:t>
            </a:r>
          </a:p>
          <a:p>
            <a:endParaRPr lang="en-US">
              <a:solidFill>
                <a:srgbClr val="00B0F0"/>
              </a:solidFill>
            </a:endParaRPr>
          </a:p>
        </p:txBody>
      </p:sp>
    </p:spTree>
    <p:extLst>
      <p:ext uri="{BB962C8B-B14F-4D97-AF65-F5344CB8AC3E}">
        <p14:creationId xmlns:p14="http://schemas.microsoft.com/office/powerpoint/2010/main" val="281399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92" y="653917"/>
            <a:ext cx="9875585" cy="1400530"/>
          </a:xfrm>
        </p:spPr>
        <p:txBody>
          <a:bodyPr/>
          <a:lstStyle/>
          <a:p>
            <a:r>
              <a:rPr lang="sr-Latn-RS">
                <a:solidFill>
                  <a:srgbClr val="00B0F0"/>
                </a:solidFill>
              </a:rPr>
              <a:t>Keep hydrated  – water is medicine!</a:t>
            </a:r>
            <a:endParaRPr lang="en-US">
              <a:solidFill>
                <a:srgbClr val="00B0F0"/>
              </a:solidFill>
            </a:endParaRPr>
          </a:p>
        </p:txBody>
      </p:sp>
      <p:pic>
        <p:nvPicPr>
          <p:cNvPr id="4" name="Picture 3"/>
          <p:cNvPicPr>
            <a:picLocks noChangeAspect="1"/>
          </p:cNvPicPr>
          <p:nvPr/>
        </p:nvPicPr>
        <p:blipFill>
          <a:blip r:embed="rId3"/>
          <a:stretch>
            <a:fillRect/>
          </a:stretch>
        </p:blipFill>
        <p:spPr>
          <a:xfrm>
            <a:off x="646110" y="1819654"/>
            <a:ext cx="6265339" cy="3715513"/>
          </a:xfrm>
          <a:prstGeom prst="rect">
            <a:avLst/>
          </a:prstGeom>
        </p:spPr>
      </p:pic>
      <p:sp>
        <p:nvSpPr>
          <p:cNvPr id="5" name="Content Placeholder 2"/>
          <p:cNvSpPr>
            <a:spLocks noGrp="1"/>
          </p:cNvSpPr>
          <p:nvPr>
            <p:ph idx="1"/>
          </p:nvPr>
        </p:nvSpPr>
        <p:spPr>
          <a:xfrm>
            <a:off x="7095744" y="2200751"/>
            <a:ext cx="4441533" cy="2987040"/>
          </a:xfrm>
        </p:spPr>
        <p:txBody>
          <a:bodyPr>
            <a:normAutofit fontScale="55000" lnSpcReduction="20000"/>
          </a:bodyPr>
          <a:lstStyle/>
          <a:p>
            <a:r>
              <a:rPr lang="en-US">
                <a:solidFill>
                  <a:srgbClr val="00B0F0"/>
                </a:solidFill>
              </a:rPr>
              <a:t>Conflict of Interests</a:t>
            </a:r>
          </a:p>
          <a:p>
            <a:pPr marL="0" indent="0">
              <a:buNone/>
            </a:pPr>
            <a:r>
              <a:rPr lang="en-US">
                <a:solidFill>
                  <a:srgbClr val="00B0F0"/>
                </a:solidFill>
              </a:rPr>
              <a:t>The authors declare no competing interests regarding this </a:t>
            </a:r>
            <a:r>
              <a:rPr lang="sr-Latn-RS">
                <a:solidFill>
                  <a:srgbClr val="00B0F0"/>
                </a:solidFill>
              </a:rPr>
              <a:t>presentation</a:t>
            </a:r>
            <a:r>
              <a:rPr lang="en-US">
                <a:solidFill>
                  <a:srgbClr val="00B0F0"/>
                </a:solidFill>
              </a:rPr>
              <a:t>.</a:t>
            </a:r>
          </a:p>
          <a:p>
            <a:endParaRPr lang="en-US">
              <a:solidFill>
                <a:srgbClr val="00B0F0"/>
              </a:solidFill>
            </a:endParaRPr>
          </a:p>
          <a:p>
            <a:r>
              <a:rPr lang="en-US">
                <a:solidFill>
                  <a:srgbClr val="00B0F0"/>
                </a:solidFill>
              </a:rPr>
              <a:t>Acknowledgements</a:t>
            </a:r>
          </a:p>
          <a:p>
            <a:pPr marL="0" indent="0">
              <a:buNone/>
            </a:pPr>
            <a:r>
              <a:rPr lang="en-US">
                <a:solidFill>
                  <a:srgbClr val="00B0F0"/>
                </a:solidFill>
              </a:rPr>
              <a:t>Author would like to thank to </a:t>
            </a:r>
            <a:r>
              <a:rPr lang="sr-Latn-RS">
                <a:solidFill>
                  <a:srgbClr val="00B0F0"/>
                </a:solidFill>
              </a:rPr>
              <a:t>all </a:t>
            </a:r>
            <a:r>
              <a:rPr lang="en-US">
                <a:solidFill>
                  <a:srgbClr val="00B0F0"/>
                </a:solidFill>
              </a:rPr>
              <a:t>colleagues involved in field water sampling and laboratory team members who performed water sample</a:t>
            </a:r>
            <a:r>
              <a:rPr lang="sr-Latn-RS">
                <a:solidFill>
                  <a:srgbClr val="00B0F0"/>
                </a:solidFill>
              </a:rPr>
              <a:t>s</a:t>
            </a:r>
            <a:r>
              <a:rPr lang="en-US">
                <a:solidFill>
                  <a:srgbClr val="00B0F0"/>
                </a:solidFill>
              </a:rPr>
              <a:t> analysis. All opinions and statements expressed by author in this </a:t>
            </a:r>
            <a:r>
              <a:rPr lang="sr-Latn-RS">
                <a:solidFill>
                  <a:srgbClr val="00B0F0"/>
                </a:solidFill>
              </a:rPr>
              <a:t>presentation</a:t>
            </a:r>
            <a:r>
              <a:rPr lang="en-US">
                <a:solidFill>
                  <a:srgbClr val="00B0F0"/>
                </a:solidFill>
              </a:rPr>
              <a:t> are solely individual and do not neccessarily represent affiliated institutions’ official positions.</a:t>
            </a:r>
          </a:p>
        </p:txBody>
      </p:sp>
      <p:sp>
        <p:nvSpPr>
          <p:cNvPr id="6" name="TextBox 5"/>
          <p:cNvSpPr txBox="1"/>
          <p:nvPr/>
        </p:nvSpPr>
        <p:spPr>
          <a:xfrm>
            <a:off x="540092" y="5827776"/>
            <a:ext cx="11286147" cy="523220"/>
          </a:xfrm>
          <a:prstGeom prst="rect">
            <a:avLst/>
          </a:prstGeom>
          <a:noFill/>
        </p:spPr>
        <p:txBody>
          <a:bodyPr wrap="square" rtlCol="0">
            <a:spAutoFit/>
          </a:bodyPr>
          <a:lstStyle/>
          <a:p>
            <a:r>
              <a:rPr lang="sr-Latn-RS" sz="2800">
                <a:solidFill>
                  <a:srgbClr val="00B0F0"/>
                </a:solidFill>
              </a:rPr>
              <a:t>„BIG THANK YOU“ to 5</a:t>
            </a:r>
            <a:r>
              <a:rPr lang="sr-Latn-RS" sz="2800" baseline="30000">
                <a:solidFill>
                  <a:srgbClr val="00B0F0"/>
                </a:solidFill>
              </a:rPr>
              <a:t>th</a:t>
            </a:r>
            <a:r>
              <a:rPr lang="sr-Latn-RS" sz="2800">
                <a:solidFill>
                  <a:srgbClr val="00B0F0"/>
                </a:solidFill>
              </a:rPr>
              <a:t> ELMO organizers and all participants!</a:t>
            </a:r>
            <a:endParaRPr lang="en-US" sz="2800">
              <a:solidFill>
                <a:srgbClr val="00B0F0"/>
              </a:solidFill>
            </a:endParaRPr>
          </a:p>
        </p:txBody>
      </p:sp>
    </p:spTree>
    <p:extLst>
      <p:ext uri="{BB962C8B-B14F-4D97-AF65-F5344CB8AC3E}">
        <p14:creationId xmlns:p14="http://schemas.microsoft.com/office/powerpoint/2010/main" val="85141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4" y="832485"/>
            <a:ext cx="10515600" cy="1325563"/>
          </a:xfrm>
        </p:spPr>
        <p:txBody>
          <a:bodyPr/>
          <a:lstStyle/>
          <a:p>
            <a:r>
              <a:rPr lang="en-US">
                <a:solidFill>
                  <a:srgbClr val="00B0F0"/>
                </a:solidFill>
              </a:rPr>
              <a:t>The water in the human body </a:t>
            </a:r>
          </a:p>
        </p:txBody>
      </p:sp>
      <p:sp>
        <p:nvSpPr>
          <p:cNvPr id="3" name="Content Placeholder 2"/>
          <p:cNvSpPr>
            <a:spLocks noGrp="1"/>
          </p:cNvSpPr>
          <p:nvPr>
            <p:ph idx="1"/>
          </p:nvPr>
        </p:nvSpPr>
        <p:spPr>
          <a:xfrm>
            <a:off x="5364480" y="2052918"/>
            <a:ext cx="5815584" cy="4219254"/>
          </a:xfrm>
        </p:spPr>
        <p:txBody>
          <a:bodyPr>
            <a:normAutofit fontScale="92500" lnSpcReduction="20000"/>
          </a:bodyPr>
          <a:lstStyle/>
          <a:p>
            <a:r>
              <a:rPr lang="en-US">
                <a:solidFill>
                  <a:srgbClr val="00B0F0"/>
                </a:solidFill>
              </a:rPr>
              <a:t>all metabolic processes, </a:t>
            </a:r>
            <a:endParaRPr lang="sr-Latn-RS">
              <a:solidFill>
                <a:srgbClr val="00B0F0"/>
              </a:solidFill>
            </a:endParaRPr>
          </a:p>
          <a:p>
            <a:r>
              <a:rPr lang="en-US">
                <a:solidFill>
                  <a:srgbClr val="00B0F0"/>
                </a:solidFill>
              </a:rPr>
              <a:t>all cells, organs and systems, </a:t>
            </a:r>
            <a:endParaRPr lang="sr-Latn-RS">
              <a:solidFill>
                <a:srgbClr val="00B0F0"/>
              </a:solidFill>
            </a:endParaRPr>
          </a:p>
          <a:p>
            <a:r>
              <a:rPr lang="en-US">
                <a:solidFill>
                  <a:srgbClr val="00B0F0"/>
                </a:solidFill>
              </a:rPr>
              <a:t>helps maintain normal body temperature (thermoregulation) as core component of physiological homeostasis and survival.[1] </a:t>
            </a:r>
            <a:endParaRPr lang="sr-Latn-RS">
              <a:solidFill>
                <a:srgbClr val="00B0F0"/>
              </a:solidFill>
            </a:endParaRPr>
          </a:p>
          <a:p>
            <a:r>
              <a:rPr lang="en-US">
                <a:solidFill>
                  <a:srgbClr val="00B0F0"/>
                </a:solidFill>
              </a:rPr>
              <a:t>in newborn babies, the percentage of water in the body is up to 75% </a:t>
            </a:r>
            <a:endParaRPr lang="sr-Latn-RS">
              <a:solidFill>
                <a:srgbClr val="00B0F0"/>
              </a:solidFill>
            </a:endParaRPr>
          </a:p>
          <a:p>
            <a:r>
              <a:rPr lang="en-US">
                <a:solidFill>
                  <a:srgbClr val="00B0F0"/>
                </a:solidFill>
              </a:rPr>
              <a:t>in the adult male to about 60% and in women to 50-55%.[2] </a:t>
            </a:r>
            <a:endParaRPr lang="sr-Latn-RS">
              <a:solidFill>
                <a:srgbClr val="00B0F0"/>
              </a:solidFill>
            </a:endParaRPr>
          </a:p>
          <a:p>
            <a:r>
              <a:rPr lang="sr-Latn-RS">
                <a:solidFill>
                  <a:srgbClr val="00B0F0"/>
                </a:solidFill>
              </a:rPr>
              <a:t>The first sign of apoptosis (cellular death) is loss of water</a:t>
            </a:r>
            <a:endParaRPr lang="en-US">
              <a:solidFill>
                <a:srgbClr val="00B0F0"/>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4000"/>
                    </a14:imgEffect>
                  </a14:imgLayer>
                </a14:imgProps>
              </a:ext>
            </a:extLst>
          </a:blip>
          <a:stretch>
            <a:fillRect/>
          </a:stretch>
        </p:blipFill>
        <p:spPr>
          <a:xfrm>
            <a:off x="521689" y="2052918"/>
            <a:ext cx="4710711" cy="4219254"/>
          </a:xfrm>
          <a:prstGeom prst="rect">
            <a:avLst/>
          </a:prstGeom>
        </p:spPr>
      </p:pic>
    </p:spTree>
    <p:extLst>
      <p:ext uri="{BB962C8B-B14F-4D97-AF65-F5344CB8AC3E}">
        <p14:creationId xmlns:p14="http://schemas.microsoft.com/office/powerpoint/2010/main" val="3960267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6336" y="999129"/>
            <a:ext cx="5926473" cy="5216144"/>
          </a:xfrm>
          <a:prstGeom prst="rect">
            <a:avLst/>
          </a:prstGeom>
        </p:spPr>
      </p:pic>
      <p:sp>
        <p:nvSpPr>
          <p:cNvPr id="5" name="TextBox 4"/>
          <p:cNvSpPr txBox="1"/>
          <p:nvPr/>
        </p:nvSpPr>
        <p:spPr>
          <a:xfrm>
            <a:off x="7693152" y="3145536"/>
            <a:ext cx="3413760" cy="923330"/>
          </a:xfrm>
          <a:prstGeom prst="rect">
            <a:avLst/>
          </a:prstGeom>
          <a:noFill/>
        </p:spPr>
        <p:txBody>
          <a:bodyPr wrap="square" rtlCol="0">
            <a:spAutoFit/>
          </a:bodyPr>
          <a:lstStyle/>
          <a:p>
            <a:r>
              <a:rPr lang="sr-Latn-RS">
                <a:solidFill>
                  <a:srgbClr val="00B0F0"/>
                </a:solidFill>
              </a:rPr>
              <a:t>MUSCLE MASS = „THE ONLY COGNITIVE VARIABLE BODY WATER STORAGE“</a:t>
            </a:r>
            <a:endParaRPr lang="en-US">
              <a:solidFill>
                <a:srgbClr val="00B0F0"/>
              </a:solidFill>
            </a:endParaRPr>
          </a:p>
        </p:txBody>
      </p:sp>
      <p:cxnSp>
        <p:nvCxnSpPr>
          <p:cNvPr id="7" name="Straight Arrow Connector 6"/>
          <p:cNvCxnSpPr>
            <a:stCxn id="5" idx="1"/>
          </p:cNvCxnSpPr>
          <p:nvPr/>
        </p:nvCxnSpPr>
        <p:spPr>
          <a:xfrm flipH="1">
            <a:off x="2353056" y="3607201"/>
            <a:ext cx="5340096" cy="940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93152" y="1865376"/>
            <a:ext cx="3584448" cy="923330"/>
          </a:xfrm>
          <a:prstGeom prst="rect">
            <a:avLst/>
          </a:prstGeom>
          <a:noFill/>
        </p:spPr>
        <p:txBody>
          <a:bodyPr wrap="square" rtlCol="0">
            <a:spAutoFit/>
          </a:bodyPr>
          <a:lstStyle/>
          <a:p>
            <a:r>
              <a:rPr lang="sr-Latn-RS">
                <a:solidFill>
                  <a:srgbClr val="00B0F0"/>
                </a:solidFill>
              </a:rPr>
              <a:t>vast majority of organs and tissues in human body contain 60-90% of water</a:t>
            </a:r>
            <a:endParaRPr lang="en-US">
              <a:solidFill>
                <a:srgbClr val="00B0F0"/>
              </a:solidFill>
            </a:endParaRPr>
          </a:p>
        </p:txBody>
      </p:sp>
      <p:sp>
        <p:nvSpPr>
          <p:cNvPr id="2" name="Rectangle 1"/>
          <p:cNvSpPr/>
          <p:nvPr/>
        </p:nvSpPr>
        <p:spPr>
          <a:xfrm>
            <a:off x="7671090" y="4547616"/>
            <a:ext cx="3628572" cy="646331"/>
          </a:xfrm>
          <a:prstGeom prst="rect">
            <a:avLst/>
          </a:prstGeom>
        </p:spPr>
        <p:txBody>
          <a:bodyPr wrap="square">
            <a:spAutoFit/>
          </a:bodyPr>
          <a:lstStyle/>
          <a:p>
            <a:r>
              <a:rPr lang="en-US">
                <a:solidFill>
                  <a:srgbClr val="00B0F0"/>
                </a:solidFill>
              </a:rPr>
              <a:t>red marrow, water 40%: </a:t>
            </a:r>
            <a:endParaRPr lang="sr-Latn-RS">
              <a:solidFill>
                <a:srgbClr val="00B0F0"/>
              </a:solidFill>
            </a:endParaRPr>
          </a:p>
          <a:p>
            <a:r>
              <a:rPr lang="en-US">
                <a:solidFill>
                  <a:srgbClr val="00B0F0"/>
                </a:solidFill>
              </a:rPr>
              <a:t>yellow marrow, water 15%</a:t>
            </a:r>
          </a:p>
        </p:txBody>
      </p:sp>
      <p:cxnSp>
        <p:nvCxnSpPr>
          <p:cNvPr id="8" name="Straight Arrow Connector 7"/>
          <p:cNvCxnSpPr>
            <a:stCxn id="2" idx="1"/>
          </p:cNvCxnSpPr>
          <p:nvPr/>
        </p:nvCxnSpPr>
        <p:spPr>
          <a:xfrm flipH="1">
            <a:off x="2960914" y="4870782"/>
            <a:ext cx="4710176" cy="32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6336" y="6429829"/>
            <a:ext cx="10766407" cy="276999"/>
          </a:xfrm>
          <a:prstGeom prst="rect">
            <a:avLst/>
          </a:prstGeom>
          <a:noFill/>
        </p:spPr>
        <p:txBody>
          <a:bodyPr wrap="square" rtlCol="0">
            <a:spAutoFit/>
          </a:bodyPr>
          <a:lstStyle/>
          <a:p>
            <a:r>
              <a:rPr lang="sr-Latn-RS" sz="1200"/>
              <a:t>*percentages on infographic are for presentataion illustrative purposes only, may vary in human  </a:t>
            </a:r>
            <a:endParaRPr lang="en-US" sz="1200"/>
          </a:p>
        </p:txBody>
      </p:sp>
    </p:spTree>
    <p:extLst>
      <p:ext uri="{BB962C8B-B14F-4D97-AF65-F5344CB8AC3E}">
        <p14:creationId xmlns:p14="http://schemas.microsoft.com/office/powerpoint/2010/main" val="365130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832485"/>
            <a:ext cx="10515600" cy="1325563"/>
          </a:xfrm>
        </p:spPr>
        <p:txBody>
          <a:bodyPr/>
          <a:lstStyle/>
          <a:p>
            <a:r>
              <a:rPr lang="en-US">
                <a:solidFill>
                  <a:srgbClr val="00B0F0"/>
                </a:solidFill>
              </a:rPr>
              <a:t>Water from the body is lost </a:t>
            </a:r>
            <a:r>
              <a:rPr lang="sr-Latn-RS">
                <a:solidFill>
                  <a:srgbClr val="00B0F0"/>
                </a:solidFill>
              </a:rPr>
              <a:t>!!</a:t>
            </a:r>
            <a:endParaRPr lang="en-US">
              <a:solidFill>
                <a:srgbClr val="00B0F0"/>
              </a:solidFill>
            </a:endParaRPr>
          </a:p>
        </p:txBody>
      </p:sp>
      <p:sp>
        <p:nvSpPr>
          <p:cNvPr id="3" name="Content Placeholder 2"/>
          <p:cNvSpPr>
            <a:spLocks noGrp="1"/>
          </p:cNvSpPr>
          <p:nvPr>
            <p:ph idx="1"/>
          </p:nvPr>
        </p:nvSpPr>
        <p:spPr>
          <a:xfrm>
            <a:off x="1103312" y="2052919"/>
            <a:ext cx="10052368" cy="3911002"/>
          </a:xfrm>
        </p:spPr>
        <p:txBody>
          <a:bodyPr>
            <a:normAutofit fontScale="92500"/>
          </a:bodyPr>
          <a:lstStyle/>
          <a:p>
            <a:r>
              <a:rPr lang="en-US">
                <a:solidFill>
                  <a:srgbClr val="00B0F0"/>
                </a:solidFill>
              </a:rPr>
              <a:t>Water is lost through urine, stool, sweat, during breathing and through the skin. </a:t>
            </a:r>
            <a:endParaRPr lang="sr-Latn-RS">
              <a:solidFill>
                <a:srgbClr val="00B0F0"/>
              </a:solidFill>
            </a:endParaRPr>
          </a:p>
          <a:p>
            <a:r>
              <a:rPr lang="en-US">
                <a:solidFill>
                  <a:srgbClr val="00B0F0"/>
                </a:solidFill>
              </a:rPr>
              <a:t>These processes are under very precise control of the internal organs, especially the kidneys which the corresponding response time is caused by changes in the concentration of the body fluids of some 1-2%. </a:t>
            </a:r>
            <a:r>
              <a:rPr lang="sr-Latn-RS">
                <a:solidFill>
                  <a:srgbClr val="00B0F0"/>
                </a:solidFill>
              </a:rPr>
              <a:t>(avg. 75 kg person 400 – 800 ml) 2-4 glasses of water</a:t>
            </a:r>
          </a:p>
          <a:p>
            <a:r>
              <a:rPr lang="en-US">
                <a:solidFill>
                  <a:srgbClr val="00B0F0"/>
                </a:solidFill>
              </a:rPr>
              <a:t>greatly influenced by</a:t>
            </a:r>
            <a:r>
              <a:rPr lang="sr-Latn-RS">
                <a:solidFill>
                  <a:srgbClr val="00B0F0"/>
                </a:solidFill>
              </a:rPr>
              <a:t>:</a:t>
            </a:r>
          </a:p>
          <a:p>
            <a:pPr lvl="1"/>
            <a:r>
              <a:rPr lang="en-US">
                <a:solidFill>
                  <a:srgbClr val="00B0F0"/>
                </a:solidFill>
              </a:rPr>
              <a:t>climate and microclimate conditions, age, the adequacy of clothes, the type of activities performed, as well as the general health of the body, including the proper functioning of each system and organ in our body.</a:t>
            </a:r>
          </a:p>
        </p:txBody>
      </p:sp>
      <p:sp>
        <p:nvSpPr>
          <p:cNvPr id="4" name="Rectangle 3"/>
          <p:cNvSpPr/>
          <p:nvPr/>
        </p:nvSpPr>
        <p:spPr>
          <a:xfrm>
            <a:off x="1412240" y="5963921"/>
            <a:ext cx="9621520" cy="400110"/>
          </a:xfrm>
          <a:prstGeom prst="rect">
            <a:avLst/>
          </a:prstGeom>
        </p:spPr>
        <p:txBody>
          <a:bodyPr wrap="square">
            <a:spAutoFit/>
          </a:bodyPr>
          <a:lstStyle/>
          <a:p>
            <a:pPr>
              <a:spcAft>
                <a:spcPts val="0"/>
              </a:spcAft>
            </a:pPr>
            <a:r>
              <a:rPr lang="en-US" sz="1000">
                <a:solidFill>
                  <a:srgbClr val="00B0F0"/>
                </a:solidFill>
                <a:latin typeface="Calibri" panose="020F0502020204030204" pitchFamily="34" charset="0"/>
                <a:ea typeface="Times New Roman" panose="02020603050405020304" pitchFamily="18" charset="0"/>
                <a:cs typeface="Calibri" panose="020F0502020204030204" pitchFamily="34" charset="0"/>
              </a:rPr>
              <a:t>Grandjean, A. Water requirements: Impinging factors and recommended intakes. In World Health Organization (Ed.), Nutrients in drinking water. Geneva, Switzerland: World Health Organization 2005</a:t>
            </a:r>
            <a:endParaRPr lang="en-US" sz="1000">
              <a:solidFill>
                <a:srgbClr val="00B0F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5610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832485"/>
            <a:ext cx="10515600" cy="1325563"/>
          </a:xfrm>
        </p:spPr>
        <p:txBody>
          <a:bodyPr/>
          <a:lstStyle/>
          <a:p>
            <a:r>
              <a:rPr lang="sr-Latn-RS">
                <a:solidFill>
                  <a:srgbClr val="00B0F0"/>
                </a:solidFill>
              </a:rPr>
              <a:t>Woulnerable groups – young, old, athletes, pregnant....</a:t>
            </a:r>
            <a:endParaRPr lang="en-US">
              <a:solidFill>
                <a:srgbClr val="00B0F0"/>
              </a:solidFill>
            </a:endParaRPr>
          </a:p>
        </p:txBody>
      </p:sp>
      <p:sp>
        <p:nvSpPr>
          <p:cNvPr id="3" name="Content Placeholder 2"/>
          <p:cNvSpPr>
            <a:spLocks noGrp="1"/>
          </p:cNvSpPr>
          <p:nvPr>
            <p:ph idx="1"/>
          </p:nvPr>
        </p:nvSpPr>
        <p:spPr>
          <a:xfrm>
            <a:off x="1103312" y="2158048"/>
            <a:ext cx="10027984" cy="4195481"/>
          </a:xfrm>
        </p:spPr>
        <p:txBody>
          <a:bodyPr>
            <a:normAutofit/>
          </a:bodyPr>
          <a:lstStyle/>
          <a:p>
            <a:r>
              <a:rPr lang="en-US">
                <a:solidFill>
                  <a:srgbClr val="00B0F0"/>
                </a:solidFill>
              </a:rPr>
              <a:t>In infants and children at an early age there is a significant water loss through the skin, because at that age </a:t>
            </a:r>
            <a:r>
              <a:rPr lang="en-US" u="sng">
                <a:solidFill>
                  <a:srgbClr val="00B0F0"/>
                </a:solidFill>
              </a:rPr>
              <a:t>the ratio of skin surface area and volume of the body is two to three times higher than in adults</a:t>
            </a:r>
            <a:r>
              <a:rPr lang="en-US">
                <a:solidFill>
                  <a:srgbClr val="00B0F0"/>
                </a:solidFill>
              </a:rPr>
              <a:t>, reflecting lower water reserves and a larger area for the loss of water that are characteristic of the early stages of life</a:t>
            </a:r>
            <a:endParaRPr lang="sr-Latn-RS">
              <a:solidFill>
                <a:srgbClr val="00B0F0"/>
              </a:solidFill>
            </a:endParaRPr>
          </a:p>
          <a:p>
            <a:r>
              <a:rPr lang="sr-Latn-RS">
                <a:solidFill>
                  <a:srgbClr val="00B0F0"/>
                </a:solidFill>
              </a:rPr>
              <a:t>as well, </a:t>
            </a:r>
            <a:r>
              <a:rPr lang="en-US">
                <a:solidFill>
                  <a:srgbClr val="00B0F0"/>
                </a:solidFill>
              </a:rPr>
              <a:t>the adult and senior age individuals frequently expose themselves to a high risk of dehydration due to insufficient daily intake of fluids (especially water) while on chronic blood pressure-lowering therapy, often with diuretic component</a:t>
            </a:r>
            <a:endParaRPr lang="sr-Latn-RS">
              <a:solidFill>
                <a:srgbClr val="00B0F0"/>
              </a:solidFill>
            </a:endParaRPr>
          </a:p>
          <a:p>
            <a:endParaRPr lang="en-US">
              <a:solidFill>
                <a:srgbClr val="00B0F0"/>
              </a:solidFill>
            </a:endParaRPr>
          </a:p>
        </p:txBody>
      </p:sp>
      <p:sp>
        <p:nvSpPr>
          <p:cNvPr id="4" name="Rectangle 3"/>
          <p:cNvSpPr/>
          <p:nvPr/>
        </p:nvSpPr>
        <p:spPr>
          <a:xfrm>
            <a:off x="1444688" y="6248399"/>
            <a:ext cx="10235248" cy="400110"/>
          </a:xfrm>
          <a:prstGeom prst="rect">
            <a:avLst/>
          </a:prstGeom>
        </p:spPr>
        <p:txBody>
          <a:bodyPr wrap="square">
            <a:spAutoFit/>
          </a:bodyPr>
          <a:lstStyle/>
          <a:p>
            <a:pPr>
              <a:spcAft>
                <a:spcPts val="0"/>
              </a:spcAft>
            </a:pPr>
            <a:r>
              <a:rPr lang="en-US" sz="1000">
                <a:latin typeface="Calibri" panose="020F0502020204030204" pitchFamily="34" charset="0"/>
                <a:ea typeface="Times New Roman" panose="02020603050405020304" pitchFamily="18" charset="0"/>
                <a:cs typeface="Calibri" panose="020F0502020204030204" pitchFamily="34" charset="0"/>
              </a:rPr>
              <a:t>Avramović DD et al. Daily fluid intake habit among adult and senior visitors of Belgrade Health Fairs. 13th International Congress of Nutrition, Belgrade.2016</a:t>
            </a:r>
          </a:p>
          <a:p>
            <a:pPr>
              <a:spcAft>
                <a:spcPts val="0"/>
              </a:spcAft>
            </a:pPr>
            <a:r>
              <a:rPr lang="en-US" sz="1000">
                <a:latin typeface="Calibri" panose="020F0502020204030204" pitchFamily="34" charset="0"/>
                <a:ea typeface="Times New Roman" panose="02020603050405020304" pitchFamily="18" charset="0"/>
                <a:cs typeface="Calibri" panose="020F0502020204030204" pitchFamily="34" charset="0"/>
              </a:rPr>
              <a:t>European Food Safety Authority (EFSA). Scientific Opinion on Dietary Reference Values for water. EFSA Journal;8(3):1459.2010 </a:t>
            </a:r>
            <a:endParaRPr lang="en-US" sz="10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4003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727355"/>
            <a:ext cx="10515600" cy="1325563"/>
          </a:xfrm>
        </p:spPr>
        <p:txBody>
          <a:bodyPr/>
          <a:lstStyle/>
          <a:p>
            <a:r>
              <a:rPr lang="en-US">
                <a:solidFill>
                  <a:srgbClr val="00B0F0"/>
                </a:solidFill>
              </a:rPr>
              <a:t>Material and Methods</a:t>
            </a:r>
          </a:p>
        </p:txBody>
      </p:sp>
      <p:sp>
        <p:nvSpPr>
          <p:cNvPr id="3" name="Content Placeholder 2"/>
          <p:cNvSpPr>
            <a:spLocks noGrp="1"/>
          </p:cNvSpPr>
          <p:nvPr>
            <p:ph idx="1"/>
          </p:nvPr>
        </p:nvSpPr>
        <p:spPr>
          <a:xfrm>
            <a:off x="1103312" y="2052918"/>
            <a:ext cx="10040176" cy="4195481"/>
          </a:xfrm>
        </p:spPr>
        <p:txBody>
          <a:bodyPr>
            <a:normAutofit fontScale="92500" lnSpcReduction="10000"/>
          </a:bodyPr>
          <a:lstStyle/>
          <a:p>
            <a:r>
              <a:rPr lang="en-US">
                <a:solidFill>
                  <a:srgbClr val="00B0F0"/>
                </a:solidFill>
              </a:rPr>
              <a:t>The </a:t>
            </a:r>
            <a:r>
              <a:rPr lang="sr-Latn-RS">
                <a:solidFill>
                  <a:srgbClr val="00B0F0"/>
                </a:solidFill>
              </a:rPr>
              <a:t>tap water and natural mineral water </a:t>
            </a:r>
            <a:r>
              <a:rPr lang="en-US">
                <a:solidFill>
                  <a:srgbClr val="00B0F0"/>
                </a:solidFill>
              </a:rPr>
              <a:t>samples were collected according to applicable standards (SRPS ISO 5667-5, SRPS ISO 5667-11). </a:t>
            </a:r>
            <a:endParaRPr lang="sr-Latn-RS">
              <a:solidFill>
                <a:srgbClr val="00B0F0"/>
              </a:solidFill>
            </a:endParaRPr>
          </a:p>
          <a:p>
            <a:r>
              <a:rPr lang="en-US">
                <a:solidFill>
                  <a:srgbClr val="00B0F0"/>
                </a:solidFill>
              </a:rPr>
              <a:t>We compared the results of analysis of physica</a:t>
            </a:r>
            <a:r>
              <a:rPr lang="sr-Latn-RS">
                <a:solidFill>
                  <a:srgbClr val="00B0F0"/>
                </a:solidFill>
              </a:rPr>
              <a:t>l and </a:t>
            </a:r>
            <a:r>
              <a:rPr lang="en-US">
                <a:solidFill>
                  <a:srgbClr val="00B0F0"/>
                </a:solidFill>
              </a:rPr>
              <a:t>chemical</a:t>
            </a:r>
            <a:r>
              <a:rPr lang="sr-Latn-RS">
                <a:solidFill>
                  <a:srgbClr val="00B0F0"/>
                </a:solidFill>
              </a:rPr>
              <a:t> </a:t>
            </a:r>
            <a:r>
              <a:rPr lang="en-US">
                <a:solidFill>
                  <a:srgbClr val="00B0F0"/>
                </a:solidFill>
              </a:rPr>
              <a:t>properties of water samples performed in the ISO 17025 accredited laboratory of City Institute of Public Health (Belgrade, Serbia) following standards and methods stated for every parameter listed. </a:t>
            </a:r>
            <a:endParaRPr lang="sr-Latn-RS">
              <a:solidFill>
                <a:srgbClr val="00B0F0"/>
              </a:solidFill>
            </a:endParaRPr>
          </a:p>
          <a:p>
            <a:r>
              <a:rPr lang="en-US">
                <a:solidFill>
                  <a:srgbClr val="00B0F0"/>
                </a:solidFill>
              </a:rPr>
              <a:t>All compared parameters are listed according to national regulations: Regulation on Hygienic Standards of Drinking Water (“Official Gazette FRY, nº 42/98 and 44/99”, and „ Official Gazette RS“, nº 28/2019) and Regulation on quality and other demands for natural mineral waters, natural spring waters and still waters („Official Gazette SCG, nº 53/05 and 43/13“).</a:t>
            </a:r>
          </a:p>
        </p:txBody>
      </p:sp>
    </p:spTree>
    <p:extLst>
      <p:ext uri="{BB962C8B-B14F-4D97-AF65-F5344CB8AC3E}">
        <p14:creationId xmlns:p14="http://schemas.microsoft.com/office/powerpoint/2010/main" val="380783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04" y="812165"/>
            <a:ext cx="10515600" cy="1325563"/>
          </a:xfrm>
        </p:spPr>
        <p:txBody>
          <a:bodyPr/>
          <a:lstStyle/>
          <a:p>
            <a:r>
              <a:rPr lang="en-US">
                <a:solidFill>
                  <a:srgbClr val="00B0F0"/>
                </a:solidFill>
              </a:rPr>
              <a:t>Results and Discussion</a:t>
            </a:r>
          </a:p>
        </p:txBody>
      </p:sp>
      <p:sp>
        <p:nvSpPr>
          <p:cNvPr id="3" name="Content Placeholder 2"/>
          <p:cNvSpPr>
            <a:spLocks noGrp="1"/>
          </p:cNvSpPr>
          <p:nvPr>
            <p:ph idx="1"/>
          </p:nvPr>
        </p:nvSpPr>
        <p:spPr>
          <a:xfrm>
            <a:off x="1103312" y="2137728"/>
            <a:ext cx="10027984" cy="2897034"/>
          </a:xfrm>
        </p:spPr>
        <p:txBody>
          <a:bodyPr/>
          <a:lstStyle/>
          <a:p>
            <a:r>
              <a:rPr lang="en-US">
                <a:solidFill>
                  <a:srgbClr val="00B0F0"/>
                </a:solidFill>
              </a:rPr>
              <a:t>On the basis of the reports of the results of the laboratory analysis of water samples, in terms of the studied physico-chemical parameters, we found that the analyzed sample of natural mineral water, compared to drinking water from public water supply system, contains a moderate levels of mineral substances with a slightly increased content of calcium and bicarbonates</a:t>
            </a:r>
          </a:p>
        </p:txBody>
      </p:sp>
    </p:spTree>
    <p:extLst>
      <p:ext uri="{BB962C8B-B14F-4D97-AF65-F5344CB8AC3E}">
        <p14:creationId xmlns:p14="http://schemas.microsoft.com/office/powerpoint/2010/main" val="334585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93447117"/>
              </p:ext>
            </p:extLst>
          </p:nvPr>
        </p:nvGraphicFramePr>
        <p:xfrm>
          <a:off x="243115" y="952995"/>
          <a:ext cx="8395854" cy="543452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523514" y="1475714"/>
            <a:ext cx="3546566" cy="4247317"/>
          </a:xfrm>
          <a:prstGeom prst="rect">
            <a:avLst/>
          </a:prstGeom>
        </p:spPr>
        <p:txBody>
          <a:bodyPr wrap="square">
            <a:spAutoFit/>
          </a:bodyPr>
          <a:lstStyle/>
          <a:p>
            <a:r>
              <a:rPr lang="en-US">
                <a:solidFill>
                  <a:srgbClr val="00B0F0"/>
                </a:solidFill>
              </a:rPr>
              <a:t>Tap water – public drinking water</a:t>
            </a:r>
          </a:p>
          <a:p>
            <a:endParaRPr lang="sr-Latn-RS">
              <a:solidFill>
                <a:srgbClr val="00B0F0"/>
              </a:solidFill>
            </a:endParaRPr>
          </a:p>
          <a:p>
            <a:r>
              <a:rPr lang="en-US">
                <a:solidFill>
                  <a:srgbClr val="CC3300"/>
                </a:solidFill>
              </a:rPr>
              <a:t>NMW – natural mineral water</a:t>
            </a:r>
          </a:p>
          <a:p>
            <a:endParaRPr lang="sr-Latn-RS">
              <a:solidFill>
                <a:srgbClr val="00B0F0"/>
              </a:solidFill>
            </a:endParaRPr>
          </a:p>
          <a:p>
            <a:r>
              <a:rPr lang="en-US">
                <a:solidFill>
                  <a:srgbClr val="00B0F0"/>
                </a:solidFill>
              </a:rPr>
              <a:t>TDS</a:t>
            </a:r>
            <a:r>
              <a:rPr lang="sr-Latn-RS">
                <a:solidFill>
                  <a:srgbClr val="00B0F0"/>
                </a:solidFill>
              </a:rPr>
              <a:t> </a:t>
            </a:r>
            <a:r>
              <a:rPr lang="en-US">
                <a:solidFill>
                  <a:srgbClr val="00B0F0"/>
                </a:solidFill>
              </a:rPr>
              <a:t>- total dissolved solids at 105</a:t>
            </a:r>
            <a:r>
              <a:rPr lang="en-US" baseline="30000">
                <a:solidFill>
                  <a:srgbClr val="00B0F0"/>
                </a:solidFill>
              </a:rPr>
              <a:t>o</a:t>
            </a:r>
            <a:r>
              <a:rPr lang="en-US">
                <a:solidFill>
                  <a:srgbClr val="00B0F0"/>
                </a:solidFill>
              </a:rPr>
              <a:t>C, in mg/l</a:t>
            </a:r>
          </a:p>
          <a:p>
            <a:endParaRPr lang="sr-Latn-RS">
              <a:solidFill>
                <a:srgbClr val="00B0F0"/>
              </a:solidFill>
            </a:endParaRPr>
          </a:p>
          <a:p>
            <a:r>
              <a:rPr lang="en-US">
                <a:solidFill>
                  <a:srgbClr val="00B0F0"/>
                </a:solidFill>
              </a:rPr>
              <a:t>EC – electroconductivity at 20</a:t>
            </a:r>
            <a:r>
              <a:rPr lang="en-US" baseline="30000">
                <a:solidFill>
                  <a:srgbClr val="00B0F0"/>
                </a:solidFill>
              </a:rPr>
              <a:t>o</a:t>
            </a:r>
            <a:r>
              <a:rPr lang="en-US">
                <a:solidFill>
                  <a:srgbClr val="00B0F0"/>
                </a:solidFill>
              </a:rPr>
              <a:t>C, in </a:t>
            </a:r>
            <a:r>
              <a:rPr lang="el-GR">
                <a:solidFill>
                  <a:srgbClr val="00B0F0"/>
                </a:solidFill>
              </a:rPr>
              <a:t>μ</a:t>
            </a:r>
            <a:r>
              <a:rPr lang="en-US">
                <a:solidFill>
                  <a:srgbClr val="00B0F0"/>
                </a:solidFill>
              </a:rPr>
              <a:t>S/cm</a:t>
            </a:r>
          </a:p>
          <a:p>
            <a:endParaRPr lang="sr-Latn-RS">
              <a:solidFill>
                <a:srgbClr val="00B0F0"/>
              </a:solidFill>
            </a:endParaRPr>
          </a:p>
          <a:p>
            <a:r>
              <a:rPr lang="en-US">
                <a:solidFill>
                  <a:srgbClr val="00B0F0"/>
                </a:solidFill>
              </a:rPr>
              <a:t>Hardness – total hardness, in </a:t>
            </a:r>
            <a:r>
              <a:rPr lang="en-US" baseline="30000">
                <a:solidFill>
                  <a:srgbClr val="00B0F0"/>
                </a:solidFill>
              </a:rPr>
              <a:t>o</a:t>
            </a:r>
            <a:r>
              <a:rPr lang="en-US">
                <a:solidFill>
                  <a:srgbClr val="00B0F0"/>
                </a:solidFill>
              </a:rPr>
              <a:t>dH</a:t>
            </a:r>
          </a:p>
          <a:p>
            <a:endParaRPr lang="sr-Latn-RS">
              <a:solidFill>
                <a:srgbClr val="00B0F0"/>
              </a:solidFill>
            </a:endParaRPr>
          </a:p>
          <a:p>
            <a:r>
              <a:rPr lang="en-US">
                <a:solidFill>
                  <a:srgbClr val="00B0F0"/>
                </a:solidFill>
              </a:rPr>
              <a:t>Calcium – Ca2+, in mg/l</a:t>
            </a:r>
          </a:p>
          <a:p>
            <a:endParaRPr lang="sr-Latn-RS">
              <a:solidFill>
                <a:srgbClr val="00B0F0"/>
              </a:solidFill>
            </a:endParaRPr>
          </a:p>
          <a:p>
            <a:r>
              <a:rPr lang="en-US">
                <a:solidFill>
                  <a:srgbClr val="00B0F0"/>
                </a:solidFill>
              </a:rPr>
              <a:t>Bicarbonates</a:t>
            </a:r>
            <a:r>
              <a:rPr lang="sr-Latn-RS">
                <a:solidFill>
                  <a:srgbClr val="00B0F0"/>
                </a:solidFill>
              </a:rPr>
              <a:t> </a:t>
            </a:r>
            <a:r>
              <a:rPr lang="en-US">
                <a:solidFill>
                  <a:srgbClr val="00B0F0"/>
                </a:solidFill>
              </a:rPr>
              <a:t>- as HCO3, in mg/l</a:t>
            </a:r>
          </a:p>
        </p:txBody>
      </p:sp>
    </p:spTree>
    <p:extLst>
      <p:ext uri="{BB962C8B-B14F-4D97-AF65-F5344CB8AC3E}">
        <p14:creationId xmlns:p14="http://schemas.microsoft.com/office/powerpoint/2010/main" val="150524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845211"/>
            <a:ext cx="10515600" cy="1325563"/>
          </a:xfrm>
        </p:spPr>
        <p:txBody>
          <a:bodyPr/>
          <a:lstStyle/>
          <a:p>
            <a:r>
              <a:rPr lang="sr-Latn-RS">
                <a:solidFill>
                  <a:srgbClr val="00B0F0"/>
                </a:solidFill>
              </a:rPr>
              <a:t>Total Dissolved Solids (TDS) - mineralisation</a:t>
            </a:r>
            <a:endParaRPr lang="en-US">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3043331"/>
              </p:ext>
            </p:extLst>
          </p:nvPr>
        </p:nvGraphicFramePr>
        <p:xfrm>
          <a:off x="737553" y="1976071"/>
          <a:ext cx="2700591" cy="4541202"/>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3"/>
          <p:cNvSpPr txBox="1">
            <a:spLocks/>
          </p:cNvSpPr>
          <p:nvPr/>
        </p:nvSpPr>
        <p:spPr>
          <a:xfrm>
            <a:off x="3992880" y="2089494"/>
            <a:ext cx="7203440"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a:solidFill>
                  <a:srgbClr val="00B0F0"/>
                </a:solidFill>
              </a:rPr>
              <a:t>Concentrations of TDS from natural sources have been found to vary from less than 30</a:t>
            </a:r>
            <a:r>
              <a:rPr lang="sr-Latn-RS">
                <a:solidFill>
                  <a:srgbClr val="00B0F0"/>
                </a:solidFill>
              </a:rPr>
              <a:t> </a:t>
            </a:r>
            <a:r>
              <a:rPr lang="en-US">
                <a:solidFill>
                  <a:srgbClr val="00B0F0"/>
                </a:solidFill>
              </a:rPr>
              <a:t>mg/litre to as much as 6000 mg/litre (5), depending on the solubilities of minerals in different</a:t>
            </a:r>
            <a:r>
              <a:rPr lang="sr-Latn-RS">
                <a:solidFill>
                  <a:srgbClr val="00B0F0"/>
                </a:solidFill>
              </a:rPr>
              <a:t> </a:t>
            </a:r>
            <a:r>
              <a:rPr lang="en-US">
                <a:solidFill>
                  <a:srgbClr val="00B0F0"/>
                </a:solidFill>
              </a:rPr>
              <a:t>geological regions.</a:t>
            </a:r>
          </a:p>
          <a:p>
            <a:endParaRPr lang="en-US">
              <a:solidFill>
                <a:srgbClr val="00B0F0"/>
              </a:solidFill>
            </a:endParaRPr>
          </a:p>
          <a:p>
            <a:endParaRPr lang="en-US">
              <a:solidFill>
                <a:srgbClr val="00B0F0"/>
              </a:solidFill>
            </a:endParaRPr>
          </a:p>
          <a:p>
            <a:r>
              <a:rPr lang="en-US">
                <a:solidFill>
                  <a:srgbClr val="00B0F0"/>
                </a:solidFill>
              </a:rPr>
              <a:t>an optimum level for total dissolved salts (250-500 mg/L for bicarbonate water);</a:t>
            </a:r>
          </a:p>
          <a:p>
            <a:endParaRPr lang="en-US">
              <a:solidFill>
                <a:srgbClr val="00B0F0"/>
              </a:solidFill>
            </a:endParaRPr>
          </a:p>
        </p:txBody>
      </p:sp>
      <p:sp>
        <p:nvSpPr>
          <p:cNvPr id="9" name="Rectangle 8"/>
          <p:cNvSpPr/>
          <p:nvPr/>
        </p:nvSpPr>
        <p:spPr>
          <a:xfrm>
            <a:off x="4273232" y="6284975"/>
            <a:ext cx="7443280" cy="215444"/>
          </a:xfrm>
          <a:prstGeom prst="rect">
            <a:avLst/>
          </a:prstGeom>
        </p:spPr>
        <p:txBody>
          <a:bodyPr wrap="square">
            <a:spAutoFit/>
          </a:bodyPr>
          <a:lstStyle/>
          <a:p>
            <a:r>
              <a:rPr lang="en-US" sz="800">
                <a:solidFill>
                  <a:srgbClr val="00B0F0"/>
                </a:solidFill>
              </a:rPr>
              <a:t>Kozisek</a:t>
            </a:r>
            <a:r>
              <a:rPr lang="sr-Latn-RS" sz="800">
                <a:solidFill>
                  <a:srgbClr val="00B0F0"/>
                </a:solidFill>
              </a:rPr>
              <a:t> F.: WHO: </a:t>
            </a:r>
            <a:r>
              <a:rPr lang="en-US" sz="800">
                <a:solidFill>
                  <a:srgbClr val="00B0F0"/>
                </a:solidFill>
              </a:rPr>
              <a:t>HEALTH RISKS FROM DRINKING DEMINERALISED WATER</a:t>
            </a:r>
            <a:r>
              <a:rPr lang="sr-Latn-RS" sz="800">
                <a:solidFill>
                  <a:srgbClr val="00B0F0"/>
                </a:solidFill>
              </a:rPr>
              <a:t> at </a:t>
            </a:r>
            <a:r>
              <a:rPr lang="en-US" sz="800">
                <a:solidFill>
                  <a:srgbClr val="00B0F0"/>
                </a:solidFill>
              </a:rPr>
              <a:t>https://www.who.int/water_sanitation_health/dwq/nutrientschap12.pdf</a:t>
            </a:r>
          </a:p>
        </p:txBody>
      </p:sp>
    </p:spTree>
    <p:extLst>
      <p:ext uri="{BB962C8B-B14F-4D97-AF65-F5344CB8AC3E}">
        <p14:creationId xmlns:p14="http://schemas.microsoft.com/office/powerpoint/2010/main" val="929403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TotalTime>
  <Words>3443</Words>
  <Application>Microsoft Office PowerPoint</Application>
  <PresentationFormat>Widescreen</PresentationFormat>
  <Paragraphs>210</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 3</vt:lpstr>
      <vt:lpstr>Office Theme</vt:lpstr>
      <vt:lpstr>Physico-chemical properties of natural mineral water suitable for frequent hydration as a healthy lifestyle choice</vt:lpstr>
      <vt:lpstr>The water in the human body </vt:lpstr>
      <vt:lpstr>PowerPoint Presentation</vt:lpstr>
      <vt:lpstr>Water from the body is lost !!</vt:lpstr>
      <vt:lpstr>Woulnerable groups – young, old, athletes, pregnant....</vt:lpstr>
      <vt:lpstr>Material and Methods</vt:lpstr>
      <vt:lpstr>Results and Discussion</vt:lpstr>
      <vt:lpstr>PowerPoint Presentation</vt:lpstr>
      <vt:lpstr>Total Dissolved Solids (TDS) - mineralisation</vt:lpstr>
      <vt:lpstr>Electrical Conductivity of water</vt:lpstr>
      <vt:lpstr>EC and TDS  effects of „purer“ water low in TDS (e.g. &lt; 100 mg/L) on water and mineral homeostasis in human body </vt:lpstr>
      <vt:lpstr>Hardness in Drinking-water</vt:lpstr>
      <vt:lpstr>Calcium in Drinking-water</vt:lpstr>
      <vt:lpstr>Bicarbonates (HCO3-) in Drinking-water</vt:lpstr>
      <vt:lpstr>Liquids consumption - Taste is a vital</vt:lpstr>
      <vt:lpstr>Taste is the effect </vt:lpstr>
      <vt:lpstr>The preferred bottled and tap water </vt:lpstr>
      <vt:lpstr>Conclusions</vt:lpstr>
      <vt:lpstr>Keep hydrated  – water is medicine!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Yiota Mitroyianni</dc:creator>
  <cp:lastModifiedBy>Dusan Nutrition</cp:lastModifiedBy>
  <cp:revision>18</cp:revision>
  <dcterms:created xsi:type="dcterms:W3CDTF">2023-10-25T08:53:49Z</dcterms:created>
  <dcterms:modified xsi:type="dcterms:W3CDTF">2023-11-09T22:55:16Z</dcterms:modified>
</cp:coreProperties>
</file>