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 Bold" panose="020B0604020202020204" charset="0"/>
      <p:regular r:id="rId22"/>
    </p:embeddedFont>
    <p:embeddedFont>
      <p:font typeface="Poppins Light" panose="00000400000000000000" pitchFamily="2" charset="0"/>
      <p:regular r:id="rId23"/>
      <p:italic r:id="rId24"/>
    </p:embeddedFont>
    <p:embeddedFont>
      <p:font typeface="Poppins Light Bold" panose="020B0604020202020204" charset="0"/>
      <p:regular r:id="rId25"/>
    </p:embeddedFont>
    <p:embeddedFont>
      <p:font typeface="Poppi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0.sv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0006099" y="7663599"/>
            <a:ext cx="833239" cy="787789"/>
          </a:xfrm>
          <a:custGeom>
            <a:avLst/>
            <a:gdLst/>
            <a:ahLst/>
            <a:cxnLst/>
            <a:rect l="l" t="t" r="r" b="b"/>
            <a:pathLst>
              <a:path w="833239" h="787789">
                <a:moveTo>
                  <a:pt x="0" y="0"/>
                </a:moveTo>
                <a:lnTo>
                  <a:pt x="833238" y="0"/>
                </a:lnTo>
                <a:lnTo>
                  <a:pt x="833238" y="787789"/>
                </a:lnTo>
                <a:lnTo>
                  <a:pt x="0" y="78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8770069" y="2082261"/>
            <a:ext cx="1499368" cy="1603602"/>
          </a:xfrm>
          <a:custGeom>
            <a:avLst/>
            <a:gdLst/>
            <a:ahLst/>
            <a:cxnLst/>
            <a:rect l="l" t="t" r="r" b="b"/>
            <a:pathLst>
              <a:path w="1499368" h="1603602">
                <a:moveTo>
                  <a:pt x="0" y="0"/>
                </a:moveTo>
                <a:lnTo>
                  <a:pt x="1499368" y="0"/>
                </a:lnTo>
                <a:lnTo>
                  <a:pt x="1499368" y="1603602"/>
                </a:lnTo>
                <a:lnTo>
                  <a:pt x="0" y="160360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460035" y="7519846"/>
            <a:ext cx="568665" cy="537647"/>
          </a:xfrm>
          <a:custGeom>
            <a:avLst/>
            <a:gdLst/>
            <a:ahLst/>
            <a:cxnLst/>
            <a:rect l="l" t="t" r="r" b="b"/>
            <a:pathLst>
              <a:path w="568665" h="537647">
                <a:moveTo>
                  <a:pt x="0" y="0"/>
                </a:moveTo>
                <a:lnTo>
                  <a:pt x="568665" y="0"/>
                </a:lnTo>
                <a:lnTo>
                  <a:pt x="568665" y="537647"/>
                </a:lnTo>
                <a:lnTo>
                  <a:pt x="0" y="53764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12149026" y="-617409"/>
            <a:ext cx="3509702" cy="8768247"/>
            <a:chOff x="0" y="0"/>
            <a:chExt cx="2354580" cy="58824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5882420"/>
            </a:xfrm>
            <a:custGeom>
              <a:avLst/>
              <a:gdLst/>
              <a:ahLst/>
              <a:cxnLst/>
              <a:rect l="l" t="t" r="r" b="b"/>
              <a:pathLst>
                <a:path w="2353310" h="5882420">
                  <a:moveTo>
                    <a:pt x="784860" y="5815111"/>
                  </a:moveTo>
                  <a:cubicBezTo>
                    <a:pt x="905510" y="5855750"/>
                    <a:pt x="1042670" y="5882420"/>
                    <a:pt x="1177290" y="5882420"/>
                  </a:cubicBezTo>
                  <a:cubicBezTo>
                    <a:pt x="1311910" y="5882420"/>
                    <a:pt x="1441450" y="5859561"/>
                    <a:pt x="1560830" y="5818920"/>
                  </a:cubicBezTo>
                  <a:cubicBezTo>
                    <a:pt x="1563370" y="5817650"/>
                    <a:pt x="1565910" y="5817650"/>
                    <a:pt x="1568450" y="5816381"/>
                  </a:cubicBezTo>
                  <a:cubicBezTo>
                    <a:pt x="2016760" y="5653820"/>
                    <a:pt x="2346960" y="5224561"/>
                    <a:pt x="2353310" y="471363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710050"/>
                  </a:lnTo>
                  <a:cubicBezTo>
                    <a:pt x="6350" y="5227100"/>
                    <a:pt x="331470" y="5656361"/>
                    <a:pt x="784860" y="58151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45999" y="7799611"/>
            <a:ext cx="4913301" cy="979927"/>
            <a:chOff x="0" y="0"/>
            <a:chExt cx="9596137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96137" cy="1913890"/>
            </a:xfrm>
            <a:custGeom>
              <a:avLst/>
              <a:gdLst/>
              <a:ahLst/>
              <a:cxnLst/>
              <a:rect l="l" t="t" r="r" b="b"/>
              <a:pathLst>
                <a:path w="9596137" h="1913890">
                  <a:moveTo>
                    <a:pt x="9471677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71677" y="0"/>
                  </a:lnTo>
                  <a:cubicBezTo>
                    <a:pt x="9540257" y="0"/>
                    <a:pt x="9596137" y="55880"/>
                    <a:pt x="9596137" y="124460"/>
                  </a:cubicBezTo>
                  <a:lnTo>
                    <a:pt x="9596137" y="1789430"/>
                  </a:lnTo>
                  <a:cubicBezTo>
                    <a:pt x="9596137" y="1858010"/>
                    <a:pt x="9540257" y="1913890"/>
                    <a:pt x="9471677" y="191389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761316" y="8779539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1" name="Freeform 11"/>
          <p:cNvSpPr/>
          <p:nvPr/>
        </p:nvSpPr>
        <p:spPr>
          <a:xfrm>
            <a:off x="-284333" y="473063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2" name="Freeform 12"/>
          <p:cNvSpPr/>
          <p:nvPr/>
        </p:nvSpPr>
        <p:spPr>
          <a:xfrm>
            <a:off x="5702181" y="799325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3" name="Freeform 13"/>
          <p:cNvSpPr/>
          <p:nvPr/>
        </p:nvSpPr>
        <p:spPr>
          <a:xfrm>
            <a:off x="0" y="1787563"/>
            <a:ext cx="8499437" cy="8499437"/>
          </a:xfrm>
          <a:custGeom>
            <a:avLst/>
            <a:gdLst/>
            <a:ahLst/>
            <a:cxnLst/>
            <a:rect l="l" t="t" r="r" b="b"/>
            <a:pathLst>
              <a:path w="8499437" h="8499437">
                <a:moveTo>
                  <a:pt x="0" y="0"/>
                </a:moveTo>
                <a:lnTo>
                  <a:pt x="8499437" y="0"/>
                </a:lnTo>
                <a:lnTo>
                  <a:pt x="8499437" y="8499437"/>
                </a:lnTo>
                <a:lnTo>
                  <a:pt x="0" y="849943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4" name="TextBox 14"/>
          <p:cNvSpPr txBox="1"/>
          <p:nvPr/>
        </p:nvSpPr>
        <p:spPr>
          <a:xfrm>
            <a:off x="9519753" y="2898042"/>
            <a:ext cx="7834797" cy="356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522"/>
              </a:lnSpc>
              <a:spcBef>
                <a:spcPct val="0"/>
              </a:spcBef>
            </a:pPr>
            <a:r>
              <a:rPr lang="en-US" sz="6802">
                <a:solidFill>
                  <a:srgbClr val="0A073D"/>
                </a:solidFill>
                <a:latin typeface="Poppins Bold"/>
              </a:rPr>
              <a:t>PROMOTING IMMUNITY IN OLDER ADULTS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1234" y="6639101"/>
            <a:ext cx="621806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A073D"/>
                </a:solidFill>
                <a:latin typeface="Poppins Light"/>
              </a:rPr>
              <a:t>The Interplay of Physical Activity and Sleep in Antibody Maintenance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41234" y="8084152"/>
            <a:ext cx="6218066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LEN DE NYS, MSC., PHD CANDIDATE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UNIVERSITY OF STIRLING, SCOTLAND, UK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A073D"/>
              </a:solidFill>
              <a:latin typeface="Poppins Medium Bold"/>
            </a:endParaRP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A073D"/>
                </a:solidFill>
                <a:latin typeface="Poppins Medium Bold"/>
              </a:rPr>
              <a:t>LifeMe</a:t>
            </a: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 </a:t>
            </a:r>
            <a:r>
              <a:rPr lang="en-US" sz="2199" dirty="0" err="1">
                <a:solidFill>
                  <a:srgbClr val="0A073D"/>
                </a:solidFill>
                <a:latin typeface="Poppins Medium Bold"/>
              </a:rPr>
              <a:t>vzw</a:t>
            </a: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, Belgium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Host of the </a:t>
            </a:r>
            <a:r>
              <a:rPr lang="en-US" sz="2199" dirty="0" err="1">
                <a:solidFill>
                  <a:srgbClr val="0A073D"/>
                </a:solidFill>
                <a:latin typeface="Poppins Medium Bold"/>
              </a:rPr>
              <a:t>LifeMe</a:t>
            </a:r>
            <a:r>
              <a:rPr lang="en-US" sz="2199" dirty="0">
                <a:solidFill>
                  <a:srgbClr val="0A073D"/>
                </a:solidFill>
                <a:latin typeface="Poppins Medium Bold"/>
              </a:rPr>
              <a:t> podcast (Dutch)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749465" y="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9658350" y="578334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4300106" y="82296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15088238" y="5302211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4"/>
                </a:lnTo>
                <a:lnTo>
                  <a:pt x="0" y="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7"/>
          <p:cNvSpPr/>
          <p:nvPr/>
        </p:nvSpPr>
        <p:spPr>
          <a:xfrm>
            <a:off x="5088359" y="4737175"/>
            <a:ext cx="8111282" cy="5549825"/>
          </a:xfrm>
          <a:custGeom>
            <a:avLst/>
            <a:gdLst/>
            <a:ahLst/>
            <a:cxnLst/>
            <a:rect l="l" t="t" r="r" b="b"/>
            <a:pathLst>
              <a:path w="8111282" h="5549825">
                <a:moveTo>
                  <a:pt x="0" y="0"/>
                </a:moveTo>
                <a:lnTo>
                  <a:pt x="8111282" y="0"/>
                </a:lnTo>
                <a:lnTo>
                  <a:pt x="8111282" y="5549825"/>
                </a:lnTo>
                <a:lnTo>
                  <a:pt x="0" y="55498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extBox 8"/>
          <p:cNvSpPr txBox="1"/>
          <p:nvPr/>
        </p:nvSpPr>
        <p:spPr>
          <a:xfrm>
            <a:off x="2054058" y="1627284"/>
            <a:ext cx="15991832" cy="23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2"/>
              </a:lnSpc>
            </a:pPr>
            <a:r>
              <a:rPr lang="en-US" sz="5900">
                <a:solidFill>
                  <a:srgbClr val="221E55"/>
                </a:solidFill>
                <a:latin typeface="Poppins Bold"/>
              </a:rPr>
              <a:t>Powernaps have their health benefits,</a:t>
            </a:r>
          </a:p>
          <a:p>
            <a:pPr>
              <a:lnSpc>
                <a:spcPts val="5632"/>
              </a:lnSpc>
            </a:pPr>
            <a:r>
              <a:rPr lang="en-US" sz="4400">
                <a:solidFill>
                  <a:srgbClr val="221E55"/>
                </a:solidFill>
                <a:latin typeface="Poppins Bold"/>
              </a:rPr>
              <a:t>but frequent and prolonged naps may be associated with higher morbidity and mortality in older adults.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4058" y="4111179"/>
            <a:ext cx="4041942" cy="377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221E55"/>
                </a:solidFill>
                <a:latin typeface="Poppins Light"/>
              </a:rPr>
              <a:t>Dhand</a:t>
            </a:r>
            <a:r>
              <a:rPr lang="en-US" sz="2199" dirty="0">
                <a:solidFill>
                  <a:srgbClr val="221E55"/>
                </a:solidFill>
                <a:latin typeface="Poppins Light"/>
              </a:rPr>
              <a:t> and Sohal,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6651" y="1058533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8567951" y="904772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7634165" y="7897948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9596651" y="2083891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8115300" y="51435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7"/>
          <p:cNvSpPr/>
          <p:nvPr/>
        </p:nvSpPr>
        <p:spPr>
          <a:xfrm>
            <a:off x="23379" y="0"/>
            <a:ext cx="7038474" cy="10287000"/>
          </a:xfrm>
          <a:custGeom>
            <a:avLst/>
            <a:gdLst/>
            <a:ahLst/>
            <a:cxnLst/>
            <a:rect l="l" t="t" r="r" b="b"/>
            <a:pathLst>
              <a:path w="7038474" h="10287000">
                <a:moveTo>
                  <a:pt x="0" y="0"/>
                </a:moveTo>
                <a:lnTo>
                  <a:pt x="7038473" y="0"/>
                </a:lnTo>
                <a:lnTo>
                  <a:pt x="70384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extBox 8"/>
          <p:cNvSpPr txBox="1"/>
          <p:nvPr/>
        </p:nvSpPr>
        <p:spPr>
          <a:xfrm>
            <a:off x="10622010" y="1852283"/>
            <a:ext cx="7064932" cy="2014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6"/>
              </a:lnSpc>
            </a:pPr>
            <a:r>
              <a:rPr lang="en-US" sz="4200">
                <a:solidFill>
                  <a:srgbClr val="221E55"/>
                </a:solidFill>
                <a:latin typeface="Poppins Bold"/>
              </a:rPr>
              <a:t>3. Lower sleep quality related to higher antibody titres (Pn19f)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77786" y="3867010"/>
            <a:ext cx="7299899" cy="617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221E55"/>
                </a:solidFill>
                <a:latin typeface="Poppins Light Bold"/>
              </a:rPr>
              <a:t>A little bit of tossing and turning at night might not be as bad for your immune system as previously thought?</a:t>
            </a:r>
          </a:p>
          <a:p>
            <a:pPr marL="539745" lvl="1" indent="-269872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21E55"/>
                </a:solidFill>
                <a:latin typeface="Poppins Light Bold"/>
              </a:rPr>
              <a:t>There were 83% ‘bad sleepers’ in our demographic, thus confounding the results (difficult to differentiate between good and bad sleepers)?</a:t>
            </a:r>
          </a:p>
          <a:p>
            <a:pPr marL="539745" lvl="1" indent="-269872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>
                <a:solidFill>
                  <a:srgbClr val="221E55"/>
                </a:solidFill>
                <a:latin typeface="Poppins Light Bold"/>
              </a:rPr>
              <a:t>Did the respondents have short-term low sleep quality at time of completing the questionnaires, but overall good sleep quality</a:t>
            </a:r>
            <a:r>
              <a:rPr lang="en-US" sz="2499" dirty="0">
                <a:solidFill>
                  <a:srgbClr val="221E55"/>
                </a:solidFill>
                <a:latin typeface="Poppins Light"/>
              </a:rPr>
              <a:t>? (cross-sectional study)</a:t>
            </a:r>
          </a:p>
          <a:p>
            <a:pPr marL="539745" lvl="1" indent="-269872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b="1" dirty="0">
                <a:solidFill>
                  <a:srgbClr val="221E55"/>
                </a:solidFill>
                <a:latin typeface="Poppins Light"/>
              </a:rPr>
              <a:t>Research artifact – not </a:t>
            </a:r>
            <a:r>
              <a:rPr lang="en-US" sz="2499" b="1" dirty="0" err="1">
                <a:solidFill>
                  <a:srgbClr val="221E55"/>
                </a:solidFill>
                <a:latin typeface="Poppins Light"/>
              </a:rPr>
              <a:t>reproducable</a:t>
            </a:r>
            <a:r>
              <a:rPr lang="en-US" sz="2499" b="1" dirty="0">
                <a:solidFill>
                  <a:srgbClr val="221E55"/>
                </a:solidFill>
                <a:latin typeface="Poppins Light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4061" y="2281835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4847671" y="855541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4"/>
                </a:lnTo>
                <a:lnTo>
                  <a:pt x="0" y="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6230600" y="6338088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0816518" y="768740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9412657" y="847554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1929420" y="3127783"/>
            <a:ext cx="1599183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300" dirty="0">
                <a:solidFill>
                  <a:srgbClr val="221E55"/>
                </a:solidFill>
                <a:latin typeface="Poppins Bold"/>
              </a:rPr>
              <a:t>This displays that the relationship between sleep and immune function can be complex. More personalized sleep assessments and interventions are welcome.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97638" y="1503251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6" y="0"/>
                </a:lnTo>
                <a:lnTo>
                  <a:pt x="2050716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034372" y="894691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7048354" y="1135259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4"/>
                </a:lnTo>
                <a:lnTo>
                  <a:pt x="0" y="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7038474" cy="10287000"/>
          </a:xfrm>
          <a:custGeom>
            <a:avLst/>
            <a:gdLst/>
            <a:ahLst/>
            <a:cxnLst/>
            <a:rect l="l" t="t" r="r" b="b"/>
            <a:pathLst>
              <a:path w="7038474" h="10287000">
                <a:moveTo>
                  <a:pt x="0" y="0"/>
                </a:moveTo>
                <a:lnTo>
                  <a:pt x="7038474" y="0"/>
                </a:lnTo>
                <a:lnTo>
                  <a:pt x="70384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TextBox 6"/>
          <p:cNvSpPr txBox="1"/>
          <p:nvPr/>
        </p:nvSpPr>
        <p:spPr>
          <a:xfrm>
            <a:off x="7443586" y="2672914"/>
            <a:ext cx="10834889" cy="643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7" lvl="1">
              <a:lnSpc>
                <a:spcPts val="8536"/>
              </a:lnSpc>
            </a:pPr>
            <a:r>
              <a:rPr lang="en-US" sz="4400" dirty="0">
                <a:solidFill>
                  <a:srgbClr val="0A073D"/>
                </a:solidFill>
                <a:latin typeface="Poppins Bold"/>
              </a:rPr>
              <a:t>1. Higher PA ~ Higher Antibodies</a:t>
            </a:r>
          </a:p>
          <a:p>
            <a:pPr marL="474987" lvl="1">
              <a:lnSpc>
                <a:spcPts val="8536"/>
              </a:lnSpc>
            </a:pPr>
            <a:r>
              <a:rPr lang="en-US" sz="4400" dirty="0">
                <a:solidFill>
                  <a:srgbClr val="0A073D"/>
                </a:solidFill>
                <a:latin typeface="Poppins Bold"/>
              </a:rPr>
              <a:t>2. Sufficient Sleep and Sleep Quality ~ Better Immune System</a:t>
            </a:r>
          </a:p>
          <a:p>
            <a:pPr marL="474987" lvl="1">
              <a:lnSpc>
                <a:spcPts val="8536"/>
              </a:lnSpc>
            </a:pPr>
            <a:r>
              <a:rPr lang="en-US" sz="4400" dirty="0">
                <a:solidFill>
                  <a:srgbClr val="0A073D"/>
                </a:solidFill>
                <a:latin typeface="Poppins Bold"/>
              </a:rPr>
              <a:t>3. Sleep and Immunity interaction is Complex ~ Personalized Medicine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4061" y="419100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4847671" y="855541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4"/>
                </a:lnTo>
                <a:lnTo>
                  <a:pt x="0" y="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6230600" y="6338088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0816518" y="7687407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9412657" y="847554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1929420" y="1273049"/>
            <a:ext cx="15991832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500" dirty="0">
                <a:solidFill>
                  <a:srgbClr val="221E55"/>
                </a:solidFill>
                <a:latin typeface="Poppins Bold"/>
              </a:rPr>
              <a:t>Importance: Sufficient physical activity and quality sleep are variables that could be adjusted to enhance vaccine efficacy and promote antibody longevity in older adults.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20E19D9-99F5-0C30-B528-A9EB11F5E698}"/>
              </a:ext>
            </a:extLst>
          </p:cNvPr>
          <p:cNvSpPr/>
          <p:nvPr/>
        </p:nvSpPr>
        <p:spPr>
          <a:xfrm>
            <a:off x="3729644" y="4644335"/>
            <a:ext cx="10828713" cy="5642665"/>
          </a:xfrm>
          <a:custGeom>
            <a:avLst/>
            <a:gdLst/>
            <a:ahLst/>
            <a:cxnLst/>
            <a:rect l="l" t="t" r="r" b="b"/>
            <a:pathLst>
              <a:path w="10828713" h="5642665">
                <a:moveTo>
                  <a:pt x="0" y="0"/>
                </a:moveTo>
                <a:lnTo>
                  <a:pt x="10828712" y="0"/>
                </a:lnTo>
                <a:lnTo>
                  <a:pt x="10828712" y="5642665"/>
                </a:lnTo>
                <a:lnTo>
                  <a:pt x="0" y="56426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3478" b="-7826"/>
            </a:stretch>
          </a:blipFill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93283" y="886248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6"/>
                </a:lnTo>
                <a:lnTo>
                  <a:pt x="0" y="2050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038474" cy="10287000"/>
          </a:xfrm>
          <a:custGeom>
            <a:avLst/>
            <a:gdLst/>
            <a:ahLst/>
            <a:cxnLst/>
            <a:rect l="l" t="t" r="r" b="b"/>
            <a:pathLst>
              <a:path w="7038474" h="10287000">
                <a:moveTo>
                  <a:pt x="0" y="0"/>
                </a:moveTo>
                <a:lnTo>
                  <a:pt x="7038474" y="0"/>
                </a:lnTo>
                <a:lnTo>
                  <a:pt x="70384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TextBox 4"/>
          <p:cNvSpPr txBox="1"/>
          <p:nvPr/>
        </p:nvSpPr>
        <p:spPr>
          <a:xfrm>
            <a:off x="8530610" y="1557260"/>
            <a:ext cx="10697441" cy="68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6"/>
              </a:lnSpc>
            </a:pPr>
            <a:r>
              <a:rPr lang="en-US" sz="4309">
                <a:solidFill>
                  <a:srgbClr val="221E55"/>
                </a:solidFill>
                <a:latin typeface="Poppins Bold"/>
              </a:rPr>
              <a:t>Future perspectives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33831" y="3207626"/>
            <a:ext cx="6690756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  <a:spcBef>
                <a:spcPct val="0"/>
              </a:spcBef>
            </a:pPr>
            <a:r>
              <a:rPr lang="en-US" sz="2943" dirty="0">
                <a:solidFill>
                  <a:srgbClr val="221E55"/>
                </a:solidFill>
                <a:latin typeface="Poppins Bold Bold"/>
              </a:rPr>
              <a:t>Research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3831" y="3915485"/>
            <a:ext cx="7290997" cy="236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b="1" dirty="0">
                <a:solidFill>
                  <a:srgbClr val="221E55"/>
                </a:solidFill>
                <a:latin typeface="Poppins Light"/>
              </a:rPr>
              <a:t>Longitudinal research</a:t>
            </a:r>
          </a:p>
          <a:p>
            <a:pPr marL="933813" lvl="2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Immediate effects post-vaccination vs long-lasting benefits of PA and sleep -&gt; exercise boost?</a:t>
            </a:r>
          </a:p>
          <a:p>
            <a:pPr marL="933813" lvl="2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Diet, stress levels and other lifestyle factors?</a:t>
            </a:r>
          </a:p>
          <a:p>
            <a:pPr marL="476613" lvl="1" indent="-238307">
              <a:lnSpc>
                <a:spcPts val="3090"/>
              </a:lnSpc>
              <a:spcBef>
                <a:spcPct val="0"/>
              </a:spcBef>
              <a:buFont typeface="Arial"/>
              <a:buChar char="•"/>
            </a:pPr>
            <a:r>
              <a:rPr lang="en-US" sz="2207" b="1" dirty="0">
                <a:solidFill>
                  <a:srgbClr val="221E55"/>
                </a:solidFill>
                <a:latin typeface="Poppins Light"/>
              </a:rPr>
              <a:t>Sleep measurements</a:t>
            </a:r>
            <a:r>
              <a:rPr lang="en-US" sz="2207" dirty="0">
                <a:solidFill>
                  <a:srgbClr val="221E55"/>
                </a:solidFill>
                <a:latin typeface="Poppins Light"/>
              </a:rPr>
              <a:t>: ECG, sleep phases?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40086" y="6507655"/>
            <a:ext cx="6690756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  <a:spcBef>
                <a:spcPct val="0"/>
              </a:spcBef>
            </a:pPr>
            <a:r>
              <a:rPr lang="en-US" sz="2943">
                <a:solidFill>
                  <a:srgbClr val="221E55"/>
                </a:solidFill>
                <a:latin typeface="Poppins Bold Bold"/>
              </a:rPr>
              <a:t>Clinical practice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33832" y="7215514"/>
            <a:ext cx="6903266" cy="193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Promotion of PA</a:t>
            </a:r>
          </a:p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Patient educations of PA and sleep</a:t>
            </a:r>
          </a:p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Tailored sleep recommendations</a:t>
            </a:r>
          </a:p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Vaccine scheduling</a:t>
            </a:r>
          </a:p>
          <a:p>
            <a:pPr>
              <a:lnSpc>
                <a:spcPts val="3090"/>
              </a:lnSpc>
              <a:spcBef>
                <a:spcPct val="0"/>
              </a:spcBef>
            </a:pPr>
            <a:endParaRPr lang="en-US" sz="2207" dirty="0">
              <a:solidFill>
                <a:srgbClr val="221E55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7003725" y="1302775"/>
            <a:ext cx="11958836" cy="13016420"/>
          </a:xfrm>
          <a:custGeom>
            <a:avLst/>
            <a:gdLst/>
            <a:ahLst/>
            <a:cxnLst/>
            <a:rect l="l" t="t" r="r" b="b"/>
            <a:pathLst>
              <a:path w="11958836" h="13016420">
                <a:moveTo>
                  <a:pt x="0" y="0"/>
                </a:moveTo>
                <a:lnTo>
                  <a:pt x="11958836" y="0"/>
                </a:lnTo>
                <a:lnTo>
                  <a:pt x="11958836" y="13016420"/>
                </a:lnTo>
                <a:lnTo>
                  <a:pt x="0" y="13016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028700" y="1319604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9133795" y="7370758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8903433" y="4662365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4" y="0"/>
                </a:lnTo>
                <a:lnTo>
                  <a:pt x="481134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7"/>
          <p:cNvSpPr/>
          <p:nvPr/>
        </p:nvSpPr>
        <p:spPr>
          <a:xfrm>
            <a:off x="16591900" y="142660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Freeform 8"/>
          <p:cNvSpPr/>
          <p:nvPr/>
        </p:nvSpPr>
        <p:spPr>
          <a:xfrm>
            <a:off x="11041969" y="2245579"/>
            <a:ext cx="6031066" cy="8041421"/>
          </a:xfrm>
          <a:custGeom>
            <a:avLst/>
            <a:gdLst/>
            <a:ahLst/>
            <a:cxnLst/>
            <a:rect l="l" t="t" r="r" b="b"/>
            <a:pathLst>
              <a:path w="6031066" h="8041421">
                <a:moveTo>
                  <a:pt x="0" y="0"/>
                </a:moveTo>
                <a:lnTo>
                  <a:pt x="6031066" y="0"/>
                </a:lnTo>
                <a:lnTo>
                  <a:pt x="6031066" y="8041421"/>
                </a:lnTo>
                <a:lnTo>
                  <a:pt x="0" y="8041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9" name="TextBox 9"/>
          <p:cNvSpPr txBox="1"/>
          <p:nvPr/>
        </p:nvSpPr>
        <p:spPr>
          <a:xfrm>
            <a:off x="1786943" y="2094305"/>
            <a:ext cx="7357057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500">
                <a:solidFill>
                  <a:srgbClr val="221E55"/>
                </a:solidFill>
                <a:latin typeface="Poppins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6943" y="5117711"/>
            <a:ext cx="6609817" cy="160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221E55"/>
                </a:solidFill>
                <a:latin typeface="Poppins Light Bold"/>
              </a:rPr>
              <a:t>PhD Candidate Sport and Health Sciences, University of Stirling, Scotland, 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86943" y="6849422"/>
            <a:ext cx="6609817" cy="52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221E55"/>
                </a:solidFill>
                <a:latin typeface="Poppins Light Bold"/>
              </a:rPr>
              <a:t>Website : www.lendenys.eu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6943" y="7494583"/>
            <a:ext cx="6609817" cy="52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221E55"/>
                </a:solidFill>
                <a:latin typeface="Poppins Light Bold"/>
              </a:rPr>
              <a:t>Email : len.de.nys@stir.ac.uk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86943" y="4471849"/>
            <a:ext cx="6609817" cy="52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221E55"/>
                </a:solidFill>
                <a:latin typeface="Poppins Light Bold"/>
              </a:rPr>
              <a:t>Len De Nys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6625455" cy="10287000"/>
          </a:xfrm>
          <a:custGeom>
            <a:avLst/>
            <a:gdLst/>
            <a:ahLst/>
            <a:cxnLst/>
            <a:rect l="l" t="t" r="r" b="b"/>
            <a:pathLst>
              <a:path w="16625455" h="10287000">
                <a:moveTo>
                  <a:pt x="0" y="0"/>
                </a:moveTo>
                <a:lnTo>
                  <a:pt x="16625455" y="0"/>
                </a:lnTo>
                <a:lnTo>
                  <a:pt x="166254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1368360" y="2838132"/>
            <a:ext cx="851722" cy="851722"/>
          </a:xfrm>
          <a:custGeom>
            <a:avLst/>
            <a:gdLst/>
            <a:ahLst/>
            <a:cxnLst/>
            <a:rect l="l" t="t" r="r" b="b"/>
            <a:pathLst>
              <a:path w="851722" h="851722">
                <a:moveTo>
                  <a:pt x="0" y="0"/>
                </a:moveTo>
                <a:lnTo>
                  <a:pt x="851723" y="0"/>
                </a:lnTo>
                <a:lnTo>
                  <a:pt x="851723" y="851723"/>
                </a:lnTo>
                <a:lnTo>
                  <a:pt x="0" y="851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2597869" y="7401310"/>
            <a:ext cx="398360" cy="398360"/>
          </a:xfrm>
          <a:custGeom>
            <a:avLst/>
            <a:gdLst/>
            <a:ahLst/>
            <a:cxnLst/>
            <a:rect l="l" t="t" r="r" b="b"/>
            <a:pathLst>
              <a:path w="398360" h="398360">
                <a:moveTo>
                  <a:pt x="0" y="0"/>
                </a:moveTo>
                <a:lnTo>
                  <a:pt x="398360" y="0"/>
                </a:lnTo>
                <a:lnTo>
                  <a:pt x="398360" y="398361"/>
                </a:lnTo>
                <a:lnTo>
                  <a:pt x="0" y="398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3437184" y="2409553"/>
            <a:ext cx="11413631" cy="5467894"/>
          </a:xfrm>
          <a:custGeom>
            <a:avLst/>
            <a:gdLst/>
            <a:ahLst/>
            <a:cxnLst/>
            <a:rect l="l" t="t" r="r" b="b"/>
            <a:pathLst>
              <a:path w="11413631" h="5467894">
                <a:moveTo>
                  <a:pt x="0" y="0"/>
                </a:moveTo>
                <a:lnTo>
                  <a:pt x="11413632" y="0"/>
                </a:lnTo>
                <a:lnTo>
                  <a:pt x="11413632" y="5467894"/>
                </a:lnTo>
                <a:lnTo>
                  <a:pt x="0" y="5467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934" b="-33148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 rot="5259135">
            <a:off x="2559241" y="7377352"/>
            <a:ext cx="1326973" cy="374870"/>
          </a:xfrm>
          <a:custGeom>
            <a:avLst/>
            <a:gdLst/>
            <a:ahLst/>
            <a:cxnLst/>
            <a:rect l="l" t="t" r="r" b="b"/>
            <a:pathLst>
              <a:path w="1326973" h="374870">
                <a:moveTo>
                  <a:pt x="0" y="0"/>
                </a:moveTo>
                <a:lnTo>
                  <a:pt x="1326973" y="0"/>
                </a:lnTo>
                <a:lnTo>
                  <a:pt x="1326973" y="374870"/>
                </a:lnTo>
                <a:lnTo>
                  <a:pt x="0" y="37487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3713536" y="8187770"/>
            <a:ext cx="729099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0"/>
              </a:lnSpc>
              <a:spcBef>
                <a:spcPct val="0"/>
              </a:spcBef>
            </a:pPr>
            <a:r>
              <a:rPr lang="en-US" sz="2407" dirty="0">
                <a:solidFill>
                  <a:srgbClr val="221E55"/>
                </a:solidFill>
                <a:latin typeface="Poppins Light Bold"/>
              </a:rPr>
              <a:t>University of Stirling, Scotland, 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4905" y="693626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6" y="0"/>
                </a:lnTo>
                <a:lnTo>
                  <a:pt x="2050716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402722" y="8162311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3280577" y="659511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4135039" y="8195526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3729644" y="4644335"/>
            <a:ext cx="10828713" cy="5642665"/>
          </a:xfrm>
          <a:custGeom>
            <a:avLst/>
            <a:gdLst/>
            <a:ahLst/>
            <a:cxnLst/>
            <a:rect l="l" t="t" r="r" b="b"/>
            <a:pathLst>
              <a:path w="10828713" h="5642665">
                <a:moveTo>
                  <a:pt x="0" y="0"/>
                </a:moveTo>
                <a:lnTo>
                  <a:pt x="10828712" y="0"/>
                </a:lnTo>
                <a:lnTo>
                  <a:pt x="10828712" y="5642665"/>
                </a:lnTo>
                <a:lnTo>
                  <a:pt x="0" y="56426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3478" b="-7826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2235899" y="981075"/>
            <a:ext cx="16329882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500" dirty="0">
                <a:solidFill>
                  <a:srgbClr val="4A4461"/>
                </a:solidFill>
                <a:latin typeface="Poppins Bold"/>
              </a:rPr>
              <a:t>Importance: as we age, our immune system deteriorates.</a:t>
            </a:r>
          </a:p>
          <a:p>
            <a:pPr>
              <a:lnSpc>
                <a:spcPts val="5504"/>
              </a:lnSpc>
            </a:pPr>
            <a:r>
              <a:rPr lang="en-US" sz="4300" dirty="0">
                <a:solidFill>
                  <a:srgbClr val="4A4461"/>
                </a:solidFill>
                <a:latin typeface="Poppins Bold"/>
              </a:rPr>
              <a:t>But, if older adults stay active and sleep well, their guards seem to stay sharper for longer.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4905" y="693626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6" y="0"/>
                </a:lnTo>
                <a:lnTo>
                  <a:pt x="2050716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5402722" y="8162311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3280577" y="6595110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3357647" y="8195526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5"/>
                </a:lnTo>
                <a:lnTo>
                  <a:pt x="0" y="48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4491643" y="5600700"/>
            <a:ext cx="9605357" cy="4686300"/>
          </a:xfrm>
          <a:custGeom>
            <a:avLst/>
            <a:gdLst/>
            <a:ahLst/>
            <a:cxnLst/>
            <a:rect l="l" t="t" r="r" b="b"/>
            <a:pathLst>
              <a:path w="10828713" h="5642665">
                <a:moveTo>
                  <a:pt x="0" y="0"/>
                </a:moveTo>
                <a:lnTo>
                  <a:pt x="10828712" y="0"/>
                </a:lnTo>
                <a:lnTo>
                  <a:pt x="10828712" y="5642665"/>
                </a:lnTo>
                <a:lnTo>
                  <a:pt x="0" y="56426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3478" b="-7826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2235899" y="981075"/>
            <a:ext cx="15257196" cy="4156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500" dirty="0">
                <a:solidFill>
                  <a:srgbClr val="4A4461"/>
                </a:solidFill>
                <a:latin typeface="Poppins Bold"/>
              </a:rPr>
              <a:t>What is new?</a:t>
            </a:r>
            <a:r>
              <a:rPr lang="en-US" sz="4300" dirty="0">
                <a:solidFill>
                  <a:srgbClr val="4A4461"/>
                </a:solidFill>
                <a:latin typeface="Poppins Bold"/>
              </a:rPr>
              <a:t> There’s not much research on how PA and sleep might influence </a:t>
            </a:r>
            <a:r>
              <a:rPr lang="en-US" sz="4300" u="sng" dirty="0">
                <a:solidFill>
                  <a:srgbClr val="4A4461"/>
                </a:solidFill>
                <a:latin typeface="Poppins Bold"/>
              </a:rPr>
              <a:t>the maintenance of immunity</a:t>
            </a:r>
            <a:r>
              <a:rPr lang="en-US" sz="4300" dirty="0">
                <a:solidFill>
                  <a:srgbClr val="4A4461"/>
                </a:solidFill>
                <a:latin typeface="Poppins Bold"/>
              </a:rPr>
              <a:t> following naturalistic infection or prior vaccination in older adults.</a:t>
            </a:r>
          </a:p>
        </p:txBody>
      </p:sp>
    </p:spTree>
    <p:extLst>
      <p:ext uri="{BB962C8B-B14F-4D97-AF65-F5344CB8AC3E}">
        <p14:creationId xmlns:p14="http://schemas.microsoft.com/office/powerpoint/2010/main" val="33690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657" y="1112563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9062" y="0"/>
            <a:ext cx="7038474" cy="10287000"/>
          </a:xfrm>
          <a:custGeom>
            <a:avLst/>
            <a:gdLst/>
            <a:ahLst/>
            <a:cxnLst/>
            <a:rect l="l" t="t" r="r" b="b"/>
            <a:pathLst>
              <a:path w="7038474" h="10287000">
                <a:moveTo>
                  <a:pt x="0" y="0"/>
                </a:moveTo>
                <a:lnTo>
                  <a:pt x="7038474" y="0"/>
                </a:lnTo>
                <a:lnTo>
                  <a:pt x="70384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TextBox 4"/>
          <p:cNvSpPr txBox="1"/>
          <p:nvPr/>
        </p:nvSpPr>
        <p:spPr>
          <a:xfrm>
            <a:off x="7590559" y="1557260"/>
            <a:ext cx="10697441" cy="137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6"/>
              </a:lnSpc>
            </a:pPr>
            <a:r>
              <a:rPr lang="en-US" sz="4309">
                <a:solidFill>
                  <a:srgbClr val="221E55"/>
                </a:solidFill>
                <a:latin typeface="Poppins Bold"/>
              </a:rPr>
              <a:t>We performed a secondary analysis of a larger longitudinal study.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33832" y="3483651"/>
            <a:ext cx="6690756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  <a:spcBef>
                <a:spcPct val="0"/>
              </a:spcBef>
            </a:pPr>
            <a:r>
              <a:rPr lang="en-US" sz="2943">
                <a:solidFill>
                  <a:srgbClr val="221E55"/>
                </a:solidFill>
                <a:latin typeface="Poppins Bold Bold"/>
              </a:rPr>
              <a:t>Participants &amp; design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3832" y="4387354"/>
            <a:ext cx="7290997" cy="154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>
                <a:solidFill>
                  <a:srgbClr val="221E55"/>
                </a:solidFill>
                <a:latin typeface="Poppins Light"/>
              </a:rPr>
              <a:t>104 older adults (65+), UK, 2003</a:t>
            </a:r>
          </a:p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>
                <a:solidFill>
                  <a:srgbClr val="221E55"/>
                </a:solidFill>
                <a:latin typeface="Poppins Light"/>
              </a:rPr>
              <a:t>mostly female</a:t>
            </a:r>
          </a:p>
          <a:p>
            <a:pPr marL="476613" lvl="1" indent="-238307">
              <a:lnSpc>
                <a:spcPts val="3090"/>
              </a:lnSpc>
              <a:spcBef>
                <a:spcPct val="0"/>
              </a:spcBef>
              <a:buFont typeface="Arial"/>
              <a:buChar char="•"/>
            </a:pPr>
            <a:r>
              <a:rPr lang="en-US" sz="2207">
                <a:solidFill>
                  <a:srgbClr val="221E55"/>
                </a:solidFill>
                <a:latin typeface="Poppins Light"/>
              </a:rPr>
              <a:t>no acute illnesses or immunosuppressant indications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33832" y="6312402"/>
            <a:ext cx="6690756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  <a:spcBef>
                <a:spcPct val="0"/>
              </a:spcBef>
            </a:pPr>
            <a:r>
              <a:rPr lang="en-US" sz="2943">
                <a:solidFill>
                  <a:srgbClr val="221E55"/>
                </a:solidFill>
                <a:latin typeface="Poppins Bold Bold"/>
              </a:rPr>
              <a:t>Measurements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33832" y="7215514"/>
            <a:ext cx="6903266" cy="236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PA at baseline and one month (Q from Whitehall II study)</a:t>
            </a:r>
          </a:p>
          <a:p>
            <a:pPr marL="476613" lvl="1" indent="-238307">
              <a:lnSpc>
                <a:spcPts val="3090"/>
              </a:lnSpc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Sleep (adapted version of PSQI)</a:t>
            </a:r>
          </a:p>
          <a:p>
            <a:pPr marL="476613" lvl="1" indent="-238307">
              <a:lnSpc>
                <a:spcPts val="3090"/>
              </a:lnSpc>
              <a:spcBef>
                <a:spcPct val="0"/>
              </a:spcBef>
              <a:buFont typeface="Arial"/>
              <a:buChar char="•"/>
            </a:pPr>
            <a:r>
              <a:rPr lang="en-US" sz="2207" dirty="0">
                <a:solidFill>
                  <a:srgbClr val="221E55"/>
                </a:solidFill>
                <a:latin typeface="Poppins Light"/>
              </a:rPr>
              <a:t>Blood: antibody assays (IgG) against a range of common infectious diseases (pneumonia,  meningitis, diphtheria and tetanus)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8642" y="942975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6" y="0"/>
                </a:lnTo>
                <a:lnTo>
                  <a:pt x="2050716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16781040" y="7965742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028700" y="1964992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2897002" y="788133"/>
            <a:ext cx="481135" cy="481135"/>
          </a:xfrm>
          <a:custGeom>
            <a:avLst/>
            <a:gdLst/>
            <a:ahLst/>
            <a:cxnLst/>
            <a:rect l="l" t="t" r="r" b="b"/>
            <a:pathLst>
              <a:path w="481135" h="481135">
                <a:moveTo>
                  <a:pt x="0" y="0"/>
                </a:moveTo>
                <a:lnTo>
                  <a:pt x="481135" y="0"/>
                </a:lnTo>
                <a:lnTo>
                  <a:pt x="481135" y="481134"/>
                </a:lnTo>
                <a:lnTo>
                  <a:pt x="0" y="481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7687432" y="5321021"/>
            <a:ext cx="2913136" cy="1489341"/>
          </a:xfrm>
          <a:custGeom>
            <a:avLst/>
            <a:gdLst/>
            <a:ahLst/>
            <a:cxnLst/>
            <a:rect l="l" t="t" r="r" b="b"/>
            <a:pathLst>
              <a:path w="2913136" h="1489341">
                <a:moveTo>
                  <a:pt x="0" y="0"/>
                </a:moveTo>
                <a:lnTo>
                  <a:pt x="2913136" y="0"/>
                </a:lnTo>
                <a:lnTo>
                  <a:pt x="2913136" y="1489341"/>
                </a:lnTo>
                <a:lnTo>
                  <a:pt x="0" y="148934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2453516" y="1578781"/>
            <a:ext cx="13380967" cy="207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500">
                <a:solidFill>
                  <a:srgbClr val="221E55"/>
                </a:solidFill>
                <a:latin typeface="Poppins Bold"/>
              </a:rPr>
              <a:t> 1. Positive impact of Physical Activity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3516" y="9220200"/>
            <a:ext cx="1484187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221E55"/>
                </a:solidFill>
                <a:latin typeface="Poppins Light"/>
              </a:rPr>
              <a:t>Bohn-Goldbaum et al., 2022, Chastin et al., 2021, Felismino et al., 2021; Kohut et al., 2004, 2005, Schuler et al., 2003, Woods et al., 2009,, Zheng et al., 2015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74980" y="5299467"/>
            <a:ext cx="3255620" cy="219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99"/>
              </a:lnSpc>
              <a:spcBef>
                <a:spcPct val="0"/>
              </a:spcBef>
            </a:pPr>
            <a:r>
              <a:rPr lang="en-US" sz="4213">
                <a:solidFill>
                  <a:srgbClr val="221E55"/>
                </a:solidFill>
                <a:latin typeface="Poppins Bold"/>
              </a:rPr>
              <a:t>Higher Level of Antibodies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4702" y="5300059"/>
            <a:ext cx="4528506" cy="145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99"/>
              </a:lnSpc>
              <a:spcBef>
                <a:spcPct val="0"/>
              </a:spcBef>
            </a:pPr>
            <a:r>
              <a:rPr lang="en-US" sz="4214">
                <a:solidFill>
                  <a:srgbClr val="221E55"/>
                </a:solidFill>
                <a:latin typeface="Poppins Bold"/>
              </a:rPr>
              <a:t>Higher Physical Activity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114425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4862873" y="606174"/>
            <a:ext cx="893805" cy="845052"/>
          </a:xfrm>
          <a:custGeom>
            <a:avLst/>
            <a:gdLst/>
            <a:ahLst/>
            <a:cxnLst/>
            <a:rect l="l" t="t" r="r" b="b"/>
            <a:pathLst>
              <a:path w="893805" h="845052">
                <a:moveTo>
                  <a:pt x="0" y="0"/>
                </a:moveTo>
                <a:lnTo>
                  <a:pt x="893805" y="0"/>
                </a:lnTo>
                <a:lnTo>
                  <a:pt x="893805" y="845052"/>
                </a:lnTo>
                <a:lnTo>
                  <a:pt x="0" y="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8002734" y="903956"/>
            <a:ext cx="893805" cy="845052"/>
          </a:xfrm>
          <a:custGeom>
            <a:avLst/>
            <a:gdLst/>
            <a:ahLst/>
            <a:cxnLst/>
            <a:rect l="l" t="t" r="r" b="b"/>
            <a:pathLst>
              <a:path w="893805" h="845052">
                <a:moveTo>
                  <a:pt x="0" y="0"/>
                </a:moveTo>
                <a:lnTo>
                  <a:pt x="893806" y="0"/>
                </a:lnTo>
                <a:lnTo>
                  <a:pt x="893806" y="845052"/>
                </a:lnTo>
                <a:lnTo>
                  <a:pt x="0" y="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5517894" y="9601200"/>
            <a:ext cx="477569" cy="451519"/>
          </a:xfrm>
          <a:custGeom>
            <a:avLst/>
            <a:gdLst/>
            <a:ahLst/>
            <a:cxnLst/>
            <a:rect l="l" t="t" r="r" b="b"/>
            <a:pathLst>
              <a:path w="477569" h="451519">
                <a:moveTo>
                  <a:pt x="0" y="0"/>
                </a:moveTo>
                <a:lnTo>
                  <a:pt x="477568" y="0"/>
                </a:lnTo>
                <a:lnTo>
                  <a:pt x="477568" y="451519"/>
                </a:lnTo>
                <a:lnTo>
                  <a:pt x="0" y="45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7763950" y="8465150"/>
            <a:ext cx="477569" cy="451519"/>
          </a:xfrm>
          <a:custGeom>
            <a:avLst/>
            <a:gdLst/>
            <a:ahLst/>
            <a:cxnLst/>
            <a:rect l="l" t="t" r="r" b="b"/>
            <a:pathLst>
              <a:path w="477569" h="451519">
                <a:moveTo>
                  <a:pt x="0" y="0"/>
                </a:moveTo>
                <a:lnTo>
                  <a:pt x="477569" y="0"/>
                </a:lnTo>
                <a:lnTo>
                  <a:pt x="477569" y="451519"/>
                </a:lnTo>
                <a:lnTo>
                  <a:pt x="0" y="4515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Freeform 7"/>
          <p:cNvSpPr/>
          <p:nvPr/>
        </p:nvSpPr>
        <p:spPr>
          <a:xfrm>
            <a:off x="9918611" y="1028700"/>
            <a:ext cx="8369389" cy="8369389"/>
          </a:xfrm>
          <a:custGeom>
            <a:avLst/>
            <a:gdLst/>
            <a:ahLst/>
            <a:cxnLst/>
            <a:rect l="l" t="t" r="r" b="b"/>
            <a:pathLst>
              <a:path w="8369389" h="8369389">
                <a:moveTo>
                  <a:pt x="0" y="0"/>
                </a:moveTo>
                <a:lnTo>
                  <a:pt x="8369389" y="0"/>
                </a:lnTo>
                <a:lnTo>
                  <a:pt x="8369389" y="8369389"/>
                </a:lnTo>
                <a:lnTo>
                  <a:pt x="0" y="836938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extBox 8"/>
          <p:cNvSpPr txBox="1"/>
          <p:nvPr/>
        </p:nvSpPr>
        <p:spPr>
          <a:xfrm>
            <a:off x="2054058" y="2053808"/>
            <a:ext cx="7207197" cy="160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000">
                <a:solidFill>
                  <a:srgbClr val="0A073D"/>
                </a:solidFill>
                <a:latin typeface="Poppins Bold"/>
              </a:rPr>
              <a:t>Sleep and immunity: Circadian rhythms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946146"/>
            <a:ext cx="7668345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2" lvl="1" indent="-323846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A073D"/>
                </a:solidFill>
                <a:latin typeface="Poppins Light Bold"/>
              </a:rPr>
              <a:t>Glucocorticoids and pro-inflammatory cytokines</a:t>
            </a:r>
            <a:r>
              <a:rPr lang="en-US" sz="2999" dirty="0">
                <a:solidFill>
                  <a:srgbClr val="0A073D"/>
                </a:solidFill>
                <a:latin typeface="Poppins Light"/>
              </a:rPr>
              <a:t> peak during </a:t>
            </a:r>
            <a:r>
              <a:rPr lang="en-US" sz="2999" dirty="0">
                <a:solidFill>
                  <a:srgbClr val="0A073D"/>
                </a:solidFill>
                <a:latin typeface="Poppins Light Bold"/>
              </a:rPr>
              <a:t>active phase (‘emergency sirens during the day’)</a:t>
            </a:r>
          </a:p>
          <a:p>
            <a:pPr marL="647692" lvl="1" indent="-323846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A073D"/>
                </a:solidFill>
                <a:latin typeface="Poppins Light Bold"/>
              </a:rPr>
              <a:t>Immune cell</a:t>
            </a:r>
            <a:r>
              <a:rPr lang="en-US" sz="2999" dirty="0">
                <a:solidFill>
                  <a:srgbClr val="0A073D"/>
                </a:solidFill>
                <a:latin typeface="Poppins Light"/>
              </a:rPr>
              <a:t> numbers in blood peak during </a:t>
            </a:r>
            <a:r>
              <a:rPr lang="en-US" sz="2999" dirty="0">
                <a:solidFill>
                  <a:srgbClr val="0A073D"/>
                </a:solidFill>
                <a:latin typeface="Poppins Light Bold"/>
              </a:rPr>
              <a:t>rest phase (‘healthcare workers active at night’)</a:t>
            </a:r>
          </a:p>
          <a:p>
            <a:pPr marL="647692" lvl="1" indent="-323846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 dirty="0">
                <a:solidFill>
                  <a:srgbClr val="0A073D"/>
                </a:solidFill>
                <a:latin typeface="Poppins Light Bold"/>
              </a:rPr>
              <a:t>Disbalance: Chronic inflammation and health issues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869044"/>
            <a:ext cx="14841874" cy="38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221E55"/>
                </a:solidFill>
                <a:latin typeface="Poppins Light"/>
              </a:rPr>
              <a:t>Scheiemann et al., 2014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08341" y="1028700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038474" cy="10287000"/>
          </a:xfrm>
          <a:custGeom>
            <a:avLst/>
            <a:gdLst/>
            <a:ahLst/>
            <a:cxnLst/>
            <a:rect l="l" t="t" r="r" b="b"/>
            <a:pathLst>
              <a:path w="7038474" h="10287000">
                <a:moveTo>
                  <a:pt x="0" y="0"/>
                </a:moveTo>
                <a:lnTo>
                  <a:pt x="7038474" y="0"/>
                </a:lnTo>
                <a:lnTo>
                  <a:pt x="70384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TextBox 4"/>
          <p:cNvSpPr txBox="1"/>
          <p:nvPr/>
        </p:nvSpPr>
        <p:spPr>
          <a:xfrm>
            <a:off x="10057063" y="2328536"/>
            <a:ext cx="7662517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5000" dirty="0">
                <a:solidFill>
                  <a:srgbClr val="221E55"/>
                </a:solidFill>
                <a:latin typeface="Poppins Bold"/>
              </a:rPr>
              <a:t>2. Sufficient time in bed (7-9 </a:t>
            </a:r>
            <a:r>
              <a:rPr lang="en-US" sz="5000" dirty="0" err="1">
                <a:solidFill>
                  <a:srgbClr val="221E55"/>
                </a:solidFill>
                <a:latin typeface="Poppins Bold"/>
              </a:rPr>
              <a:t>hr</a:t>
            </a:r>
            <a:r>
              <a:rPr lang="en-US" sz="5000" dirty="0">
                <a:solidFill>
                  <a:srgbClr val="221E55"/>
                </a:solidFill>
                <a:latin typeface="Poppins Bold"/>
              </a:rPr>
              <a:t>) and less daytime napping  </a:t>
            </a:r>
          </a:p>
          <a:p>
            <a:pPr>
              <a:lnSpc>
                <a:spcPts val="6400"/>
              </a:lnSpc>
            </a:pPr>
            <a:r>
              <a:rPr lang="en-US" sz="5000" dirty="0">
                <a:solidFill>
                  <a:srgbClr val="221E55"/>
                </a:solidFill>
                <a:latin typeface="Poppins Bold"/>
              </a:rPr>
              <a:t>~ higher antibody levels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50298" y="673730"/>
            <a:ext cx="2050717" cy="2050717"/>
          </a:xfrm>
          <a:custGeom>
            <a:avLst/>
            <a:gdLst/>
            <a:ahLst/>
            <a:cxnLst/>
            <a:rect l="l" t="t" r="r" b="b"/>
            <a:pathLst>
              <a:path w="2050717" h="2050717">
                <a:moveTo>
                  <a:pt x="0" y="0"/>
                </a:moveTo>
                <a:lnTo>
                  <a:pt x="2050717" y="0"/>
                </a:lnTo>
                <a:lnTo>
                  <a:pt x="2050717" y="2050717"/>
                </a:lnTo>
                <a:lnTo>
                  <a:pt x="0" y="205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TextBox 3"/>
          <p:cNvSpPr txBox="1"/>
          <p:nvPr/>
        </p:nvSpPr>
        <p:spPr>
          <a:xfrm>
            <a:off x="5775656" y="984138"/>
            <a:ext cx="11483644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72"/>
              </a:lnSpc>
            </a:pPr>
            <a:r>
              <a:rPr lang="en-US" sz="4900" dirty="0">
                <a:solidFill>
                  <a:srgbClr val="221E55"/>
                </a:solidFill>
                <a:latin typeface="Poppins Bold"/>
              </a:rPr>
              <a:t>2. </a:t>
            </a:r>
            <a:r>
              <a:rPr lang="en-US" sz="4800" dirty="0">
                <a:solidFill>
                  <a:srgbClr val="221E55"/>
                </a:solidFill>
                <a:latin typeface="Poppins Bold"/>
              </a:rPr>
              <a:t>Sufficient time in bed (7-9 </a:t>
            </a:r>
            <a:r>
              <a:rPr lang="en-US" sz="4800" dirty="0" err="1">
                <a:solidFill>
                  <a:srgbClr val="221E55"/>
                </a:solidFill>
                <a:latin typeface="Poppins Bold"/>
              </a:rPr>
              <a:t>hr</a:t>
            </a:r>
            <a:r>
              <a:rPr lang="en-US" sz="4800" dirty="0">
                <a:solidFill>
                  <a:srgbClr val="221E55"/>
                </a:solidFill>
                <a:latin typeface="Poppins Bold"/>
              </a:rPr>
              <a:t>) and </a:t>
            </a:r>
            <a:r>
              <a:rPr lang="en-US" sz="4900" dirty="0">
                <a:solidFill>
                  <a:srgbClr val="221E55"/>
                </a:solidFill>
                <a:latin typeface="Poppins Bold"/>
              </a:rPr>
              <a:t>less daytime napping ~ higher antibody levels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75656" y="3404941"/>
            <a:ext cx="12264238" cy="539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8514" lvl="1" indent="-364257">
              <a:lnSpc>
                <a:spcPts val="4724"/>
              </a:lnSpc>
              <a:buFont typeface="Arial"/>
              <a:buChar char="•"/>
            </a:pPr>
            <a:r>
              <a:rPr lang="en-US" sz="3374" dirty="0">
                <a:solidFill>
                  <a:srgbClr val="221E55"/>
                </a:solidFill>
                <a:latin typeface="Poppins Light Bold"/>
              </a:rPr>
              <a:t>Sleep duration and sleep quality ~ antibody responses and immune system </a:t>
            </a:r>
            <a:r>
              <a:rPr lang="en-US" sz="3374" dirty="0">
                <a:solidFill>
                  <a:srgbClr val="221E55"/>
                </a:solidFill>
                <a:latin typeface="Poppins Light"/>
              </a:rPr>
              <a:t>(Bryant et al., 2004, Taylor et al., 2016; Prather et al., 2012, 2021)</a:t>
            </a:r>
          </a:p>
          <a:p>
            <a:pPr marL="728514" lvl="1" indent="-364257">
              <a:lnSpc>
                <a:spcPts val="4724"/>
              </a:lnSpc>
              <a:buFont typeface="Arial"/>
              <a:buChar char="•"/>
            </a:pPr>
            <a:r>
              <a:rPr lang="en-US" sz="3374" dirty="0">
                <a:solidFill>
                  <a:srgbClr val="221E55"/>
                </a:solidFill>
                <a:latin typeface="Poppins Light Bold"/>
              </a:rPr>
              <a:t>&lt;7hr and &gt;8-9hr (time in bed) ~ greater systemic inflammation</a:t>
            </a:r>
            <a:r>
              <a:rPr lang="en-US" sz="3374" dirty="0">
                <a:solidFill>
                  <a:srgbClr val="221E55"/>
                </a:solidFill>
                <a:latin typeface="Poppins Light"/>
              </a:rPr>
              <a:t> (Dowd et al., 2011; </a:t>
            </a:r>
            <a:r>
              <a:rPr lang="en-US" sz="3374" dirty="0" err="1">
                <a:solidFill>
                  <a:srgbClr val="221E55"/>
                </a:solidFill>
                <a:latin typeface="Poppins Light"/>
              </a:rPr>
              <a:t>Grandner</a:t>
            </a:r>
            <a:r>
              <a:rPr lang="en-US" sz="3374" dirty="0">
                <a:solidFill>
                  <a:srgbClr val="221E55"/>
                </a:solidFill>
                <a:latin typeface="Poppins Light"/>
              </a:rPr>
              <a:t> et al., 2013; Patel et al., 2012)</a:t>
            </a:r>
          </a:p>
          <a:p>
            <a:pPr marL="728514" lvl="1" indent="-364257">
              <a:lnSpc>
                <a:spcPts val="4724"/>
              </a:lnSpc>
              <a:spcBef>
                <a:spcPct val="0"/>
              </a:spcBef>
              <a:buFont typeface="Arial"/>
              <a:buChar char="•"/>
            </a:pPr>
            <a:r>
              <a:rPr lang="en-US" sz="3374" dirty="0">
                <a:solidFill>
                  <a:srgbClr val="221E55"/>
                </a:solidFill>
                <a:latin typeface="Poppins Light Bold"/>
              </a:rPr>
              <a:t>Napping during the day (being tired during the day!)~ inflammation in older adults</a:t>
            </a:r>
            <a:r>
              <a:rPr lang="en-US" sz="3374" dirty="0">
                <a:solidFill>
                  <a:srgbClr val="221E55"/>
                </a:solidFill>
                <a:latin typeface="Poppins Light"/>
              </a:rPr>
              <a:t> (</a:t>
            </a:r>
            <a:r>
              <a:rPr lang="en-US" sz="3374" dirty="0" err="1">
                <a:solidFill>
                  <a:srgbClr val="221E55"/>
                </a:solidFill>
                <a:latin typeface="Poppins Light"/>
              </a:rPr>
              <a:t>Leng</a:t>
            </a:r>
            <a:r>
              <a:rPr lang="en-US" sz="3374" dirty="0">
                <a:solidFill>
                  <a:srgbClr val="221E55"/>
                </a:solidFill>
                <a:latin typeface="Poppins Light"/>
              </a:rPr>
              <a:t> et al., 2014; Mantua and Spencer, 2015)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5334000" cy="10287000"/>
          </a:xfrm>
          <a:custGeom>
            <a:avLst/>
            <a:gdLst/>
            <a:ahLst/>
            <a:cxnLst/>
            <a:rect l="l" t="t" r="r" b="b"/>
            <a:pathLst>
              <a:path w="5291320" h="10201308">
                <a:moveTo>
                  <a:pt x="0" y="0"/>
                </a:moveTo>
                <a:lnTo>
                  <a:pt x="5291320" y="0"/>
                </a:lnTo>
                <a:lnTo>
                  <a:pt x="5291320" y="10201308"/>
                </a:lnTo>
                <a:lnTo>
                  <a:pt x="0" y="102013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31911"/>
            </a:stretch>
          </a:blipFill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Custom</PresentationFormat>
  <Paragraphs>64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Poppins Bold Bold</vt:lpstr>
      <vt:lpstr>Poppins Light</vt:lpstr>
      <vt:lpstr>Poppins Light Bold</vt:lpstr>
      <vt:lpstr>Poppins Medium Bold</vt:lpstr>
      <vt:lpstr>Poppins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ELMO 1</dc:title>
  <cp:lastModifiedBy>Yiota Mitroyianni</cp:lastModifiedBy>
  <cp:revision>11</cp:revision>
  <dcterms:created xsi:type="dcterms:W3CDTF">2006-08-16T00:00:00Z</dcterms:created>
  <dcterms:modified xsi:type="dcterms:W3CDTF">2024-01-05T08:11:52Z</dcterms:modified>
  <dc:identifier>DAFzS4rAvaU</dc:identifier>
</cp:coreProperties>
</file>