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5F06E-F3B2-87ED-184D-301F61DB764E}" v="4" dt="2023-11-09T10:43:42.080"/>
    <p1510:client id="{49F6B51D-2B1D-4671-AADF-C56E28108D31}" v="10" dt="2023-10-30T16:52:30.690"/>
    <p1510:client id="{82BE1DBE-2EB6-30D6-B6C2-82646BE2EAC6}" v="118" dt="2023-11-11T07:40:57.340"/>
    <p1510:client id="{85E71F62-EF9D-C1D3-F0E3-D89C2EB41A13}" v="41" dt="2023-11-10T21:49:19.979"/>
    <p1510:client id="{BB6DE20E-E65A-A522-5A1C-F2BC5447CD0B}" v="5109" dt="2023-11-08T10:48:14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156" d="100"/>
          <a:sy n="156" d="100"/>
        </p:scale>
        <p:origin x="34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F85A-931B-E6CD-A48D-9C1527BA7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B253F-1D5A-E48E-94B0-34903D053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E72AE-0065-C057-154E-EC8296A0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1C8-F52A-D548-8C13-0E0854A0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C0C52-DD5A-ACA0-1413-94EB53B5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6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5F18-7F1B-08DD-2D02-E4E08012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A8328-6450-9697-C663-010E80122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D6823-E7A6-7928-744F-4E2B30FF7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577A-44AA-3D40-F062-265E3049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97B83-77D8-6A44-0339-66032CCE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93EF0-CC15-88BE-64DD-A246C1D21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5A648-099F-1DCD-77BF-269E5B98B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8F21F-FC77-87F7-0B97-04616907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4CEA1-B87B-11B2-7E73-5663CBCD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B1C0C-45B1-38EF-F750-CEF45F13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8341-8923-E3FB-66BE-66D2AC24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1729-8384-03FE-2208-0E5DC014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5DFA-37E7-F336-FC89-54B007B7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3DC45-216E-97B6-C50A-07E5BCED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4CECA-38F1-E618-BA95-DEE1373F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555A6-BEAB-1757-F586-7E5F3CA7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C99D6-B161-7A4F-AE57-FE4F1EADF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60396-BC51-75AF-4F39-069B6A00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E24D4-F864-1648-9F30-2DB6A7AC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6F7E7-FE77-028E-9FD2-D78328F0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6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85F21-38D4-CDAB-257A-E852611A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E7A0B-7DAA-848C-D570-1102D4171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A8279-BAF1-45D0-A85D-0E7A6D2F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803D1-CB01-2F54-C93D-DE089A0A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025AA-F128-BD3F-B2C5-EDA06DEA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9A56A-6C41-B5AE-02F1-33C32693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2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500EE-2EC5-E7AB-F5F0-DD3368FA9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1FC28-A801-3C2E-8AAA-41B7B7B44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B396A-8541-88C8-1DBD-09D1C4FE9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07606-FA5D-6514-5702-C2384A4D2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C7EFE-DAC5-4C90-3B28-6F88D0BE1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1FDD5-CDAF-8058-AE38-6642BC0F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EB246-56A5-90BB-1D5B-37610BF6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6A588-9BDF-0036-BEDB-C7C2935D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A57B9-31B7-9C6D-AC02-BE70D756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11FA3-222C-862B-ABF8-6F0AF32B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AA33C-5C51-23EF-2CDF-427FE6C3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B3E97-16EF-80BC-E0E6-99799578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AB23E-D92A-7052-C655-17D0D30E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6188E-1ACF-4E6B-CA7D-EF8259BB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B4F6F-DE15-3CD0-D3B9-5828E372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37E4-4842-8B32-728D-8B129A61D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145B-99CA-895D-CC3B-6B768CCDF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B16B5-17B8-9B1C-8308-F60AA9A9E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630BD-5CFC-52D9-4AED-254FCA0C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1B695-F2A3-A6D7-62CF-940C79BA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31FAC-2280-07CC-5512-BCD804A2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808B-978B-45E5-9870-12364449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45456-A807-7EC2-C163-F156A5DD9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EBF59-543D-77EE-1581-EAAFCC2D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11334-A3D7-153B-6C27-083E131C1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15C62-7C1E-78F5-3CBB-D2FA3B1F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40C41-EE74-F9F0-E54B-D3534C4A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0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F8A2C-73DE-8F84-A5B6-512DB54FB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5908E-15AA-DA6D-0103-F947B153A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B678F-E6EC-1B5B-C529-4DED3618D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211A1-FB64-8F7A-E00C-958D9C95A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C0EA8-1F10-7C7E-38B6-84F8892E3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4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33682881-F9F9-A60E-892A-E2A0558456B1}"/>
              </a:ext>
            </a:extLst>
          </p:cNvPr>
          <p:cNvSpPr txBox="1"/>
          <p:nvPr/>
        </p:nvSpPr>
        <p:spPr>
          <a:xfrm>
            <a:off x="568854" y="1886478"/>
            <a:ext cx="11056937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5400" b="1" dirty="0" err="1">
                <a:ea typeface="Calibri"/>
                <a:cs typeface="Calibri"/>
              </a:rPr>
              <a:t>Physical</a:t>
            </a:r>
            <a:r>
              <a:rPr lang="sv-SE" sz="5400" b="1" dirty="0">
                <a:ea typeface="Calibri"/>
                <a:cs typeface="Calibri"/>
              </a:rPr>
              <a:t> </a:t>
            </a:r>
            <a:r>
              <a:rPr lang="sv-SE" sz="5400" b="1" dirty="0" err="1">
                <a:ea typeface="Calibri"/>
                <a:cs typeface="Calibri"/>
              </a:rPr>
              <a:t>health</a:t>
            </a:r>
            <a:r>
              <a:rPr lang="sv-SE" sz="5400" b="1" dirty="0">
                <a:ea typeface="Calibri"/>
                <a:cs typeface="Calibri"/>
              </a:rPr>
              <a:t> </a:t>
            </a:r>
            <a:r>
              <a:rPr lang="sv-SE" sz="5400" b="1" dirty="0" err="1">
                <a:ea typeface="Calibri"/>
                <a:cs typeface="Calibri"/>
              </a:rPr>
              <a:t>predicts</a:t>
            </a:r>
            <a:r>
              <a:rPr lang="sv-SE" sz="5400" b="1" dirty="0">
                <a:ea typeface="Calibri"/>
                <a:cs typeface="Calibri"/>
              </a:rPr>
              <a:t> </a:t>
            </a:r>
            <a:r>
              <a:rPr lang="sv-SE" sz="5400" b="1" dirty="0" err="1">
                <a:ea typeface="Calibri"/>
                <a:cs typeface="Calibri"/>
              </a:rPr>
              <a:t>weight</a:t>
            </a:r>
            <a:r>
              <a:rPr lang="sv-SE" sz="5400" b="1" dirty="0">
                <a:ea typeface="Calibri"/>
                <a:cs typeface="Calibri"/>
              </a:rPr>
              <a:t> loss in </a:t>
            </a:r>
            <a:r>
              <a:rPr lang="sv-SE" sz="5400" b="1" dirty="0" err="1">
                <a:ea typeface="Calibri"/>
                <a:cs typeface="Calibri"/>
              </a:rPr>
              <a:t>lifestyle</a:t>
            </a:r>
            <a:r>
              <a:rPr lang="sv-SE" sz="5400" b="1" dirty="0">
                <a:ea typeface="Calibri"/>
                <a:cs typeface="Calibri"/>
              </a:rPr>
              <a:t> intervention</a:t>
            </a:r>
            <a:endParaRPr lang="sv-SE" dirty="0"/>
          </a:p>
          <a:p>
            <a:pPr algn="ctr"/>
            <a:r>
              <a:rPr lang="sv-SE" sz="3200" b="1" dirty="0">
                <a:ea typeface="Calibri"/>
                <a:cs typeface="Calibri"/>
              </a:rPr>
              <a:t> - a </a:t>
            </a:r>
            <a:r>
              <a:rPr lang="sv-SE" sz="3200" b="1" dirty="0" err="1">
                <a:ea typeface="Calibri"/>
                <a:cs typeface="Calibri"/>
              </a:rPr>
              <a:t>retrospective</a:t>
            </a:r>
            <a:r>
              <a:rPr lang="sv-SE" sz="3200" b="1" dirty="0">
                <a:ea typeface="Calibri"/>
                <a:cs typeface="Calibri"/>
              </a:rPr>
              <a:t> </a:t>
            </a:r>
            <a:r>
              <a:rPr lang="sv-SE" sz="3200" b="1" dirty="0" err="1">
                <a:ea typeface="Calibri"/>
                <a:cs typeface="Calibri"/>
              </a:rPr>
              <a:t>cohort</a:t>
            </a:r>
            <a:r>
              <a:rPr lang="sv-SE" sz="3200" b="1" dirty="0">
                <a:ea typeface="Calibri"/>
                <a:cs typeface="Calibri"/>
              </a:rPr>
              <a:t> </a:t>
            </a:r>
            <a:r>
              <a:rPr lang="sv-SE" sz="3200" b="1" dirty="0" err="1">
                <a:ea typeface="Calibri"/>
                <a:cs typeface="Calibri"/>
              </a:rPr>
              <a:t>study</a:t>
            </a:r>
            <a:endParaRPr lang="sv-SE" sz="3200" b="1" dirty="0">
              <a:ea typeface="Calibri"/>
              <a:cs typeface="Calibri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1B4DBB3-8882-63A7-6AD9-CFB1C5DFD365}"/>
              </a:ext>
            </a:extLst>
          </p:cNvPr>
          <p:cNvSpPr txBox="1"/>
          <p:nvPr/>
        </p:nvSpPr>
        <p:spPr>
          <a:xfrm>
            <a:off x="2293937" y="4804833"/>
            <a:ext cx="760147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3200" dirty="0">
                <a:ea typeface="Calibri"/>
                <a:cs typeface="Calibri"/>
              </a:rPr>
              <a:t>Martin Nilsson, med. stud., Umeå University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8143B12-AEF5-4385-17C1-FA8F6B0EAD58}"/>
              </a:ext>
            </a:extLst>
          </p:cNvPr>
          <p:cNvSpPr txBox="1"/>
          <p:nvPr/>
        </p:nvSpPr>
        <p:spPr>
          <a:xfrm>
            <a:off x="10242020" y="6085416"/>
            <a:ext cx="138112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dirty="0">
                <a:ea typeface="Calibri"/>
                <a:cs typeface="Calibri"/>
              </a:rPr>
              <a:t>2023-11-12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017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807CE4F1-CF4B-E14B-11B7-1708863A101E}"/>
              </a:ext>
            </a:extLst>
          </p:cNvPr>
          <p:cNvSpPr txBox="1"/>
          <p:nvPr/>
        </p:nvSpPr>
        <p:spPr>
          <a:xfrm>
            <a:off x="859895" y="1838854"/>
            <a:ext cx="6122458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800" b="1" dirty="0">
                <a:ea typeface="Calibri"/>
                <a:cs typeface="Calibri"/>
              </a:rPr>
              <a:t>An intensive multimodal </a:t>
            </a:r>
            <a:r>
              <a:rPr lang="sv-SE" sz="2800" b="1" err="1">
                <a:ea typeface="Calibri"/>
                <a:cs typeface="Calibri"/>
              </a:rPr>
              <a:t>lifestyle</a:t>
            </a:r>
            <a:r>
              <a:rPr lang="sv-SE" sz="2800" b="1" dirty="0">
                <a:ea typeface="Calibri"/>
                <a:cs typeface="Calibri"/>
              </a:rPr>
              <a:t> intervention for </a:t>
            </a:r>
            <a:r>
              <a:rPr lang="sv-SE" sz="2800" b="1" err="1">
                <a:ea typeface="Calibri"/>
                <a:cs typeface="Calibri"/>
              </a:rPr>
              <a:t>high</a:t>
            </a:r>
            <a:r>
              <a:rPr lang="sv-SE" sz="2800" b="1" dirty="0">
                <a:ea typeface="Calibri"/>
                <a:cs typeface="Calibri"/>
              </a:rPr>
              <a:t>-risk patients</a:t>
            </a:r>
          </a:p>
          <a:p>
            <a:endParaRPr lang="sv-SE" sz="2800" b="1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Metabolic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syndrome</a:t>
            </a:r>
            <a:endParaRPr lang="sv-SE" sz="20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Department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of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Behavioural</a:t>
            </a:r>
            <a:r>
              <a:rPr lang="sv-SE" sz="2000" dirty="0">
                <a:ea typeface="Calibri"/>
                <a:cs typeface="Calibri"/>
              </a:rPr>
              <a:t> Medicine, Umeå University Hospital</a:t>
            </a: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Referral</a:t>
            </a:r>
            <a:r>
              <a:rPr lang="sv-SE" sz="2000" dirty="0">
                <a:ea typeface="Calibri"/>
                <a:cs typeface="Calibri"/>
              </a:rPr>
              <a:t> by </a:t>
            </a:r>
            <a:r>
              <a:rPr lang="sv-SE" sz="2000" err="1">
                <a:ea typeface="Calibri"/>
                <a:cs typeface="Calibri"/>
              </a:rPr>
              <a:t>physician</a:t>
            </a:r>
            <a:r>
              <a:rPr lang="sv-SE" sz="2000" dirty="0">
                <a:ea typeface="Calibri"/>
                <a:cs typeface="Calibri"/>
              </a:rPr>
              <a:t> or </a:t>
            </a:r>
            <a:r>
              <a:rPr lang="sv-SE" sz="2000" err="1">
                <a:ea typeface="Calibri"/>
                <a:cs typeface="Calibri"/>
              </a:rPr>
              <a:t>patient's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own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request</a:t>
            </a:r>
            <a:endParaRPr lang="sv-SE" sz="20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12 </a:t>
            </a:r>
            <a:r>
              <a:rPr lang="sv-SE" sz="2000" err="1">
                <a:ea typeface="Calibri"/>
                <a:cs typeface="Calibri"/>
              </a:rPr>
              <a:t>months</a:t>
            </a:r>
            <a:r>
              <a:rPr lang="sv-SE" sz="2000" dirty="0">
                <a:ea typeface="Calibri"/>
                <a:cs typeface="Calibri"/>
              </a:rPr>
              <a:t> program </a:t>
            </a:r>
            <a:r>
              <a:rPr lang="sv-SE" sz="2000" err="1">
                <a:ea typeface="Calibri"/>
                <a:cs typeface="Calibri"/>
              </a:rPr>
              <a:t>based</a:t>
            </a:r>
            <a:r>
              <a:rPr lang="sv-SE" sz="2000" dirty="0">
                <a:ea typeface="Calibri"/>
                <a:cs typeface="Calibri"/>
              </a:rPr>
              <a:t> on social </a:t>
            </a:r>
            <a:r>
              <a:rPr lang="sv-SE" sz="2000" err="1">
                <a:ea typeface="Calibri"/>
                <a:cs typeface="Calibri"/>
              </a:rPr>
              <a:t>learning</a:t>
            </a:r>
            <a:r>
              <a:rPr lang="sv-SE" sz="2000" dirty="0">
                <a:ea typeface="Calibri"/>
                <a:cs typeface="Calibri"/>
              </a:rPr>
              <a:t> to </a:t>
            </a:r>
            <a:r>
              <a:rPr lang="sv-SE" sz="2000" err="1">
                <a:ea typeface="Calibri"/>
                <a:cs typeface="Calibri"/>
              </a:rPr>
              <a:t>increase</a:t>
            </a:r>
            <a:r>
              <a:rPr lang="sv-SE" sz="2000" dirty="0">
                <a:ea typeface="Calibri"/>
                <a:cs typeface="Calibri"/>
              </a:rPr>
              <a:t> patients' </a:t>
            </a:r>
            <a:r>
              <a:rPr lang="sv-SE" sz="2000" err="1">
                <a:ea typeface="Calibri"/>
                <a:cs typeface="Calibri"/>
              </a:rPr>
              <a:t>self-efficacy</a:t>
            </a:r>
            <a:r>
              <a:rPr lang="sv-SE" sz="2000" dirty="0">
                <a:ea typeface="Calibri"/>
                <a:cs typeface="Calibri"/>
              </a:rPr>
              <a:t> for </a:t>
            </a:r>
            <a:r>
              <a:rPr lang="sv-SE" sz="2000" err="1">
                <a:ea typeface="Calibri"/>
                <a:cs typeface="Calibri"/>
              </a:rPr>
              <a:t>sustainable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lifestyle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changes</a:t>
            </a:r>
            <a:endParaRPr lang="sv-SE" sz="20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sv-SE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sv-SE" dirty="0">
              <a:ea typeface="Calibri"/>
              <a:cs typeface="Calibri"/>
            </a:endParaRPr>
          </a:p>
        </p:txBody>
      </p:sp>
      <p:pic>
        <p:nvPicPr>
          <p:cNvPr id="8" name="Bildobjekt 7" descr="Regnbåge av färskt grönsaker och grönt">
            <a:extLst>
              <a:ext uri="{FF2B5EF4-FFF2-40B4-BE49-F238E27FC236}">
                <a16:creationId xmlns:a16="http://schemas.microsoft.com/office/drawing/2014/main" id="{FBF589BB-C732-4C36-A798-987E5C4992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1500" y="2485284"/>
            <a:ext cx="4497917" cy="300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5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407F641-F9F5-84E9-D9AA-5852651FAED2}"/>
              </a:ext>
            </a:extLst>
          </p:cNvPr>
          <p:cNvSpPr txBox="1"/>
          <p:nvPr/>
        </p:nvSpPr>
        <p:spPr>
          <a:xfrm>
            <a:off x="902229" y="1711854"/>
            <a:ext cx="5003271" cy="18774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800" b="1" err="1">
                <a:ea typeface="Calibri"/>
                <a:cs typeface="Calibri"/>
              </a:rPr>
              <a:t>Why</a:t>
            </a:r>
            <a:r>
              <a:rPr lang="sv-SE" sz="2800" b="1" dirty="0">
                <a:ea typeface="Calibri"/>
                <a:cs typeface="Calibri"/>
              </a:rPr>
              <a:t> </a:t>
            </a:r>
            <a:r>
              <a:rPr lang="sv-SE" sz="2800" b="1" err="1">
                <a:ea typeface="Calibri"/>
                <a:cs typeface="Calibri"/>
              </a:rPr>
              <a:t>predictors</a:t>
            </a:r>
            <a:r>
              <a:rPr lang="sv-SE" sz="2800" b="1" dirty="0">
                <a:ea typeface="Calibri"/>
                <a:cs typeface="Calibri"/>
              </a:rPr>
              <a:t>?</a:t>
            </a:r>
          </a:p>
          <a:p>
            <a:endParaRPr lang="sv-SE" sz="2800" b="1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Patient </a:t>
            </a:r>
            <a:r>
              <a:rPr lang="sv-SE" sz="2000" dirty="0" err="1">
                <a:ea typeface="Calibri"/>
                <a:cs typeface="Calibri"/>
              </a:rPr>
              <a:t>selection</a:t>
            </a:r>
            <a:endParaRPr lang="sv-SE" sz="2000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Additional</a:t>
            </a:r>
            <a:r>
              <a:rPr lang="sv-SE" sz="2000" dirty="0">
                <a:ea typeface="Calibri"/>
                <a:cs typeface="Calibri"/>
              </a:rPr>
              <a:t> support in intervention</a:t>
            </a: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Development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of</a:t>
            </a:r>
            <a:r>
              <a:rPr lang="sv-SE" sz="2000" dirty="0">
                <a:ea typeface="Calibri"/>
                <a:cs typeface="Calibri"/>
              </a:rPr>
              <a:t> new </a:t>
            </a:r>
            <a:r>
              <a:rPr lang="sv-SE" sz="2000" err="1">
                <a:ea typeface="Calibri"/>
                <a:cs typeface="Calibri"/>
              </a:rPr>
              <a:t>treatment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strategies</a:t>
            </a:r>
            <a:endParaRPr lang="sv-SE" sz="2000">
              <a:ea typeface="Calibri"/>
              <a:cs typeface="Calibri"/>
            </a:endParaRPr>
          </a:p>
        </p:txBody>
      </p:sp>
      <p:sp>
        <p:nvSpPr>
          <p:cNvPr id="3" name="textruta 1">
            <a:extLst>
              <a:ext uri="{FF2B5EF4-FFF2-40B4-BE49-F238E27FC236}">
                <a16:creationId xmlns:a16="http://schemas.microsoft.com/office/drawing/2014/main" id="{340A5BAE-0AE7-B6CA-1507-D31F852C37CF}"/>
              </a:ext>
            </a:extLst>
          </p:cNvPr>
          <p:cNvSpPr txBox="1"/>
          <p:nvPr/>
        </p:nvSpPr>
        <p:spPr>
          <a:xfrm>
            <a:off x="6424083" y="4318000"/>
            <a:ext cx="4376207" cy="206210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800" b="1" dirty="0" err="1">
                <a:ea typeface="Calibri"/>
                <a:cs typeface="Calibri"/>
              </a:rPr>
              <a:t>Outcomes</a:t>
            </a:r>
            <a:r>
              <a:rPr lang="sv-SE" sz="2800" b="1" dirty="0">
                <a:ea typeface="Calibri"/>
                <a:cs typeface="Calibri"/>
              </a:rPr>
              <a:t>:</a:t>
            </a:r>
          </a:p>
          <a:p>
            <a:pPr marL="457200" indent="-45720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5% </a:t>
            </a:r>
            <a:r>
              <a:rPr lang="sv-SE" sz="2000" err="1">
                <a:ea typeface="Calibri"/>
                <a:cs typeface="Calibri"/>
              </a:rPr>
              <a:t>weight</a:t>
            </a:r>
            <a:r>
              <a:rPr lang="sv-SE" sz="2000" dirty="0">
                <a:ea typeface="Calibri"/>
                <a:cs typeface="Calibri"/>
              </a:rPr>
              <a:t> loss</a:t>
            </a:r>
          </a:p>
          <a:p>
            <a:pPr marL="457200" indent="-45720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5 kg </a:t>
            </a:r>
            <a:r>
              <a:rPr lang="sv-SE" sz="2000" err="1">
                <a:ea typeface="Calibri"/>
                <a:cs typeface="Calibri"/>
              </a:rPr>
              <a:t>weight</a:t>
            </a:r>
            <a:r>
              <a:rPr lang="sv-SE" sz="2000" dirty="0">
                <a:ea typeface="Calibri"/>
                <a:cs typeface="Calibri"/>
              </a:rPr>
              <a:t> loss</a:t>
            </a:r>
          </a:p>
          <a:p>
            <a:pPr marL="457200" indent="-45720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20% excess </a:t>
            </a:r>
            <a:r>
              <a:rPr lang="sv-SE" sz="2000" err="1">
                <a:ea typeface="Calibri"/>
                <a:cs typeface="Calibri"/>
              </a:rPr>
              <a:t>body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weight</a:t>
            </a:r>
            <a:r>
              <a:rPr lang="sv-SE" sz="2000" dirty="0">
                <a:ea typeface="Calibri"/>
                <a:cs typeface="Calibri"/>
              </a:rPr>
              <a:t> loss</a:t>
            </a:r>
          </a:p>
          <a:p>
            <a:pPr marL="457200" indent="-45720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6 cm </a:t>
            </a:r>
            <a:r>
              <a:rPr lang="sv-SE" sz="2000" err="1">
                <a:ea typeface="Calibri"/>
                <a:cs typeface="Calibri"/>
              </a:rPr>
              <a:t>waist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circumference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reduction</a:t>
            </a:r>
            <a:endParaRPr lang="sv-SE" sz="20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b="1" dirty="0">
                <a:ea typeface="Calibri"/>
                <a:cs typeface="Calibri"/>
              </a:rPr>
              <a:t>Modest, </a:t>
            </a:r>
            <a:r>
              <a:rPr lang="sv-SE" sz="2000" b="1" err="1">
                <a:ea typeface="Calibri"/>
                <a:cs typeface="Calibri"/>
              </a:rPr>
              <a:t>but</a:t>
            </a:r>
            <a:r>
              <a:rPr lang="sv-SE" sz="2000" b="1" dirty="0">
                <a:ea typeface="Calibri"/>
                <a:cs typeface="Calibri"/>
              </a:rPr>
              <a:t> </a:t>
            </a:r>
            <a:r>
              <a:rPr lang="sv-SE" sz="2000" b="1" err="1">
                <a:ea typeface="Calibri"/>
                <a:cs typeface="Calibri"/>
              </a:rPr>
              <a:t>significant</a:t>
            </a:r>
            <a:r>
              <a:rPr lang="sv-SE" sz="2000" b="1" dirty="0">
                <a:ea typeface="Calibri"/>
                <a:cs typeface="Calibri"/>
              </a:rPr>
              <a:t>!</a:t>
            </a:r>
          </a:p>
        </p:txBody>
      </p:sp>
      <p:pic>
        <p:nvPicPr>
          <p:cNvPr id="4" name="Bildobjekt 3" descr="Närbild av dokument och diagram">
            <a:extLst>
              <a:ext uri="{FF2B5EF4-FFF2-40B4-BE49-F238E27FC236}">
                <a16:creationId xmlns:a16="http://schemas.microsoft.com/office/drawing/2014/main" id="{3DE70D94-F370-2456-672C-CCB7CA35DDB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4833" y="1714499"/>
            <a:ext cx="2794000" cy="1873252"/>
          </a:xfrm>
          <a:prstGeom prst="rect">
            <a:avLst/>
          </a:prstGeom>
        </p:spPr>
      </p:pic>
      <p:pic>
        <p:nvPicPr>
          <p:cNvPr id="5" name="Bildobjekt 4" descr="Man som använder måttband">
            <a:extLst>
              <a:ext uri="{FF2B5EF4-FFF2-40B4-BE49-F238E27FC236}">
                <a16:creationId xmlns:a16="http://schemas.microsoft.com/office/drawing/2014/main" id="{88B310D7-1A0F-8420-B412-2D0E3D17D74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4316484"/>
            <a:ext cx="3143250" cy="206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3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03753A2D-8066-69F3-BB87-1ED48283FB79}"/>
              </a:ext>
            </a:extLst>
          </p:cNvPr>
          <p:cNvSpPr txBox="1"/>
          <p:nvPr/>
        </p:nvSpPr>
        <p:spPr>
          <a:xfrm>
            <a:off x="3362856" y="1672167"/>
            <a:ext cx="507206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800" b="1" dirty="0" err="1">
                <a:ea typeface="Calibri"/>
                <a:cs typeface="Calibri"/>
              </a:rPr>
              <a:t>Study</a:t>
            </a:r>
            <a:r>
              <a:rPr lang="sv-SE" sz="2800" b="1" dirty="0">
                <a:ea typeface="Calibri"/>
                <a:cs typeface="Calibri"/>
              </a:rPr>
              <a:t> data</a:t>
            </a:r>
          </a:p>
          <a:p>
            <a:endParaRPr lang="sv-SE" sz="2000" b="1" dirty="0">
              <a:ea typeface="Calibri"/>
              <a:cs typeface="Calibri"/>
            </a:endParaRPr>
          </a:p>
          <a:p>
            <a:r>
              <a:rPr lang="sv-SE" sz="2000" dirty="0" err="1">
                <a:ea typeface="Calibri"/>
                <a:cs typeface="Calibri"/>
              </a:rPr>
              <a:t>Quality</a:t>
            </a:r>
            <a:r>
              <a:rPr lang="sv-SE" sz="2000" dirty="0">
                <a:ea typeface="Calibri"/>
                <a:cs typeface="Calibri"/>
              </a:rPr>
              <a:t> register </a:t>
            </a:r>
            <a:r>
              <a:rPr lang="sv-SE" sz="2000" dirty="0" err="1">
                <a:ea typeface="Calibri"/>
                <a:cs typeface="Calibri"/>
              </a:rPr>
              <a:t>of</a:t>
            </a:r>
            <a:r>
              <a:rPr lang="sv-SE" sz="2000" dirty="0">
                <a:ea typeface="Calibri"/>
                <a:cs typeface="Calibri"/>
              </a:rPr>
              <a:t> 2467 </a:t>
            </a:r>
            <a:r>
              <a:rPr lang="sv-SE" sz="2000" dirty="0" err="1">
                <a:ea typeface="Calibri"/>
                <a:cs typeface="Calibri"/>
              </a:rPr>
              <a:t>completed</a:t>
            </a:r>
            <a:r>
              <a:rPr lang="sv-SE" sz="2000" dirty="0">
                <a:ea typeface="Calibri"/>
                <a:cs typeface="Calibri"/>
              </a:rPr>
              <a:t> interventions 2006-2016</a:t>
            </a:r>
          </a:p>
          <a:p>
            <a:pPr marL="457200" indent="-457200">
              <a:buFont typeface="Arial"/>
              <a:buChar char="•"/>
            </a:pPr>
            <a:endParaRPr lang="sv-SE" sz="2000" dirty="0">
              <a:ea typeface="Calibri"/>
              <a:cs typeface="Calibri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6C5175B-5B9B-CF4C-7F9C-00A499932AB6}"/>
              </a:ext>
            </a:extLst>
          </p:cNvPr>
          <p:cNvSpPr txBox="1"/>
          <p:nvPr/>
        </p:nvSpPr>
        <p:spPr>
          <a:xfrm>
            <a:off x="1158875" y="4331229"/>
            <a:ext cx="2870729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i="1" err="1">
                <a:ea typeface="Calibri"/>
                <a:cs typeface="Calibri"/>
              </a:rPr>
              <a:t>Sociodemographic</a:t>
            </a:r>
            <a:r>
              <a:rPr lang="sv-SE" sz="2000" i="1" dirty="0">
                <a:ea typeface="Calibri"/>
                <a:cs typeface="Calibri"/>
              </a:rPr>
              <a:t> </a:t>
            </a:r>
            <a:r>
              <a:rPr lang="sv-SE" sz="2000" i="1" err="1">
                <a:ea typeface="Calibri"/>
                <a:cs typeface="Calibri"/>
              </a:rPr>
              <a:t>factors</a:t>
            </a:r>
            <a:endParaRPr lang="sv-SE" sz="2000" i="1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Age</a:t>
            </a:r>
          </a:p>
          <a:p>
            <a:pPr marL="285750" indent="-28575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Gender</a:t>
            </a:r>
          </a:p>
          <a:p>
            <a:pPr marL="285750" indent="-28575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Tobacco </a:t>
            </a:r>
            <a:r>
              <a:rPr lang="sv-SE" sz="2000" err="1">
                <a:ea typeface="Calibri"/>
                <a:cs typeface="Calibri"/>
              </a:rPr>
              <a:t>use</a:t>
            </a:r>
            <a:endParaRPr lang="sv-SE" sz="200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000" dirty="0" err="1">
                <a:ea typeface="Calibri"/>
                <a:cs typeface="Calibri"/>
              </a:rPr>
              <a:t>Out</a:t>
            </a:r>
            <a:r>
              <a:rPr lang="sv-SE" sz="2000" dirty="0">
                <a:ea typeface="Calibri"/>
                <a:cs typeface="Calibri"/>
              </a:rPr>
              <a:t>-patient/</a:t>
            </a:r>
            <a:r>
              <a:rPr lang="sv-SE" sz="2000" dirty="0" err="1">
                <a:ea typeface="Calibri"/>
                <a:cs typeface="Calibri"/>
              </a:rPr>
              <a:t>residential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56F11DD-39FD-2ED7-73F6-D3A6AD1A2F08}"/>
              </a:ext>
            </a:extLst>
          </p:cNvPr>
          <p:cNvSpPr txBox="1"/>
          <p:nvPr/>
        </p:nvSpPr>
        <p:spPr>
          <a:xfrm>
            <a:off x="5090584" y="4331229"/>
            <a:ext cx="2632603" cy="16004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 i="1" dirty="0" err="1">
                <a:ea typeface="Calibri"/>
                <a:cs typeface="Calibri"/>
              </a:rPr>
              <a:t>Anthropometrics</a:t>
            </a:r>
            <a:endParaRPr lang="sv-SE" sz="2000" i="1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000" dirty="0" err="1">
                <a:ea typeface="Calibri"/>
                <a:cs typeface="Calibri"/>
              </a:rPr>
              <a:t>Weight</a:t>
            </a:r>
            <a:endParaRPr lang="sv-SE" sz="2000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BMI</a:t>
            </a:r>
          </a:p>
          <a:p>
            <a:pPr marL="285750" indent="-285750">
              <a:buFont typeface="Arial"/>
              <a:buChar char="•"/>
            </a:pPr>
            <a:r>
              <a:rPr lang="sv-SE" sz="2000" dirty="0" err="1">
                <a:ea typeface="Calibri"/>
                <a:cs typeface="Calibri"/>
              </a:rPr>
              <a:t>Waist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circumference</a:t>
            </a:r>
          </a:p>
          <a:p>
            <a:endParaRPr lang="sv-SE" dirty="0">
              <a:ea typeface="Calibri"/>
              <a:cs typeface="Calibri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EDFDB6E-3D79-EC33-1174-BBD49F6664F5}"/>
              </a:ext>
            </a:extLst>
          </p:cNvPr>
          <p:cNvSpPr txBox="1"/>
          <p:nvPr/>
        </p:nvSpPr>
        <p:spPr>
          <a:xfrm>
            <a:off x="8527521" y="4336520"/>
            <a:ext cx="3164416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i="1" dirty="0">
                <a:ea typeface="Calibri"/>
                <a:cs typeface="Calibri"/>
              </a:rPr>
              <a:t>Clinical </a:t>
            </a:r>
            <a:r>
              <a:rPr lang="sv-SE" sz="2000" i="1" dirty="0" err="1">
                <a:ea typeface="Calibri"/>
                <a:cs typeface="Calibri"/>
              </a:rPr>
              <a:t>factors</a:t>
            </a:r>
            <a:endParaRPr lang="sv-SE" sz="2000" i="1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000" dirty="0" err="1">
                <a:ea typeface="Calibri"/>
                <a:cs typeface="Calibri"/>
              </a:rPr>
              <a:t>Blood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pressure</a:t>
            </a:r>
            <a:endParaRPr lang="sv-SE" sz="2000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000" dirty="0" err="1">
                <a:ea typeface="Calibri"/>
                <a:cs typeface="Calibri"/>
              </a:rPr>
              <a:t>fP-glucose</a:t>
            </a:r>
            <a:endParaRPr lang="sv-SE" sz="2000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Serum lipid </a:t>
            </a:r>
            <a:r>
              <a:rPr lang="sv-SE" sz="2000" dirty="0" err="1">
                <a:ea typeface="Calibri"/>
                <a:cs typeface="Calibri"/>
              </a:rPr>
              <a:t>profile</a:t>
            </a:r>
            <a:endParaRPr lang="sv-SE" sz="2000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HRQoL</a:t>
            </a:r>
            <a:r>
              <a:rPr lang="sv-SE" sz="2000" dirty="0">
                <a:ea typeface="Calibri"/>
                <a:cs typeface="Calibri"/>
              </a:rPr>
              <a:t>* (RAND-36 scores)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8473D3D-C341-10CC-F998-A6EE8E25CBBF}"/>
              </a:ext>
            </a:extLst>
          </p:cNvPr>
          <p:cNvSpPr txBox="1"/>
          <p:nvPr/>
        </p:nvSpPr>
        <p:spPr>
          <a:xfrm>
            <a:off x="8643937" y="6037792"/>
            <a:ext cx="309297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dirty="0">
                <a:ea typeface="Calibri"/>
                <a:cs typeface="Calibri"/>
              </a:rPr>
              <a:t>*</a:t>
            </a:r>
            <a:r>
              <a:rPr lang="sv-SE" sz="1400" err="1">
                <a:ea typeface="Calibri"/>
                <a:cs typeface="Calibri"/>
              </a:rPr>
              <a:t>HRQoL</a:t>
            </a:r>
            <a:r>
              <a:rPr lang="sv-SE" sz="1400" dirty="0">
                <a:ea typeface="Calibri"/>
                <a:cs typeface="Calibri"/>
              </a:rPr>
              <a:t> = Health-</a:t>
            </a:r>
            <a:r>
              <a:rPr lang="sv-SE" sz="1400" err="1">
                <a:ea typeface="Calibri"/>
                <a:cs typeface="Calibri"/>
              </a:rPr>
              <a:t>Related</a:t>
            </a:r>
            <a:r>
              <a:rPr lang="sv-SE" sz="1400" dirty="0">
                <a:ea typeface="Calibri"/>
                <a:cs typeface="Calibri"/>
              </a:rPr>
              <a:t> </a:t>
            </a:r>
            <a:r>
              <a:rPr lang="sv-SE" sz="1400" err="1">
                <a:ea typeface="Calibri"/>
                <a:cs typeface="Calibri"/>
              </a:rPr>
              <a:t>Quality</a:t>
            </a:r>
            <a:r>
              <a:rPr lang="sv-SE" sz="1400" dirty="0">
                <a:ea typeface="Calibri"/>
                <a:cs typeface="Calibri"/>
              </a:rPr>
              <a:t> </a:t>
            </a:r>
            <a:r>
              <a:rPr lang="sv-SE" sz="1400" err="1">
                <a:ea typeface="Calibri"/>
                <a:cs typeface="Calibri"/>
              </a:rPr>
              <a:t>of</a:t>
            </a:r>
            <a:r>
              <a:rPr lang="sv-SE" sz="1400" dirty="0">
                <a:ea typeface="Calibri"/>
                <a:cs typeface="Calibri"/>
              </a:rPr>
              <a:t> Life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17065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A052F304-0CE1-74C0-4B2C-436E72D50FE1}"/>
              </a:ext>
            </a:extLst>
          </p:cNvPr>
          <p:cNvSpPr txBox="1"/>
          <p:nvPr/>
        </p:nvSpPr>
        <p:spPr>
          <a:xfrm>
            <a:off x="423333" y="2383895"/>
            <a:ext cx="4595812" cy="33547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800" b="1" dirty="0" err="1">
                <a:ea typeface="Calibri"/>
                <a:cs typeface="Calibri"/>
              </a:rPr>
              <a:t>Methods</a:t>
            </a:r>
            <a:endParaRPr lang="sv-SE" sz="2800" b="1" dirty="0">
              <a:ea typeface="Calibri"/>
              <a:cs typeface="Calibri"/>
            </a:endParaRPr>
          </a:p>
          <a:p>
            <a:endParaRPr lang="sv-SE" sz="2800" b="1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Stepwise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logistic</a:t>
            </a:r>
            <a:r>
              <a:rPr lang="sv-SE" sz="2000" dirty="0">
                <a:ea typeface="Calibri"/>
                <a:cs typeface="Calibri"/>
              </a:rPr>
              <a:t> regression</a:t>
            </a:r>
          </a:p>
          <a:p>
            <a:pPr marL="457200" indent="-45720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Q4 vs Q1 (for </a:t>
            </a:r>
            <a:r>
              <a:rPr lang="sv-SE" sz="2000" err="1">
                <a:ea typeface="Calibri"/>
                <a:cs typeface="Calibri"/>
              </a:rPr>
              <a:t>continuous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variables</a:t>
            </a:r>
            <a:r>
              <a:rPr lang="sv-SE" sz="2000" dirty="0">
                <a:ea typeface="Calibri"/>
                <a:cs typeface="Calibri"/>
              </a:rPr>
              <a:t>)</a:t>
            </a:r>
          </a:p>
          <a:p>
            <a:pPr marL="514350" indent="-514350">
              <a:buAutoNum type="arabicPeriod"/>
            </a:pPr>
            <a:r>
              <a:rPr lang="sv-SE" sz="2000" err="1">
                <a:ea typeface="Calibri"/>
                <a:cs typeface="Calibri"/>
              </a:rPr>
              <a:t>Based</a:t>
            </a:r>
            <a:r>
              <a:rPr lang="sv-SE" sz="2000" dirty="0">
                <a:ea typeface="Calibri"/>
                <a:cs typeface="Calibri"/>
              </a:rPr>
              <a:t> on </a:t>
            </a:r>
            <a:r>
              <a:rPr lang="sv-SE" sz="2000" err="1">
                <a:ea typeface="Calibri"/>
                <a:cs typeface="Calibri"/>
              </a:rPr>
              <a:t>baseline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variables</a:t>
            </a:r>
            <a:endParaRPr lang="sv-SE" sz="2000">
              <a:ea typeface="Calibri"/>
              <a:cs typeface="Calibri"/>
            </a:endParaRPr>
          </a:p>
          <a:p>
            <a:pPr marL="514350" indent="-514350">
              <a:buFontTx/>
              <a:buAutoNum type="arabicPeriod"/>
            </a:pPr>
            <a:r>
              <a:rPr lang="sv-SE" sz="2000" dirty="0" err="1">
                <a:ea typeface="Calibri"/>
                <a:cs typeface="Calibri"/>
              </a:rPr>
              <a:t>Baseline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i="1" dirty="0">
                <a:ea typeface="Calibri"/>
                <a:cs typeface="Calibri"/>
              </a:rPr>
              <a:t>and </a:t>
            </a:r>
            <a:r>
              <a:rPr lang="sv-SE" sz="2000" dirty="0">
                <a:ea typeface="Calibri"/>
                <a:cs typeface="Calibri"/>
              </a:rPr>
              <a:t>50% </a:t>
            </a:r>
            <a:r>
              <a:rPr lang="sv-SE" sz="2000" dirty="0" err="1">
                <a:ea typeface="Calibri"/>
                <a:cs typeface="Calibri"/>
              </a:rPr>
              <a:t>most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improved</a:t>
            </a:r>
            <a:r>
              <a:rPr lang="sv-SE" sz="2000" dirty="0">
                <a:ea typeface="Calibri"/>
                <a:cs typeface="Calibri"/>
              </a:rPr>
              <a:t> vs 50% </a:t>
            </a:r>
            <a:r>
              <a:rPr lang="sv-SE" sz="2000" dirty="0" err="1">
                <a:ea typeface="Calibri"/>
                <a:cs typeface="Calibri"/>
              </a:rPr>
              <a:t>least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improved</a:t>
            </a:r>
            <a:r>
              <a:rPr lang="sv-SE" sz="2000" dirty="0">
                <a:ea typeface="Calibri"/>
                <a:cs typeface="Calibri"/>
              </a:rPr>
              <a:t> </a:t>
            </a:r>
          </a:p>
          <a:p>
            <a:pPr marL="457200" indent="-457200">
              <a:buFont typeface="Arial"/>
              <a:buChar char="•"/>
            </a:pPr>
            <a:endParaRPr lang="sv-SE" sz="2800" b="1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sv-SE" sz="2800" b="1" dirty="0">
              <a:ea typeface="Calibri"/>
              <a:cs typeface="Calibri"/>
            </a:endParaRPr>
          </a:p>
        </p:txBody>
      </p:sp>
      <p:pic>
        <p:nvPicPr>
          <p:cNvPr id="3" name="Bildobjekt 2" descr="Närbild av dokument på skrivbordet">
            <a:extLst>
              <a:ext uri="{FF2B5EF4-FFF2-40B4-BE49-F238E27FC236}">
                <a16:creationId xmlns:a16="http://schemas.microsoft.com/office/drawing/2014/main" id="{1D3084BE-7341-09A8-2C94-5ED8643A115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1583" y="2639835"/>
            <a:ext cx="6032500" cy="309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2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En bild som visar text, skärmbild, diagram, Parallell&#10;&#10;Automatiskt genererad beskrivning">
            <a:extLst>
              <a:ext uri="{FF2B5EF4-FFF2-40B4-BE49-F238E27FC236}">
                <a16:creationId xmlns:a16="http://schemas.microsoft.com/office/drawing/2014/main" id="{291695E3-C8FC-AC6D-82A1-7A358A07754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6481" y="1044396"/>
            <a:ext cx="3977425" cy="5616446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82ACC3C1-FF9C-36E4-4AB7-8049A2F12826}"/>
              </a:ext>
            </a:extLst>
          </p:cNvPr>
          <p:cNvSpPr txBox="1"/>
          <p:nvPr/>
        </p:nvSpPr>
        <p:spPr>
          <a:xfrm>
            <a:off x="324058" y="1715543"/>
            <a:ext cx="3596396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800" b="1" err="1">
                <a:ea typeface="Calibri"/>
                <a:cs typeface="Calibri"/>
              </a:rPr>
              <a:t>Results</a:t>
            </a:r>
            <a:endParaRPr lang="sv-SE" sz="2800" b="1" dirty="0" err="1">
              <a:ea typeface="Calibri"/>
              <a:cs typeface="Calibri"/>
            </a:endParaRPr>
          </a:p>
          <a:p>
            <a:pPr algn="ctr"/>
            <a:endParaRPr lang="sv-SE" sz="2800" b="1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High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physical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HRQoL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predicts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weight</a:t>
            </a:r>
            <a:r>
              <a:rPr lang="sv-SE" sz="2000" dirty="0">
                <a:ea typeface="Calibri"/>
                <a:cs typeface="Calibri"/>
              </a:rPr>
              <a:t> loss</a:t>
            </a:r>
          </a:p>
          <a:p>
            <a:pPr marL="457200" indent="-457200">
              <a:buFont typeface="Arial"/>
              <a:buChar char="•"/>
            </a:pPr>
            <a:r>
              <a:rPr lang="sv-SE" sz="2000" dirty="0">
                <a:ea typeface="Calibri"/>
                <a:cs typeface="Calibri"/>
              </a:rPr>
              <a:t>Diabetes negative </a:t>
            </a:r>
            <a:r>
              <a:rPr lang="sv-SE" sz="2000" err="1">
                <a:ea typeface="Calibri"/>
                <a:cs typeface="Calibri"/>
              </a:rPr>
              <a:t>predictor</a:t>
            </a:r>
            <a:endParaRPr lang="sv-SE" sz="20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Outcomes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correlated</a:t>
            </a:r>
            <a:r>
              <a:rPr lang="sv-SE" sz="2000" dirty="0">
                <a:ea typeface="Calibri"/>
                <a:cs typeface="Calibri"/>
              </a:rPr>
              <a:t> to </a:t>
            </a:r>
            <a:r>
              <a:rPr lang="sv-SE" sz="2000" err="1">
                <a:ea typeface="Calibri"/>
                <a:cs typeface="Calibri"/>
              </a:rPr>
              <a:t>improved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HRQoL</a:t>
            </a:r>
            <a:r>
              <a:rPr lang="sv-SE" sz="2000" dirty="0">
                <a:ea typeface="Calibri"/>
                <a:cs typeface="Calibri"/>
              </a:rPr>
              <a:t> and </a:t>
            </a:r>
            <a:r>
              <a:rPr lang="sv-SE" sz="2000" err="1">
                <a:ea typeface="Calibri"/>
                <a:cs typeface="Calibri"/>
              </a:rPr>
              <a:t>metabolic</a:t>
            </a:r>
            <a:r>
              <a:rPr lang="sv-SE" sz="2000" dirty="0">
                <a:ea typeface="Calibri"/>
                <a:cs typeface="Calibri"/>
              </a:rPr>
              <a:t> status</a:t>
            </a: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HRQoL</a:t>
            </a:r>
            <a:r>
              <a:rPr lang="sv-SE" sz="2000" dirty="0">
                <a:ea typeface="Calibri"/>
                <a:cs typeface="Calibri"/>
              </a:rPr>
              <a:t> from </a:t>
            </a:r>
            <a:r>
              <a:rPr lang="sv-SE" sz="2000" err="1">
                <a:ea typeface="Calibri"/>
                <a:cs typeface="Calibri"/>
              </a:rPr>
              <a:t>clearly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below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average</a:t>
            </a:r>
            <a:r>
              <a:rPr lang="sv-SE" sz="2000" dirty="0">
                <a:ea typeface="Calibri"/>
                <a:cs typeface="Calibri"/>
              </a:rPr>
              <a:t> to </a:t>
            </a:r>
            <a:r>
              <a:rPr lang="sv-SE" sz="2000" err="1">
                <a:ea typeface="Calibri"/>
                <a:cs typeface="Calibri"/>
              </a:rPr>
              <a:t>normalised</a:t>
            </a:r>
            <a:r>
              <a:rPr lang="sv-SE" sz="2000" dirty="0">
                <a:ea typeface="Calibri"/>
                <a:cs typeface="Calibri"/>
              </a:rPr>
              <a:t>!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C7676595-5782-45DF-F007-2C6B280AE2A8}"/>
              </a:ext>
            </a:extLst>
          </p:cNvPr>
          <p:cNvSpPr txBox="1"/>
          <p:nvPr/>
        </p:nvSpPr>
        <p:spPr>
          <a:xfrm>
            <a:off x="5951113" y="2613337"/>
            <a:ext cx="206061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 err="1">
                <a:ea typeface="Calibri"/>
                <a:cs typeface="Calibri"/>
              </a:rPr>
              <a:t>Physical</a:t>
            </a:r>
            <a:r>
              <a:rPr lang="sv-SE" sz="1400" b="1" dirty="0">
                <a:ea typeface="Calibri"/>
                <a:cs typeface="Calibri"/>
              </a:rPr>
              <a:t> </a:t>
            </a:r>
            <a:r>
              <a:rPr lang="sv-SE" sz="1400" b="1" err="1">
                <a:ea typeface="Calibri"/>
                <a:cs typeface="Calibri"/>
              </a:rPr>
              <a:t>HRQoL</a:t>
            </a:r>
            <a:r>
              <a:rPr lang="sv-SE" sz="1400" b="1" dirty="0">
                <a:ea typeface="Calibri"/>
                <a:cs typeface="Calibri"/>
              </a:rPr>
              <a:t> Q4 vs Q1</a:t>
            </a:r>
            <a:endParaRPr lang="sv-SE" sz="1400" b="1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6301C9A-2AF5-B7DD-2708-AB79BCD43D67}"/>
              </a:ext>
            </a:extLst>
          </p:cNvPr>
          <p:cNvSpPr txBox="1"/>
          <p:nvPr/>
        </p:nvSpPr>
        <p:spPr>
          <a:xfrm>
            <a:off x="4877874" y="2860182"/>
            <a:ext cx="31338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 dirty="0">
                <a:ea typeface="Calibri"/>
                <a:cs typeface="Calibri"/>
              </a:rPr>
              <a:t>Most vs </a:t>
            </a:r>
            <a:r>
              <a:rPr lang="sv-SE" sz="1400" b="1" dirty="0" err="1">
                <a:ea typeface="Calibri"/>
                <a:cs typeface="Calibri"/>
              </a:rPr>
              <a:t>least</a:t>
            </a:r>
            <a:r>
              <a:rPr lang="sv-SE" sz="1400" b="1" dirty="0">
                <a:ea typeface="Calibri"/>
                <a:cs typeface="Calibri"/>
              </a:rPr>
              <a:t> </a:t>
            </a:r>
            <a:r>
              <a:rPr lang="sv-SE" sz="1400" b="1" dirty="0" err="1">
                <a:ea typeface="Calibri"/>
                <a:cs typeface="Calibri"/>
              </a:rPr>
              <a:t>improved</a:t>
            </a:r>
            <a:r>
              <a:rPr lang="sv-SE" sz="1400" b="1" dirty="0">
                <a:ea typeface="Calibri"/>
                <a:cs typeface="Calibri"/>
              </a:rPr>
              <a:t> </a:t>
            </a:r>
            <a:r>
              <a:rPr lang="sv-SE" sz="1400" b="1" dirty="0" err="1">
                <a:ea typeface="Calibri"/>
                <a:cs typeface="Calibri"/>
              </a:rPr>
              <a:t>physical</a:t>
            </a:r>
            <a:r>
              <a:rPr lang="sv-SE" sz="1400" b="1" dirty="0">
                <a:ea typeface="Calibri"/>
                <a:cs typeface="Calibri"/>
              </a:rPr>
              <a:t> </a:t>
            </a:r>
            <a:r>
              <a:rPr lang="sv-SE" sz="1400" b="1" dirty="0" err="1">
                <a:ea typeface="Calibri"/>
                <a:cs typeface="Calibri"/>
              </a:rPr>
              <a:t>HRQoL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8E4FCABF-52AB-4426-E09D-1A6DFE6DF818}"/>
              </a:ext>
            </a:extLst>
          </p:cNvPr>
          <p:cNvSpPr txBox="1"/>
          <p:nvPr/>
        </p:nvSpPr>
        <p:spPr>
          <a:xfrm>
            <a:off x="4953001" y="3117760"/>
            <a:ext cx="30480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 dirty="0">
                <a:ea typeface="Calibri"/>
                <a:cs typeface="Calibri"/>
              </a:rPr>
              <a:t>Most vs </a:t>
            </a:r>
            <a:r>
              <a:rPr lang="sv-SE" sz="1400" b="1" dirty="0" err="1">
                <a:ea typeface="Calibri"/>
                <a:cs typeface="Calibri"/>
              </a:rPr>
              <a:t>least</a:t>
            </a:r>
            <a:r>
              <a:rPr lang="sv-SE" sz="1400" b="1" dirty="0">
                <a:ea typeface="Calibri"/>
                <a:cs typeface="Calibri"/>
              </a:rPr>
              <a:t> </a:t>
            </a:r>
            <a:r>
              <a:rPr lang="sv-SE" sz="1400" b="1" dirty="0" err="1">
                <a:ea typeface="Calibri"/>
                <a:cs typeface="Calibri"/>
              </a:rPr>
              <a:t>improved</a:t>
            </a:r>
            <a:r>
              <a:rPr lang="sv-SE" sz="1400" b="1" dirty="0">
                <a:ea typeface="Calibri"/>
                <a:cs typeface="Calibri"/>
              </a:rPr>
              <a:t> mental </a:t>
            </a:r>
            <a:r>
              <a:rPr lang="sv-SE" sz="1400" b="1" dirty="0" err="1">
                <a:ea typeface="Calibri"/>
                <a:cs typeface="Calibri"/>
              </a:rPr>
              <a:t>HRQoL</a:t>
            </a:r>
            <a:r>
              <a:rPr lang="sv-SE" sz="1400" b="1" dirty="0">
                <a:ea typeface="Calibri"/>
                <a:cs typeface="Calibri"/>
              </a:rPr>
              <a:t> </a:t>
            </a:r>
            <a:endParaRPr lang="sv-SE" sz="1400" b="1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023C68C-784F-B63A-A59C-88FB55FB3DED}"/>
              </a:ext>
            </a:extLst>
          </p:cNvPr>
          <p:cNvSpPr txBox="1"/>
          <p:nvPr/>
        </p:nvSpPr>
        <p:spPr>
          <a:xfrm>
            <a:off x="6477000" y="4427111"/>
            <a:ext cx="151326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 dirty="0">
                <a:ea typeface="Calibri"/>
                <a:cs typeface="Calibri"/>
              </a:rPr>
              <a:t>Diabetes </a:t>
            </a:r>
            <a:r>
              <a:rPr lang="sv-SE" sz="1400" b="1" dirty="0" err="1">
                <a:ea typeface="Calibri"/>
                <a:cs typeface="Calibri"/>
              </a:rPr>
              <a:t>mellitus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60DD4208-CD6B-E05F-45B6-37022A3D96C3}"/>
              </a:ext>
            </a:extLst>
          </p:cNvPr>
          <p:cNvSpPr txBox="1"/>
          <p:nvPr/>
        </p:nvSpPr>
        <p:spPr>
          <a:xfrm>
            <a:off x="4641761" y="5242773"/>
            <a:ext cx="3359239" cy="3085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 dirty="0">
                <a:ea typeface="Calibri"/>
                <a:cs typeface="Calibri"/>
              </a:rPr>
              <a:t>Most vs </a:t>
            </a:r>
            <a:r>
              <a:rPr lang="sv-SE" sz="1400" b="1" dirty="0" err="1">
                <a:ea typeface="Calibri"/>
                <a:cs typeface="Calibri"/>
              </a:rPr>
              <a:t>least</a:t>
            </a:r>
            <a:r>
              <a:rPr lang="sv-SE" sz="1400" b="1" dirty="0">
                <a:ea typeface="Calibri"/>
                <a:cs typeface="Calibri"/>
              </a:rPr>
              <a:t> </a:t>
            </a:r>
            <a:r>
              <a:rPr lang="sv-SE" sz="1400" b="1" dirty="0" err="1">
                <a:ea typeface="Calibri"/>
                <a:cs typeface="Calibri"/>
              </a:rPr>
              <a:t>improved</a:t>
            </a:r>
            <a:r>
              <a:rPr lang="sv-SE" sz="1400" b="1" dirty="0">
                <a:ea typeface="Calibri"/>
                <a:cs typeface="Calibri"/>
              </a:rPr>
              <a:t> serum </a:t>
            </a:r>
            <a:r>
              <a:rPr lang="sv-SE" sz="1400" b="1" dirty="0" err="1">
                <a:ea typeface="Calibri"/>
                <a:cs typeface="Calibri"/>
              </a:rPr>
              <a:t>triglycerides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673E17D-EBC5-0691-1C2E-5953902C005A}"/>
              </a:ext>
            </a:extLst>
          </p:cNvPr>
          <p:cNvSpPr txBox="1"/>
          <p:nvPr/>
        </p:nvSpPr>
        <p:spPr>
          <a:xfrm>
            <a:off x="5232043" y="5757928"/>
            <a:ext cx="275822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 dirty="0">
                <a:ea typeface="Calibri"/>
                <a:cs typeface="Calibri"/>
              </a:rPr>
              <a:t>Most vs </a:t>
            </a:r>
            <a:r>
              <a:rPr lang="sv-SE" sz="1400" b="1" dirty="0" err="1">
                <a:ea typeface="Calibri"/>
                <a:cs typeface="Calibri"/>
              </a:rPr>
              <a:t>least</a:t>
            </a:r>
            <a:r>
              <a:rPr lang="sv-SE" sz="1400" b="1" dirty="0">
                <a:ea typeface="Calibri"/>
                <a:cs typeface="Calibri"/>
              </a:rPr>
              <a:t> </a:t>
            </a:r>
            <a:r>
              <a:rPr lang="sv-SE" sz="1400" b="1" dirty="0" err="1">
                <a:ea typeface="Calibri"/>
                <a:cs typeface="Calibri"/>
              </a:rPr>
              <a:t>improved</a:t>
            </a:r>
            <a:r>
              <a:rPr lang="sv-SE" sz="1400" b="1" dirty="0">
                <a:ea typeface="Calibri"/>
                <a:cs typeface="Calibri"/>
              </a:rPr>
              <a:t> serum HDL</a:t>
            </a:r>
            <a:endParaRPr lang="sv-SE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94FA4CA3-DE67-6E4A-A1C1-9F7400BCC1F6}"/>
              </a:ext>
            </a:extLst>
          </p:cNvPr>
          <p:cNvSpPr txBox="1"/>
          <p:nvPr/>
        </p:nvSpPr>
        <p:spPr>
          <a:xfrm>
            <a:off x="4330521" y="4673957"/>
            <a:ext cx="367047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 dirty="0">
                <a:ea typeface="Calibri"/>
                <a:cs typeface="Calibri"/>
              </a:rPr>
              <a:t>Most vs </a:t>
            </a:r>
            <a:r>
              <a:rPr lang="sv-SE" sz="1400" b="1" dirty="0" err="1">
                <a:ea typeface="Calibri"/>
                <a:cs typeface="Calibri"/>
              </a:rPr>
              <a:t>least</a:t>
            </a:r>
            <a:r>
              <a:rPr lang="sv-SE" sz="1400" b="1" dirty="0">
                <a:ea typeface="Calibri"/>
                <a:cs typeface="Calibri"/>
              </a:rPr>
              <a:t> </a:t>
            </a:r>
            <a:r>
              <a:rPr lang="sv-SE" sz="1400" b="1" dirty="0" err="1">
                <a:ea typeface="Calibri"/>
                <a:cs typeface="Calibri"/>
              </a:rPr>
              <a:t>improved</a:t>
            </a:r>
            <a:r>
              <a:rPr lang="sv-SE" sz="1400" b="1" dirty="0">
                <a:ea typeface="Calibri"/>
                <a:cs typeface="Calibri"/>
              </a:rPr>
              <a:t> fasting plasma </a:t>
            </a:r>
            <a:r>
              <a:rPr lang="sv-SE" sz="1400" b="1" dirty="0" err="1">
                <a:ea typeface="Calibri"/>
                <a:cs typeface="Calibri"/>
              </a:rPr>
              <a:t>glucose</a:t>
            </a:r>
            <a:endParaRPr lang="sv-SE" dirty="0" err="1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040EDD92-B6D4-817A-C731-90123E269057}"/>
              </a:ext>
            </a:extLst>
          </p:cNvPr>
          <p:cNvSpPr txBox="1"/>
          <p:nvPr/>
        </p:nvSpPr>
        <p:spPr>
          <a:xfrm>
            <a:off x="4330521" y="6015505"/>
            <a:ext cx="367047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 dirty="0">
                <a:ea typeface="Calibri"/>
                <a:cs typeface="Calibri"/>
              </a:rPr>
              <a:t>Most vs </a:t>
            </a:r>
            <a:r>
              <a:rPr lang="sv-SE" sz="1400" b="1" dirty="0" err="1">
                <a:ea typeface="Calibri"/>
                <a:cs typeface="Calibri"/>
              </a:rPr>
              <a:t>least</a:t>
            </a:r>
            <a:r>
              <a:rPr lang="sv-SE" sz="1400" b="1" dirty="0">
                <a:ea typeface="Calibri"/>
                <a:cs typeface="Calibri"/>
              </a:rPr>
              <a:t> </a:t>
            </a:r>
            <a:r>
              <a:rPr lang="sv-SE" sz="1400" b="1" dirty="0" err="1">
                <a:ea typeface="Calibri"/>
                <a:cs typeface="Calibri"/>
              </a:rPr>
              <a:t>improved</a:t>
            </a:r>
            <a:r>
              <a:rPr lang="sv-SE" sz="1400" b="1" dirty="0">
                <a:ea typeface="Calibri"/>
                <a:cs typeface="Calibri"/>
              </a:rPr>
              <a:t> total serum </a:t>
            </a:r>
            <a:r>
              <a:rPr lang="sv-SE" sz="1400" b="1" dirty="0" err="1">
                <a:ea typeface="Calibri"/>
                <a:cs typeface="Calibri"/>
              </a:rPr>
              <a:t>cholesterol</a:t>
            </a:r>
          </a:p>
        </p:txBody>
      </p:sp>
    </p:spTree>
    <p:extLst>
      <p:ext uri="{BB962C8B-B14F-4D97-AF65-F5344CB8AC3E}">
        <p14:creationId xmlns:p14="http://schemas.microsoft.com/office/powerpoint/2010/main" val="345404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75D73813-2E3B-EB18-EA80-B015C3BDC7FA}"/>
              </a:ext>
            </a:extLst>
          </p:cNvPr>
          <p:cNvSpPr txBox="1"/>
          <p:nvPr/>
        </p:nvSpPr>
        <p:spPr>
          <a:xfrm>
            <a:off x="755739" y="1902765"/>
            <a:ext cx="5473968" cy="35702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800" b="1" dirty="0">
                <a:ea typeface="Calibri"/>
                <a:cs typeface="Calibri"/>
              </a:rPr>
              <a:t>In </a:t>
            </a:r>
            <a:r>
              <a:rPr lang="sv-SE" sz="2800" b="1" dirty="0" err="1">
                <a:ea typeface="Calibri"/>
                <a:cs typeface="Calibri"/>
              </a:rPr>
              <a:t>conclusion</a:t>
            </a:r>
            <a:r>
              <a:rPr lang="sv-SE" sz="2800" b="1" dirty="0">
                <a:ea typeface="Calibri"/>
                <a:cs typeface="Calibri"/>
              </a:rPr>
              <a:t>:</a:t>
            </a:r>
          </a:p>
          <a:p>
            <a:endParaRPr lang="sv-SE" sz="3200" b="1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dirty="0" err="1">
                <a:ea typeface="Calibri"/>
                <a:cs typeface="Calibri"/>
              </a:rPr>
              <a:t>Better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health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predicts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successful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outcomes</a:t>
            </a:r>
            <a:endParaRPr lang="sv-SE" sz="2000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err="1">
                <a:ea typeface="Calibri"/>
                <a:cs typeface="Calibri"/>
              </a:rPr>
              <a:t>Additional</a:t>
            </a:r>
            <a:r>
              <a:rPr lang="sv-SE" sz="2000" dirty="0">
                <a:ea typeface="Calibri"/>
                <a:cs typeface="Calibri"/>
              </a:rPr>
              <a:t> support or </a:t>
            </a:r>
            <a:r>
              <a:rPr lang="sv-SE" sz="2000" err="1">
                <a:ea typeface="Calibri"/>
                <a:cs typeface="Calibri"/>
              </a:rPr>
              <a:t>alterantive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treatment</a:t>
            </a:r>
            <a:r>
              <a:rPr lang="sv-SE" sz="2000" dirty="0">
                <a:ea typeface="Calibri"/>
                <a:cs typeface="Calibri"/>
              </a:rPr>
              <a:t> options for patients </a:t>
            </a:r>
            <a:r>
              <a:rPr lang="sv-SE" sz="2000" err="1">
                <a:ea typeface="Calibri"/>
                <a:cs typeface="Calibri"/>
              </a:rPr>
              <a:t>with</a:t>
            </a:r>
            <a:r>
              <a:rPr lang="sv-SE" sz="2000" dirty="0">
                <a:ea typeface="Calibri"/>
                <a:cs typeface="Calibri"/>
              </a:rPr>
              <a:t> diabetes and/or </a:t>
            </a:r>
            <a:r>
              <a:rPr lang="sv-SE" sz="2000" err="1">
                <a:ea typeface="Calibri"/>
                <a:cs typeface="Calibri"/>
              </a:rPr>
              <a:t>low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baseline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physical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health</a:t>
            </a:r>
            <a:endParaRPr lang="sv-SE" sz="20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sv-SE" sz="2000" dirty="0" err="1">
                <a:ea typeface="Calibri"/>
                <a:cs typeface="Calibri"/>
              </a:rPr>
              <a:t>Successful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treatment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correlated</a:t>
            </a:r>
            <a:r>
              <a:rPr lang="sv-SE" sz="2000" dirty="0">
                <a:ea typeface="Calibri"/>
                <a:cs typeface="Calibri"/>
              </a:rPr>
              <a:t> to </a:t>
            </a:r>
            <a:r>
              <a:rPr lang="sv-SE" sz="2000" dirty="0" err="1">
                <a:ea typeface="Calibri"/>
                <a:cs typeface="Calibri"/>
              </a:rPr>
              <a:t>improved</a:t>
            </a:r>
            <a:r>
              <a:rPr lang="sv-SE" sz="2000" dirty="0">
                <a:ea typeface="Calibri"/>
                <a:cs typeface="Calibri"/>
              </a:rPr>
              <a:t>/</a:t>
            </a:r>
            <a:r>
              <a:rPr lang="sv-SE" sz="2000" dirty="0" err="1">
                <a:ea typeface="Calibri"/>
                <a:cs typeface="Calibri"/>
              </a:rPr>
              <a:t>normalised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dirty="0" err="1">
                <a:ea typeface="Calibri"/>
                <a:cs typeface="Calibri"/>
              </a:rPr>
              <a:t>HRQoL</a:t>
            </a:r>
          </a:p>
          <a:p>
            <a:pPr marL="457200" indent="-457200">
              <a:buFont typeface="Arial"/>
              <a:buChar char="•"/>
            </a:pPr>
            <a:endParaRPr lang="sv-SE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sv-SE" sz="2800" b="1" dirty="0">
              <a:ea typeface="Calibri"/>
              <a:cs typeface="Calibri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6ACBE62-0B30-9AE5-7483-C6665B48FCC2}"/>
              </a:ext>
            </a:extLst>
          </p:cNvPr>
          <p:cNvSpPr txBox="1"/>
          <p:nvPr/>
        </p:nvSpPr>
        <p:spPr>
          <a:xfrm>
            <a:off x="3627438" y="5042958"/>
            <a:ext cx="2775478" cy="11387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800" b="1" dirty="0">
                <a:ea typeface="Calibri"/>
                <a:cs typeface="Calibri"/>
              </a:rPr>
              <a:t>Note:</a:t>
            </a:r>
            <a:endParaRPr lang="sv-SE"/>
          </a:p>
          <a:p>
            <a:pPr algn="ctr"/>
            <a:r>
              <a:rPr lang="sv-SE" sz="2000" err="1">
                <a:ea typeface="Calibri"/>
                <a:cs typeface="Calibri"/>
              </a:rPr>
              <a:t>One</a:t>
            </a:r>
            <a:r>
              <a:rPr lang="sv-SE" sz="2000" dirty="0">
                <a:ea typeface="Calibri"/>
                <a:cs typeface="Calibri"/>
              </a:rPr>
              <a:t>-center </a:t>
            </a:r>
            <a:r>
              <a:rPr lang="sv-SE" sz="2000" err="1">
                <a:ea typeface="Calibri"/>
                <a:cs typeface="Calibri"/>
              </a:rPr>
              <a:t>study</a:t>
            </a:r>
            <a:r>
              <a:rPr lang="sv-SE" sz="2000" dirty="0">
                <a:ea typeface="Calibri"/>
                <a:cs typeface="Calibri"/>
              </a:rPr>
              <a:t> = </a:t>
            </a:r>
            <a:r>
              <a:rPr lang="sv-SE" sz="2000" err="1">
                <a:ea typeface="Calibri"/>
                <a:cs typeface="Calibri"/>
              </a:rPr>
              <a:t>limited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external</a:t>
            </a:r>
            <a:r>
              <a:rPr lang="sv-SE" sz="2000" dirty="0">
                <a:ea typeface="Calibri"/>
                <a:cs typeface="Calibri"/>
              </a:rPr>
              <a:t> </a:t>
            </a:r>
            <a:r>
              <a:rPr lang="sv-SE" sz="2000" err="1">
                <a:ea typeface="Calibri"/>
                <a:cs typeface="Calibri"/>
              </a:rPr>
              <a:t>validity</a:t>
            </a:r>
            <a:r>
              <a:rPr lang="sv-SE" sz="2000" dirty="0">
                <a:ea typeface="Calibri"/>
                <a:cs typeface="Calibri"/>
              </a:rPr>
              <a:t>. </a:t>
            </a:r>
          </a:p>
        </p:txBody>
      </p:sp>
      <p:pic>
        <p:nvPicPr>
          <p:cNvPr id="3" name="Bildobjekt 2" descr="Två vandrare som jublar på en klippa i alpint landskap">
            <a:extLst>
              <a:ext uri="{FF2B5EF4-FFF2-40B4-BE49-F238E27FC236}">
                <a16:creationId xmlns:a16="http://schemas.microsoft.com/office/drawing/2014/main" id="{D6C37375-D537-169C-5B57-5FA76344F9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0" y="2388112"/>
            <a:ext cx="4455583" cy="297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2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n bild som visar gräs, utomhus, moln, himmel&#10;&#10;Automatiskt genererad beskrivning">
            <a:extLst>
              <a:ext uri="{FF2B5EF4-FFF2-40B4-BE49-F238E27FC236}">
                <a16:creationId xmlns:a16="http://schemas.microsoft.com/office/drawing/2014/main" id="{8C56E9B2-8E88-4127-650E-5B3F2B32390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2" y="2218266"/>
            <a:ext cx="3093213" cy="4114800"/>
          </a:xfrm>
          <a:prstGeom prst="rect">
            <a:avLst/>
          </a:prstGeom>
        </p:spPr>
      </p:pic>
      <p:pic>
        <p:nvPicPr>
          <p:cNvPr id="6" name="Bildobjekt 5" descr="En bild som visar utomhus, himmel, träd, vinter&#10;&#10;Automatiskt genererad beskrivning">
            <a:extLst>
              <a:ext uri="{FF2B5EF4-FFF2-40B4-BE49-F238E27FC236}">
                <a16:creationId xmlns:a16="http://schemas.microsoft.com/office/drawing/2014/main" id="{8AF1D287-DF2B-CBC4-F2E3-7810CA58F28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590491" y="2720974"/>
            <a:ext cx="4112684" cy="3086101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99447580-CE39-386F-F3FE-0E39514F59FB}"/>
              </a:ext>
            </a:extLst>
          </p:cNvPr>
          <p:cNvSpPr txBox="1"/>
          <p:nvPr/>
        </p:nvSpPr>
        <p:spPr>
          <a:xfrm>
            <a:off x="3243791" y="1240895"/>
            <a:ext cx="589227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3600" b="1" err="1">
                <a:ea typeface="Calibri"/>
                <a:cs typeface="Calibri"/>
              </a:rPr>
              <a:t>Thank</a:t>
            </a:r>
            <a:r>
              <a:rPr lang="sv-SE" sz="3600" b="1" dirty="0">
                <a:ea typeface="Calibri"/>
                <a:cs typeface="Calibri"/>
              </a:rPr>
              <a:t> </a:t>
            </a:r>
            <a:r>
              <a:rPr lang="sv-SE" sz="3600" b="1" err="1">
                <a:ea typeface="Calibri"/>
                <a:cs typeface="Calibri"/>
              </a:rPr>
              <a:t>you</a:t>
            </a:r>
            <a:r>
              <a:rPr lang="sv-SE" sz="3600" b="1" dirty="0">
                <a:ea typeface="Calibri"/>
                <a:cs typeface="Calibri"/>
              </a:rPr>
              <a:t> for </a:t>
            </a:r>
            <a:r>
              <a:rPr lang="sv-SE" sz="3600" b="1" err="1">
                <a:ea typeface="Calibri"/>
                <a:cs typeface="Calibri"/>
              </a:rPr>
              <a:t>your</a:t>
            </a:r>
            <a:r>
              <a:rPr lang="sv-SE" sz="3600" b="1" dirty="0">
                <a:ea typeface="Calibri"/>
                <a:cs typeface="Calibri"/>
              </a:rPr>
              <a:t> attention!</a:t>
            </a:r>
          </a:p>
        </p:txBody>
      </p:sp>
      <p:pic>
        <p:nvPicPr>
          <p:cNvPr id="8" name="Bildobjekt 7" descr="En bild som visar utomhus, moln, himmel, träd&#10;&#10;Automatiskt genererad beskrivning">
            <a:extLst>
              <a:ext uri="{FF2B5EF4-FFF2-40B4-BE49-F238E27FC236}">
                <a16:creationId xmlns:a16="http://schemas.microsoft.com/office/drawing/2014/main" id="{F93514D2-9C44-296F-8710-BDB2B7760DC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853" y="2218267"/>
            <a:ext cx="3082629" cy="4114800"/>
          </a:xfrm>
          <a:prstGeom prst="rect">
            <a:avLst/>
          </a:prstGeom>
        </p:spPr>
      </p:pic>
      <p:pic>
        <p:nvPicPr>
          <p:cNvPr id="9" name="Bildobjekt 8" descr="En bild som visar gräs, utomhus, moln, fält&#10;&#10;Automatiskt genererad beskrivning">
            <a:extLst>
              <a:ext uri="{FF2B5EF4-FFF2-40B4-BE49-F238E27FC236}">
                <a16:creationId xmlns:a16="http://schemas.microsoft.com/office/drawing/2014/main" id="{556EE901-4607-481C-7DA6-A9F9103EE30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4769" y="2218267"/>
            <a:ext cx="3082629" cy="41148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3BE3916D-D7D2-14FD-E8F2-591911A65008}"/>
              </a:ext>
            </a:extLst>
          </p:cNvPr>
          <p:cNvSpPr txBox="1"/>
          <p:nvPr/>
        </p:nvSpPr>
        <p:spPr>
          <a:xfrm>
            <a:off x="4008438" y="6429376"/>
            <a:ext cx="418041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dirty="0">
                <a:ea typeface="Calibri"/>
                <a:cs typeface="Calibri"/>
              </a:rPr>
              <a:t>Contact: erik.martin.nilsson@outlook.com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696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Yiota Mitroyianni</dc:creator>
  <cp:lastModifiedBy>Yiota Mitroyianni</cp:lastModifiedBy>
  <cp:revision>782</cp:revision>
  <dcterms:created xsi:type="dcterms:W3CDTF">2023-10-25T08:53:49Z</dcterms:created>
  <dcterms:modified xsi:type="dcterms:W3CDTF">2024-01-05T08:25:38Z</dcterms:modified>
</cp:coreProperties>
</file>