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3.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4.xml" ContentType="application/vnd.openxmlformats-officedocument.presentationml.notesSlide+xml"/>
  <Override PartName="/ppt/charts/chart5.xml" ContentType="application/vnd.openxmlformats-officedocument.drawingml.chart+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0" r:id="rId4"/>
    <p:sldId id="259" r:id="rId5"/>
    <p:sldId id="264" r:id="rId6"/>
    <p:sldId id="258" r:id="rId7"/>
    <p:sldId id="268" r:id="rId8"/>
    <p:sldId id="261" r:id="rId9"/>
    <p:sldId id="269" r:id="rId10"/>
    <p:sldId id="266" r:id="rId11"/>
    <p:sldId id="271" r:id="rId12"/>
    <p:sldId id="272" r:id="rId13"/>
    <p:sldId id="274" r:id="rId14"/>
    <p:sldId id="275" r:id="rId15"/>
    <p:sldId id="273" r:id="rId1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67358" autoAdjust="0"/>
  </p:normalViewPr>
  <p:slideViewPr>
    <p:cSldViewPr snapToGrid="0" showGuides="1">
      <p:cViewPr varScale="1">
        <p:scale>
          <a:sx n="104" d="100"/>
          <a:sy n="104" d="100"/>
        </p:scale>
        <p:origin x="234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Zorica\Downloads\Talin%20colon%20and%20rectum.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Zorica\Downloads\Talin%20colon%20and%20rectum.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Zorica\Downloads\Talin%20colon%20and%20rectum.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Zorica\Downloads\Talin%20colon%20and%20rectum.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Zorica\Downloads\Talin%20colon%20and%20rectum.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Smoking</a:t>
            </a:r>
          </a:p>
        </c:rich>
      </c:tx>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Sheet2!$F$1</c:f>
              <c:strCache>
                <c:ptCount val="1"/>
                <c:pt idx="0">
                  <c:v>smoking</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Sheet2!$A$2:$A$11</c:f>
              <c:strCache>
                <c:ptCount val="10"/>
                <c:pt idx="0">
                  <c:v>UK</c:v>
                </c:pt>
                <c:pt idx="1">
                  <c:v>DENMARK</c:v>
                </c:pt>
                <c:pt idx="2">
                  <c:v>NETHERLANDS</c:v>
                </c:pt>
                <c:pt idx="3">
                  <c:v>HUNGARY</c:v>
                </c:pt>
                <c:pt idx="4">
                  <c:v>BELGIUM</c:v>
                </c:pt>
                <c:pt idx="5">
                  <c:v>SPAIN</c:v>
                </c:pt>
                <c:pt idx="6">
                  <c:v>GREECE</c:v>
                </c:pt>
                <c:pt idx="7">
                  <c:v>GERMANY</c:v>
                </c:pt>
                <c:pt idx="8">
                  <c:v>MONNACO </c:v>
                </c:pt>
                <c:pt idx="9">
                  <c:v>PORTUGAL</c:v>
                </c:pt>
              </c:strCache>
            </c:strRef>
          </c:cat>
          <c:val>
            <c:numRef>
              <c:f>Sheet2!$F$2:$F$11</c:f>
              <c:numCache>
                <c:formatCode>General</c:formatCode>
                <c:ptCount val="10"/>
                <c:pt idx="0">
                  <c:v>44.34</c:v>
                </c:pt>
                <c:pt idx="1">
                  <c:v>55.4</c:v>
                </c:pt>
                <c:pt idx="2">
                  <c:v>50.06</c:v>
                </c:pt>
                <c:pt idx="3">
                  <c:v>54.620000000000012</c:v>
                </c:pt>
                <c:pt idx="4">
                  <c:v>48.58</c:v>
                </c:pt>
                <c:pt idx="5">
                  <c:v>42.82</c:v>
                </c:pt>
                <c:pt idx="6">
                  <c:v>51.93</c:v>
                </c:pt>
                <c:pt idx="7">
                  <c:v>47.54</c:v>
                </c:pt>
                <c:pt idx="8">
                  <c:v>41.77</c:v>
                </c:pt>
                <c:pt idx="9">
                  <c:v>29.54</c:v>
                </c:pt>
              </c:numCache>
            </c:numRef>
          </c:val>
          <c:extLst>
            <c:ext xmlns:c16="http://schemas.microsoft.com/office/drawing/2014/chart" uri="{C3380CC4-5D6E-409C-BE32-E72D297353CC}">
              <c16:uniqueId val="{00000000-7D4B-4183-B9C7-4A3C5EAE791D}"/>
            </c:ext>
          </c:extLst>
        </c:ser>
        <c:dLbls>
          <c:showLegendKey val="0"/>
          <c:showVal val="0"/>
          <c:showCatName val="0"/>
          <c:showSerName val="0"/>
          <c:showPercent val="0"/>
          <c:showBubbleSize val="0"/>
        </c:dLbls>
        <c:gapWidth val="150"/>
        <c:shape val="box"/>
        <c:axId val="207997952"/>
        <c:axId val="219822336"/>
        <c:axId val="0"/>
      </c:bar3DChart>
      <c:catAx>
        <c:axId val="207997952"/>
        <c:scaling>
          <c:orientation val="minMax"/>
        </c:scaling>
        <c:delete val="0"/>
        <c:axPos val="b"/>
        <c:numFmt formatCode="General" sourceLinked="0"/>
        <c:majorTickMark val="out"/>
        <c:minorTickMark val="none"/>
        <c:tickLblPos val="nextTo"/>
        <c:crossAx val="219822336"/>
        <c:crosses val="autoZero"/>
        <c:auto val="1"/>
        <c:lblAlgn val="ctr"/>
        <c:lblOffset val="100"/>
        <c:noMultiLvlLbl val="0"/>
      </c:catAx>
      <c:valAx>
        <c:axId val="219822336"/>
        <c:scaling>
          <c:orientation val="minMax"/>
        </c:scaling>
        <c:delete val="0"/>
        <c:axPos val="l"/>
        <c:majorGridlines/>
        <c:numFmt formatCode="General" sourceLinked="1"/>
        <c:majorTickMark val="out"/>
        <c:minorTickMark val="none"/>
        <c:tickLblPos val="nextTo"/>
        <c:crossAx val="20799795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Second hand smoking</a:t>
            </a:r>
          </a:p>
        </c:rich>
      </c:tx>
      <c:layout>
        <c:manualLayout>
          <c:xMode val="edge"/>
          <c:yMode val="edge"/>
          <c:x val="0.28752456802340798"/>
          <c:y val="3.4030861793613996E-2"/>
        </c:manualLayout>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Sheet2!$E$1</c:f>
              <c:strCache>
                <c:ptCount val="1"/>
                <c:pt idx="0">
                  <c:v>second hand smoke</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Sheet2!$A$2:$A$11</c:f>
              <c:strCache>
                <c:ptCount val="10"/>
                <c:pt idx="0">
                  <c:v>UK</c:v>
                </c:pt>
                <c:pt idx="1">
                  <c:v>DENMARK</c:v>
                </c:pt>
                <c:pt idx="2">
                  <c:v>NETHERLANDS</c:v>
                </c:pt>
                <c:pt idx="3">
                  <c:v>HUNGARY</c:v>
                </c:pt>
                <c:pt idx="4">
                  <c:v>BELGIUM</c:v>
                </c:pt>
                <c:pt idx="5">
                  <c:v>SPAIN</c:v>
                </c:pt>
                <c:pt idx="6">
                  <c:v>GREECE</c:v>
                </c:pt>
                <c:pt idx="7">
                  <c:v>GERMANY</c:v>
                </c:pt>
                <c:pt idx="8">
                  <c:v>MONNACO </c:v>
                </c:pt>
                <c:pt idx="9">
                  <c:v>PORTUGAL</c:v>
                </c:pt>
              </c:strCache>
            </c:strRef>
          </c:cat>
          <c:val>
            <c:numRef>
              <c:f>Sheet2!$E$2:$E$11</c:f>
              <c:numCache>
                <c:formatCode>General</c:formatCode>
                <c:ptCount val="10"/>
                <c:pt idx="0">
                  <c:v>3.6</c:v>
                </c:pt>
                <c:pt idx="1">
                  <c:v>4.24</c:v>
                </c:pt>
                <c:pt idx="2">
                  <c:v>3.8</c:v>
                </c:pt>
                <c:pt idx="3">
                  <c:v>8.8700000000000028</c:v>
                </c:pt>
                <c:pt idx="4">
                  <c:v>4.24</c:v>
                </c:pt>
                <c:pt idx="5">
                  <c:v>4.28</c:v>
                </c:pt>
                <c:pt idx="6">
                  <c:v>5.9300000000000015</c:v>
                </c:pt>
                <c:pt idx="7">
                  <c:v>3.54</c:v>
                </c:pt>
                <c:pt idx="8">
                  <c:v>3.9499999999999997</c:v>
                </c:pt>
                <c:pt idx="9">
                  <c:v>3.75</c:v>
                </c:pt>
              </c:numCache>
            </c:numRef>
          </c:val>
          <c:extLst>
            <c:ext xmlns:c16="http://schemas.microsoft.com/office/drawing/2014/chart" uri="{C3380CC4-5D6E-409C-BE32-E72D297353CC}">
              <c16:uniqueId val="{00000000-B413-42AC-A7AB-67CAD4D57F17}"/>
            </c:ext>
          </c:extLst>
        </c:ser>
        <c:dLbls>
          <c:showLegendKey val="0"/>
          <c:showVal val="0"/>
          <c:showCatName val="0"/>
          <c:showSerName val="0"/>
          <c:showPercent val="0"/>
          <c:showBubbleSize val="0"/>
        </c:dLbls>
        <c:gapWidth val="150"/>
        <c:shape val="box"/>
        <c:axId val="208071680"/>
        <c:axId val="208073472"/>
        <c:axId val="0"/>
      </c:bar3DChart>
      <c:catAx>
        <c:axId val="208071680"/>
        <c:scaling>
          <c:orientation val="minMax"/>
        </c:scaling>
        <c:delete val="0"/>
        <c:axPos val="b"/>
        <c:numFmt formatCode="General" sourceLinked="0"/>
        <c:majorTickMark val="out"/>
        <c:minorTickMark val="none"/>
        <c:tickLblPos val="nextTo"/>
        <c:crossAx val="208073472"/>
        <c:crosses val="autoZero"/>
        <c:auto val="1"/>
        <c:lblAlgn val="ctr"/>
        <c:lblOffset val="100"/>
        <c:noMultiLvlLbl val="0"/>
      </c:catAx>
      <c:valAx>
        <c:axId val="208073472"/>
        <c:scaling>
          <c:orientation val="minMax"/>
        </c:scaling>
        <c:delete val="0"/>
        <c:axPos val="l"/>
        <c:majorGridlines/>
        <c:numFmt formatCode="General" sourceLinked="1"/>
        <c:majorTickMark val="out"/>
        <c:minorTickMark val="none"/>
        <c:tickLblPos val="nextTo"/>
        <c:crossAx val="20807168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Particulate matter pollution </a:t>
            </a:r>
          </a:p>
        </c:rich>
      </c:tx>
      <c:layout>
        <c:manualLayout>
          <c:xMode val="edge"/>
          <c:yMode val="edge"/>
          <c:x val="0.13376992724401923"/>
          <c:y val="3.3073519569367167E-2"/>
        </c:manualLayout>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6.095209275994011E-2"/>
          <c:y val="0.18784413604761899"/>
          <c:w val="0.66197488028395723"/>
          <c:h val="0.521955122270365"/>
        </c:manualLayout>
      </c:layout>
      <c:bar3DChart>
        <c:barDir val="col"/>
        <c:grouping val="clustered"/>
        <c:varyColors val="0"/>
        <c:ser>
          <c:idx val="0"/>
          <c:order val="0"/>
          <c:tx>
            <c:strRef>
              <c:f>Sheet2!$D$1</c:f>
              <c:strCache>
                <c:ptCount val="1"/>
                <c:pt idx="0">
                  <c:v>particulate matter pollurion </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Sheet2!$A$2:$A$11</c:f>
              <c:strCache>
                <c:ptCount val="10"/>
                <c:pt idx="0">
                  <c:v>UK</c:v>
                </c:pt>
                <c:pt idx="1">
                  <c:v>DENMARK</c:v>
                </c:pt>
                <c:pt idx="2">
                  <c:v>NETHERLANDS</c:v>
                </c:pt>
                <c:pt idx="3">
                  <c:v>HUNGARY</c:v>
                </c:pt>
                <c:pt idx="4">
                  <c:v>BELGIUM</c:v>
                </c:pt>
                <c:pt idx="5">
                  <c:v>SPAIN</c:v>
                </c:pt>
                <c:pt idx="6">
                  <c:v>GREECE</c:v>
                </c:pt>
                <c:pt idx="7">
                  <c:v>GERMANY</c:v>
                </c:pt>
                <c:pt idx="8">
                  <c:v>MONNACO </c:v>
                </c:pt>
                <c:pt idx="9">
                  <c:v>PORTUGAL</c:v>
                </c:pt>
              </c:strCache>
            </c:strRef>
          </c:cat>
          <c:val>
            <c:numRef>
              <c:f>Sheet2!$D$2:$D$11</c:f>
              <c:numCache>
                <c:formatCode>General</c:formatCode>
                <c:ptCount val="10"/>
                <c:pt idx="0">
                  <c:v>3.8099999999999992</c:v>
                </c:pt>
                <c:pt idx="1">
                  <c:v>4.6199999999999983</c:v>
                </c:pt>
                <c:pt idx="2">
                  <c:v>5.76</c:v>
                </c:pt>
                <c:pt idx="3">
                  <c:v>11.42</c:v>
                </c:pt>
                <c:pt idx="4">
                  <c:v>6.45</c:v>
                </c:pt>
                <c:pt idx="5">
                  <c:v>4.2</c:v>
                </c:pt>
                <c:pt idx="6">
                  <c:v>7.42</c:v>
                </c:pt>
                <c:pt idx="7">
                  <c:v>5.83</c:v>
                </c:pt>
                <c:pt idx="8">
                  <c:v>5.0599999999999996</c:v>
                </c:pt>
                <c:pt idx="9">
                  <c:v>2.7600000000000002</c:v>
                </c:pt>
              </c:numCache>
            </c:numRef>
          </c:val>
          <c:extLst>
            <c:ext xmlns:c16="http://schemas.microsoft.com/office/drawing/2014/chart" uri="{C3380CC4-5D6E-409C-BE32-E72D297353CC}">
              <c16:uniqueId val="{00000000-DD97-4CAC-A651-C74E68AA0797}"/>
            </c:ext>
          </c:extLst>
        </c:ser>
        <c:dLbls>
          <c:showLegendKey val="0"/>
          <c:showVal val="0"/>
          <c:showCatName val="0"/>
          <c:showSerName val="0"/>
          <c:showPercent val="0"/>
          <c:showBubbleSize val="0"/>
        </c:dLbls>
        <c:gapWidth val="150"/>
        <c:shape val="box"/>
        <c:axId val="208448896"/>
        <c:axId val="208475264"/>
        <c:axId val="0"/>
      </c:bar3DChart>
      <c:catAx>
        <c:axId val="208448896"/>
        <c:scaling>
          <c:orientation val="minMax"/>
        </c:scaling>
        <c:delete val="0"/>
        <c:axPos val="b"/>
        <c:numFmt formatCode="General" sourceLinked="0"/>
        <c:majorTickMark val="out"/>
        <c:minorTickMark val="none"/>
        <c:tickLblPos val="nextTo"/>
        <c:crossAx val="208475264"/>
        <c:crosses val="autoZero"/>
        <c:auto val="1"/>
        <c:lblAlgn val="ctr"/>
        <c:lblOffset val="100"/>
        <c:noMultiLvlLbl val="0"/>
      </c:catAx>
      <c:valAx>
        <c:axId val="208475264"/>
        <c:scaling>
          <c:orientation val="minMax"/>
        </c:scaling>
        <c:delete val="0"/>
        <c:axPos val="l"/>
        <c:majorGridlines/>
        <c:numFmt formatCode="General" sourceLinked="1"/>
        <c:majorTickMark val="out"/>
        <c:minorTickMark val="none"/>
        <c:tickLblPos val="nextTo"/>
        <c:crossAx val="208448896"/>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Ambient ozone pollution</a:t>
            </a:r>
          </a:p>
        </c:rich>
      </c:tx>
      <c:layout>
        <c:manualLayout>
          <c:xMode val="edge"/>
          <c:yMode val="edge"/>
          <c:x val="0.16151632995677245"/>
          <c:y val="2.4829258120014602E-2"/>
        </c:manualLayout>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7.6508858324484022E-2"/>
          <c:y val="0.14796351656647114"/>
          <c:w val="0.73480771320024263"/>
          <c:h val="0.5964343248964763"/>
        </c:manualLayout>
      </c:layout>
      <c:bar3DChart>
        <c:barDir val="col"/>
        <c:grouping val="clustered"/>
        <c:varyColors val="0"/>
        <c:ser>
          <c:idx val="0"/>
          <c:order val="0"/>
          <c:tx>
            <c:strRef>
              <c:f>Sheet2!$C$1</c:f>
              <c:strCache>
                <c:ptCount val="1"/>
                <c:pt idx="0">
                  <c:v>ozone air pollution</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Sheet2!$A$2:$A$11</c:f>
              <c:strCache>
                <c:ptCount val="10"/>
                <c:pt idx="0">
                  <c:v>UK</c:v>
                </c:pt>
                <c:pt idx="1">
                  <c:v>DENMARK</c:v>
                </c:pt>
                <c:pt idx="2">
                  <c:v>NETHERLANDS</c:v>
                </c:pt>
                <c:pt idx="3">
                  <c:v>HUNGARY</c:v>
                </c:pt>
                <c:pt idx="4">
                  <c:v>BELGIUM</c:v>
                </c:pt>
                <c:pt idx="5">
                  <c:v>SPAIN</c:v>
                </c:pt>
                <c:pt idx="6">
                  <c:v>GREECE</c:v>
                </c:pt>
                <c:pt idx="7">
                  <c:v>GERMANY</c:v>
                </c:pt>
                <c:pt idx="8">
                  <c:v>MONNACO </c:v>
                </c:pt>
                <c:pt idx="9">
                  <c:v>PORTUGAL</c:v>
                </c:pt>
              </c:strCache>
            </c:strRef>
          </c:cat>
          <c:val>
            <c:numRef>
              <c:f>Sheet2!$C$2:$C$11</c:f>
              <c:numCache>
                <c:formatCode>General</c:formatCode>
                <c:ptCount val="10"/>
                <c:pt idx="0">
                  <c:v>0.65000000000000024</c:v>
                </c:pt>
                <c:pt idx="1">
                  <c:v>2.3699999999999997</c:v>
                </c:pt>
                <c:pt idx="2">
                  <c:v>2.0299999999999998</c:v>
                </c:pt>
                <c:pt idx="3">
                  <c:v>4.3</c:v>
                </c:pt>
                <c:pt idx="4">
                  <c:v>2.4499999999999997</c:v>
                </c:pt>
                <c:pt idx="5">
                  <c:v>4.75</c:v>
                </c:pt>
                <c:pt idx="6">
                  <c:v>3.84</c:v>
                </c:pt>
                <c:pt idx="7">
                  <c:v>2.8299999999999992</c:v>
                </c:pt>
                <c:pt idx="8">
                  <c:v>3.77</c:v>
                </c:pt>
                <c:pt idx="9">
                  <c:v>2.13</c:v>
                </c:pt>
              </c:numCache>
            </c:numRef>
          </c:val>
          <c:extLst>
            <c:ext xmlns:c16="http://schemas.microsoft.com/office/drawing/2014/chart" uri="{C3380CC4-5D6E-409C-BE32-E72D297353CC}">
              <c16:uniqueId val="{00000000-6AAB-419A-BE33-F780BA3EFA1B}"/>
            </c:ext>
          </c:extLst>
        </c:ser>
        <c:dLbls>
          <c:showLegendKey val="0"/>
          <c:showVal val="0"/>
          <c:showCatName val="0"/>
          <c:showSerName val="0"/>
          <c:showPercent val="0"/>
          <c:showBubbleSize val="0"/>
        </c:dLbls>
        <c:gapWidth val="150"/>
        <c:shape val="box"/>
        <c:axId val="208504320"/>
        <c:axId val="208505856"/>
        <c:axId val="0"/>
      </c:bar3DChart>
      <c:catAx>
        <c:axId val="208504320"/>
        <c:scaling>
          <c:orientation val="minMax"/>
        </c:scaling>
        <c:delete val="0"/>
        <c:axPos val="b"/>
        <c:numFmt formatCode="General" sourceLinked="0"/>
        <c:majorTickMark val="out"/>
        <c:minorTickMark val="none"/>
        <c:tickLblPos val="nextTo"/>
        <c:crossAx val="208505856"/>
        <c:crosses val="autoZero"/>
        <c:auto val="1"/>
        <c:lblAlgn val="ctr"/>
        <c:lblOffset val="100"/>
        <c:noMultiLvlLbl val="0"/>
      </c:catAx>
      <c:valAx>
        <c:axId val="208505856"/>
        <c:scaling>
          <c:orientation val="minMax"/>
        </c:scaling>
        <c:delete val="0"/>
        <c:axPos val="l"/>
        <c:majorGridlines/>
        <c:numFmt formatCode="General" sourceLinked="1"/>
        <c:majorTickMark val="out"/>
        <c:minorTickMark val="none"/>
        <c:tickLblPos val="nextTo"/>
        <c:crossAx val="208504320"/>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Occupational risks </a:t>
            </a:r>
          </a:p>
        </c:rich>
      </c:tx>
      <c:layout>
        <c:manualLayout>
          <c:xMode val="edge"/>
          <c:yMode val="edge"/>
          <c:x val="0.25469216009064971"/>
          <c:y val="4.4643841530660588E-2"/>
        </c:manualLayout>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Sheet2!$B$1</c:f>
              <c:strCache>
                <c:ptCount val="1"/>
                <c:pt idx="0">
                  <c:v>occupational </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Sheet2!$A$2:$A$11</c:f>
              <c:strCache>
                <c:ptCount val="10"/>
                <c:pt idx="0">
                  <c:v>UK</c:v>
                </c:pt>
                <c:pt idx="1">
                  <c:v>DENMARK</c:v>
                </c:pt>
                <c:pt idx="2">
                  <c:v>NETHERLANDS</c:v>
                </c:pt>
                <c:pt idx="3">
                  <c:v>HUNGARY</c:v>
                </c:pt>
                <c:pt idx="4">
                  <c:v>BELGIUM</c:v>
                </c:pt>
                <c:pt idx="5">
                  <c:v>SPAIN</c:v>
                </c:pt>
                <c:pt idx="6">
                  <c:v>GREECE</c:v>
                </c:pt>
                <c:pt idx="7">
                  <c:v>GERMANY</c:v>
                </c:pt>
                <c:pt idx="8">
                  <c:v>MONNACO </c:v>
                </c:pt>
                <c:pt idx="9">
                  <c:v>PORTUGAL</c:v>
                </c:pt>
              </c:strCache>
            </c:strRef>
          </c:cat>
          <c:val>
            <c:numRef>
              <c:f>Sheet2!$B$2:$B$11</c:f>
              <c:numCache>
                <c:formatCode>General</c:formatCode>
                <c:ptCount val="10"/>
                <c:pt idx="0">
                  <c:v>8.4600000000000026</c:v>
                </c:pt>
                <c:pt idx="1">
                  <c:v>8.74</c:v>
                </c:pt>
                <c:pt idx="2">
                  <c:v>7.38</c:v>
                </c:pt>
                <c:pt idx="3">
                  <c:v>10.28</c:v>
                </c:pt>
                <c:pt idx="4">
                  <c:v>7.98</c:v>
                </c:pt>
                <c:pt idx="5">
                  <c:v>8.09</c:v>
                </c:pt>
                <c:pt idx="6">
                  <c:v>8.15</c:v>
                </c:pt>
                <c:pt idx="7">
                  <c:v>9.57</c:v>
                </c:pt>
                <c:pt idx="8">
                  <c:v>8.68</c:v>
                </c:pt>
                <c:pt idx="9">
                  <c:v>10.34</c:v>
                </c:pt>
              </c:numCache>
            </c:numRef>
          </c:val>
          <c:extLst>
            <c:ext xmlns:c16="http://schemas.microsoft.com/office/drawing/2014/chart" uri="{C3380CC4-5D6E-409C-BE32-E72D297353CC}">
              <c16:uniqueId val="{00000000-E611-4688-B302-30357A2CDA60}"/>
            </c:ext>
          </c:extLst>
        </c:ser>
        <c:dLbls>
          <c:showLegendKey val="0"/>
          <c:showVal val="0"/>
          <c:showCatName val="0"/>
          <c:showSerName val="0"/>
          <c:showPercent val="0"/>
          <c:showBubbleSize val="0"/>
        </c:dLbls>
        <c:gapWidth val="150"/>
        <c:shape val="box"/>
        <c:axId val="213280256"/>
        <c:axId val="213281792"/>
        <c:axId val="0"/>
      </c:bar3DChart>
      <c:catAx>
        <c:axId val="213280256"/>
        <c:scaling>
          <c:orientation val="minMax"/>
        </c:scaling>
        <c:delete val="0"/>
        <c:axPos val="b"/>
        <c:numFmt formatCode="General" sourceLinked="0"/>
        <c:majorTickMark val="out"/>
        <c:minorTickMark val="none"/>
        <c:tickLblPos val="nextTo"/>
        <c:crossAx val="213281792"/>
        <c:crosses val="autoZero"/>
        <c:auto val="1"/>
        <c:lblAlgn val="ctr"/>
        <c:lblOffset val="100"/>
        <c:noMultiLvlLbl val="0"/>
      </c:catAx>
      <c:valAx>
        <c:axId val="213281792"/>
        <c:scaling>
          <c:orientation val="minMax"/>
        </c:scaling>
        <c:delete val="0"/>
        <c:axPos val="l"/>
        <c:majorGridlines/>
        <c:numFmt formatCode="General" sourceLinked="1"/>
        <c:majorTickMark val="out"/>
        <c:minorTickMark val="none"/>
        <c:tickLblPos val="nextTo"/>
        <c:crossAx val="213280256"/>
        <c:crosses val="autoZero"/>
        <c:crossBetween val="between"/>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206684-8DA7-448D-B670-07BCE2E7C94D}"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50558318-C0DB-49FD-92BE-FD52C1039D60}">
      <dgm:prSet phldrT="[Text]"/>
      <dgm:spPr/>
      <dgm:t>
        <a:bodyPr/>
        <a:lstStyle/>
        <a:p>
          <a:r>
            <a:rPr lang="en-US" dirty="0"/>
            <a:t>Modifiable risk factors</a:t>
          </a:r>
        </a:p>
      </dgm:t>
    </dgm:pt>
    <dgm:pt modelId="{67B857F2-0F90-4EC8-BFBA-AF0917551DA6}" type="parTrans" cxnId="{125534A3-5CA5-4317-9143-B630087523F1}">
      <dgm:prSet/>
      <dgm:spPr/>
      <dgm:t>
        <a:bodyPr/>
        <a:lstStyle/>
        <a:p>
          <a:endParaRPr lang="en-US"/>
        </a:p>
      </dgm:t>
    </dgm:pt>
    <dgm:pt modelId="{58B8E23B-1A08-4BAC-B540-10E82BFFD615}" type="sibTrans" cxnId="{125534A3-5CA5-4317-9143-B630087523F1}">
      <dgm:prSet/>
      <dgm:spPr/>
      <dgm:t>
        <a:bodyPr/>
        <a:lstStyle/>
        <a:p>
          <a:endParaRPr lang="en-US"/>
        </a:p>
      </dgm:t>
    </dgm:pt>
    <dgm:pt modelId="{0E1509E4-2034-4A05-B930-391F820ACBD4}">
      <dgm:prSet phldrT="[Text]" custT="1"/>
      <dgm:spPr/>
      <dgm:t>
        <a:bodyPr/>
        <a:lstStyle/>
        <a:p>
          <a:r>
            <a:rPr lang="en-US" sz="1400" dirty="0"/>
            <a:t>Tobacco smoking habits</a:t>
          </a:r>
        </a:p>
      </dgm:t>
    </dgm:pt>
    <dgm:pt modelId="{FA565F41-AEE1-4501-9EF7-D8F598BFAE9B}" type="parTrans" cxnId="{3537F3CC-C9B5-43B6-B41E-7B4EFB2D5007}">
      <dgm:prSet/>
      <dgm:spPr/>
      <dgm:t>
        <a:bodyPr/>
        <a:lstStyle/>
        <a:p>
          <a:endParaRPr lang="en-US"/>
        </a:p>
      </dgm:t>
    </dgm:pt>
    <dgm:pt modelId="{AC9716C3-8238-44C2-B11D-E2FF3D3E8F41}" type="sibTrans" cxnId="{3537F3CC-C9B5-43B6-B41E-7B4EFB2D5007}">
      <dgm:prSet/>
      <dgm:spPr/>
      <dgm:t>
        <a:bodyPr/>
        <a:lstStyle/>
        <a:p>
          <a:endParaRPr lang="en-US"/>
        </a:p>
      </dgm:t>
    </dgm:pt>
    <dgm:pt modelId="{F0868BE7-1FAB-4726-B4E1-2581D51C2CB0}">
      <dgm:prSet phldrT="[Text]" custT="1"/>
      <dgm:spPr/>
      <dgm:t>
        <a:bodyPr/>
        <a:lstStyle/>
        <a:p>
          <a:r>
            <a:rPr lang="en-US" sz="1400" dirty="0"/>
            <a:t>Indoor air pollution from </a:t>
          </a:r>
          <a:r>
            <a:rPr lang="en-US" sz="1400" dirty="0" err="1"/>
            <a:t>biofuels</a:t>
          </a:r>
          <a:endParaRPr lang="en-US" sz="1400" dirty="0"/>
        </a:p>
      </dgm:t>
    </dgm:pt>
    <dgm:pt modelId="{FA6ED978-9D8E-49D9-908C-7FAF56AF7C7D}" type="parTrans" cxnId="{1479EABC-C651-4063-B9BD-20C168B5A950}">
      <dgm:prSet/>
      <dgm:spPr/>
      <dgm:t>
        <a:bodyPr/>
        <a:lstStyle/>
        <a:p>
          <a:endParaRPr lang="en-US"/>
        </a:p>
      </dgm:t>
    </dgm:pt>
    <dgm:pt modelId="{B69449CA-B5F5-4B1A-A272-7D5CDEA875F8}" type="sibTrans" cxnId="{1479EABC-C651-4063-B9BD-20C168B5A950}">
      <dgm:prSet/>
      <dgm:spPr/>
      <dgm:t>
        <a:bodyPr/>
        <a:lstStyle/>
        <a:p>
          <a:endParaRPr lang="en-US"/>
        </a:p>
      </dgm:t>
    </dgm:pt>
    <dgm:pt modelId="{DC864F60-6C58-4535-960E-306CDAA3FC51}">
      <dgm:prSet phldrT="[Text]" custT="1"/>
      <dgm:spPr/>
      <dgm:t>
        <a:bodyPr/>
        <a:lstStyle/>
        <a:p>
          <a:r>
            <a:rPr lang="en-US" sz="1400" dirty="0"/>
            <a:t>Urban outdoor air pollution</a:t>
          </a:r>
        </a:p>
      </dgm:t>
    </dgm:pt>
    <dgm:pt modelId="{FB6C111C-6855-4DF7-9195-9B744D9AAB47}" type="parTrans" cxnId="{62E6BAF1-2F3B-4900-8903-DAFB4B9B7F06}">
      <dgm:prSet/>
      <dgm:spPr/>
      <dgm:t>
        <a:bodyPr/>
        <a:lstStyle/>
        <a:p>
          <a:endParaRPr lang="en-US"/>
        </a:p>
      </dgm:t>
    </dgm:pt>
    <dgm:pt modelId="{1BDB5CC4-8F2A-4198-B1B0-27A518D7281F}" type="sibTrans" cxnId="{62E6BAF1-2F3B-4900-8903-DAFB4B9B7F06}">
      <dgm:prSet/>
      <dgm:spPr/>
      <dgm:t>
        <a:bodyPr/>
        <a:lstStyle/>
        <a:p>
          <a:endParaRPr lang="en-US"/>
        </a:p>
      </dgm:t>
    </dgm:pt>
    <dgm:pt modelId="{49248B3D-ED88-4DCF-8DA3-CD767E697A14}">
      <dgm:prSet phldrT="[Text]" custT="1"/>
      <dgm:spPr/>
      <dgm:t>
        <a:bodyPr/>
        <a:lstStyle/>
        <a:p>
          <a:r>
            <a:rPr lang="en-US" sz="1400" dirty="0"/>
            <a:t>Occupational factors</a:t>
          </a:r>
        </a:p>
      </dgm:t>
    </dgm:pt>
    <dgm:pt modelId="{733199A4-A1B0-43C0-B4B9-0CE7BDD84E31}" type="parTrans" cxnId="{BED7D350-9D4E-4F38-B6A5-6FCAB4562313}">
      <dgm:prSet/>
      <dgm:spPr/>
      <dgm:t>
        <a:bodyPr/>
        <a:lstStyle/>
        <a:p>
          <a:endParaRPr lang="en-US"/>
        </a:p>
      </dgm:t>
    </dgm:pt>
    <dgm:pt modelId="{BE91C670-8085-4706-A76A-061F09630ADE}" type="sibTrans" cxnId="{BED7D350-9D4E-4F38-B6A5-6FCAB4562313}">
      <dgm:prSet/>
      <dgm:spPr/>
      <dgm:t>
        <a:bodyPr/>
        <a:lstStyle/>
        <a:p>
          <a:endParaRPr lang="en-US"/>
        </a:p>
      </dgm:t>
    </dgm:pt>
    <dgm:pt modelId="{DBEE622B-D341-45FA-A476-D10868AA507A}">
      <dgm:prSet phldrT="[Text]" custT="1"/>
      <dgm:spPr/>
      <dgm:t>
        <a:bodyPr/>
        <a:lstStyle/>
        <a:p>
          <a:r>
            <a:rPr lang="en-US" sz="1400" dirty="0"/>
            <a:t>Exposure to respiratory allergens and or ambient particulate matter</a:t>
          </a:r>
        </a:p>
      </dgm:t>
    </dgm:pt>
    <dgm:pt modelId="{E7279D2F-AA91-4DF9-8D4E-4BBF2B7DCB35}" type="parTrans" cxnId="{1F5D448B-16E9-4635-AD4F-AC63ED309A7F}">
      <dgm:prSet/>
      <dgm:spPr/>
      <dgm:t>
        <a:bodyPr/>
        <a:lstStyle/>
        <a:p>
          <a:endParaRPr lang="en-US"/>
        </a:p>
      </dgm:t>
    </dgm:pt>
    <dgm:pt modelId="{741ED40E-B6E5-4E94-B5A1-020800D80AD3}" type="sibTrans" cxnId="{1F5D448B-16E9-4635-AD4F-AC63ED309A7F}">
      <dgm:prSet/>
      <dgm:spPr/>
      <dgm:t>
        <a:bodyPr/>
        <a:lstStyle/>
        <a:p>
          <a:endParaRPr lang="en-US"/>
        </a:p>
      </dgm:t>
    </dgm:pt>
    <dgm:pt modelId="{365FB8C5-CB57-4AD7-B3B9-0769A9F2210B}">
      <dgm:prSet phldrT="[Text]" custScaleX="127735" custScaleY="116214"/>
      <dgm:spPr/>
      <dgm:t>
        <a:bodyPr/>
        <a:lstStyle/>
        <a:p>
          <a:endParaRPr lang="en-US"/>
        </a:p>
      </dgm:t>
    </dgm:pt>
    <dgm:pt modelId="{1339E3C5-183E-44F6-B637-6AB6990851F3}" type="parTrans" cxnId="{F5204245-06CD-4E2D-BFA7-3F0D00A10200}">
      <dgm:prSet/>
      <dgm:spPr/>
      <dgm:t>
        <a:bodyPr/>
        <a:lstStyle/>
        <a:p>
          <a:endParaRPr lang="en-US"/>
        </a:p>
      </dgm:t>
    </dgm:pt>
    <dgm:pt modelId="{93D86C30-94F2-4322-8B3A-C415BEA87FB6}" type="sibTrans" cxnId="{F5204245-06CD-4E2D-BFA7-3F0D00A10200}">
      <dgm:prSet/>
      <dgm:spPr/>
      <dgm:t>
        <a:bodyPr/>
        <a:lstStyle/>
        <a:p>
          <a:endParaRPr lang="en-US"/>
        </a:p>
      </dgm:t>
    </dgm:pt>
    <dgm:pt modelId="{3CAE7213-DA82-4D09-B6B0-09AED82A57A2}">
      <dgm:prSet phldrT="[Text]" custT="1"/>
      <dgm:spPr/>
      <dgm:t>
        <a:bodyPr/>
        <a:lstStyle/>
        <a:p>
          <a:r>
            <a:rPr lang="en-US" sz="1400" dirty="0"/>
            <a:t>Second-hand smoking</a:t>
          </a:r>
        </a:p>
      </dgm:t>
    </dgm:pt>
    <dgm:pt modelId="{A0F8A03C-6CD7-4C03-8559-F60A1A2AA80E}" type="parTrans" cxnId="{EF56B6B2-E224-4E2F-888B-661BAA648607}">
      <dgm:prSet/>
      <dgm:spPr/>
      <dgm:t>
        <a:bodyPr/>
        <a:lstStyle/>
        <a:p>
          <a:endParaRPr lang="en-US"/>
        </a:p>
      </dgm:t>
    </dgm:pt>
    <dgm:pt modelId="{D2B87829-8A13-4937-9998-5C1167CA9B17}" type="sibTrans" cxnId="{EF56B6B2-E224-4E2F-888B-661BAA648607}">
      <dgm:prSet/>
      <dgm:spPr/>
      <dgm:t>
        <a:bodyPr/>
        <a:lstStyle/>
        <a:p>
          <a:endParaRPr lang="en-US"/>
        </a:p>
      </dgm:t>
    </dgm:pt>
    <dgm:pt modelId="{2B068E3D-9C49-4F55-8828-2D74A939BE54}" type="pres">
      <dgm:prSet presAssocID="{47206684-8DA7-448D-B670-07BCE2E7C94D}" presName="Name0" presStyleCnt="0">
        <dgm:presLayoutVars>
          <dgm:chMax val="1"/>
          <dgm:dir/>
          <dgm:animLvl val="ctr"/>
          <dgm:resizeHandles val="exact"/>
        </dgm:presLayoutVars>
      </dgm:prSet>
      <dgm:spPr/>
    </dgm:pt>
    <dgm:pt modelId="{3B6F3A02-C8F2-43EC-B1D7-BAA0D2F4F327}" type="pres">
      <dgm:prSet presAssocID="{50558318-C0DB-49FD-92BE-FD52C1039D60}" presName="centerShape" presStyleLbl="node0" presStyleIdx="0" presStyleCnt="1"/>
      <dgm:spPr/>
    </dgm:pt>
    <dgm:pt modelId="{3A547DA5-1C20-453A-979C-F9EC232DBB45}" type="pres">
      <dgm:prSet presAssocID="{0E1509E4-2034-4A05-B930-391F820ACBD4}" presName="node" presStyleLbl="node1" presStyleIdx="0" presStyleCnt="6" custScaleX="134352" custScaleY="112700" custRadScaleRad="90621" custRadScaleInc="16578">
        <dgm:presLayoutVars>
          <dgm:bulletEnabled val="1"/>
        </dgm:presLayoutVars>
      </dgm:prSet>
      <dgm:spPr/>
    </dgm:pt>
    <dgm:pt modelId="{CABFB7EA-BF84-4E32-890D-A50DC4EA08D5}" type="pres">
      <dgm:prSet presAssocID="{0E1509E4-2034-4A05-B930-391F820ACBD4}" presName="dummy" presStyleCnt="0"/>
      <dgm:spPr/>
    </dgm:pt>
    <dgm:pt modelId="{24A4AD7B-42E6-49C2-B96F-CB0BB15EE977}" type="pres">
      <dgm:prSet presAssocID="{AC9716C3-8238-44C2-B11D-E2FF3D3E8F41}" presName="sibTrans" presStyleLbl="sibTrans2D1" presStyleIdx="0" presStyleCnt="6"/>
      <dgm:spPr/>
    </dgm:pt>
    <dgm:pt modelId="{F60D4F3E-BFEE-46D2-A61B-69B8B7EB6929}" type="pres">
      <dgm:prSet presAssocID="{3CAE7213-DA82-4D09-B6B0-09AED82A57A2}" presName="node" presStyleLbl="node1" presStyleIdx="1" presStyleCnt="6" custScaleX="127735" custScaleY="116214" custRadScaleRad="108746" custRadScaleInc="2608">
        <dgm:presLayoutVars>
          <dgm:bulletEnabled val="1"/>
        </dgm:presLayoutVars>
      </dgm:prSet>
      <dgm:spPr/>
    </dgm:pt>
    <dgm:pt modelId="{87EA95F3-D7E4-4344-BEEC-CC1270E27D54}" type="pres">
      <dgm:prSet presAssocID="{3CAE7213-DA82-4D09-B6B0-09AED82A57A2}" presName="dummy" presStyleCnt="0"/>
      <dgm:spPr/>
    </dgm:pt>
    <dgm:pt modelId="{B901A341-D6DA-4704-8EDA-8416FBDBC95C}" type="pres">
      <dgm:prSet presAssocID="{D2B87829-8A13-4937-9998-5C1167CA9B17}" presName="sibTrans" presStyleLbl="sibTrans2D1" presStyleIdx="1" presStyleCnt="6"/>
      <dgm:spPr/>
    </dgm:pt>
    <dgm:pt modelId="{5B19702F-899C-4C2F-B62E-8A8E7C72D671}" type="pres">
      <dgm:prSet presAssocID="{F0868BE7-1FAB-4726-B4E1-2581D51C2CB0}" presName="node" presStyleLbl="node1" presStyleIdx="2" presStyleCnt="6" custScaleX="127735" custScaleY="116214" custRadScaleRad="114407" custRadScaleInc="2145">
        <dgm:presLayoutVars>
          <dgm:bulletEnabled val="1"/>
        </dgm:presLayoutVars>
      </dgm:prSet>
      <dgm:spPr/>
    </dgm:pt>
    <dgm:pt modelId="{2CE50495-D21D-4679-88B6-F018B5E260AA}" type="pres">
      <dgm:prSet presAssocID="{F0868BE7-1FAB-4726-B4E1-2581D51C2CB0}" presName="dummy" presStyleCnt="0"/>
      <dgm:spPr/>
    </dgm:pt>
    <dgm:pt modelId="{AB9960F7-DE0B-41FE-B0AD-C5CC30720061}" type="pres">
      <dgm:prSet presAssocID="{B69449CA-B5F5-4B1A-A272-7D5CDEA875F8}" presName="sibTrans" presStyleLbl="sibTrans2D1" presStyleIdx="2" presStyleCnt="6"/>
      <dgm:spPr/>
    </dgm:pt>
    <dgm:pt modelId="{BA3DA1CB-6B46-45C7-B4DD-3B74CDA0896A}" type="pres">
      <dgm:prSet presAssocID="{DC864F60-6C58-4535-960E-306CDAA3FC51}" presName="node" presStyleLbl="node1" presStyleIdx="3" presStyleCnt="6" custScaleX="129895" custScaleY="122578">
        <dgm:presLayoutVars>
          <dgm:bulletEnabled val="1"/>
        </dgm:presLayoutVars>
      </dgm:prSet>
      <dgm:spPr/>
    </dgm:pt>
    <dgm:pt modelId="{39FB06F6-7E78-4D1C-B4BA-0636A5F8CDF9}" type="pres">
      <dgm:prSet presAssocID="{DC864F60-6C58-4535-960E-306CDAA3FC51}" presName="dummy" presStyleCnt="0"/>
      <dgm:spPr/>
    </dgm:pt>
    <dgm:pt modelId="{05964C8C-9D06-4738-8BC9-FE49712A4001}" type="pres">
      <dgm:prSet presAssocID="{1BDB5CC4-8F2A-4198-B1B0-27A518D7281F}" presName="sibTrans" presStyleLbl="sibTrans2D1" presStyleIdx="3" presStyleCnt="6"/>
      <dgm:spPr/>
    </dgm:pt>
    <dgm:pt modelId="{2E0147BE-7D42-444A-8F70-019AC12DEB72}" type="pres">
      <dgm:prSet presAssocID="{49248B3D-ED88-4DCF-8DA3-CD767E697A14}" presName="node" presStyleLbl="node1" presStyleIdx="4" presStyleCnt="6" custScaleX="137402" custScaleY="115930" custRadScaleRad="118370" custRadScaleInc="263405">
        <dgm:presLayoutVars>
          <dgm:bulletEnabled val="1"/>
        </dgm:presLayoutVars>
      </dgm:prSet>
      <dgm:spPr/>
    </dgm:pt>
    <dgm:pt modelId="{3DBE20CB-867F-428E-BCA3-67BC12EFB8A7}" type="pres">
      <dgm:prSet presAssocID="{49248B3D-ED88-4DCF-8DA3-CD767E697A14}" presName="dummy" presStyleCnt="0"/>
      <dgm:spPr/>
    </dgm:pt>
    <dgm:pt modelId="{8751FB15-2763-4F34-B3CB-6EA421F35423}" type="pres">
      <dgm:prSet presAssocID="{BE91C670-8085-4706-A76A-061F09630ADE}" presName="sibTrans" presStyleLbl="sibTrans2D1" presStyleIdx="4" presStyleCnt="6" custFlipVert="1" custScaleX="5936" custScaleY="4762"/>
      <dgm:spPr/>
    </dgm:pt>
    <dgm:pt modelId="{C378A949-8F6F-4254-BB68-71B22E8FBBE8}" type="pres">
      <dgm:prSet presAssocID="{DBEE622B-D341-45FA-A476-D10868AA507A}" presName="node" presStyleLbl="node1" presStyleIdx="5" presStyleCnt="6" custScaleX="131488" custScaleY="124880" custRadScaleRad="119705" custRadScaleInc="-302430">
        <dgm:presLayoutVars>
          <dgm:bulletEnabled val="1"/>
        </dgm:presLayoutVars>
      </dgm:prSet>
      <dgm:spPr/>
    </dgm:pt>
    <dgm:pt modelId="{5C19F4C5-87C1-4C53-BBBA-3643CECACC21}" type="pres">
      <dgm:prSet presAssocID="{DBEE622B-D341-45FA-A476-D10868AA507A}" presName="dummy" presStyleCnt="0"/>
      <dgm:spPr/>
    </dgm:pt>
    <dgm:pt modelId="{8924132F-4914-416F-9EC8-B2E7DBEE9374}" type="pres">
      <dgm:prSet presAssocID="{741ED40E-B6E5-4E94-B5A1-020800D80AD3}" presName="sibTrans" presStyleLbl="sibTrans2D1" presStyleIdx="5" presStyleCnt="6"/>
      <dgm:spPr/>
    </dgm:pt>
  </dgm:ptLst>
  <dgm:cxnLst>
    <dgm:cxn modelId="{98440E20-763D-4947-B33F-77B8EEF6AFD5}" type="presOf" srcId="{D2B87829-8A13-4937-9998-5C1167CA9B17}" destId="{B901A341-D6DA-4704-8EDA-8416FBDBC95C}" srcOrd="0" destOrd="0" presId="urn:microsoft.com/office/officeart/2005/8/layout/radial6"/>
    <dgm:cxn modelId="{DDE8BC25-BFF7-4B69-BCD4-8EEFA3BE741C}" type="presOf" srcId="{741ED40E-B6E5-4E94-B5A1-020800D80AD3}" destId="{8924132F-4914-416F-9EC8-B2E7DBEE9374}" srcOrd="0" destOrd="0" presId="urn:microsoft.com/office/officeart/2005/8/layout/radial6"/>
    <dgm:cxn modelId="{068D7C38-AA0E-45A6-876D-5C087C08822F}" type="presOf" srcId="{1BDB5CC4-8F2A-4198-B1B0-27A518D7281F}" destId="{05964C8C-9D06-4738-8BC9-FE49712A4001}" srcOrd="0" destOrd="0" presId="urn:microsoft.com/office/officeart/2005/8/layout/radial6"/>
    <dgm:cxn modelId="{F5204245-06CD-4E2D-BFA7-3F0D00A10200}" srcId="{47206684-8DA7-448D-B670-07BCE2E7C94D}" destId="{365FB8C5-CB57-4AD7-B3B9-0769A9F2210B}" srcOrd="1" destOrd="0" parTransId="{1339E3C5-183E-44F6-B637-6AB6990851F3}" sibTransId="{93D86C30-94F2-4322-8B3A-C415BEA87FB6}"/>
    <dgm:cxn modelId="{9CEE1546-DD25-4513-AE73-65CA8F82B1CC}" type="presOf" srcId="{AC9716C3-8238-44C2-B11D-E2FF3D3E8F41}" destId="{24A4AD7B-42E6-49C2-B96F-CB0BB15EE977}" srcOrd="0" destOrd="0" presId="urn:microsoft.com/office/officeart/2005/8/layout/radial6"/>
    <dgm:cxn modelId="{BED7D350-9D4E-4F38-B6A5-6FCAB4562313}" srcId="{50558318-C0DB-49FD-92BE-FD52C1039D60}" destId="{49248B3D-ED88-4DCF-8DA3-CD767E697A14}" srcOrd="4" destOrd="0" parTransId="{733199A4-A1B0-43C0-B4B9-0CE7BDD84E31}" sibTransId="{BE91C670-8085-4706-A76A-061F09630ADE}"/>
    <dgm:cxn modelId="{BAD4DC52-E424-49BC-A59C-1B8B182A7891}" type="presOf" srcId="{47206684-8DA7-448D-B670-07BCE2E7C94D}" destId="{2B068E3D-9C49-4F55-8828-2D74A939BE54}" srcOrd="0" destOrd="0" presId="urn:microsoft.com/office/officeart/2005/8/layout/radial6"/>
    <dgm:cxn modelId="{62D7917A-F828-4AFD-9F4F-1E54416EED05}" type="presOf" srcId="{49248B3D-ED88-4DCF-8DA3-CD767E697A14}" destId="{2E0147BE-7D42-444A-8F70-019AC12DEB72}" srcOrd="0" destOrd="0" presId="urn:microsoft.com/office/officeart/2005/8/layout/radial6"/>
    <dgm:cxn modelId="{C7ED647B-9306-4F61-AB2C-56B366A65DF7}" type="presOf" srcId="{50558318-C0DB-49FD-92BE-FD52C1039D60}" destId="{3B6F3A02-C8F2-43EC-B1D7-BAA0D2F4F327}" srcOrd="0" destOrd="0" presId="urn:microsoft.com/office/officeart/2005/8/layout/radial6"/>
    <dgm:cxn modelId="{1F5D448B-16E9-4635-AD4F-AC63ED309A7F}" srcId="{50558318-C0DB-49FD-92BE-FD52C1039D60}" destId="{DBEE622B-D341-45FA-A476-D10868AA507A}" srcOrd="5" destOrd="0" parTransId="{E7279D2F-AA91-4DF9-8D4E-4BBF2B7DCB35}" sibTransId="{741ED40E-B6E5-4E94-B5A1-020800D80AD3}"/>
    <dgm:cxn modelId="{76EB508D-04B2-4C0B-AFAD-A4AF235F0594}" type="presOf" srcId="{F0868BE7-1FAB-4726-B4E1-2581D51C2CB0}" destId="{5B19702F-899C-4C2F-B62E-8A8E7C72D671}" srcOrd="0" destOrd="0" presId="urn:microsoft.com/office/officeart/2005/8/layout/radial6"/>
    <dgm:cxn modelId="{3A51E194-9937-4115-8754-F8FE0C87AEB0}" type="presOf" srcId="{BE91C670-8085-4706-A76A-061F09630ADE}" destId="{8751FB15-2763-4F34-B3CB-6EA421F35423}" srcOrd="0" destOrd="0" presId="urn:microsoft.com/office/officeart/2005/8/layout/radial6"/>
    <dgm:cxn modelId="{125534A3-5CA5-4317-9143-B630087523F1}" srcId="{47206684-8DA7-448D-B670-07BCE2E7C94D}" destId="{50558318-C0DB-49FD-92BE-FD52C1039D60}" srcOrd="0" destOrd="0" parTransId="{67B857F2-0F90-4EC8-BFBA-AF0917551DA6}" sibTransId="{58B8E23B-1A08-4BAC-B540-10E82BFFD615}"/>
    <dgm:cxn modelId="{655782A9-AAE6-4A2C-90E8-168888754B4E}" type="presOf" srcId="{0E1509E4-2034-4A05-B930-391F820ACBD4}" destId="{3A547DA5-1C20-453A-979C-F9EC232DBB45}" srcOrd="0" destOrd="0" presId="urn:microsoft.com/office/officeart/2005/8/layout/radial6"/>
    <dgm:cxn modelId="{EF56B6B2-E224-4E2F-888B-661BAA648607}" srcId="{50558318-C0DB-49FD-92BE-FD52C1039D60}" destId="{3CAE7213-DA82-4D09-B6B0-09AED82A57A2}" srcOrd="1" destOrd="0" parTransId="{A0F8A03C-6CD7-4C03-8559-F60A1A2AA80E}" sibTransId="{D2B87829-8A13-4937-9998-5C1167CA9B17}"/>
    <dgm:cxn modelId="{5754FFB2-AF04-4614-9EEF-8110E0F63A7B}" type="presOf" srcId="{3CAE7213-DA82-4D09-B6B0-09AED82A57A2}" destId="{F60D4F3E-BFEE-46D2-A61B-69B8B7EB6929}" srcOrd="0" destOrd="0" presId="urn:microsoft.com/office/officeart/2005/8/layout/radial6"/>
    <dgm:cxn modelId="{1479EABC-C651-4063-B9BD-20C168B5A950}" srcId="{50558318-C0DB-49FD-92BE-FD52C1039D60}" destId="{F0868BE7-1FAB-4726-B4E1-2581D51C2CB0}" srcOrd="2" destOrd="0" parTransId="{FA6ED978-9D8E-49D9-908C-7FAF56AF7C7D}" sibTransId="{B69449CA-B5F5-4B1A-A272-7D5CDEA875F8}"/>
    <dgm:cxn modelId="{52F67FCA-53F7-431D-B484-FBFC91AE23A3}" type="presOf" srcId="{DC864F60-6C58-4535-960E-306CDAA3FC51}" destId="{BA3DA1CB-6B46-45C7-B4DD-3B74CDA0896A}" srcOrd="0" destOrd="0" presId="urn:microsoft.com/office/officeart/2005/8/layout/radial6"/>
    <dgm:cxn modelId="{1FFFFFCB-EC43-4FB1-B73B-C0502332DB0B}" type="presOf" srcId="{DBEE622B-D341-45FA-A476-D10868AA507A}" destId="{C378A949-8F6F-4254-BB68-71B22E8FBBE8}" srcOrd="0" destOrd="0" presId="urn:microsoft.com/office/officeart/2005/8/layout/radial6"/>
    <dgm:cxn modelId="{3537F3CC-C9B5-43B6-B41E-7B4EFB2D5007}" srcId="{50558318-C0DB-49FD-92BE-FD52C1039D60}" destId="{0E1509E4-2034-4A05-B930-391F820ACBD4}" srcOrd="0" destOrd="0" parTransId="{FA565F41-AEE1-4501-9EF7-D8F598BFAE9B}" sibTransId="{AC9716C3-8238-44C2-B11D-E2FF3D3E8F41}"/>
    <dgm:cxn modelId="{62E6BAF1-2F3B-4900-8903-DAFB4B9B7F06}" srcId="{50558318-C0DB-49FD-92BE-FD52C1039D60}" destId="{DC864F60-6C58-4535-960E-306CDAA3FC51}" srcOrd="3" destOrd="0" parTransId="{FB6C111C-6855-4DF7-9195-9B744D9AAB47}" sibTransId="{1BDB5CC4-8F2A-4198-B1B0-27A518D7281F}"/>
    <dgm:cxn modelId="{1DD4F9F6-4F8A-4262-9FB1-1E68BAD754CD}" type="presOf" srcId="{B69449CA-B5F5-4B1A-A272-7D5CDEA875F8}" destId="{AB9960F7-DE0B-41FE-B0AD-C5CC30720061}" srcOrd="0" destOrd="0" presId="urn:microsoft.com/office/officeart/2005/8/layout/radial6"/>
    <dgm:cxn modelId="{AC75D4DC-BDB1-4F0D-8503-F709DB391977}" type="presParOf" srcId="{2B068E3D-9C49-4F55-8828-2D74A939BE54}" destId="{3B6F3A02-C8F2-43EC-B1D7-BAA0D2F4F327}" srcOrd="0" destOrd="0" presId="urn:microsoft.com/office/officeart/2005/8/layout/radial6"/>
    <dgm:cxn modelId="{4E0DB1E0-640C-4830-9A7F-347B6621A9B0}" type="presParOf" srcId="{2B068E3D-9C49-4F55-8828-2D74A939BE54}" destId="{3A547DA5-1C20-453A-979C-F9EC232DBB45}" srcOrd="1" destOrd="0" presId="urn:microsoft.com/office/officeart/2005/8/layout/radial6"/>
    <dgm:cxn modelId="{92F318E4-BF71-4094-B144-A8B0A6575C48}" type="presParOf" srcId="{2B068E3D-9C49-4F55-8828-2D74A939BE54}" destId="{CABFB7EA-BF84-4E32-890D-A50DC4EA08D5}" srcOrd="2" destOrd="0" presId="urn:microsoft.com/office/officeart/2005/8/layout/radial6"/>
    <dgm:cxn modelId="{7ECF946C-D888-4EAC-8EB3-F9579FDA2AF4}" type="presParOf" srcId="{2B068E3D-9C49-4F55-8828-2D74A939BE54}" destId="{24A4AD7B-42E6-49C2-B96F-CB0BB15EE977}" srcOrd="3" destOrd="0" presId="urn:microsoft.com/office/officeart/2005/8/layout/radial6"/>
    <dgm:cxn modelId="{800C8122-DA3D-4BC4-B793-F2408611D11B}" type="presParOf" srcId="{2B068E3D-9C49-4F55-8828-2D74A939BE54}" destId="{F60D4F3E-BFEE-46D2-A61B-69B8B7EB6929}" srcOrd="4" destOrd="0" presId="urn:microsoft.com/office/officeart/2005/8/layout/radial6"/>
    <dgm:cxn modelId="{084EAEC2-C687-435E-B303-152EF4658DAB}" type="presParOf" srcId="{2B068E3D-9C49-4F55-8828-2D74A939BE54}" destId="{87EA95F3-D7E4-4344-BEEC-CC1270E27D54}" srcOrd="5" destOrd="0" presId="urn:microsoft.com/office/officeart/2005/8/layout/radial6"/>
    <dgm:cxn modelId="{0DB9C0CB-7A93-4D0B-8413-3A2AE9124C60}" type="presParOf" srcId="{2B068E3D-9C49-4F55-8828-2D74A939BE54}" destId="{B901A341-D6DA-4704-8EDA-8416FBDBC95C}" srcOrd="6" destOrd="0" presId="urn:microsoft.com/office/officeart/2005/8/layout/radial6"/>
    <dgm:cxn modelId="{7C916310-4756-483B-A94B-4B3BAB8ED129}" type="presParOf" srcId="{2B068E3D-9C49-4F55-8828-2D74A939BE54}" destId="{5B19702F-899C-4C2F-B62E-8A8E7C72D671}" srcOrd="7" destOrd="0" presId="urn:microsoft.com/office/officeart/2005/8/layout/radial6"/>
    <dgm:cxn modelId="{653D09CB-A227-43CE-86C6-43A1F3B450E7}" type="presParOf" srcId="{2B068E3D-9C49-4F55-8828-2D74A939BE54}" destId="{2CE50495-D21D-4679-88B6-F018B5E260AA}" srcOrd="8" destOrd="0" presId="urn:microsoft.com/office/officeart/2005/8/layout/radial6"/>
    <dgm:cxn modelId="{30908E60-4BFF-4319-BEBF-76D836AAD0BF}" type="presParOf" srcId="{2B068E3D-9C49-4F55-8828-2D74A939BE54}" destId="{AB9960F7-DE0B-41FE-B0AD-C5CC30720061}" srcOrd="9" destOrd="0" presId="urn:microsoft.com/office/officeart/2005/8/layout/radial6"/>
    <dgm:cxn modelId="{8AC60DA2-E94B-4998-9B0D-640B8A655F00}" type="presParOf" srcId="{2B068E3D-9C49-4F55-8828-2D74A939BE54}" destId="{BA3DA1CB-6B46-45C7-B4DD-3B74CDA0896A}" srcOrd="10" destOrd="0" presId="urn:microsoft.com/office/officeart/2005/8/layout/radial6"/>
    <dgm:cxn modelId="{AC2EC8B0-417E-4173-A536-BB05A8AFE434}" type="presParOf" srcId="{2B068E3D-9C49-4F55-8828-2D74A939BE54}" destId="{39FB06F6-7E78-4D1C-B4BA-0636A5F8CDF9}" srcOrd="11" destOrd="0" presId="urn:microsoft.com/office/officeart/2005/8/layout/radial6"/>
    <dgm:cxn modelId="{6FEDDFA3-7B39-462D-B695-09C5DD65BFAA}" type="presParOf" srcId="{2B068E3D-9C49-4F55-8828-2D74A939BE54}" destId="{05964C8C-9D06-4738-8BC9-FE49712A4001}" srcOrd="12" destOrd="0" presId="urn:microsoft.com/office/officeart/2005/8/layout/radial6"/>
    <dgm:cxn modelId="{30430781-D07C-4EA5-97AF-1567F4B6CDE1}" type="presParOf" srcId="{2B068E3D-9C49-4F55-8828-2D74A939BE54}" destId="{2E0147BE-7D42-444A-8F70-019AC12DEB72}" srcOrd="13" destOrd="0" presId="urn:microsoft.com/office/officeart/2005/8/layout/radial6"/>
    <dgm:cxn modelId="{CDA6CA3F-67C8-4987-B841-8110AE52702D}" type="presParOf" srcId="{2B068E3D-9C49-4F55-8828-2D74A939BE54}" destId="{3DBE20CB-867F-428E-BCA3-67BC12EFB8A7}" srcOrd="14" destOrd="0" presId="urn:microsoft.com/office/officeart/2005/8/layout/radial6"/>
    <dgm:cxn modelId="{BD902494-1A06-4141-A046-03DE3F10EB98}" type="presParOf" srcId="{2B068E3D-9C49-4F55-8828-2D74A939BE54}" destId="{8751FB15-2763-4F34-B3CB-6EA421F35423}" srcOrd="15" destOrd="0" presId="urn:microsoft.com/office/officeart/2005/8/layout/radial6"/>
    <dgm:cxn modelId="{A669CB3B-F558-4CDE-A28E-1D9FA52973AC}" type="presParOf" srcId="{2B068E3D-9C49-4F55-8828-2D74A939BE54}" destId="{C378A949-8F6F-4254-BB68-71B22E8FBBE8}" srcOrd="16" destOrd="0" presId="urn:microsoft.com/office/officeart/2005/8/layout/radial6"/>
    <dgm:cxn modelId="{1529B4B1-FB22-4721-A2C9-BE0E3053A857}" type="presParOf" srcId="{2B068E3D-9C49-4F55-8828-2D74A939BE54}" destId="{5C19F4C5-87C1-4C53-BBBA-3643CECACC21}" srcOrd="17" destOrd="0" presId="urn:microsoft.com/office/officeart/2005/8/layout/radial6"/>
    <dgm:cxn modelId="{470D2AD9-CAA9-426D-9BC5-20CA9711830F}" type="presParOf" srcId="{2B068E3D-9C49-4F55-8828-2D74A939BE54}" destId="{8924132F-4914-416F-9EC8-B2E7DBEE9374}" srcOrd="18"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24132F-4914-416F-9EC8-B2E7DBEE9374}">
      <dsp:nvSpPr>
        <dsp:cNvPr id="0" name=""/>
        <dsp:cNvSpPr/>
      </dsp:nvSpPr>
      <dsp:spPr>
        <a:xfrm>
          <a:off x="1946069" y="631011"/>
          <a:ext cx="3701678" cy="3701678"/>
        </a:xfrm>
        <a:prstGeom prst="blockArc">
          <a:avLst>
            <a:gd name="adj1" fmla="val 8830256"/>
            <a:gd name="adj2" fmla="val 17046235"/>
            <a:gd name="adj3" fmla="val 452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751FB15-2763-4F34-B3CB-6EA421F35423}">
      <dsp:nvSpPr>
        <dsp:cNvPr id="0" name=""/>
        <dsp:cNvSpPr/>
      </dsp:nvSpPr>
      <dsp:spPr>
        <a:xfrm flipV="1">
          <a:off x="583746" y="2499360"/>
          <a:ext cx="219731" cy="176273"/>
        </a:xfrm>
        <a:prstGeom prst="blockArc">
          <a:avLst>
            <a:gd name="adj1" fmla="val 19472973"/>
            <a:gd name="adj2" fmla="val 1735770"/>
            <a:gd name="adj3" fmla="val 452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5964C8C-9D06-4738-8BC9-FE49712A4001}">
      <dsp:nvSpPr>
        <dsp:cNvPr id="0" name=""/>
        <dsp:cNvSpPr/>
      </dsp:nvSpPr>
      <dsp:spPr>
        <a:xfrm>
          <a:off x="1903567" y="555345"/>
          <a:ext cx="3701678" cy="3701678"/>
        </a:xfrm>
        <a:prstGeom prst="blockArc">
          <a:avLst>
            <a:gd name="adj1" fmla="val 4655896"/>
            <a:gd name="adj2" fmla="val 12520219"/>
            <a:gd name="adj3" fmla="val 452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B9960F7-DE0B-41FE-B0AD-C5CC30720061}">
      <dsp:nvSpPr>
        <dsp:cNvPr id="0" name=""/>
        <dsp:cNvSpPr/>
      </dsp:nvSpPr>
      <dsp:spPr>
        <a:xfrm>
          <a:off x="2585503" y="537092"/>
          <a:ext cx="3701678" cy="3701678"/>
        </a:xfrm>
        <a:prstGeom prst="blockArc">
          <a:avLst>
            <a:gd name="adj1" fmla="val 2069113"/>
            <a:gd name="adj2" fmla="val 5960114"/>
            <a:gd name="adj3" fmla="val 452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901A341-D6DA-4704-8EDA-8416FBDBC95C}">
      <dsp:nvSpPr>
        <dsp:cNvPr id="0" name=""/>
        <dsp:cNvSpPr/>
      </dsp:nvSpPr>
      <dsp:spPr>
        <a:xfrm>
          <a:off x="2539948" y="606798"/>
          <a:ext cx="3701678" cy="3701678"/>
        </a:xfrm>
        <a:prstGeom prst="blockArc">
          <a:avLst>
            <a:gd name="adj1" fmla="val 19443713"/>
            <a:gd name="adj2" fmla="val 1910851"/>
            <a:gd name="adj3" fmla="val 452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4A4AD7B-42E6-49C2-B96F-CB0BB15EE977}">
      <dsp:nvSpPr>
        <dsp:cNvPr id="0" name=""/>
        <dsp:cNvSpPr/>
      </dsp:nvSpPr>
      <dsp:spPr>
        <a:xfrm>
          <a:off x="2591081" y="673979"/>
          <a:ext cx="3701678" cy="3701678"/>
        </a:xfrm>
        <a:prstGeom prst="blockArc">
          <a:avLst>
            <a:gd name="adj1" fmla="val 15811110"/>
            <a:gd name="adj2" fmla="val 19283253"/>
            <a:gd name="adj3" fmla="val 452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6F3A02-C8F2-43EC-B1D7-BAA0D2F4F327}">
      <dsp:nvSpPr>
        <dsp:cNvPr id="0" name=""/>
        <dsp:cNvSpPr/>
      </dsp:nvSpPr>
      <dsp:spPr>
        <a:xfrm>
          <a:off x="3312113" y="1533178"/>
          <a:ext cx="1661591" cy="166159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Modifiable risk factors</a:t>
          </a:r>
        </a:p>
      </dsp:txBody>
      <dsp:txXfrm>
        <a:off x="3312113" y="1533178"/>
        <a:ext cx="1661591" cy="1661591"/>
      </dsp:txXfrm>
    </dsp:sp>
    <dsp:sp modelId="{3A547DA5-1C20-453A-979C-F9EC232DBB45}">
      <dsp:nvSpPr>
        <dsp:cNvPr id="0" name=""/>
        <dsp:cNvSpPr/>
      </dsp:nvSpPr>
      <dsp:spPr>
        <a:xfrm>
          <a:off x="3456386" y="71999"/>
          <a:ext cx="1562667" cy="131082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Tobacco smoking habits</a:t>
          </a:r>
        </a:p>
      </dsp:txBody>
      <dsp:txXfrm>
        <a:off x="3456386" y="71999"/>
        <a:ext cx="1562667" cy="1310829"/>
      </dsp:txXfrm>
    </dsp:sp>
    <dsp:sp modelId="{F60D4F3E-BFEE-46D2-A61B-69B8B7EB6929}">
      <dsp:nvSpPr>
        <dsp:cNvPr id="0" name=""/>
        <dsp:cNvSpPr/>
      </dsp:nvSpPr>
      <dsp:spPr>
        <a:xfrm>
          <a:off x="5112568" y="720083"/>
          <a:ext cx="1485703" cy="135170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Second-hand smoking</a:t>
          </a:r>
        </a:p>
      </dsp:txBody>
      <dsp:txXfrm>
        <a:off x="5112568" y="720083"/>
        <a:ext cx="1485703" cy="1351701"/>
      </dsp:txXfrm>
    </dsp:sp>
    <dsp:sp modelId="{5B19702F-899C-4C2F-B62E-8A8E7C72D671}">
      <dsp:nvSpPr>
        <dsp:cNvPr id="0" name=""/>
        <dsp:cNvSpPr/>
      </dsp:nvSpPr>
      <dsp:spPr>
        <a:xfrm>
          <a:off x="5184572" y="2736306"/>
          <a:ext cx="1485703" cy="135170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Indoor air pollution from </a:t>
          </a:r>
          <a:r>
            <a:rPr lang="en-US" sz="1400" kern="1200" dirty="0" err="1"/>
            <a:t>biofuels</a:t>
          </a:r>
          <a:endParaRPr lang="en-US" sz="1400" kern="1200" dirty="0"/>
        </a:p>
      </dsp:txBody>
      <dsp:txXfrm>
        <a:off x="5184572" y="2736306"/>
        <a:ext cx="1485703" cy="1351701"/>
      </dsp:txXfrm>
    </dsp:sp>
    <dsp:sp modelId="{BA3DA1CB-6B46-45C7-B4DD-3B74CDA0896A}">
      <dsp:nvSpPr>
        <dsp:cNvPr id="0" name=""/>
        <dsp:cNvSpPr/>
      </dsp:nvSpPr>
      <dsp:spPr>
        <a:xfrm>
          <a:off x="3387496" y="3460080"/>
          <a:ext cx="1510827" cy="142572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Urban outdoor air pollution</a:t>
          </a:r>
        </a:p>
      </dsp:txBody>
      <dsp:txXfrm>
        <a:off x="3387496" y="3460080"/>
        <a:ext cx="1510827" cy="1425722"/>
      </dsp:txXfrm>
    </dsp:sp>
    <dsp:sp modelId="{2E0147BE-7D42-444A-8F70-019AC12DEB72}">
      <dsp:nvSpPr>
        <dsp:cNvPr id="0" name=""/>
        <dsp:cNvSpPr/>
      </dsp:nvSpPr>
      <dsp:spPr>
        <a:xfrm>
          <a:off x="1368157" y="864099"/>
          <a:ext cx="1598142" cy="134839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Occupational factors</a:t>
          </a:r>
        </a:p>
      </dsp:txBody>
      <dsp:txXfrm>
        <a:off x="1368157" y="864099"/>
        <a:ext cx="1598142" cy="1348398"/>
      </dsp:txXfrm>
    </dsp:sp>
    <dsp:sp modelId="{C378A949-8F6F-4254-BB68-71B22E8FBBE8}">
      <dsp:nvSpPr>
        <dsp:cNvPr id="0" name=""/>
        <dsp:cNvSpPr/>
      </dsp:nvSpPr>
      <dsp:spPr>
        <a:xfrm>
          <a:off x="1512170" y="2736305"/>
          <a:ext cx="1529355" cy="145249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Exposure to respiratory allergens and or ambient particulate matter</a:t>
          </a:r>
        </a:p>
      </dsp:txBody>
      <dsp:txXfrm>
        <a:off x="1512170" y="2736305"/>
        <a:ext cx="1529355" cy="1452496"/>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C04F66-C9BF-4220-9894-98DF250E6BCD}" type="datetimeFigureOut">
              <a:rPr lang="en-US" smtClean="0"/>
              <a:pPr/>
              <a:t>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4409E1-7FD6-4188-AC5A-C972ECA1A2EF}" type="slidenum">
              <a:rPr lang="en-US" smtClean="0"/>
              <a:pPr/>
              <a:t>‹#›</a:t>
            </a:fld>
            <a:endParaRPr lang="en-US"/>
          </a:p>
        </p:txBody>
      </p:sp>
    </p:spTree>
    <p:extLst>
      <p:ext uri="{BB962C8B-B14F-4D97-AF65-F5344CB8AC3E}">
        <p14:creationId xmlns:p14="http://schemas.microsoft.com/office/powerpoint/2010/main" val="911978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4409E1-7FD6-4188-AC5A-C972ECA1A2EF}" type="slidenum">
              <a:rPr lang="en-US" smtClean="0"/>
              <a:pPr/>
              <a:t>1</a:t>
            </a:fld>
            <a:endParaRPr lang="en-US"/>
          </a:p>
        </p:txBody>
      </p:sp>
    </p:spTree>
    <p:extLst>
      <p:ext uri="{BB962C8B-B14F-4D97-AF65-F5344CB8AC3E}">
        <p14:creationId xmlns:p14="http://schemas.microsoft.com/office/powerpoint/2010/main" val="466657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dirty="0"/>
              <a:t>Estimates were obtained for ten countries with the highest DALY rates of chronic respiratory diseases: the United Kingdom, Denmark, Netherlands, Portugal, Belgium, Spain, Greece, Germany and Monaco. </a:t>
            </a:r>
            <a:endParaRPr lang="en-US" dirty="0"/>
          </a:p>
          <a:p>
            <a:endParaRPr lang="en-US" dirty="0"/>
          </a:p>
        </p:txBody>
      </p:sp>
      <p:sp>
        <p:nvSpPr>
          <p:cNvPr id="4" name="Slide Number Placeholder 3"/>
          <p:cNvSpPr>
            <a:spLocks noGrp="1"/>
          </p:cNvSpPr>
          <p:nvPr>
            <p:ph type="sldNum" sz="quarter" idx="10"/>
          </p:nvPr>
        </p:nvSpPr>
        <p:spPr/>
        <p:txBody>
          <a:bodyPr/>
          <a:lstStyle/>
          <a:p>
            <a:fld id="{7CD4FAF5-32F1-4BE8-ACF4-6379195BD6D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The highest DALY rate per 100,000 for chronic</a:t>
            </a:r>
            <a:r>
              <a:rPr lang="en-US" sz="1200" kern="1200" baseline="0" dirty="0">
                <a:solidFill>
                  <a:schemeClr val="tx1"/>
                </a:solidFill>
                <a:latin typeface="+mn-lt"/>
                <a:ea typeface="+mn-ea"/>
                <a:cs typeface="+mn-cs"/>
              </a:rPr>
              <a:t> respiratory diseases </a:t>
            </a:r>
            <a:r>
              <a:rPr lang="en-US" sz="1200" kern="1200" dirty="0">
                <a:solidFill>
                  <a:schemeClr val="tx1"/>
                </a:solidFill>
                <a:latin typeface="+mn-lt"/>
                <a:ea typeface="+mn-ea"/>
                <a:cs typeface="+mn-cs"/>
              </a:rPr>
              <a:t>in 2019 was in the United</a:t>
            </a:r>
            <a:r>
              <a:rPr lang="en-US" sz="1200" kern="1200" baseline="0" dirty="0">
                <a:solidFill>
                  <a:schemeClr val="tx1"/>
                </a:solidFill>
                <a:latin typeface="+mn-lt"/>
                <a:ea typeface="+mn-ea"/>
                <a:cs typeface="+mn-cs"/>
              </a:rPr>
              <a:t> Kingdom</a:t>
            </a:r>
            <a:r>
              <a:rPr lang="en-US" sz="1200" kern="1200" dirty="0">
                <a:solidFill>
                  <a:schemeClr val="tx1"/>
                </a:solidFill>
                <a:latin typeface="+mn-lt"/>
                <a:ea typeface="+mn-ea"/>
                <a:cs typeface="+mn-cs"/>
              </a:rPr>
              <a:t> followed by Denmark </a:t>
            </a:r>
            <a:endParaRPr lang="en-US" dirty="0"/>
          </a:p>
        </p:txBody>
      </p:sp>
      <p:sp>
        <p:nvSpPr>
          <p:cNvPr id="4" name="Slide Number Placeholder 3"/>
          <p:cNvSpPr>
            <a:spLocks noGrp="1"/>
          </p:cNvSpPr>
          <p:nvPr>
            <p:ph type="sldNum" sz="quarter" idx="10"/>
          </p:nvPr>
        </p:nvSpPr>
        <p:spPr/>
        <p:txBody>
          <a:bodyPr/>
          <a:lstStyle/>
          <a:p>
            <a:fld id="{7CD4FAF5-32F1-4BE8-ACF4-6379195BD6D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a:solidFill>
                  <a:schemeClr val="tx1"/>
                </a:solidFill>
                <a:latin typeface="+mn-lt"/>
                <a:ea typeface="+mn-ea"/>
                <a:cs typeface="+mn-cs"/>
              </a:rPr>
              <a:t>The next few slides present the attribution of different risk factors to the total DALY of CRDs in percentages. </a:t>
            </a:r>
          </a:p>
          <a:p>
            <a:r>
              <a:rPr lang="en-US" sz="1200" b="0" i="0" kern="1200" dirty="0">
                <a:solidFill>
                  <a:schemeClr val="tx1"/>
                </a:solidFill>
                <a:latin typeface="+mn-lt"/>
                <a:ea typeface="+mn-ea"/>
                <a:cs typeface="+mn-cs"/>
              </a:rPr>
              <a:t>The total attribution of smoking to the DALY rate was between 29% in Portugal to 55% in Denmark.</a:t>
            </a:r>
          </a:p>
          <a:p>
            <a:r>
              <a:rPr lang="en-US" sz="1200" b="0" i="0" kern="1200" dirty="0">
                <a:solidFill>
                  <a:schemeClr val="tx1"/>
                </a:solidFill>
                <a:latin typeface="+mn-lt"/>
                <a:ea typeface="+mn-ea"/>
                <a:cs typeface="+mn-cs"/>
              </a:rPr>
              <a:t>The total attribution of second hand smoking to the DALY rate was between 3.5% in Germany to 8.7% in Hungary.</a:t>
            </a:r>
          </a:p>
          <a:p>
            <a:endParaRPr lang="en-US" sz="1200" b="0" i="0" kern="1200" dirty="0">
              <a:solidFill>
                <a:schemeClr val="tx1"/>
              </a:solidFill>
              <a:latin typeface="+mn-lt"/>
              <a:ea typeface="+mn-ea"/>
              <a:cs typeface="+mn-cs"/>
            </a:endParaRPr>
          </a:p>
          <a:p>
            <a:endParaRPr lang="en-US"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Hungary smoking rate for 2020 was </a:t>
            </a:r>
            <a:r>
              <a:rPr lang="en-US" sz="1200" b="1" i="0" kern="1200" dirty="0">
                <a:solidFill>
                  <a:schemeClr val="tx1"/>
                </a:solidFill>
                <a:latin typeface="+mn-lt"/>
                <a:ea typeface="+mn-ea"/>
                <a:cs typeface="+mn-cs"/>
              </a:rPr>
              <a:t>31.80%</a:t>
            </a:r>
          </a:p>
          <a:p>
            <a:r>
              <a:rPr lang="en-US" sz="1200" b="0" i="0" kern="1200" dirty="0">
                <a:solidFill>
                  <a:schemeClr val="tx1"/>
                </a:solidFill>
                <a:latin typeface="+mn-lt"/>
                <a:ea typeface="+mn-ea"/>
                <a:cs typeface="+mn-cs"/>
              </a:rPr>
              <a:t>Denmark smoking rate for 2020 was </a:t>
            </a:r>
            <a:r>
              <a:rPr lang="en-US" sz="1200" b="1" i="0" kern="1200" dirty="0">
                <a:solidFill>
                  <a:schemeClr val="tx1"/>
                </a:solidFill>
                <a:latin typeface="+mn-lt"/>
                <a:ea typeface="+mn-ea"/>
                <a:cs typeface="+mn-cs"/>
              </a:rPr>
              <a:t>17.50%</a:t>
            </a:r>
            <a:endParaRPr lang="en-US" dirty="0"/>
          </a:p>
        </p:txBody>
      </p:sp>
      <p:sp>
        <p:nvSpPr>
          <p:cNvPr id="4" name="Slide Number Placeholder 3"/>
          <p:cNvSpPr>
            <a:spLocks noGrp="1"/>
          </p:cNvSpPr>
          <p:nvPr>
            <p:ph type="sldNum" sz="quarter" idx="10"/>
          </p:nvPr>
        </p:nvSpPr>
        <p:spPr/>
        <p:txBody>
          <a:bodyPr/>
          <a:lstStyle/>
          <a:p>
            <a:fld id="{7CD4FAF5-32F1-4BE8-ACF4-6379195BD6D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total attribution of particulate matter pollution to the DALY rate varies between 2.7% in Portugal and 11.4 % in Hungary.</a:t>
            </a:r>
          </a:p>
          <a:p>
            <a:r>
              <a:rPr lang="en-US" dirty="0"/>
              <a:t>The total attribution of ambient ozone pollution to the DALY rate varies between 0.6 % in the United Kingdom and 4.7% in Spain.</a:t>
            </a:r>
          </a:p>
          <a:p>
            <a:endParaRPr lang="en-US" dirty="0"/>
          </a:p>
        </p:txBody>
      </p:sp>
      <p:sp>
        <p:nvSpPr>
          <p:cNvPr id="4" name="Slide Number Placeholder 3"/>
          <p:cNvSpPr>
            <a:spLocks noGrp="1"/>
          </p:cNvSpPr>
          <p:nvPr>
            <p:ph type="sldNum" sz="quarter" idx="10"/>
          </p:nvPr>
        </p:nvSpPr>
        <p:spPr/>
        <p:txBody>
          <a:bodyPr/>
          <a:lstStyle/>
          <a:p>
            <a:fld id="{7CD4FAF5-32F1-4BE8-ACF4-6379195BD6D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total attribution of occupational risks to the DALY rate varies between 7.3% in the Netherlands and 10.3% in Portugal.</a:t>
            </a:r>
          </a:p>
          <a:p>
            <a:endParaRPr lang="en-US" dirty="0"/>
          </a:p>
        </p:txBody>
      </p:sp>
      <p:sp>
        <p:nvSpPr>
          <p:cNvPr id="4" name="Slide Number Placeholder 3"/>
          <p:cNvSpPr>
            <a:spLocks noGrp="1"/>
          </p:cNvSpPr>
          <p:nvPr>
            <p:ph type="sldNum" sz="quarter" idx="10"/>
          </p:nvPr>
        </p:nvSpPr>
        <p:spPr/>
        <p:txBody>
          <a:bodyPr/>
          <a:lstStyle/>
          <a:p>
            <a:fld id="{7CD4FAF5-32F1-4BE8-ACF4-6379195BD6D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According to the results </a:t>
            </a:r>
          </a:p>
          <a:p>
            <a:r>
              <a:rPr lang="en-US" dirty="0"/>
              <a:t>All these results, seem to be a wake-up call for public health and professionals in the fields of environmental and occupational health</a:t>
            </a:r>
          </a:p>
          <a:p>
            <a:endParaRPr lang="en-US" dirty="0"/>
          </a:p>
          <a:p>
            <a:endParaRPr lang="en-US" dirty="0"/>
          </a:p>
          <a:p>
            <a:r>
              <a:rPr lang="en-US" dirty="0"/>
              <a:t>The percentages of attribution of individual risk factors cannot be simply summed up, because of the common joint existence and their interaction. </a:t>
            </a:r>
          </a:p>
        </p:txBody>
      </p:sp>
      <p:sp>
        <p:nvSpPr>
          <p:cNvPr id="4" name="Slide Number Placeholder 3"/>
          <p:cNvSpPr>
            <a:spLocks noGrp="1"/>
          </p:cNvSpPr>
          <p:nvPr>
            <p:ph type="sldNum" sz="quarter" idx="10"/>
          </p:nvPr>
        </p:nvSpPr>
        <p:spPr/>
        <p:txBody>
          <a:bodyPr/>
          <a:lstStyle/>
          <a:p>
            <a:fld id="{7CD4FAF5-32F1-4BE8-ACF4-6379195BD6DD}"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latin typeface="+mn-lt"/>
                <a:ea typeface="+mn-ea"/>
                <a:cs typeface="+mn-cs"/>
              </a:rPr>
              <a:t>Chronic respiratory diseases are diseases of the airways and other structures of the lung.</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latin typeface="+mn-lt"/>
                <a:ea typeface="+mn-ea"/>
                <a:cs typeface="+mn-cs"/>
              </a:rPr>
              <a:t>They are among the leading causes of morbidity and mortality worldwide</a:t>
            </a:r>
          </a:p>
          <a:p>
            <a:r>
              <a:rPr lang="en-US" sz="1200" b="0" i="0" kern="1200" dirty="0">
                <a:solidFill>
                  <a:schemeClr val="tx1"/>
                </a:solidFill>
                <a:latin typeface="+mn-lt"/>
                <a:ea typeface="+mn-ea"/>
                <a:cs typeface="+mn-cs"/>
              </a:rPr>
              <a:t>CRDs mainly include chronic obstructive pulmonary disease (COPD), asthma, pneumoconiosis, interstitial lung disease (cause fibrosis of the lungs) and occupational lung diseases. </a:t>
            </a:r>
          </a:p>
          <a:p>
            <a:r>
              <a:rPr lang="en-US" sz="1200" b="0" i="0" kern="1200" dirty="0">
                <a:solidFill>
                  <a:schemeClr val="tx1"/>
                </a:solidFill>
                <a:latin typeface="+mn-lt"/>
                <a:ea typeface="+mn-ea"/>
                <a:cs typeface="+mn-cs"/>
              </a:rPr>
              <a:t>These diseases contribute to the rising burden of non-communicable diseases (NCDs) globally.</a:t>
            </a:r>
          </a:p>
          <a:p>
            <a:r>
              <a:rPr lang="en-US" dirty="0"/>
              <a:t>These four types of chronic respiratory disease are associated with demographic trends, socioeconomic development, and risk exposures.</a:t>
            </a:r>
          </a:p>
        </p:txBody>
      </p:sp>
      <p:sp>
        <p:nvSpPr>
          <p:cNvPr id="4" name="Slide Number Placeholder 3"/>
          <p:cNvSpPr>
            <a:spLocks noGrp="1"/>
          </p:cNvSpPr>
          <p:nvPr>
            <p:ph type="sldNum" sz="quarter" idx="10"/>
          </p:nvPr>
        </p:nvSpPr>
        <p:spPr/>
        <p:txBody>
          <a:bodyPr/>
          <a:lstStyle/>
          <a:p>
            <a:fld id="{7CD4FAF5-32F1-4BE8-ACF4-6379195BD6D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Chronic respiratory diseases are part of the sustainable development goals of the United Nations. United Nations defined</a:t>
            </a:r>
            <a:r>
              <a:rPr lang="en-US" baseline="0" dirty="0"/>
              <a:t> as a target, reduction of </a:t>
            </a:r>
            <a:r>
              <a:rPr lang="en-US" dirty="0"/>
              <a:t>premature mortality from non-communicable diseases (NCDs), including CRDs, for</a:t>
            </a:r>
            <a:r>
              <a:rPr lang="en-US" baseline="0" dirty="0"/>
              <a:t> one-third </a:t>
            </a:r>
            <a:r>
              <a:rPr lang="en-US" dirty="0"/>
              <a:t>by 2030 </a:t>
            </a:r>
          </a:p>
          <a:p>
            <a:endParaRPr lang="en-US" dirty="0"/>
          </a:p>
        </p:txBody>
      </p:sp>
      <p:sp>
        <p:nvSpPr>
          <p:cNvPr id="4" name="Slide Number Placeholder 3"/>
          <p:cNvSpPr>
            <a:spLocks noGrp="1"/>
          </p:cNvSpPr>
          <p:nvPr>
            <p:ph type="sldNum" sz="quarter" idx="10"/>
          </p:nvPr>
        </p:nvSpPr>
        <p:spPr/>
        <p:txBody>
          <a:bodyPr/>
          <a:lstStyle/>
          <a:p>
            <a:fld id="{7CD4FAF5-32F1-4BE8-ACF4-6379195BD6D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latin typeface="+mn-lt"/>
                <a:ea typeface="+mn-ea"/>
                <a:cs typeface="+mn-cs"/>
              </a:rPr>
              <a:t>Several common modifiable risk factors have been identified for CRDs, such as tobacco smoking, second-hand smoking, indoor and outdoor pollution, allergens, and occupational factors.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latin typeface="+mn-lt"/>
                <a:ea typeface="+mn-ea"/>
                <a:cs typeface="+mn-cs"/>
              </a:rPr>
              <a:t>It is known that there is a relationship between lung cancer and tobacco smoking. </a:t>
            </a:r>
          </a:p>
          <a:p>
            <a:r>
              <a:rPr lang="en-US" sz="1200" b="0" i="0" kern="1200" dirty="0">
                <a:solidFill>
                  <a:schemeClr val="tx1"/>
                </a:solidFill>
                <a:latin typeface="+mn-lt"/>
                <a:ea typeface="+mn-ea"/>
                <a:cs typeface="+mn-cs"/>
              </a:rPr>
              <a:t>According to the World Health Organization, modifiable risk factors are strongly associated with increased mortality in asthma and chronic obstructive pulmonary disease. </a:t>
            </a:r>
          </a:p>
          <a:p>
            <a:endParaRPr lang="en-US" sz="1200" b="0" i="0" kern="1200" dirty="0">
              <a:solidFill>
                <a:schemeClr val="tx1"/>
              </a:solidFill>
              <a:latin typeface="+mn-lt"/>
              <a:ea typeface="+mn-ea"/>
              <a:cs typeface="+mn-cs"/>
            </a:endParaRPr>
          </a:p>
          <a:p>
            <a:endParaRPr lang="en-US" sz="1200" b="0" i="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CD4FAF5-32F1-4BE8-ACF4-6379195BD6D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Chronic respiratory diseases are a major public health problem.</a:t>
            </a:r>
            <a:r>
              <a:rPr lang="en-US" sz="1200" b="0" i="0" kern="1200" dirty="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latin typeface="+mn-lt"/>
                <a:ea typeface="+mn-ea"/>
                <a:cs typeface="+mn-cs"/>
              </a:rPr>
              <a:t>This slide shows the reasons: premature mortality worldwide, the third leading cause of mortality, and very high health care costs which include costs of direct primary and inpatient health care. The cost of disability-adjusted life years lost is at least 280 billion euros, while the costs of lost productivity are at least 42 billion euros.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latin typeface="+mn-lt"/>
                <a:ea typeface="+mn-ea"/>
                <a:cs typeface="+mn-cs"/>
              </a:rPr>
              <a:t>The next reason is the estimation that </a:t>
            </a:r>
            <a:r>
              <a:rPr lang="en-US" b="0" dirty="0">
                <a:solidFill>
                  <a:schemeClr val="tx1"/>
                </a:solidFill>
              </a:rPr>
              <a:t>50% of all Europeans will suffer from at least one type of allergy, </a:t>
            </a:r>
            <a:r>
              <a:rPr lang="en-US" dirty="0">
                <a:solidFill>
                  <a:schemeClr val="tx1"/>
                </a:solidFill>
              </a:rPr>
              <a:t>with no age, social, or geographical distinction (differences) </a:t>
            </a:r>
            <a:r>
              <a:rPr lang="en-US" sz="1200" b="0" i="0" kern="1200" dirty="0">
                <a:solidFill>
                  <a:schemeClr val="tx1"/>
                </a:solidFill>
                <a:latin typeface="+mn-lt"/>
                <a:ea typeface="+mn-ea"/>
                <a:cs typeface="+mn-cs"/>
              </a:rPr>
              <a:t>b</a:t>
            </a:r>
            <a:r>
              <a:rPr lang="en-US" dirty="0">
                <a:solidFill>
                  <a:schemeClr val="tx1"/>
                </a:solidFill>
              </a:rPr>
              <a:t>y 2025</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Asthma and allergic rhinitis alone lead to lost workdays and missed school days. Together, they increase presenteeism but with low productivity.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7CD4FAF5-32F1-4BE8-ACF4-6379195BD6D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dirty="0"/>
              <a:t>The aim of this study was to examine the burden attributable to modifiable risk factors in the ten countries with the highest burden of chronic respiratory diseases in the European region of the World Health Organization.</a:t>
            </a:r>
            <a:endParaRPr lang="en-US" dirty="0"/>
          </a:p>
          <a:p>
            <a:endParaRPr lang="en-US" dirty="0"/>
          </a:p>
        </p:txBody>
      </p:sp>
      <p:sp>
        <p:nvSpPr>
          <p:cNvPr id="4" name="Slide Number Placeholder 3"/>
          <p:cNvSpPr>
            <a:spLocks noGrp="1"/>
          </p:cNvSpPr>
          <p:nvPr>
            <p:ph type="sldNum" sz="quarter" idx="10"/>
          </p:nvPr>
        </p:nvSpPr>
        <p:spPr/>
        <p:txBody>
          <a:bodyPr/>
          <a:lstStyle/>
          <a:p>
            <a:fld id="{7CD4FAF5-32F1-4BE8-ACF4-6379195BD6D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 would like to stress</a:t>
            </a:r>
            <a:r>
              <a:rPr lang="en-US" baseline="0" dirty="0"/>
              <a:t> that this analysis included all WHO European Region with not only EU countries but also countries of the former Soviet Union  </a:t>
            </a:r>
            <a:endParaRPr lang="en-US" dirty="0"/>
          </a:p>
        </p:txBody>
      </p:sp>
      <p:sp>
        <p:nvSpPr>
          <p:cNvPr id="4" name="Slide Number Placeholder 3"/>
          <p:cNvSpPr>
            <a:spLocks noGrp="1"/>
          </p:cNvSpPr>
          <p:nvPr>
            <p:ph type="sldNum" sz="quarter" idx="10"/>
          </p:nvPr>
        </p:nvSpPr>
        <p:spPr/>
        <p:txBody>
          <a:bodyPr/>
          <a:lstStyle/>
          <a:p>
            <a:fld id="{7CD4FAF5-32F1-4BE8-ACF4-6379195BD6D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dirty="0"/>
              <a:t>Estimates were taken from the Global Burden of Disease Study 2019, </a:t>
            </a:r>
            <a:r>
              <a:rPr lang="en-US" dirty="0"/>
              <a:t>which is being conducted by the Institute of Health Metrics and Evaluation </a:t>
            </a:r>
            <a:endParaRPr lang="nl-BE" dirty="0"/>
          </a:p>
          <a:p>
            <a:r>
              <a:rPr lang="en-US" sz="1200" kern="1200" dirty="0">
                <a:solidFill>
                  <a:schemeClr val="tx1"/>
                </a:solidFill>
                <a:latin typeface="+mn-lt"/>
                <a:ea typeface="+mn-ea"/>
                <a:cs typeface="+mn-cs"/>
              </a:rPr>
              <a:t>We used the data on the total Disability- adjusted-life years (DALY) rate for </a:t>
            </a:r>
            <a:r>
              <a:rPr lang="nl-BE" dirty="0"/>
              <a:t>chronic respiratory diseases </a:t>
            </a:r>
            <a:r>
              <a:rPr lang="en-US" sz="1200" kern="1200" dirty="0">
                <a:solidFill>
                  <a:schemeClr val="tx1"/>
                </a:solidFill>
                <a:latin typeface="+mn-lt"/>
                <a:ea typeface="+mn-ea"/>
                <a:cs typeface="+mn-cs"/>
              </a:rPr>
              <a:t>(95% uncertainty interval) </a:t>
            </a:r>
          </a:p>
          <a:p>
            <a:endParaRPr lang="en-US" sz="1200" kern="1200" dirty="0">
              <a:solidFill>
                <a:schemeClr val="tx1"/>
              </a:solidFill>
              <a:latin typeface="+mn-lt"/>
              <a:ea typeface="+mn-ea"/>
              <a:cs typeface="+mn-cs"/>
            </a:endParaRPr>
          </a:p>
          <a:p>
            <a:r>
              <a:rPr lang="en-US" dirty="0"/>
              <a:t>analysis </a:t>
            </a:r>
          </a:p>
        </p:txBody>
      </p:sp>
      <p:sp>
        <p:nvSpPr>
          <p:cNvPr id="4" name="Slide Number Placeholder 3"/>
          <p:cNvSpPr>
            <a:spLocks noGrp="1"/>
          </p:cNvSpPr>
          <p:nvPr>
            <p:ph type="sldNum" sz="quarter" idx="10"/>
          </p:nvPr>
        </p:nvSpPr>
        <p:spPr/>
        <p:txBody>
          <a:bodyPr/>
          <a:lstStyle/>
          <a:p>
            <a:fld id="{7CD4FAF5-32F1-4BE8-ACF4-6379195BD6D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sz="1200" kern="1200" dirty="0">
                <a:solidFill>
                  <a:schemeClr val="tx1"/>
                </a:solidFill>
                <a:latin typeface="+mn-lt"/>
                <a:ea typeface="+mn-ea"/>
                <a:cs typeface="+mn-cs"/>
              </a:rPr>
              <a:t>We analyzed five modifiable risk factors: tobacco smoking, second hand smoking, particulate matter air pollution, ambient ozone pollution, and occupational risks.</a:t>
            </a:r>
            <a:endParaRPr lang="en-US" dirty="0"/>
          </a:p>
        </p:txBody>
      </p:sp>
      <p:sp>
        <p:nvSpPr>
          <p:cNvPr id="4" name="Slide Number Placeholder 3"/>
          <p:cNvSpPr>
            <a:spLocks noGrp="1"/>
          </p:cNvSpPr>
          <p:nvPr>
            <p:ph type="sldNum" sz="quarter" idx="10"/>
          </p:nvPr>
        </p:nvSpPr>
        <p:spPr/>
        <p:txBody>
          <a:bodyPr/>
          <a:lstStyle/>
          <a:p>
            <a:fld id="{7CD4FAF5-32F1-4BE8-ACF4-6379195BD6D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F85A-931B-E6CD-A48D-9C1527BA7E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4B253F-1D5A-E48E-94B0-34903D0533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EE72AE-0065-C057-154E-EC8296A0B7E1}"/>
              </a:ext>
            </a:extLst>
          </p:cNvPr>
          <p:cNvSpPr>
            <a:spLocks noGrp="1"/>
          </p:cNvSpPr>
          <p:nvPr>
            <p:ph type="dt" sz="half" idx="10"/>
          </p:nvPr>
        </p:nvSpPr>
        <p:spPr/>
        <p:txBody>
          <a:bodyPr/>
          <a:lstStyle/>
          <a:p>
            <a:fld id="{544228D4-3E42-4C80-937B-F3098B6AFECE}" type="datetimeFigureOut">
              <a:rPr lang="en-US" smtClean="0"/>
              <a:pPr/>
              <a:t>1/5/2024</a:t>
            </a:fld>
            <a:endParaRPr lang="en-US"/>
          </a:p>
        </p:txBody>
      </p:sp>
      <p:sp>
        <p:nvSpPr>
          <p:cNvPr id="5" name="Footer Placeholder 4">
            <a:extLst>
              <a:ext uri="{FF2B5EF4-FFF2-40B4-BE49-F238E27FC236}">
                <a16:creationId xmlns:a16="http://schemas.microsoft.com/office/drawing/2014/main" id="{C85901C8-F52A-D548-8C13-0E0854A0C9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2C0C52-DD5A-ACA0-1413-94EB53B5CEBD}"/>
              </a:ext>
            </a:extLst>
          </p:cNvPr>
          <p:cNvSpPr>
            <a:spLocks noGrp="1"/>
          </p:cNvSpPr>
          <p:nvPr>
            <p:ph type="sldNum" sz="quarter" idx="12"/>
          </p:nvPr>
        </p:nvSpPr>
        <p:spPr/>
        <p:txBody>
          <a:bodyPr/>
          <a:lstStyle/>
          <a:p>
            <a:fld id="{12311A65-1EF2-4353-910F-B799207884FD}" type="slidenum">
              <a:rPr lang="en-US" smtClean="0"/>
              <a:pPr/>
              <a:t>‹#›</a:t>
            </a:fld>
            <a:endParaRPr lang="en-US"/>
          </a:p>
        </p:txBody>
      </p:sp>
    </p:spTree>
    <p:extLst>
      <p:ext uri="{BB962C8B-B14F-4D97-AF65-F5344CB8AC3E}">
        <p14:creationId xmlns:p14="http://schemas.microsoft.com/office/powerpoint/2010/main" val="863867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55F18-7F1B-08DD-2D02-E4E08012FA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CA8328-6450-9697-C663-010E801225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0D6823-E7A6-7928-744F-4E2B30FF7224}"/>
              </a:ext>
            </a:extLst>
          </p:cNvPr>
          <p:cNvSpPr>
            <a:spLocks noGrp="1"/>
          </p:cNvSpPr>
          <p:nvPr>
            <p:ph type="dt" sz="half" idx="10"/>
          </p:nvPr>
        </p:nvSpPr>
        <p:spPr/>
        <p:txBody>
          <a:bodyPr/>
          <a:lstStyle/>
          <a:p>
            <a:fld id="{544228D4-3E42-4C80-937B-F3098B6AFECE}" type="datetimeFigureOut">
              <a:rPr lang="en-US" smtClean="0"/>
              <a:pPr/>
              <a:t>1/5/2024</a:t>
            </a:fld>
            <a:endParaRPr lang="en-US"/>
          </a:p>
        </p:txBody>
      </p:sp>
      <p:sp>
        <p:nvSpPr>
          <p:cNvPr id="5" name="Footer Placeholder 4">
            <a:extLst>
              <a:ext uri="{FF2B5EF4-FFF2-40B4-BE49-F238E27FC236}">
                <a16:creationId xmlns:a16="http://schemas.microsoft.com/office/drawing/2014/main" id="{907B577A-44AA-3D40-F062-265E3049A8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C97B83-77D8-6A44-0339-66032CCE56F1}"/>
              </a:ext>
            </a:extLst>
          </p:cNvPr>
          <p:cNvSpPr>
            <a:spLocks noGrp="1"/>
          </p:cNvSpPr>
          <p:nvPr>
            <p:ph type="sldNum" sz="quarter" idx="12"/>
          </p:nvPr>
        </p:nvSpPr>
        <p:spPr/>
        <p:txBody>
          <a:bodyPr/>
          <a:lstStyle/>
          <a:p>
            <a:fld id="{12311A65-1EF2-4353-910F-B799207884FD}" type="slidenum">
              <a:rPr lang="en-US" smtClean="0"/>
              <a:pPr/>
              <a:t>‹#›</a:t>
            </a:fld>
            <a:endParaRPr lang="en-US"/>
          </a:p>
        </p:txBody>
      </p:sp>
    </p:spTree>
    <p:extLst>
      <p:ext uri="{BB962C8B-B14F-4D97-AF65-F5344CB8AC3E}">
        <p14:creationId xmlns:p14="http://schemas.microsoft.com/office/powerpoint/2010/main" val="97456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B93EF0-CC15-88BE-64DD-A246C1D2162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65A648-099F-1DCD-77BF-269E5B98B80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48F21F-FC77-87F7-0B97-04616907F352}"/>
              </a:ext>
            </a:extLst>
          </p:cNvPr>
          <p:cNvSpPr>
            <a:spLocks noGrp="1"/>
          </p:cNvSpPr>
          <p:nvPr>
            <p:ph type="dt" sz="half" idx="10"/>
          </p:nvPr>
        </p:nvSpPr>
        <p:spPr/>
        <p:txBody>
          <a:bodyPr/>
          <a:lstStyle/>
          <a:p>
            <a:fld id="{544228D4-3E42-4C80-937B-F3098B6AFECE}" type="datetimeFigureOut">
              <a:rPr lang="en-US" smtClean="0"/>
              <a:pPr/>
              <a:t>1/5/2024</a:t>
            </a:fld>
            <a:endParaRPr lang="en-US"/>
          </a:p>
        </p:txBody>
      </p:sp>
      <p:sp>
        <p:nvSpPr>
          <p:cNvPr id="5" name="Footer Placeholder 4">
            <a:extLst>
              <a:ext uri="{FF2B5EF4-FFF2-40B4-BE49-F238E27FC236}">
                <a16:creationId xmlns:a16="http://schemas.microsoft.com/office/drawing/2014/main" id="{F214CEA1-B87B-11B2-7E73-5663CBCD5E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3B1C0C-45B1-38EF-F750-CEF45F13CB76}"/>
              </a:ext>
            </a:extLst>
          </p:cNvPr>
          <p:cNvSpPr>
            <a:spLocks noGrp="1"/>
          </p:cNvSpPr>
          <p:nvPr>
            <p:ph type="sldNum" sz="quarter" idx="12"/>
          </p:nvPr>
        </p:nvSpPr>
        <p:spPr/>
        <p:txBody>
          <a:bodyPr/>
          <a:lstStyle/>
          <a:p>
            <a:fld id="{12311A65-1EF2-4353-910F-B799207884FD}" type="slidenum">
              <a:rPr lang="en-US" smtClean="0"/>
              <a:pPr/>
              <a:t>‹#›</a:t>
            </a:fld>
            <a:endParaRPr lang="en-US"/>
          </a:p>
        </p:txBody>
      </p:sp>
    </p:spTree>
    <p:extLst>
      <p:ext uri="{BB962C8B-B14F-4D97-AF65-F5344CB8AC3E}">
        <p14:creationId xmlns:p14="http://schemas.microsoft.com/office/powerpoint/2010/main" val="3928775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B8341-8923-E3FB-66BE-66D2AC246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7D1729-8384-03FE-2208-0E5DC01435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D35DFA-37E7-F336-FC89-54B007B78F29}"/>
              </a:ext>
            </a:extLst>
          </p:cNvPr>
          <p:cNvSpPr>
            <a:spLocks noGrp="1"/>
          </p:cNvSpPr>
          <p:nvPr>
            <p:ph type="dt" sz="half" idx="10"/>
          </p:nvPr>
        </p:nvSpPr>
        <p:spPr/>
        <p:txBody>
          <a:bodyPr/>
          <a:lstStyle/>
          <a:p>
            <a:fld id="{544228D4-3E42-4C80-937B-F3098B6AFECE}" type="datetimeFigureOut">
              <a:rPr lang="en-US" smtClean="0"/>
              <a:pPr/>
              <a:t>1/5/2024</a:t>
            </a:fld>
            <a:endParaRPr lang="en-US"/>
          </a:p>
        </p:txBody>
      </p:sp>
      <p:sp>
        <p:nvSpPr>
          <p:cNvPr id="5" name="Footer Placeholder 4">
            <a:extLst>
              <a:ext uri="{FF2B5EF4-FFF2-40B4-BE49-F238E27FC236}">
                <a16:creationId xmlns:a16="http://schemas.microsoft.com/office/drawing/2014/main" id="{2B93DC45-216E-97B6-C50A-07E5BCED24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54CECA-38F1-E618-BA95-DEE1373FEC88}"/>
              </a:ext>
            </a:extLst>
          </p:cNvPr>
          <p:cNvSpPr>
            <a:spLocks noGrp="1"/>
          </p:cNvSpPr>
          <p:nvPr>
            <p:ph type="sldNum" sz="quarter" idx="12"/>
          </p:nvPr>
        </p:nvSpPr>
        <p:spPr/>
        <p:txBody>
          <a:bodyPr/>
          <a:lstStyle/>
          <a:p>
            <a:fld id="{12311A65-1EF2-4353-910F-B799207884FD}" type="slidenum">
              <a:rPr lang="en-US" smtClean="0"/>
              <a:pPr/>
              <a:t>‹#›</a:t>
            </a:fld>
            <a:endParaRPr lang="en-US"/>
          </a:p>
        </p:txBody>
      </p:sp>
    </p:spTree>
    <p:extLst>
      <p:ext uri="{BB962C8B-B14F-4D97-AF65-F5344CB8AC3E}">
        <p14:creationId xmlns:p14="http://schemas.microsoft.com/office/powerpoint/2010/main" val="3404957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555A6-BEAB-1757-F586-7E5F3CA75B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FC99D6-B161-7A4F-AE57-FE4F1EADF2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C60396-BC51-75AF-4F39-069B6A0084DC}"/>
              </a:ext>
            </a:extLst>
          </p:cNvPr>
          <p:cNvSpPr>
            <a:spLocks noGrp="1"/>
          </p:cNvSpPr>
          <p:nvPr>
            <p:ph type="dt" sz="half" idx="10"/>
          </p:nvPr>
        </p:nvSpPr>
        <p:spPr/>
        <p:txBody>
          <a:bodyPr/>
          <a:lstStyle/>
          <a:p>
            <a:fld id="{544228D4-3E42-4C80-937B-F3098B6AFECE}" type="datetimeFigureOut">
              <a:rPr lang="en-US" smtClean="0"/>
              <a:pPr/>
              <a:t>1/5/2024</a:t>
            </a:fld>
            <a:endParaRPr lang="en-US"/>
          </a:p>
        </p:txBody>
      </p:sp>
      <p:sp>
        <p:nvSpPr>
          <p:cNvPr id="5" name="Footer Placeholder 4">
            <a:extLst>
              <a:ext uri="{FF2B5EF4-FFF2-40B4-BE49-F238E27FC236}">
                <a16:creationId xmlns:a16="http://schemas.microsoft.com/office/drawing/2014/main" id="{2F2E24D4-F864-1648-9F30-2DB6A7ACD8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56F7E7-FE77-028E-9FD2-D78328F0A184}"/>
              </a:ext>
            </a:extLst>
          </p:cNvPr>
          <p:cNvSpPr>
            <a:spLocks noGrp="1"/>
          </p:cNvSpPr>
          <p:nvPr>
            <p:ph type="sldNum" sz="quarter" idx="12"/>
          </p:nvPr>
        </p:nvSpPr>
        <p:spPr/>
        <p:txBody>
          <a:bodyPr/>
          <a:lstStyle/>
          <a:p>
            <a:fld id="{12311A65-1EF2-4353-910F-B799207884FD}" type="slidenum">
              <a:rPr lang="en-US" smtClean="0"/>
              <a:pPr/>
              <a:t>‹#›</a:t>
            </a:fld>
            <a:endParaRPr lang="en-US"/>
          </a:p>
        </p:txBody>
      </p:sp>
    </p:spTree>
    <p:extLst>
      <p:ext uri="{BB962C8B-B14F-4D97-AF65-F5344CB8AC3E}">
        <p14:creationId xmlns:p14="http://schemas.microsoft.com/office/powerpoint/2010/main" val="1268868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85F21-38D4-CDAB-257A-E852611ACC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6E7A0B-7DAA-848C-D570-1102D417170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E1A8279-BAF1-45D0-A85D-0E7A6D2FD3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3803D1-CB01-2F54-C93D-DE089A0AA1C5}"/>
              </a:ext>
            </a:extLst>
          </p:cNvPr>
          <p:cNvSpPr>
            <a:spLocks noGrp="1"/>
          </p:cNvSpPr>
          <p:nvPr>
            <p:ph type="dt" sz="half" idx="10"/>
          </p:nvPr>
        </p:nvSpPr>
        <p:spPr/>
        <p:txBody>
          <a:bodyPr/>
          <a:lstStyle/>
          <a:p>
            <a:fld id="{544228D4-3E42-4C80-937B-F3098B6AFECE}" type="datetimeFigureOut">
              <a:rPr lang="en-US" smtClean="0"/>
              <a:pPr/>
              <a:t>1/5/2024</a:t>
            </a:fld>
            <a:endParaRPr lang="en-US"/>
          </a:p>
        </p:txBody>
      </p:sp>
      <p:sp>
        <p:nvSpPr>
          <p:cNvPr id="6" name="Footer Placeholder 5">
            <a:extLst>
              <a:ext uri="{FF2B5EF4-FFF2-40B4-BE49-F238E27FC236}">
                <a16:creationId xmlns:a16="http://schemas.microsoft.com/office/drawing/2014/main" id="{26A025AA-F128-BD3F-B2C5-EDA06DEA4A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79A56A-6C41-B5AE-02F1-33C3269389BE}"/>
              </a:ext>
            </a:extLst>
          </p:cNvPr>
          <p:cNvSpPr>
            <a:spLocks noGrp="1"/>
          </p:cNvSpPr>
          <p:nvPr>
            <p:ph type="sldNum" sz="quarter" idx="12"/>
          </p:nvPr>
        </p:nvSpPr>
        <p:spPr/>
        <p:txBody>
          <a:bodyPr/>
          <a:lstStyle/>
          <a:p>
            <a:fld id="{12311A65-1EF2-4353-910F-B799207884FD}" type="slidenum">
              <a:rPr lang="en-US" smtClean="0"/>
              <a:pPr/>
              <a:t>‹#›</a:t>
            </a:fld>
            <a:endParaRPr lang="en-US"/>
          </a:p>
        </p:txBody>
      </p:sp>
    </p:spTree>
    <p:extLst>
      <p:ext uri="{BB962C8B-B14F-4D97-AF65-F5344CB8AC3E}">
        <p14:creationId xmlns:p14="http://schemas.microsoft.com/office/powerpoint/2010/main" val="3159920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500EE-2EC5-E7AB-F5F0-DD3368FA96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41FC28-A801-3C2E-8AAA-41B7B7B448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0B396A-8541-88C8-1DBD-09D1C4FE9D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BA07606-FA5D-6514-5702-C2384A4D2E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1C7EFE-DAC5-4C90-3B28-6F88D0BE14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E1FDD5-CDAF-8058-AE38-6642BC0FC59C}"/>
              </a:ext>
            </a:extLst>
          </p:cNvPr>
          <p:cNvSpPr>
            <a:spLocks noGrp="1"/>
          </p:cNvSpPr>
          <p:nvPr>
            <p:ph type="dt" sz="half" idx="10"/>
          </p:nvPr>
        </p:nvSpPr>
        <p:spPr/>
        <p:txBody>
          <a:bodyPr/>
          <a:lstStyle/>
          <a:p>
            <a:fld id="{544228D4-3E42-4C80-937B-F3098B6AFECE}" type="datetimeFigureOut">
              <a:rPr lang="en-US" smtClean="0"/>
              <a:pPr/>
              <a:t>1/5/2024</a:t>
            </a:fld>
            <a:endParaRPr lang="en-US"/>
          </a:p>
        </p:txBody>
      </p:sp>
      <p:sp>
        <p:nvSpPr>
          <p:cNvPr id="8" name="Footer Placeholder 7">
            <a:extLst>
              <a:ext uri="{FF2B5EF4-FFF2-40B4-BE49-F238E27FC236}">
                <a16:creationId xmlns:a16="http://schemas.microsoft.com/office/drawing/2014/main" id="{7BAEB246-56A5-90BB-1D5B-37610BF69F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FC6A588-9BDF-0036-BEDB-C7C2935D30A7}"/>
              </a:ext>
            </a:extLst>
          </p:cNvPr>
          <p:cNvSpPr>
            <a:spLocks noGrp="1"/>
          </p:cNvSpPr>
          <p:nvPr>
            <p:ph type="sldNum" sz="quarter" idx="12"/>
          </p:nvPr>
        </p:nvSpPr>
        <p:spPr/>
        <p:txBody>
          <a:bodyPr/>
          <a:lstStyle/>
          <a:p>
            <a:fld id="{12311A65-1EF2-4353-910F-B799207884FD}" type="slidenum">
              <a:rPr lang="en-US" smtClean="0"/>
              <a:pPr/>
              <a:t>‹#›</a:t>
            </a:fld>
            <a:endParaRPr lang="en-US"/>
          </a:p>
        </p:txBody>
      </p:sp>
    </p:spTree>
    <p:extLst>
      <p:ext uri="{BB962C8B-B14F-4D97-AF65-F5344CB8AC3E}">
        <p14:creationId xmlns:p14="http://schemas.microsoft.com/office/powerpoint/2010/main" val="3965892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A57B9-31B7-9C6D-AC02-BE70D75635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C11FA3-222C-862B-ABF8-6F0AF32B4225}"/>
              </a:ext>
            </a:extLst>
          </p:cNvPr>
          <p:cNvSpPr>
            <a:spLocks noGrp="1"/>
          </p:cNvSpPr>
          <p:nvPr>
            <p:ph type="dt" sz="half" idx="10"/>
          </p:nvPr>
        </p:nvSpPr>
        <p:spPr/>
        <p:txBody>
          <a:bodyPr/>
          <a:lstStyle/>
          <a:p>
            <a:fld id="{544228D4-3E42-4C80-937B-F3098B6AFECE}" type="datetimeFigureOut">
              <a:rPr lang="en-US" smtClean="0"/>
              <a:pPr/>
              <a:t>1/5/2024</a:t>
            </a:fld>
            <a:endParaRPr lang="en-US"/>
          </a:p>
        </p:txBody>
      </p:sp>
      <p:sp>
        <p:nvSpPr>
          <p:cNvPr id="4" name="Footer Placeholder 3">
            <a:extLst>
              <a:ext uri="{FF2B5EF4-FFF2-40B4-BE49-F238E27FC236}">
                <a16:creationId xmlns:a16="http://schemas.microsoft.com/office/drawing/2014/main" id="{DB8AA33C-5C51-23EF-2CDF-427FE6C367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FBB3E97-16EF-80BC-E0E6-99799578003E}"/>
              </a:ext>
            </a:extLst>
          </p:cNvPr>
          <p:cNvSpPr>
            <a:spLocks noGrp="1"/>
          </p:cNvSpPr>
          <p:nvPr>
            <p:ph type="sldNum" sz="quarter" idx="12"/>
          </p:nvPr>
        </p:nvSpPr>
        <p:spPr/>
        <p:txBody>
          <a:bodyPr/>
          <a:lstStyle/>
          <a:p>
            <a:fld id="{12311A65-1EF2-4353-910F-B799207884FD}" type="slidenum">
              <a:rPr lang="en-US" smtClean="0"/>
              <a:pPr/>
              <a:t>‹#›</a:t>
            </a:fld>
            <a:endParaRPr lang="en-US"/>
          </a:p>
        </p:txBody>
      </p:sp>
    </p:spTree>
    <p:extLst>
      <p:ext uri="{BB962C8B-B14F-4D97-AF65-F5344CB8AC3E}">
        <p14:creationId xmlns:p14="http://schemas.microsoft.com/office/powerpoint/2010/main" val="813988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8AB23E-D92A-7052-C655-17D0D30EBB72}"/>
              </a:ext>
            </a:extLst>
          </p:cNvPr>
          <p:cNvSpPr>
            <a:spLocks noGrp="1"/>
          </p:cNvSpPr>
          <p:nvPr>
            <p:ph type="dt" sz="half" idx="10"/>
          </p:nvPr>
        </p:nvSpPr>
        <p:spPr/>
        <p:txBody>
          <a:bodyPr/>
          <a:lstStyle/>
          <a:p>
            <a:fld id="{544228D4-3E42-4C80-937B-F3098B6AFECE}" type="datetimeFigureOut">
              <a:rPr lang="en-US" smtClean="0"/>
              <a:pPr/>
              <a:t>1/5/2024</a:t>
            </a:fld>
            <a:endParaRPr lang="en-US"/>
          </a:p>
        </p:txBody>
      </p:sp>
      <p:sp>
        <p:nvSpPr>
          <p:cNvPr id="3" name="Footer Placeholder 2">
            <a:extLst>
              <a:ext uri="{FF2B5EF4-FFF2-40B4-BE49-F238E27FC236}">
                <a16:creationId xmlns:a16="http://schemas.microsoft.com/office/drawing/2014/main" id="{FDE6188E-1ACF-4E6B-CA7D-EF8259BBC4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B4F6F-DE15-3CD0-D3B9-5828E3724EDE}"/>
              </a:ext>
            </a:extLst>
          </p:cNvPr>
          <p:cNvSpPr>
            <a:spLocks noGrp="1"/>
          </p:cNvSpPr>
          <p:nvPr>
            <p:ph type="sldNum" sz="quarter" idx="12"/>
          </p:nvPr>
        </p:nvSpPr>
        <p:spPr/>
        <p:txBody>
          <a:bodyPr/>
          <a:lstStyle/>
          <a:p>
            <a:fld id="{12311A65-1EF2-4353-910F-B799207884FD}" type="slidenum">
              <a:rPr lang="en-US" smtClean="0"/>
              <a:pPr/>
              <a:t>‹#›</a:t>
            </a:fld>
            <a:endParaRPr lang="en-US"/>
          </a:p>
        </p:txBody>
      </p:sp>
    </p:spTree>
    <p:extLst>
      <p:ext uri="{BB962C8B-B14F-4D97-AF65-F5344CB8AC3E}">
        <p14:creationId xmlns:p14="http://schemas.microsoft.com/office/powerpoint/2010/main" val="4258596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E37E4-4842-8B32-728D-8B129A61D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2D145B-99CA-895D-CC3B-6B768CCDFA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5B16B5-17B8-9B1C-8308-F60AA9A9ED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A630BD-5CFC-52D9-4AED-254FCA0C727F}"/>
              </a:ext>
            </a:extLst>
          </p:cNvPr>
          <p:cNvSpPr>
            <a:spLocks noGrp="1"/>
          </p:cNvSpPr>
          <p:nvPr>
            <p:ph type="dt" sz="half" idx="10"/>
          </p:nvPr>
        </p:nvSpPr>
        <p:spPr/>
        <p:txBody>
          <a:bodyPr/>
          <a:lstStyle/>
          <a:p>
            <a:fld id="{544228D4-3E42-4C80-937B-F3098B6AFECE}" type="datetimeFigureOut">
              <a:rPr lang="en-US" smtClean="0"/>
              <a:pPr/>
              <a:t>1/5/2024</a:t>
            </a:fld>
            <a:endParaRPr lang="en-US"/>
          </a:p>
        </p:txBody>
      </p:sp>
      <p:sp>
        <p:nvSpPr>
          <p:cNvPr id="6" name="Footer Placeholder 5">
            <a:extLst>
              <a:ext uri="{FF2B5EF4-FFF2-40B4-BE49-F238E27FC236}">
                <a16:creationId xmlns:a16="http://schemas.microsoft.com/office/drawing/2014/main" id="{D2F1B695-F2A3-A6D7-62CF-940C79BAD3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831FAC-2280-07CC-5512-BCD804A2DF86}"/>
              </a:ext>
            </a:extLst>
          </p:cNvPr>
          <p:cNvSpPr>
            <a:spLocks noGrp="1"/>
          </p:cNvSpPr>
          <p:nvPr>
            <p:ph type="sldNum" sz="quarter" idx="12"/>
          </p:nvPr>
        </p:nvSpPr>
        <p:spPr/>
        <p:txBody>
          <a:bodyPr/>
          <a:lstStyle/>
          <a:p>
            <a:fld id="{12311A65-1EF2-4353-910F-B799207884FD}" type="slidenum">
              <a:rPr lang="en-US" smtClean="0"/>
              <a:pPr/>
              <a:t>‹#›</a:t>
            </a:fld>
            <a:endParaRPr lang="en-US"/>
          </a:p>
        </p:txBody>
      </p:sp>
    </p:spTree>
    <p:extLst>
      <p:ext uri="{BB962C8B-B14F-4D97-AF65-F5344CB8AC3E}">
        <p14:creationId xmlns:p14="http://schemas.microsoft.com/office/powerpoint/2010/main" val="30731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9808B-978B-45E5-9870-12364449DD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945456-A807-7EC2-C163-F156A5DD9E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FEBF59-543D-77EE-1581-EAAFCC2D3C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011334-A3D7-153B-6C27-083E131C1800}"/>
              </a:ext>
            </a:extLst>
          </p:cNvPr>
          <p:cNvSpPr>
            <a:spLocks noGrp="1"/>
          </p:cNvSpPr>
          <p:nvPr>
            <p:ph type="dt" sz="half" idx="10"/>
          </p:nvPr>
        </p:nvSpPr>
        <p:spPr/>
        <p:txBody>
          <a:bodyPr/>
          <a:lstStyle/>
          <a:p>
            <a:fld id="{544228D4-3E42-4C80-937B-F3098B6AFECE}" type="datetimeFigureOut">
              <a:rPr lang="en-US" smtClean="0"/>
              <a:pPr/>
              <a:t>1/5/2024</a:t>
            </a:fld>
            <a:endParaRPr lang="en-US"/>
          </a:p>
        </p:txBody>
      </p:sp>
      <p:sp>
        <p:nvSpPr>
          <p:cNvPr id="6" name="Footer Placeholder 5">
            <a:extLst>
              <a:ext uri="{FF2B5EF4-FFF2-40B4-BE49-F238E27FC236}">
                <a16:creationId xmlns:a16="http://schemas.microsoft.com/office/drawing/2014/main" id="{0AA15C62-7C1E-78F5-3CBB-D2FA3B1FB9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B40C41-EE74-F9F0-E54B-D3534C4ADF24}"/>
              </a:ext>
            </a:extLst>
          </p:cNvPr>
          <p:cNvSpPr>
            <a:spLocks noGrp="1"/>
          </p:cNvSpPr>
          <p:nvPr>
            <p:ph type="sldNum" sz="quarter" idx="12"/>
          </p:nvPr>
        </p:nvSpPr>
        <p:spPr/>
        <p:txBody>
          <a:bodyPr/>
          <a:lstStyle/>
          <a:p>
            <a:fld id="{12311A65-1EF2-4353-910F-B799207884FD}" type="slidenum">
              <a:rPr lang="en-US" smtClean="0"/>
              <a:pPr/>
              <a:t>‹#›</a:t>
            </a:fld>
            <a:endParaRPr lang="en-US"/>
          </a:p>
        </p:txBody>
      </p:sp>
    </p:spTree>
    <p:extLst>
      <p:ext uri="{BB962C8B-B14F-4D97-AF65-F5344CB8AC3E}">
        <p14:creationId xmlns:p14="http://schemas.microsoft.com/office/powerpoint/2010/main" val="775102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5F8A2C-73DE-8F84-A5B6-512DB54FB6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95908E-15AA-DA6D-0103-F947B153A3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4B678F-E6EC-1B5B-C529-4DED3618DC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228D4-3E42-4C80-937B-F3098B6AFECE}" type="datetimeFigureOut">
              <a:rPr lang="en-US" smtClean="0"/>
              <a:pPr/>
              <a:t>1/5/2024</a:t>
            </a:fld>
            <a:endParaRPr lang="en-US"/>
          </a:p>
        </p:txBody>
      </p:sp>
      <p:sp>
        <p:nvSpPr>
          <p:cNvPr id="5" name="Footer Placeholder 4">
            <a:extLst>
              <a:ext uri="{FF2B5EF4-FFF2-40B4-BE49-F238E27FC236}">
                <a16:creationId xmlns:a16="http://schemas.microsoft.com/office/drawing/2014/main" id="{1F0211A1-FB64-8F7A-E00C-958D9C95A3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5C0EA8-1F10-7C7E-38B6-84F8892E34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311A65-1EF2-4353-910F-B799207884FD}" type="slidenum">
              <a:rPr lang="en-US" smtClean="0"/>
              <a:pPr/>
              <a:t>‹#›</a:t>
            </a:fld>
            <a:endParaRPr lang="en-US"/>
          </a:p>
        </p:txBody>
      </p:sp>
    </p:spTree>
    <p:extLst>
      <p:ext uri="{BB962C8B-B14F-4D97-AF65-F5344CB8AC3E}">
        <p14:creationId xmlns:p14="http://schemas.microsoft.com/office/powerpoint/2010/main" val="2863840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chart" Target="../charts/chart1.xml"/><Relationship Id="rId7"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chart" Target="../charts/chart3.xml"/><Relationship Id="rId7"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image" Target="../media/image15.pn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0E769-8957-BC05-01D1-2E9B3D57A09B}"/>
              </a:ext>
            </a:extLst>
          </p:cNvPr>
          <p:cNvSpPr>
            <a:spLocks noGrp="1"/>
          </p:cNvSpPr>
          <p:nvPr>
            <p:ph type="ctrTitle"/>
          </p:nvPr>
        </p:nvSpPr>
        <p:spPr>
          <a:xfrm>
            <a:off x="1323474" y="2235200"/>
            <a:ext cx="9144000" cy="2387600"/>
          </a:xfrm>
        </p:spPr>
        <p:txBody>
          <a:bodyPr>
            <a:normAutofit fontScale="90000"/>
          </a:bodyPr>
          <a:lstStyle/>
          <a:p>
            <a:r>
              <a:rPr lang="en-US" b="1" dirty="0"/>
              <a:t>Attribution of modifiable risk factors to the total burden of chronic respiratory diseases</a:t>
            </a:r>
            <a:br>
              <a:rPr lang="en-US" b="1" dirty="0"/>
            </a:br>
            <a:endParaRPr lang="en-US" dirty="0"/>
          </a:p>
        </p:txBody>
      </p:sp>
      <p:sp>
        <p:nvSpPr>
          <p:cNvPr id="3" name="Subtitle 2">
            <a:extLst>
              <a:ext uri="{FF2B5EF4-FFF2-40B4-BE49-F238E27FC236}">
                <a16:creationId xmlns:a16="http://schemas.microsoft.com/office/drawing/2014/main" id="{1C74DF36-641D-F60E-7671-987E2D4F613A}"/>
              </a:ext>
            </a:extLst>
          </p:cNvPr>
          <p:cNvSpPr>
            <a:spLocks noGrp="1"/>
          </p:cNvSpPr>
          <p:nvPr>
            <p:ph type="subTitle" idx="1"/>
          </p:nvPr>
        </p:nvSpPr>
        <p:spPr>
          <a:xfrm>
            <a:off x="2111134" y="4287253"/>
            <a:ext cx="7776864" cy="1752600"/>
          </a:xfrm>
        </p:spPr>
        <p:txBody>
          <a:bodyPr>
            <a:normAutofit/>
          </a:bodyPr>
          <a:lstStyle/>
          <a:p>
            <a:r>
              <a:rPr lang="en-US" b="1" u="sng" dirty="0" err="1"/>
              <a:t>Zorica</a:t>
            </a:r>
            <a:r>
              <a:rPr lang="en-US" b="1" u="sng" dirty="0"/>
              <a:t> </a:t>
            </a:r>
            <a:r>
              <a:rPr lang="en-US" b="1" u="sng" dirty="0" err="1"/>
              <a:t>Terzic</a:t>
            </a:r>
            <a:r>
              <a:rPr lang="en-US" b="1" u="sng" dirty="0"/>
              <a:t> </a:t>
            </a:r>
            <a:r>
              <a:rPr lang="en-US" b="1" u="sng" dirty="0" err="1"/>
              <a:t>Supic</a:t>
            </a:r>
            <a:r>
              <a:rPr lang="en-US" dirty="0"/>
              <a:t>, </a:t>
            </a:r>
            <a:r>
              <a:rPr lang="en-US" dirty="0" err="1"/>
              <a:t>Milena</a:t>
            </a:r>
            <a:r>
              <a:rPr lang="en-US" dirty="0"/>
              <a:t> </a:t>
            </a:r>
            <a:r>
              <a:rPr lang="en-US" dirty="0" err="1"/>
              <a:t>Santric</a:t>
            </a:r>
            <a:r>
              <a:rPr lang="en-US" dirty="0"/>
              <a:t> </a:t>
            </a:r>
            <a:r>
              <a:rPr lang="en-US" dirty="0" err="1"/>
              <a:t>Milicevic</a:t>
            </a:r>
            <a:r>
              <a:rPr lang="en-US" dirty="0"/>
              <a:t>, </a:t>
            </a:r>
            <a:r>
              <a:rPr lang="en-US" dirty="0" err="1"/>
              <a:t>Aleksandar</a:t>
            </a:r>
            <a:r>
              <a:rPr lang="en-US" dirty="0"/>
              <a:t> </a:t>
            </a:r>
            <a:r>
              <a:rPr lang="en-US" dirty="0" err="1"/>
              <a:t>Stevanovic</a:t>
            </a:r>
            <a:r>
              <a:rPr lang="en-US" dirty="0"/>
              <a:t>, </a:t>
            </a:r>
            <a:r>
              <a:rPr lang="en-US" dirty="0" err="1"/>
              <a:t>Zeljka</a:t>
            </a:r>
            <a:r>
              <a:rPr lang="en-US" dirty="0"/>
              <a:t> </a:t>
            </a:r>
            <a:r>
              <a:rPr lang="en-US" dirty="0" err="1"/>
              <a:t>Stamenkovic</a:t>
            </a:r>
            <a:r>
              <a:rPr lang="en-US" dirty="0"/>
              <a:t>, </a:t>
            </a:r>
            <a:r>
              <a:rPr lang="en-US" dirty="0" err="1"/>
              <a:t>Jovana</a:t>
            </a:r>
            <a:r>
              <a:rPr lang="en-US" dirty="0"/>
              <a:t> </a:t>
            </a:r>
            <a:r>
              <a:rPr lang="en-US" dirty="0" err="1"/>
              <a:t>Todorovic</a:t>
            </a:r>
            <a:r>
              <a:rPr lang="en-US" dirty="0"/>
              <a:t> </a:t>
            </a:r>
          </a:p>
          <a:p>
            <a:r>
              <a:rPr lang="en-US" dirty="0"/>
              <a:t>University of Belgrade, Faculty of Medicine, Institute of Social Medicine, Belgrade, Serbia</a:t>
            </a:r>
          </a:p>
          <a:p>
            <a:endParaRPr lang="en-US" dirty="0"/>
          </a:p>
        </p:txBody>
      </p:sp>
    </p:spTree>
    <p:extLst>
      <p:ext uri="{BB962C8B-B14F-4D97-AF65-F5344CB8AC3E}">
        <p14:creationId xmlns:p14="http://schemas.microsoft.com/office/powerpoint/2010/main" val="600175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sz="4000" b="1" dirty="0">
                <a:solidFill>
                  <a:srgbClr val="0070C0"/>
                </a:solidFill>
              </a:rPr>
              <a:t>Estimates for ten countries</a:t>
            </a:r>
            <a:endParaRPr lang="en-US" sz="4000" b="1" dirty="0">
              <a:solidFill>
                <a:srgbClr val="0070C0"/>
              </a:solidFill>
            </a:endParaRPr>
          </a:p>
        </p:txBody>
      </p:sp>
      <p:sp>
        <p:nvSpPr>
          <p:cNvPr id="3" name="Content Placeholder 2"/>
          <p:cNvSpPr>
            <a:spLocks noGrp="1"/>
          </p:cNvSpPr>
          <p:nvPr>
            <p:ph idx="1"/>
          </p:nvPr>
        </p:nvSpPr>
        <p:spPr/>
        <p:txBody>
          <a:bodyPr>
            <a:normAutofit/>
          </a:bodyPr>
          <a:lstStyle/>
          <a:p>
            <a:r>
              <a:rPr lang="nl-BE" dirty="0"/>
              <a:t>The United Kingdom, Denmark, The Netherlands, Hungary, Portugal, Belgium, Spain, Greece, Germany and Monaco. </a:t>
            </a:r>
            <a:endParaRPr lang="en-US" dirty="0"/>
          </a:p>
          <a:p>
            <a:endParaRPr lang="en-US" dirty="0"/>
          </a:p>
        </p:txBody>
      </p:sp>
      <p:pic>
        <p:nvPicPr>
          <p:cNvPr id="25601" name="Picture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021356" y="2690396"/>
            <a:ext cx="4012148" cy="4009109"/>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476672"/>
            <a:ext cx="8435280" cy="1143000"/>
          </a:xfrm>
        </p:spPr>
        <p:txBody>
          <a:bodyPr>
            <a:normAutofit fontScale="90000"/>
          </a:bodyPr>
          <a:lstStyle/>
          <a:p>
            <a:r>
              <a:rPr lang="en-US" b="1" dirty="0">
                <a:solidFill>
                  <a:srgbClr val="0070C0"/>
                </a:solidFill>
              </a:rPr>
              <a:t>Burden of chronic respiratory diseases in the 2019, countries with the highest burden in WHO European region</a:t>
            </a:r>
          </a:p>
        </p:txBody>
      </p:sp>
      <p:graphicFrame>
        <p:nvGraphicFramePr>
          <p:cNvPr id="4" name="Content Placeholder 3"/>
          <p:cNvGraphicFramePr>
            <a:graphicFrameLocks noGrp="1"/>
          </p:cNvGraphicFramePr>
          <p:nvPr>
            <p:ph idx="1"/>
          </p:nvPr>
        </p:nvGraphicFramePr>
        <p:xfrm>
          <a:off x="2063552" y="2132856"/>
          <a:ext cx="8229600" cy="4079240"/>
        </p:xfrm>
        <a:graphic>
          <a:graphicData uri="http://schemas.openxmlformats.org/drawingml/2006/table">
            <a:tbl>
              <a:tblPr firstRow="1" bandRow="1">
                <a:tableStyleId>{5C22544A-7EE6-4342-B048-85BDC9FD1C3A}</a:tableStyleId>
              </a:tblPr>
              <a:tblGrid>
                <a:gridCol w="3456384">
                  <a:extLst>
                    <a:ext uri="{9D8B030D-6E8A-4147-A177-3AD203B41FA5}">
                      <a16:colId xmlns:a16="http://schemas.microsoft.com/office/drawing/2014/main" val="20000"/>
                    </a:ext>
                  </a:extLst>
                </a:gridCol>
                <a:gridCol w="4773216">
                  <a:extLst>
                    <a:ext uri="{9D8B030D-6E8A-4147-A177-3AD203B41FA5}">
                      <a16:colId xmlns:a16="http://schemas.microsoft.com/office/drawing/2014/main" val="20001"/>
                    </a:ext>
                  </a:extLst>
                </a:gridCol>
              </a:tblGrid>
              <a:tr h="370840">
                <a:tc>
                  <a:txBody>
                    <a:bodyPr/>
                    <a:lstStyle/>
                    <a:p>
                      <a:r>
                        <a:rPr lang="en-US" dirty="0"/>
                        <a:t>Country</a:t>
                      </a:r>
                    </a:p>
                  </a:txBody>
                  <a:tcPr/>
                </a:tc>
                <a:tc>
                  <a:txBody>
                    <a:bodyPr/>
                    <a:lstStyle/>
                    <a:p>
                      <a:r>
                        <a:rPr lang="en-US" sz="1800" b="1" kern="1200" dirty="0">
                          <a:solidFill>
                            <a:schemeClr val="lt1"/>
                          </a:solidFill>
                          <a:latin typeface="+mn-lt"/>
                          <a:ea typeface="+mn-ea"/>
                          <a:cs typeface="+mn-cs"/>
                        </a:rPr>
                        <a:t>DALY rate (95% uncertainty interval)</a:t>
                      </a:r>
                      <a:endParaRPr lang="en-US" dirty="0"/>
                    </a:p>
                  </a:txBody>
                  <a:tcPr/>
                </a:tc>
                <a:extLst>
                  <a:ext uri="{0D108BD9-81ED-4DB2-BD59-A6C34878D82A}">
                    <a16:rowId xmlns:a16="http://schemas.microsoft.com/office/drawing/2014/main" val="10000"/>
                  </a:ext>
                </a:extLst>
              </a:tr>
              <a:tr h="370840">
                <a:tc>
                  <a:txBody>
                    <a:bodyPr/>
                    <a:lstStyle/>
                    <a:p>
                      <a:r>
                        <a:rPr lang="en-US" dirty="0"/>
                        <a:t>Monaco</a:t>
                      </a:r>
                    </a:p>
                  </a:txBody>
                  <a:tcPr/>
                </a:tc>
                <a:tc>
                  <a:txBody>
                    <a:bodyPr/>
                    <a:lstStyle/>
                    <a:p>
                      <a:r>
                        <a:rPr lang="en-US" dirty="0"/>
                        <a:t>1398.33 (1197.93 – 1603.38)</a:t>
                      </a:r>
                    </a:p>
                  </a:txBody>
                  <a:tcPr/>
                </a:tc>
                <a:extLst>
                  <a:ext uri="{0D108BD9-81ED-4DB2-BD59-A6C34878D82A}">
                    <a16:rowId xmlns:a16="http://schemas.microsoft.com/office/drawing/2014/main" val="10001"/>
                  </a:ext>
                </a:extLst>
              </a:tr>
              <a:tr h="370840">
                <a:tc>
                  <a:txBody>
                    <a:bodyPr/>
                    <a:lstStyle/>
                    <a:p>
                      <a:r>
                        <a:rPr lang="en-US" dirty="0"/>
                        <a:t>Germany</a:t>
                      </a:r>
                    </a:p>
                  </a:txBody>
                  <a:tcPr/>
                </a:tc>
                <a:tc>
                  <a:txBody>
                    <a:bodyPr/>
                    <a:lstStyle/>
                    <a:p>
                      <a:r>
                        <a:rPr lang="en-US" dirty="0"/>
                        <a:t>1433.48 (1275.93 – 1588.48)</a:t>
                      </a:r>
                    </a:p>
                  </a:txBody>
                  <a:tcPr/>
                </a:tc>
                <a:extLst>
                  <a:ext uri="{0D108BD9-81ED-4DB2-BD59-A6C34878D82A}">
                    <a16:rowId xmlns:a16="http://schemas.microsoft.com/office/drawing/2014/main" val="10002"/>
                  </a:ext>
                </a:extLst>
              </a:tr>
              <a:tr h="370840">
                <a:tc>
                  <a:txBody>
                    <a:bodyPr/>
                    <a:lstStyle/>
                    <a:p>
                      <a:r>
                        <a:rPr lang="en-US" dirty="0"/>
                        <a:t>Greece</a:t>
                      </a:r>
                    </a:p>
                  </a:txBody>
                  <a:tcPr/>
                </a:tc>
                <a:tc>
                  <a:txBody>
                    <a:bodyPr/>
                    <a:lstStyle/>
                    <a:p>
                      <a:r>
                        <a:rPr lang="en-US" dirty="0"/>
                        <a:t>1463.59 (121.27 - 1636.07) </a:t>
                      </a:r>
                    </a:p>
                  </a:txBody>
                  <a:tcPr/>
                </a:tc>
                <a:extLst>
                  <a:ext uri="{0D108BD9-81ED-4DB2-BD59-A6C34878D82A}">
                    <a16:rowId xmlns:a16="http://schemas.microsoft.com/office/drawing/2014/main" val="10003"/>
                  </a:ext>
                </a:extLst>
              </a:tr>
              <a:tr h="370840">
                <a:tc>
                  <a:txBody>
                    <a:bodyPr/>
                    <a:lstStyle/>
                    <a:p>
                      <a:r>
                        <a:rPr lang="en-US" dirty="0"/>
                        <a:t>Spain</a:t>
                      </a:r>
                    </a:p>
                  </a:txBody>
                  <a:tcPr/>
                </a:tc>
                <a:tc>
                  <a:txBody>
                    <a:bodyPr/>
                    <a:lstStyle/>
                    <a:p>
                      <a:r>
                        <a:rPr lang="en-US" dirty="0"/>
                        <a:t>1472.97 (1291.40 – 1646.63)</a:t>
                      </a:r>
                    </a:p>
                  </a:txBody>
                  <a:tcPr/>
                </a:tc>
                <a:extLst>
                  <a:ext uri="{0D108BD9-81ED-4DB2-BD59-A6C34878D82A}">
                    <a16:rowId xmlns:a16="http://schemas.microsoft.com/office/drawing/2014/main" val="10004"/>
                  </a:ext>
                </a:extLst>
              </a:tr>
              <a:tr h="370840">
                <a:tc>
                  <a:txBody>
                    <a:bodyPr/>
                    <a:lstStyle/>
                    <a:p>
                      <a:r>
                        <a:rPr lang="en-US" dirty="0"/>
                        <a:t>Belgium</a:t>
                      </a:r>
                    </a:p>
                  </a:txBody>
                  <a:tcPr/>
                </a:tc>
                <a:tc>
                  <a:txBody>
                    <a:bodyPr/>
                    <a:lstStyle/>
                    <a:p>
                      <a:r>
                        <a:rPr lang="en-US" dirty="0"/>
                        <a:t>1559.41 (1383.50 – 1736.63)</a:t>
                      </a:r>
                    </a:p>
                  </a:txBody>
                  <a:tcPr/>
                </a:tc>
                <a:extLst>
                  <a:ext uri="{0D108BD9-81ED-4DB2-BD59-A6C34878D82A}">
                    <a16:rowId xmlns:a16="http://schemas.microsoft.com/office/drawing/2014/main" val="10005"/>
                  </a:ext>
                </a:extLst>
              </a:tr>
              <a:tr h="370840">
                <a:tc>
                  <a:txBody>
                    <a:bodyPr/>
                    <a:lstStyle/>
                    <a:p>
                      <a:r>
                        <a:rPr lang="en-US" dirty="0"/>
                        <a:t>Portugal</a:t>
                      </a:r>
                    </a:p>
                  </a:txBody>
                  <a:tcPr/>
                </a:tc>
                <a:tc>
                  <a:txBody>
                    <a:bodyPr/>
                    <a:lstStyle/>
                    <a:p>
                      <a:r>
                        <a:rPr lang="en-US" dirty="0"/>
                        <a:t>1574.16 (1361.65 – 1828.64)</a:t>
                      </a:r>
                    </a:p>
                  </a:txBody>
                  <a:tcPr/>
                </a:tc>
                <a:extLst>
                  <a:ext uri="{0D108BD9-81ED-4DB2-BD59-A6C34878D82A}">
                    <a16:rowId xmlns:a16="http://schemas.microsoft.com/office/drawing/2014/main" val="10006"/>
                  </a:ext>
                </a:extLst>
              </a:tr>
              <a:tr h="370840">
                <a:tc>
                  <a:txBody>
                    <a:bodyPr/>
                    <a:lstStyle/>
                    <a:p>
                      <a:r>
                        <a:rPr lang="en-US" dirty="0"/>
                        <a:t>Hungary</a:t>
                      </a:r>
                    </a:p>
                  </a:txBody>
                  <a:tcPr/>
                </a:tc>
                <a:tc>
                  <a:txBody>
                    <a:bodyPr/>
                    <a:lstStyle/>
                    <a:p>
                      <a:r>
                        <a:rPr lang="en-US" dirty="0"/>
                        <a:t>1644.24 (1420.15 – 1882.86)</a:t>
                      </a:r>
                    </a:p>
                  </a:txBody>
                  <a:tcPr/>
                </a:tc>
                <a:extLst>
                  <a:ext uri="{0D108BD9-81ED-4DB2-BD59-A6C34878D82A}">
                    <a16:rowId xmlns:a16="http://schemas.microsoft.com/office/drawing/2014/main" val="10007"/>
                  </a:ext>
                </a:extLst>
              </a:tr>
              <a:tr h="370840">
                <a:tc>
                  <a:txBody>
                    <a:bodyPr/>
                    <a:lstStyle/>
                    <a:p>
                      <a:r>
                        <a:rPr lang="en-US" dirty="0"/>
                        <a:t>Netherlands</a:t>
                      </a:r>
                    </a:p>
                  </a:txBody>
                  <a:tcPr/>
                </a:tc>
                <a:tc>
                  <a:txBody>
                    <a:bodyPr/>
                    <a:lstStyle/>
                    <a:p>
                      <a:r>
                        <a:rPr lang="en-US" dirty="0"/>
                        <a:t>1698.98 (1451.95 – 1923.27)</a:t>
                      </a:r>
                    </a:p>
                  </a:txBody>
                  <a:tcPr/>
                </a:tc>
                <a:extLst>
                  <a:ext uri="{0D108BD9-81ED-4DB2-BD59-A6C34878D82A}">
                    <a16:rowId xmlns:a16="http://schemas.microsoft.com/office/drawing/2014/main" val="10008"/>
                  </a:ext>
                </a:extLst>
              </a:tr>
              <a:tr h="370840">
                <a:tc>
                  <a:txBody>
                    <a:bodyPr/>
                    <a:lstStyle/>
                    <a:p>
                      <a:r>
                        <a:rPr lang="en-US" dirty="0"/>
                        <a:t>Denmark</a:t>
                      </a:r>
                    </a:p>
                  </a:txBody>
                  <a:tcPr/>
                </a:tc>
                <a:tc>
                  <a:txBody>
                    <a:bodyPr/>
                    <a:lstStyle/>
                    <a:p>
                      <a:r>
                        <a:rPr lang="en-US" dirty="0"/>
                        <a:t>1860.91 (1569.67 – 2072.82)</a:t>
                      </a:r>
                    </a:p>
                  </a:txBody>
                  <a:tcPr/>
                </a:tc>
                <a:extLst>
                  <a:ext uri="{0D108BD9-81ED-4DB2-BD59-A6C34878D82A}">
                    <a16:rowId xmlns:a16="http://schemas.microsoft.com/office/drawing/2014/main" val="10009"/>
                  </a:ext>
                </a:extLst>
              </a:tr>
              <a:tr h="370840">
                <a:tc>
                  <a:txBody>
                    <a:bodyPr/>
                    <a:lstStyle/>
                    <a:p>
                      <a:r>
                        <a:rPr lang="en-US" dirty="0"/>
                        <a:t>United Kingdom</a:t>
                      </a:r>
                    </a:p>
                  </a:txBody>
                  <a:tcPr/>
                </a:tc>
                <a:tc>
                  <a:txBody>
                    <a:bodyPr/>
                    <a:lstStyle/>
                    <a:p>
                      <a:r>
                        <a:rPr lang="en-US" dirty="0"/>
                        <a:t>1912.73 (1657.06 – 2148.88)</a:t>
                      </a:r>
                    </a:p>
                  </a:txBody>
                  <a:tcPr/>
                </a:tc>
                <a:extLst>
                  <a:ext uri="{0D108BD9-81ED-4DB2-BD59-A6C34878D82A}">
                    <a16:rowId xmlns:a16="http://schemas.microsoft.com/office/drawing/2014/main" val="10010"/>
                  </a:ext>
                </a:extLst>
              </a:tr>
            </a:tbl>
          </a:graphicData>
        </a:graphic>
      </p:graphicFrame>
      <p:sp>
        <p:nvSpPr>
          <p:cNvPr id="5" name="Oval 4"/>
          <p:cNvSpPr/>
          <p:nvPr/>
        </p:nvSpPr>
        <p:spPr>
          <a:xfrm>
            <a:off x="1991544" y="5805264"/>
            <a:ext cx="2016224" cy="576064"/>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70C0"/>
                </a:solidFill>
              </a:rPr>
              <a:t>Attribution of modifiable risk factors to the total DALY rate of CRDs</a:t>
            </a:r>
          </a:p>
        </p:txBody>
      </p:sp>
      <p:graphicFrame>
        <p:nvGraphicFramePr>
          <p:cNvPr id="4" name="Content Placeholder 3"/>
          <p:cNvGraphicFramePr>
            <a:graphicFrameLocks noGrp="1"/>
          </p:cNvGraphicFramePr>
          <p:nvPr>
            <p:ph idx="1"/>
          </p:nvPr>
        </p:nvGraphicFramePr>
        <p:xfrm>
          <a:off x="1981200" y="1600202"/>
          <a:ext cx="5194920" cy="283691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nvGraphicFramePr>
        <p:xfrm>
          <a:off x="4799856" y="4293096"/>
          <a:ext cx="6336704" cy="2836910"/>
        </p:xfrm>
        <a:graphic>
          <a:graphicData uri="http://schemas.openxmlformats.org/drawingml/2006/chart">
            <c:chart xmlns:c="http://schemas.openxmlformats.org/drawingml/2006/chart" xmlns:r="http://schemas.openxmlformats.org/officeDocument/2006/relationships" r:id="rId4"/>
          </a:graphicData>
        </a:graphic>
      </p:graphicFrame>
      <p:sp>
        <p:nvSpPr>
          <p:cNvPr id="37890" name="AutoShape 2" descr="Map of Denmark | RailPass.com"/>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392145" y="2060848"/>
            <a:ext cx="1344041" cy="1302776"/>
          </a:xfrm>
          <a:prstGeom prst="rect">
            <a:avLst/>
          </a:prstGeom>
          <a:noFill/>
          <a:ln w="9525">
            <a:noFill/>
            <a:miter lim="800000"/>
            <a:headEnd/>
            <a:tailEnd/>
          </a:ln>
          <a:effectLst/>
        </p:spPr>
      </p:pic>
      <p:sp>
        <p:nvSpPr>
          <p:cNvPr id="37892" name="AutoShape 4" descr="Map of Portugal | RailPass.com"/>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 name="Picture 3"/>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9336360" y="2106128"/>
            <a:ext cx="1152128" cy="1106848"/>
          </a:xfrm>
          <a:prstGeom prst="rect">
            <a:avLst/>
          </a:prstGeom>
          <a:noFill/>
          <a:ln w="9525">
            <a:noFill/>
            <a:miter lim="800000"/>
            <a:headEnd/>
            <a:tailEnd/>
          </a:ln>
          <a:effectLst/>
        </p:spPr>
      </p:pic>
      <p:cxnSp>
        <p:nvCxnSpPr>
          <p:cNvPr id="15" name="Straight Arrow Connector 14"/>
          <p:cNvCxnSpPr/>
          <p:nvPr/>
        </p:nvCxnSpPr>
        <p:spPr>
          <a:xfrm flipH="1">
            <a:off x="8616280" y="2492896"/>
            <a:ext cx="1008112"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7" name="Picture 4"/>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1775521" y="5085184"/>
            <a:ext cx="901749" cy="1224136"/>
          </a:xfrm>
          <a:prstGeom prst="rect">
            <a:avLst/>
          </a:prstGeom>
          <a:noFill/>
          <a:ln w="9525">
            <a:noFill/>
            <a:miter lim="800000"/>
            <a:headEnd/>
            <a:tailEnd/>
          </a:ln>
          <a:effectLst/>
        </p:spPr>
      </p:pic>
      <p:pic>
        <p:nvPicPr>
          <p:cNvPr id="18" name="Picture 5"/>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2927648" y="5445224"/>
            <a:ext cx="1911312" cy="864096"/>
          </a:xfrm>
          <a:prstGeom prst="rect">
            <a:avLst/>
          </a:prstGeom>
          <a:noFill/>
          <a:ln w="9525">
            <a:noFill/>
            <a:miter lim="800000"/>
            <a:headEnd/>
            <a:tailEnd/>
          </a:ln>
          <a:effectLst/>
        </p:spPr>
      </p:pic>
      <p:cxnSp>
        <p:nvCxnSpPr>
          <p:cNvPr id="20" name="Straight Arrow Connector 19"/>
          <p:cNvCxnSpPr/>
          <p:nvPr/>
        </p:nvCxnSpPr>
        <p:spPr>
          <a:xfrm>
            <a:off x="2639616" y="5877272"/>
            <a:ext cx="432048"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1D95D4B-798E-C3B9-42C8-6CBE8BE66A1A}"/>
              </a:ext>
            </a:extLst>
          </p:cNvPr>
          <p:cNvSpPr txBox="1"/>
          <p:nvPr/>
        </p:nvSpPr>
        <p:spPr>
          <a:xfrm>
            <a:off x="1524000" y="2204865"/>
            <a:ext cx="683568" cy="646331"/>
          </a:xfrm>
          <a:prstGeom prst="rect">
            <a:avLst/>
          </a:prstGeom>
          <a:noFill/>
        </p:spPr>
        <p:txBody>
          <a:bodyPr wrap="square" rtlCol="0">
            <a:spAutoFit/>
          </a:bodyPr>
          <a:lstStyle/>
          <a:p>
            <a:r>
              <a:rPr lang="en-US" dirty="0"/>
              <a:t>%</a:t>
            </a:r>
          </a:p>
          <a:p>
            <a:r>
              <a:rPr lang="en-US" dirty="0"/>
              <a:t>DALY</a:t>
            </a:r>
          </a:p>
        </p:txBody>
      </p:sp>
      <p:sp>
        <p:nvSpPr>
          <p:cNvPr id="8" name="TextBox 7">
            <a:extLst>
              <a:ext uri="{FF2B5EF4-FFF2-40B4-BE49-F238E27FC236}">
                <a16:creationId xmlns:a16="http://schemas.microsoft.com/office/drawing/2014/main" id="{0FC8F2DF-7A58-C38F-519E-3EEBE46B95F8}"/>
              </a:ext>
            </a:extLst>
          </p:cNvPr>
          <p:cNvSpPr txBox="1"/>
          <p:nvPr/>
        </p:nvSpPr>
        <p:spPr>
          <a:xfrm>
            <a:off x="4583832" y="4798894"/>
            <a:ext cx="683568" cy="646331"/>
          </a:xfrm>
          <a:prstGeom prst="rect">
            <a:avLst/>
          </a:prstGeom>
          <a:noFill/>
        </p:spPr>
        <p:txBody>
          <a:bodyPr wrap="square" rtlCol="0">
            <a:spAutoFit/>
          </a:bodyPr>
          <a:lstStyle/>
          <a:p>
            <a:r>
              <a:rPr lang="en-US" dirty="0"/>
              <a:t>%</a:t>
            </a:r>
          </a:p>
          <a:p>
            <a:r>
              <a:rPr lang="en-US" dirty="0"/>
              <a:t>DALY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70C0"/>
                </a:solidFill>
              </a:rPr>
              <a:t>Attribution of modifiable risk factors to the total DALY rate of CRD</a:t>
            </a:r>
          </a:p>
        </p:txBody>
      </p:sp>
      <p:sp>
        <p:nvSpPr>
          <p:cNvPr id="37890" name="AutoShape 2" descr="Map of Denmark | RailPass.com"/>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7892" name="AutoShape 4" descr="Map of Portugal | RailPass.com"/>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cxnSp>
        <p:nvCxnSpPr>
          <p:cNvPr id="15" name="Straight Arrow Connector 14"/>
          <p:cNvCxnSpPr/>
          <p:nvPr/>
        </p:nvCxnSpPr>
        <p:spPr>
          <a:xfrm flipH="1">
            <a:off x="8112224" y="2492896"/>
            <a:ext cx="864096"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143672" y="5589240"/>
            <a:ext cx="432048"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6" name="Content Placeholder 15"/>
          <p:cNvGraphicFramePr>
            <a:graphicFrameLocks noGrp="1"/>
          </p:cNvGraphicFramePr>
          <p:nvPr>
            <p:ph idx="1"/>
          </p:nvPr>
        </p:nvGraphicFramePr>
        <p:xfrm>
          <a:off x="1956048" y="1556792"/>
          <a:ext cx="5796136" cy="2808312"/>
        </p:xfrm>
        <a:graphic>
          <a:graphicData uri="http://schemas.openxmlformats.org/drawingml/2006/chart">
            <c:chart xmlns:c="http://schemas.openxmlformats.org/drawingml/2006/chart" xmlns:r="http://schemas.openxmlformats.org/officeDocument/2006/relationships" r:id="rId3"/>
          </a:graphicData>
        </a:graphic>
      </p:graphicFrame>
      <p:pic>
        <p:nvPicPr>
          <p:cNvPr id="19" name="Picture 3"/>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760296" y="1988840"/>
            <a:ext cx="1152128" cy="1106848"/>
          </a:xfrm>
          <a:prstGeom prst="rect">
            <a:avLst/>
          </a:prstGeom>
          <a:noFill/>
          <a:ln w="9525">
            <a:noFill/>
            <a:miter lim="800000"/>
            <a:headEnd/>
            <a:tailEnd/>
          </a:ln>
          <a:effectLst/>
        </p:spPr>
      </p:pic>
      <p:pic>
        <p:nvPicPr>
          <p:cNvPr id="21" name="Picture 5"/>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168008" y="2132856"/>
            <a:ext cx="1911312" cy="864096"/>
          </a:xfrm>
          <a:prstGeom prst="rect">
            <a:avLst/>
          </a:prstGeom>
          <a:noFill/>
          <a:ln w="9525">
            <a:noFill/>
            <a:miter lim="800000"/>
            <a:headEnd/>
            <a:tailEnd/>
          </a:ln>
          <a:effectLst/>
        </p:spPr>
      </p:pic>
      <p:graphicFrame>
        <p:nvGraphicFramePr>
          <p:cNvPr id="25" name="Chart 24"/>
          <p:cNvGraphicFramePr/>
          <p:nvPr/>
        </p:nvGraphicFramePr>
        <p:xfrm>
          <a:off x="5735960" y="3789040"/>
          <a:ext cx="4932040" cy="3068960"/>
        </p:xfrm>
        <a:graphic>
          <a:graphicData uri="http://schemas.openxmlformats.org/drawingml/2006/chart">
            <c:chart xmlns:c="http://schemas.openxmlformats.org/drawingml/2006/chart" xmlns:r="http://schemas.openxmlformats.org/officeDocument/2006/relationships" r:id="rId6"/>
          </a:graphicData>
        </a:graphic>
      </p:graphicFrame>
      <p:pic>
        <p:nvPicPr>
          <p:cNvPr id="27" name="Picture 6"/>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3647729" y="5013176"/>
            <a:ext cx="1804045" cy="1300274"/>
          </a:xfrm>
          <a:prstGeom prst="rect">
            <a:avLst/>
          </a:prstGeom>
          <a:noFill/>
          <a:ln w="9525">
            <a:noFill/>
            <a:miter lim="800000"/>
            <a:headEnd/>
            <a:tailEnd/>
          </a:ln>
          <a:effectLst/>
        </p:spPr>
      </p:pic>
      <p:pic>
        <p:nvPicPr>
          <p:cNvPr id="3" name="Picture 2">
            <a:extLst>
              <a:ext uri="{FF2B5EF4-FFF2-40B4-BE49-F238E27FC236}">
                <a16:creationId xmlns:a16="http://schemas.microsoft.com/office/drawing/2014/main" id="{ED6F8DCB-1CC7-93AB-4CE8-234B24C1C449}"/>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821714" y="4762712"/>
            <a:ext cx="1193341" cy="1550738"/>
          </a:xfrm>
          <a:prstGeom prst="rect">
            <a:avLst/>
          </a:prstGeom>
        </p:spPr>
      </p:pic>
      <p:sp>
        <p:nvSpPr>
          <p:cNvPr id="6" name="TextBox 5">
            <a:extLst>
              <a:ext uri="{FF2B5EF4-FFF2-40B4-BE49-F238E27FC236}">
                <a16:creationId xmlns:a16="http://schemas.microsoft.com/office/drawing/2014/main" id="{9B75931A-B66C-C8CC-007F-F1C68F5D5F9F}"/>
              </a:ext>
            </a:extLst>
          </p:cNvPr>
          <p:cNvSpPr txBox="1"/>
          <p:nvPr/>
        </p:nvSpPr>
        <p:spPr>
          <a:xfrm>
            <a:off x="1524000" y="2017755"/>
            <a:ext cx="683568" cy="646331"/>
          </a:xfrm>
          <a:prstGeom prst="rect">
            <a:avLst/>
          </a:prstGeom>
          <a:noFill/>
        </p:spPr>
        <p:txBody>
          <a:bodyPr wrap="square" rtlCol="0">
            <a:spAutoFit/>
          </a:bodyPr>
          <a:lstStyle/>
          <a:p>
            <a:r>
              <a:rPr lang="en-US" dirty="0"/>
              <a:t>%</a:t>
            </a:r>
          </a:p>
          <a:p>
            <a:r>
              <a:rPr lang="en-US" dirty="0"/>
              <a:t>DALY</a:t>
            </a:r>
          </a:p>
        </p:txBody>
      </p:sp>
      <p:sp>
        <p:nvSpPr>
          <p:cNvPr id="7" name="TextBox 6">
            <a:extLst>
              <a:ext uri="{FF2B5EF4-FFF2-40B4-BE49-F238E27FC236}">
                <a16:creationId xmlns:a16="http://schemas.microsoft.com/office/drawing/2014/main" id="{9AFBCFDF-3E5F-2AB5-CC5A-3C6038593AA4}"/>
              </a:ext>
            </a:extLst>
          </p:cNvPr>
          <p:cNvSpPr txBox="1"/>
          <p:nvPr/>
        </p:nvSpPr>
        <p:spPr>
          <a:xfrm>
            <a:off x="5412432" y="4221089"/>
            <a:ext cx="683568" cy="646331"/>
          </a:xfrm>
          <a:prstGeom prst="rect">
            <a:avLst/>
          </a:prstGeom>
          <a:noFill/>
        </p:spPr>
        <p:txBody>
          <a:bodyPr wrap="square" rtlCol="0">
            <a:spAutoFit/>
          </a:bodyPr>
          <a:lstStyle/>
          <a:p>
            <a:r>
              <a:rPr lang="en-US" dirty="0"/>
              <a:t>%</a:t>
            </a:r>
          </a:p>
          <a:p>
            <a:r>
              <a:rPr lang="en-US" dirty="0"/>
              <a:t>DALY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70C0"/>
                </a:solidFill>
              </a:rPr>
              <a:t>Attribution of modifiable risk factors to the total DALY rate  of CRD</a:t>
            </a:r>
          </a:p>
        </p:txBody>
      </p:sp>
      <p:sp>
        <p:nvSpPr>
          <p:cNvPr id="37890" name="AutoShape 2" descr="Map of Denmark | RailPass.com"/>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7892" name="AutoShape 4" descr="Map of Portugal | RailPass.com"/>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6"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760296" y="5162852"/>
            <a:ext cx="1296144" cy="1245204"/>
          </a:xfrm>
          <a:prstGeom prst="rect">
            <a:avLst/>
          </a:prstGeom>
          <a:noFill/>
          <a:ln w="9525">
            <a:noFill/>
            <a:miter lim="800000"/>
            <a:headEnd/>
            <a:tailEnd/>
          </a:ln>
          <a:effectLst/>
        </p:spPr>
      </p:pic>
      <p:graphicFrame>
        <p:nvGraphicFramePr>
          <p:cNvPr id="14" name="Content Placeholder 13"/>
          <p:cNvGraphicFramePr>
            <a:graphicFrameLocks noGrp="1"/>
          </p:cNvGraphicFramePr>
          <p:nvPr>
            <p:ph idx="1"/>
          </p:nvPr>
        </p:nvGraphicFramePr>
        <p:xfrm>
          <a:off x="1847528" y="1700808"/>
          <a:ext cx="6275040" cy="3384376"/>
        </p:xfrm>
        <a:graphic>
          <a:graphicData uri="http://schemas.openxmlformats.org/drawingml/2006/chart">
            <c:chart xmlns:c="http://schemas.openxmlformats.org/drawingml/2006/chart" xmlns:r="http://schemas.openxmlformats.org/officeDocument/2006/relationships" r:id="rId4"/>
          </a:graphicData>
        </a:graphic>
      </p:graphicFrame>
      <p:pic>
        <p:nvPicPr>
          <p:cNvPr id="17" name="Picture 9"/>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312025" y="5115924"/>
            <a:ext cx="1833761" cy="1442365"/>
          </a:xfrm>
          <a:prstGeom prst="rect">
            <a:avLst/>
          </a:prstGeom>
          <a:noFill/>
          <a:ln w="9525">
            <a:noFill/>
            <a:miter lim="800000"/>
            <a:headEnd/>
            <a:tailEnd/>
          </a:ln>
          <a:effectLst/>
        </p:spPr>
      </p:pic>
      <p:cxnSp>
        <p:nvCxnSpPr>
          <p:cNvPr id="22" name="Straight Arrow Connector 21"/>
          <p:cNvCxnSpPr/>
          <p:nvPr/>
        </p:nvCxnSpPr>
        <p:spPr>
          <a:xfrm>
            <a:off x="8184232" y="5805264"/>
            <a:ext cx="504056"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56ADD74-03F0-7372-0301-D520138EA8E2}"/>
              </a:ext>
            </a:extLst>
          </p:cNvPr>
          <p:cNvSpPr txBox="1"/>
          <p:nvPr/>
        </p:nvSpPr>
        <p:spPr>
          <a:xfrm>
            <a:off x="1775520" y="2204864"/>
            <a:ext cx="304800" cy="369332"/>
          </a:xfrm>
          <a:prstGeom prst="rect">
            <a:avLst/>
          </a:prstGeom>
          <a:noFill/>
        </p:spPr>
        <p:txBody>
          <a:bodyPr wrap="square" rtlCol="0">
            <a:spAutoFit/>
          </a:bodyPr>
          <a:lstStyle/>
          <a:p>
            <a:r>
              <a:rPr lang="en-US"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70C0"/>
                </a:solidFill>
              </a:rPr>
              <a:t>Conclusion</a:t>
            </a:r>
            <a:endParaRPr lang="en-US" dirty="0">
              <a:solidFill>
                <a:srgbClr val="0070C0"/>
              </a:solidFill>
            </a:endParaRPr>
          </a:p>
        </p:txBody>
      </p:sp>
      <p:sp>
        <p:nvSpPr>
          <p:cNvPr id="43016" name="AutoShape 8" descr="Map of The Netherlands | RailPass.com"/>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Content Placeholder 10"/>
          <p:cNvSpPr>
            <a:spLocks noGrp="1"/>
          </p:cNvSpPr>
          <p:nvPr>
            <p:ph idx="1"/>
          </p:nvPr>
        </p:nvSpPr>
        <p:spPr>
          <a:xfrm>
            <a:off x="1991544" y="1772817"/>
            <a:ext cx="8229600" cy="4525963"/>
          </a:xfrm>
        </p:spPr>
        <p:txBody>
          <a:bodyPr>
            <a:normAutofit/>
          </a:bodyPr>
          <a:lstStyle/>
          <a:p>
            <a:r>
              <a:rPr lang="en-US" sz="2400" dirty="0"/>
              <a:t>The burden of chronic respiratory diseases in 2019 is the highest in the</a:t>
            </a:r>
            <a:r>
              <a:rPr lang="nl-BE" sz="2400" dirty="0"/>
              <a:t> United Kingdom among all the countries in the WHO European region</a:t>
            </a:r>
          </a:p>
          <a:p>
            <a:endParaRPr lang="nl-BE" sz="2400" dirty="0"/>
          </a:p>
          <a:p>
            <a:r>
              <a:rPr lang="en-US" sz="2400" dirty="0"/>
              <a:t>The highest attribution of smoking, second-hand smoking, and particulate matter pollution was in Hungary</a:t>
            </a:r>
            <a:endParaRPr lang="nl-BE" sz="2400" dirty="0"/>
          </a:p>
          <a:p>
            <a:endParaRPr lang="nl-BE" sz="2400" dirty="0"/>
          </a:p>
          <a:p>
            <a:r>
              <a:rPr lang="nl-BE" sz="2400" dirty="0"/>
              <a:t>The high attribution of modifiable risk factors to the total burden of chronic respiratory diseases seems to be a wake-up call for the officials in environmental and occupational health. </a:t>
            </a:r>
            <a:endParaRPr lang="en-US" sz="2400" dirty="0"/>
          </a:p>
          <a:p>
            <a:endParaRPr lang="en-US" sz="2400" dirty="0"/>
          </a:p>
          <a:p>
            <a:endParaRPr lang="nl-BE" sz="2400" dirty="0"/>
          </a:p>
          <a:p>
            <a:endParaRPr lang="nl-BE" sz="2400" dirty="0"/>
          </a:p>
          <a:p>
            <a:endParaRPr lang="nl-BE" sz="2400" dirty="0"/>
          </a:p>
          <a:p>
            <a:endParaRPr lang="nl-BE" sz="2400" dirty="0"/>
          </a:p>
          <a:p>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Chronic respiratory diseases</a:t>
            </a:r>
          </a:p>
        </p:txBody>
      </p:sp>
      <p:sp>
        <p:nvSpPr>
          <p:cNvPr id="3" name="Content Placeholder 2"/>
          <p:cNvSpPr>
            <a:spLocks noGrp="1"/>
          </p:cNvSpPr>
          <p:nvPr>
            <p:ph idx="1"/>
          </p:nvPr>
        </p:nvSpPr>
        <p:spPr/>
        <p:txBody>
          <a:bodyPr>
            <a:normAutofit/>
          </a:bodyPr>
          <a:lstStyle/>
          <a:p>
            <a:r>
              <a:rPr lang="en-US" dirty="0"/>
              <a:t>Chronic respiratory diseases are diseases of the airways and other structures of the lung</a:t>
            </a:r>
          </a:p>
          <a:p>
            <a:r>
              <a:rPr lang="en-US" dirty="0"/>
              <a:t>Chronic respiratory diseases:</a:t>
            </a:r>
          </a:p>
          <a:p>
            <a:pPr lvl="1"/>
            <a:r>
              <a:rPr lang="en-US" dirty="0"/>
              <a:t>chronic obstructive pulmonary disease (COPD), asthma, pneumoconiosis, interstitial lung disease (ILD), and occupational lung diseases.</a:t>
            </a:r>
          </a:p>
          <a:p>
            <a:endParaRPr lang="en-US" dirty="0"/>
          </a:p>
        </p:txBody>
      </p:sp>
      <p:pic>
        <p:nvPicPr>
          <p:cNvPr id="5"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r="1358" b="24591"/>
          <a:stretch>
            <a:fillRect/>
          </a:stretch>
        </p:blipFill>
        <p:spPr bwMode="auto">
          <a:xfrm>
            <a:off x="8256240" y="4717611"/>
            <a:ext cx="1835696" cy="1787687"/>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7643192" cy="1143000"/>
          </a:xfrm>
        </p:spPr>
        <p:txBody>
          <a:bodyPr>
            <a:normAutofit fontScale="90000"/>
          </a:bodyPr>
          <a:lstStyle/>
          <a:p>
            <a:r>
              <a:rPr lang="en-US" dirty="0"/>
              <a:t>Sustainable development goal target 3.4</a:t>
            </a:r>
          </a:p>
        </p:txBody>
      </p:sp>
      <p:sp>
        <p:nvSpPr>
          <p:cNvPr id="3" name="Content Placeholder 2"/>
          <p:cNvSpPr>
            <a:spLocks noGrp="1"/>
          </p:cNvSpPr>
          <p:nvPr>
            <p:ph idx="1"/>
          </p:nvPr>
        </p:nvSpPr>
        <p:spPr>
          <a:xfrm>
            <a:off x="2207568" y="2276873"/>
            <a:ext cx="4834880" cy="2769171"/>
          </a:xfrm>
        </p:spPr>
        <p:txBody>
          <a:bodyPr>
            <a:normAutofit fontScale="92500"/>
          </a:bodyPr>
          <a:lstStyle/>
          <a:p>
            <a:r>
              <a:rPr lang="en-US" dirty="0"/>
              <a:t>The sustainable development goal (SDG) target 3.4, defined by the United Nations (UN), is a one-third reduction of premature mortality from non-communicable diseases (NCDs), including CRDs, by 2030.</a:t>
            </a:r>
          </a:p>
          <a:p>
            <a:endParaRPr lang="en-US" dirty="0"/>
          </a:p>
        </p:txBody>
      </p:sp>
      <p:sp>
        <p:nvSpPr>
          <p:cNvPr id="1026" name="AutoShape 2" descr="SDG 3.4: Reduce Mortality from Non-Communicable Diseases and Promote Mental  Health | ICCROM | Our Collections Matter"/>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3" cstate="print"/>
          <a:srcRect/>
          <a:stretch>
            <a:fillRect/>
          </a:stretch>
        </p:blipFill>
        <p:spPr bwMode="auto">
          <a:xfrm>
            <a:off x="7824192" y="1916832"/>
            <a:ext cx="2371986" cy="4329588"/>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70C0"/>
                </a:solidFill>
              </a:rPr>
              <a:t>Modifiable risk factors of CRD</a:t>
            </a:r>
            <a:endParaRPr lang="en-US" dirty="0"/>
          </a:p>
        </p:txBody>
      </p:sp>
      <p:graphicFrame>
        <p:nvGraphicFramePr>
          <p:cNvPr id="4" name="Content Placeholder 3"/>
          <p:cNvGraphicFramePr>
            <a:graphicFrameLocks noGrp="1"/>
          </p:cNvGraphicFramePr>
          <p:nvPr>
            <p:ph idx="1"/>
          </p:nvPr>
        </p:nvGraphicFramePr>
        <p:xfrm>
          <a:off x="2063552" y="1772817"/>
          <a:ext cx="8229600" cy="47853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70C0"/>
                </a:solidFill>
              </a:rPr>
              <a:t>Chronic respiratory diseases as public health issues</a:t>
            </a:r>
            <a:endParaRPr lang="en-US" b="1" dirty="0"/>
          </a:p>
        </p:txBody>
      </p:sp>
      <p:sp>
        <p:nvSpPr>
          <p:cNvPr id="4" name="Oval 3"/>
          <p:cNvSpPr/>
          <p:nvPr/>
        </p:nvSpPr>
        <p:spPr>
          <a:xfrm>
            <a:off x="4799856" y="1556792"/>
            <a:ext cx="2448272" cy="1656184"/>
          </a:xfrm>
          <a:prstGeom prst="ellipse">
            <a:avLst/>
          </a:prstGeom>
          <a:solidFill>
            <a:schemeClr val="bg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b="1" dirty="0">
                <a:solidFill>
                  <a:schemeClr val="tx1"/>
                </a:solidFill>
              </a:rPr>
              <a:t>3</a:t>
            </a:r>
            <a:r>
              <a:rPr lang="en-US" b="1" baseline="30000" dirty="0">
                <a:solidFill>
                  <a:schemeClr val="tx1"/>
                </a:solidFill>
              </a:rPr>
              <a:t>rd</a:t>
            </a:r>
            <a:r>
              <a:rPr lang="en-US" b="1" dirty="0">
                <a:solidFill>
                  <a:schemeClr val="tx1"/>
                </a:solidFill>
              </a:rPr>
              <a:t> leading cause of mortality </a:t>
            </a:r>
            <a:r>
              <a:rPr lang="en-US" dirty="0">
                <a:solidFill>
                  <a:schemeClr val="tx1"/>
                </a:solidFill>
              </a:rPr>
              <a:t>globally in 2019</a:t>
            </a:r>
          </a:p>
        </p:txBody>
      </p:sp>
      <p:sp>
        <p:nvSpPr>
          <p:cNvPr id="5" name="Content Placeholder 4"/>
          <p:cNvSpPr>
            <a:spLocks noGrp="1"/>
          </p:cNvSpPr>
          <p:nvPr>
            <p:ph idx="1"/>
          </p:nvPr>
        </p:nvSpPr>
        <p:spPr>
          <a:xfrm>
            <a:off x="1847528" y="1988841"/>
            <a:ext cx="2664296" cy="1728193"/>
          </a:xfrm>
          <a:prstGeom prst="ellipse">
            <a:avLst/>
          </a:prstGeom>
          <a:solidFill>
            <a:schemeClr val="bg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pPr marL="0" lvl="1" algn="ctr">
              <a:buNone/>
            </a:pPr>
            <a:r>
              <a:rPr lang="en-US" b="1" dirty="0">
                <a:solidFill>
                  <a:schemeClr val="tx1"/>
                </a:solidFill>
              </a:rPr>
              <a:t>3.91 million deaths </a:t>
            </a:r>
            <a:r>
              <a:rPr lang="en-US" dirty="0">
                <a:solidFill>
                  <a:schemeClr val="tx1"/>
                </a:solidFill>
              </a:rPr>
              <a:t>in 2017, accounting for </a:t>
            </a:r>
            <a:r>
              <a:rPr lang="en-US" b="1" dirty="0">
                <a:solidFill>
                  <a:schemeClr val="tx1"/>
                </a:solidFill>
              </a:rPr>
              <a:t>7% of all deaths </a:t>
            </a:r>
            <a:r>
              <a:rPr lang="en-US" dirty="0">
                <a:solidFill>
                  <a:schemeClr val="tx1"/>
                </a:solidFill>
              </a:rPr>
              <a:t>worldwide</a:t>
            </a:r>
          </a:p>
        </p:txBody>
      </p:sp>
      <p:sp>
        <p:nvSpPr>
          <p:cNvPr id="6" name="Oval 5"/>
          <p:cNvSpPr/>
          <p:nvPr/>
        </p:nvSpPr>
        <p:spPr>
          <a:xfrm>
            <a:off x="7752184" y="1412776"/>
            <a:ext cx="2736304" cy="2016224"/>
          </a:xfrm>
          <a:prstGeom prst="ellipse">
            <a:avLst/>
          </a:prstGeom>
          <a:solidFill>
            <a:schemeClr val="bg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dirty="0">
                <a:solidFill>
                  <a:schemeClr val="tx1"/>
                </a:solidFill>
              </a:rPr>
              <a:t>In 2019, </a:t>
            </a:r>
            <a:r>
              <a:rPr lang="en-US" b="1" dirty="0">
                <a:solidFill>
                  <a:schemeClr val="tx1"/>
                </a:solidFill>
              </a:rPr>
              <a:t>costs of about €380 billion annually </a:t>
            </a:r>
            <a:r>
              <a:rPr lang="en-US" dirty="0">
                <a:solidFill>
                  <a:schemeClr val="tx1"/>
                </a:solidFill>
              </a:rPr>
              <a:t>were attributable to the care of patients with CRDs</a:t>
            </a:r>
          </a:p>
        </p:txBody>
      </p:sp>
      <p:cxnSp>
        <p:nvCxnSpPr>
          <p:cNvPr id="8" name="Straight Arrow Connector 7"/>
          <p:cNvCxnSpPr/>
          <p:nvPr/>
        </p:nvCxnSpPr>
        <p:spPr>
          <a:xfrm flipH="1">
            <a:off x="8472264" y="3429000"/>
            <a:ext cx="792088" cy="21602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8112224" y="4293096"/>
            <a:ext cx="2304256" cy="1656184"/>
          </a:xfrm>
          <a:prstGeom prst="ellipse">
            <a:avLst/>
          </a:prstGeom>
          <a:solidFill>
            <a:schemeClr val="bg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dirty="0">
                <a:solidFill>
                  <a:schemeClr val="tx1"/>
                </a:solidFill>
              </a:rPr>
              <a:t>Disability-adjusted life-years (DALYs) lost </a:t>
            </a:r>
            <a:r>
              <a:rPr lang="en-US" b="1" dirty="0">
                <a:solidFill>
                  <a:schemeClr val="tx1"/>
                </a:solidFill>
              </a:rPr>
              <a:t>at least €280 billion </a:t>
            </a:r>
            <a:endParaRPr lang="en-US" dirty="0">
              <a:solidFill>
                <a:schemeClr val="tx1"/>
              </a:solidFill>
            </a:endParaRPr>
          </a:p>
        </p:txBody>
      </p:sp>
      <p:sp>
        <p:nvSpPr>
          <p:cNvPr id="12" name="Content Placeholder 4"/>
          <p:cNvSpPr txBox="1">
            <a:spLocks/>
          </p:cNvSpPr>
          <p:nvPr/>
        </p:nvSpPr>
        <p:spPr>
          <a:xfrm>
            <a:off x="4871864" y="4653136"/>
            <a:ext cx="2808312" cy="2016224"/>
          </a:xfrm>
          <a:prstGeom prst="ellipse">
            <a:avLst/>
          </a:prstGeom>
          <a:solidFill>
            <a:schemeClr val="bg1">
              <a:alpha val="0"/>
            </a:schemeClr>
          </a:solidFill>
          <a:ln w="25400" cap="flat" cmpd="sng" algn="ctr">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lvl="1" algn="ctr">
              <a:spcBef>
                <a:spcPct val="20000"/>
              </a:spcBef>
            </a:pPr>
            <a:r>
              <a:rPr lang="en-US" dirty="0">
                <a:solidFill>
                  <a:schemeClr val="tx1"/>
                </a:solidFill>
              </a:rPr>
              <a:t>By 2025 more than </a:t>
            </a:r>
            <a:r>
              <a:rPr lang="en-US" b="1" dirty="0">
                <a:solidFill>
                  <a:schemeClr val="tx1"/>
                </a:solidFill>
              </a:rPr>
              <a:t>50% of all Europeans will suffer from at least one type of allergy</a:t>
            </a:r>
            <a:endParaRPr lang="en-US" dirty="0">
              <a:solidFill>
                <a:schemeClr val="tx1"/>
              </a:solidFill>
            </a:endParaRPr>
          </a:p>
        </p:txBody>
      </p:sp>
      <p:sp>
        <p:nvSpPr>
          <p:cNvPr id="14" name="Oval 13"/>
          <p:cNvSpPr/>
          <p:nvPr/>
        </p:nvSpPr>
        <p:spPr>
          <a:xfrm>
            <a:off x="1703512" y="3933056"/>
            <a:ext cx="3203848" cy="2232248"/>
          </a:xfrm>
          <a:prstGeom prst="ellipse">
            <a:avLst/>
          </a:prstGeom>
          <a:solidFill>
            <a:schemeClr val="bg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dirty="0">
                <a:solidFill>
                  <a:schemeClr val="tx1"/>
                </a:solidFill>
              </a:rPr>
              <a:t>Asthma and allergic rhinitis are reason  in more than </a:t>
            </a:r>
            <a:r>
              <a:rPr lang="en-US" b="1" dirty="0">
                <a:solidFill>
                  <a:schemeClr val="tx1"/>
                </a:solidFill>
              </a:rPr>
              <a:t>100 million lost workdays and missed school days in Europe every year</a:t>
            </a:r>
            <a:r>
              <a:rPr lang="en-US" dirty="0">
                <a:solidFill>
                  <a:schemeClr val="tx1"/>
                </a:solidFill>
              </a:rPr>
              <a:t>. </a:t>
            </a:r>
          </a:p>
        </p:txBody>
      </p:sp>
      <p:sp>
        <p:nvSpPr>
          <p:cNvPr id="19" name="Oval 18"/>
          <p:cNvSpPr/>
          <p:nvPr/>
        </p:nvSpPr>
        <p:spPr>
          <a:xfrm>
            <a:off x="6384032" y="3068960"/>
            <a:ext cx="2160240" cy="1584176"/>
          </a:xfrm>
          <a:prstGeom prst="ellipse">
            <a:avLst/>
          </a:prstGeom>
          <a:solidFill>
            <a:schemeClr val="bg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dirty="0">
                <a:solidFill>
                  <a:schemeClr val="tx1"/>
                </a:solidFill>
              </a:rPr>
              <a:t>Costs of </a:t>
            </a:r>
            <a:r>
              <a:rPr lang="en-US" b="1" dirty="0">
                <a:solidFill>
                  <a:schemeClr val="tx1"/>
                </a:solidFill>
              </a:rPr>
              <a:t>lost productivity at least €42 billion</a:t>
            </a:r>
          </a:p>
        </p:txBody>
      </p:sp>
      <p:cxnSp>
        <p:nvCxnSpPr>
          <p:cNvPr id="22" name="Straight Arrow Connector 21"/>
          <p:cNvCxnSpPr/>
          <p:nvPr/>
        </p:nvCxnSpPr>
        <p:spPr>
          <a:xfrm>
            <a:off x="9264352" y="3429000"/>
            <a:ext cx="360040" cy="7920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Aim </a:t>
            </a:r>
          </a:p>
        </p:txBody>
      </p:sp>
      <p:sp>
        <p:nvSpPr>
          <p:cNvPr id="3" name="Content Placeholder 2"/>
          <p:cNvSpPr>
            <a:spLocks noGrp="1"/>
          </p:cNvSpPr>
          <p:nvPr>
            <p:ph idx="1"/>
          </p:nvPr>
        </p:nvSpPr>
        <p:spPr/>
        <p:txBody>
          <a:bodyPr/>
          <a:lstStyle/>
          <a:p>
            <a:r>
              <a:rPr lang="nl-BE" dirty="0"/>
              <a:t>To examine the burden attributable to modifiable risk factors in the ten countries with the highest burden of chronic respiratory diseases in the European region of the World Health Organization.</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2530" name="Picture 2" descr="Sexual health in Europe Dr Keith Radcliffe European Regional Director  International Union against Sexually Transmitted Infections (IUSTI) - ppt  download"/>
          <p:cNvPicPr>
            <a:picLocks noChangeAspect="1" noChangeArrowheads="1"/>
          </p:cNvPicPr>
          <p:nvPr/>
        </p:nvPicPr>
        <p:blipFill>
          <a:blip r:embed="rId3" cstate="print"/>
          <a:srcRect/>
          <a:stretch>
            <a:fillRect/>
          </a:stretch>
        </p:blipFill>
        <p:spPr bwMode="auto">
          <a:xfrm>
            <a:off x="1524000" y="1"/>
            <a:ext cx="9144000" cy="685800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548680"/>
            <a:ext cx="8229600" cy="850106"/>
          </a:xfrm>
        </p:spPr>
        <p:txBody>
          <a:bodyPr>
            <a:normAutofit fontScale="90000"/>
          </a:bodyPr>
          <a:lstStyle/>
          <a:p>
            <a:r>
              <a:rPr lang="en-US" b="1" dirty="0">
                <a:solidFill>
                  <a:srgbClr val="0070C0"/>
                </a:solidFill>
              </a:rPr>
              <a:t>Methods</a:t>
            </a:r>
            <a:br>
              <a:rPr lang="en-US" b="1" dirty="0">
                <a:solidFill>
                  <a:srgbClr val="0070C0"/>
                </a:solidFill>
              </a:rPr>
            </a:br>
            <a:endParaRPr lang="en-US" dirty="0">
              <a:solidFill>
                <a:srgbClr val="0070C0"/>
              </a:solidFill>
            </a:endParaRPr>
          </a:p>
        </p:txBody>
      </p:sp>
      <p:sp>
        <p:nvSpPr>
          <p:cNvPr id="3" name="Content Placeholder 2"/>
          <p:cNvSpPr>
            <a:spLocks noGrp="1"/>
          </p:cNvSpPr>
          <p:nvPr>
            <p:ph idx="1"/>
          </p:nvPr>
        </p:nvSpPr>
        <p:spPr>
          <a:xfrm>
            <a:off x="1981200" y="1268761"/>
            <a:ext cx="8229600" cy="4525963"/>
          </a:xfrm>
        </p:spPr>
        <p:txBody>
          <a:bodyPr/>
          <a:lstStyle/>
          <a:p>
            <a:r>
              <a:rPr lang="en-US" dirty="0"/>
              <a:t>Data from the 2019 Global Burden of Disease (GBD) study that is being conducted by the Institute of Health Metrics and Evaluation (IHME) (www.healthdata.org)</a:t>
            </a:r>
          </a:p>
          <a:p>
            <a:r>
              <a:rPr lang="nl-BE" dirty="0"/>
              <a:t>Disability-Adjusted Life-Years (DALY) rates of chronic respiratory diseases per 100,000 among general population </a:t>
            </a:r>
            <a:r>
              <a:rPr lang="en-US" dirty="0"/>
              <a:t>(95% uncertainty interval) </a:t>
            </a:r>
          </a:p>
          <a:p>
            <a:endParaRPr lang="en-US" dirty="0"/>
          </a:p>
        </p:txBody>
      </p:sp>
      <p:pic>
        <p:nvPicPr>
          <p:cNvPr id="6" name="Picture 1"/>
          <p:cNvPicPr>
            <a:picLocks noChangeAspect="1" noChangeArrowheads="1"/>
          </p:cNvPicPr>
          <p:nvPr/>
        </p:nvPicPr>
        <p:blipFill>
          <a:blip r:embed="rId3" cstate="email">
            <a:extLst>
              <a:ext uri="{28A0092B-C50C-407E-A947-70E740481C1C}">
                <a14:useLocalDpi xmlns:a14="http://schemas.microsoft.com/office/drawing/2010/main"/>
              </a:ext>
            </a:extLst>
          </a:blip>
          <a:srcRect t="6996" r="779" b="3908"/>
          <a:stretch>
            <a:fillRect/>
          </a:stretch>
        </p:blipFill>
        <p:spPr bwMode="auto">
          <a:xfrm>
            <a:off x="6240016" y="4509121"/>
            <a:ext cx="4042792" cy="204201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552" y="188640"/>
            <a:ext cx="8229600" cy="1143000"/>
          </a:xfrm>
        </p:spPr>
        <p:txBody>
          <a:bodyPr>
            <a:normAutofit fontScale="90000"/>
          </a:bodyPr>
          <a:lstStyle/>
          <a:p>
            <a:r>
              <a:rPr lang="nl-BE" b="1" dirty="0">
                <a:solidFill>
                  <a:srgbClr val="0070C0"/>
                </a:solidFill>
              </a:rPr>
              <a:t>Five modifiable risk factors examined</a:t>
            </a:r>
            <a:endParaRPr lang="en-US" b="1" dirty="0">
              <a:solidFill>
                <a:srgbClr val="0070C0"/>
              </a:solidFill>
            </a:endParaRPr>
          </a:p>
        </p:txBody>
      </p:sp>
      <p:sp>
        <p:nvSpPr>
          <p:cNvPr id="3" name="Content Placeholder 2"/>
          <p:cNvSpPr>
            <a:spLocks noGrp="1"/>
          </p:cNvSpPr>
          <p:nvPr>
            <p:ph idx="1"/>
          </p:nvPr>
        </p:nvSpPr>
        <p:spPr/>
        <p:txBody>
          <a:bodyPr>
            <a:normAutofit lnSpcReduction="10000"/>
          </a:bodyPr>
          <a:lstStyle/>
          <a:p>
            <a:r>
              <a:rPr lang="nl-BE" dirty="0"/>
              <a:t>Tobacco smoking</a:t>
            </a:r>
          </a:p>
          <a:p>
            <a:endParaRPr lang="nl-BE" dirty="0"/>
          </a:p>
          <a:p>
            <a:r>
              <a:rPr lang="nl-BE" dirty="0"/>
              <a:t>Second hand smoking</a:t>
            </a:r>
          </a:p>
          <a:p>
            <a:endParaRPr lang="nl-BE" dirty="0"/>
          </a:p>
          <a:p>
            <a:r>
              <a:rPr lang="nl-BE" dirty="0"/>
              <a:t>Particulate matter air pollution </a:t>
            </a:r>
          </a:p>
          <a:p>
            <a:endParaRPr lang="nl-BE" dirty="0"/>
          </a:p>
          <a:p>
            <a:r>
              <a:rPr lang="nl-BE" dirty="0"/>
              <a:t>Ambient ozone pollution</a:t>
            </a:r>
          </a:p>
          <a:p>
            <a:endParaRPr lang="nl-BE" dirty="0"/>
          </a:p>
          <a:p>
            <a:r>
              <a:rPr lang="nl-BE" dirty="0"/>
              <a:t>Occupational risks</a:t>
            </a:r>
            <a:endParaRPr lang="en-US" dirty="0"/>
          </a:p>
        </p:txBody>
      </p:sp>
      <p:pic>
        <p:nvPicPr>
          <p:cNvPr id="5"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591944" y="1196753"/>
            <a:ext cx="1180356" cy="880727"/>
          </a:xfrm>
          <a:prstGeom prst="rect">
            <a:avLst/>
          </a:prstGeom>
          <a:noFill/>
          <a:ln w="9525">
            <a:noFill/>
            <a:miter lim="800000"/>
            <a:headEnd/>
            <a:tailEnd/>
          </a:ln>
          <a:effectLst/>
        </p:spPr>
      </p:pic>
      <p:pic>
        <p:nvPicPr>
          <p:cNvPr id="6" name="Picture 2" descr="second hand smoke Causes Strokes"/>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384033" y="2132857"/>
            <a:ext cx="1315197" cy="878705"/>
          </a:xfrm>
          <a:prstGeom prst="rect">
            <a:avLst/>
          </a:prstGeom>
          <a:noFill/>
        </p:spPr>
      </p:pic>
      <p:pic>
        <p:nvPicPr>
          <p:cNvPr id="7" name="Picture 5"/>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824192" y="2996952"/>
            <a:ext cx="1332756" cy="883676"/>
          </a:xfrm>
          <a:prstGeom prst="rect">
            <a:avLst/>
          </a:prstGeom>
          <a:noFill/>
          <a:ln w="9525">
            <a:noFill/>
            <a:miter lim="800000"/>
            <a:headEnd/>
            <a:tailEnd/>
          </a:ln>
          <a:effectLst/>
        </p:spPr>
      </p:pic>
      <p:pic>
        <p:nvPicPr>
          <p:cNvPr id="8" name="Picture 6"/>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6384032" y="4005065"/>
            <a:ext cx="1368152" cy="907145"/>
          </a:xfrm>
          <a:prstGeom prst="rect">
            <a:avLst/>
          </a:prstGeom>
          <a:noFill/>
          <a:ln w="9525">
            <a:noFill/>
            <a:miter lim="800000"/>
            <a:headEnd/>
            <a:tailEnd/>
          </a:ln>
          <a:effectLst/>
        </p:spPr>
      </p:pic>
      <p:pic>
        <p:nvPicPr>
          <p:cNvPr id="9" name="Picture 7"/>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5663952" y="5157192"/>
            <a:ext cx="1406714" cy="936104"/>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947</TotalTime>
  <Words>1375</Words>
  <Application>Microsoft Office PowerPoint</Application>
  <PresentationFormat>Widescreen</PresentationFormat>
  <Paragraphs>145</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Attribution of modifiable risk factors to the total burden of chronic respiratory diseases </vt:lpstr>
      <vt:lpstr>Chronic respiratory diseases</vt:lpstr>
      <vt:lpstr>Sustainable development goal target 3.4</vt:lpstr>
      <vt:lpstr>Modifiable risk factors of CRD</vt:lpstr>
      <vt:lpstr>Chronic respiratory diseases as public health issues</vt:lpstr>
      <vt:lpstr>Aim </vt:lpstr>
      <vt:lpstr>PowerPoint Presentation</vt:lpstr>
      <vt:lpstr>Methods </vt:lpstr>
      <vt:lpstr>Five modifiable risk factors examined</vt:lpstr>
      <vt:lpstr>Estimates for ten countries</vt:lpstr>
      <vt:lpstr>Burden of chronic respiratory diseases in the 2019, countries with the highest burden in WHO European region</vt:lpstr>
      <vt:lpstr>Attribution of modifiable risk factors to the total DALY rate of CRDs</vt:lpstr>
      <vt:lpstr>Attribution of modifiable risk factors to the total DALY rate of CRD</vt:lpstr>
      <vt:lpstr>Attribution of modifiable risk factors to the total DALY rate  of CRD</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Yiota Mitroyianni</dc:creator>
  <cp:lastModifiedBy>Yiota Mitroyianni</cp:lastModifiedBy>
  <cp:revision>6</cp:revision>
  <dcterms:created xsi:type="dcterms:W3CDTF">2023-10-25T08:53:49Z</dcterms:created>
  <dcterms:modified xsi:type="dcterms:W3CDTF">2024-01-05T08:27:14Z</dcterms:modified>
</cp:coreProperties>
</file>