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660" r:id="rId2"/>
    <p:sldMasterId id="2147483817" r:id="rId3"/>
    <p:sldMasterId id="2147483724" r:id="rId4"/>
    <p:sldMasterId id="2147483662" r:id="rId5"/>
  </p:sldMasterIdLst>
  <p:notesMasterIdLst>
    <p:notesMasterId r:id="rId42"/>
  </p:notesMasterIdLst>
  <p:sldIdLst>
    <p:sldId id="256"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5" r:id="rId27"/>
    <p:sldId id="293" r:id="rId28"/>
    <p:sldId id="294"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6" d="100"/>
          <a:sy n="156" d="100"/>
        </p:scale>
        <p:origin x="34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9CB87-CE78-448E-AB71-9DE647071E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595719-C427-4DF9-9EED-C88890088C57}">
      <dgm:prSet/>
      <dgm:spPr/>
      <dgm:t>
        <a:bodyPr/>
        <a:lstStyle/>
        <a:p>
          <a:r>
            <a:rPr lang="en-US"/>
            <a:t>Chronic Obstructive Pulmonary Disease (COPD) is a widespread, preventable, and treatable disease characterized by persistent airflow restriction and respiratory symptoms often caused by significant exposure to harmful particles or gases, generally related to occupational exposure, outdoor and indoor air pollution (1). </a:t>
          </a:r>
        </a:p>
      </dgm:t>
    </dgm:pt>
    <dgm:pt modelId="{DB891D1E-ACD9-4D72-953C-5DE6DCFEA01A}" type="parTrans" cxnId="{BDDF932F-31CF-45DA-9407-C3FB53466194}">
      <dgm:prSet/>
      <dgm:spPr/>
      <dgm:t>
        <a:bodyPr/>
        <a:lstStyle/>
        <a:p>
          <a:endParaRPr lang="en-US"/>
        </a:p>
      </dgm:t>
    </dgm:pt>
    <dgm:pt modelId="{6238009F-1D02-42AE-BEBB-6BF3AC4ACF7F}" type="sibTrans" cxnId="{BDDF932F-31CF-45DA-9407-C3FB53466194}">
      <dgm:prSet/>
      <dgm:spPr/>
      <dgm:t>
        <a:bodyPr/>
        <a:lstStyle/>
        <a:p>
          <a:endParaRPr lang="en-US"/>
        </a:p>
      </dgm:t>
    </dgm:pt>
    <dgm:pt modelId="{225B59EF-ED33-476E-B598-2172CF3A275E}">
      <dgm:prSet/>
      <dgm:spPr/>
      <dgm:t>
        <a:bodyPr/>
        <a:lstStyle/>
        <a:p>
          <a:r>
            <a:rPr lang="en-US"/>
            <a:t>While basic risk factors in many countries include occupational exposure, outdoor, and indoor air pollution, the prevalence of COPD is often directly associated with the prevalence of tobacco use (2). </a:t>
          </a:r>
        </a:p>
      </dgm:t>
    </dgm:pt>
    <dgm:pt modelId="{02EB76D4-F9DF-4A71-9459-93A95E3B6971}" type="parTrans" cxnId="{80483619-9926-4AD8-85A4-B139FD08F097}">
      <dgm:prSet/>
      <dgm:spPr/>
      <dgm:t>
        <a:bodyPr/>
        <a:lstStyle/>
        <a:p>
          <a:endParaRPr lang="en-US"/>
        </a:p>
      </dgm:t>
    </dgm:pt>
    <dgm:pt modelId="{46E50101-4BE4-48A3-ABA9-F825C065E206}" type="sibTrans" cxnId="{80483619-9926-4AD8-85A4-B139FD08F097}">
      <dgm:prSet/>
      <dgm:spPr/>
      <dgm:t>
        <a:bodyPr/>
        <a:lstStyle/>
        <a:p>
          <a:endParaRPr lang="en-US"/>
        </a:p>
      </dgm:t>
    </dgm:pt>
    <dgm:pt modelId="{05975E2B-46A5-4E84-8196-D363044728FF}">
      <dgm:prSet/>
      <dgm:spPr/>
      <dgm:t>
        <a:bodyPr/>
        <a:lstStyle/>
        <a:p>
          <a:r>
            <a:rPr lang="en-US"/>
            <a:t>It is anticipated that due to the continuation of COPD risk factors and the aging of the world population, the prevalence and burden of COPD will increase in the next decade (3).</a:t>
          </a:r>
        </a:p>
      </dgm:t>
    </dgm:pt>
    <dgm:pt modelId="{2608191D-7252-40FC-A24D-4BA0167B2593}" type="parTrans" cxnId="{85C1A6B4-B4B5-433A-995C-2DC9AF91161F}">
      <dgm:prSet/>
      <dgm:spPr/>
      <dgm:t>
        <a:bodyPr/>
        <a:lstStyle/>
        <a:p>
          <a:endParaRPr lang="en-US"/>
        </a:p>
      </dgm:t>
    </dgm:pt>
    <dgm:pt modelId="{1F920B0C-2A80-4DC3-A07D-4FBC28312D13}" type="sibTrans" cxnId="{85C1A6B4-B4B5-433A-995C-2DC9AF91161F}">
      <dgm:prSet/>
      <dgm:spPr/>
      <dgm:t>
        <a:bodyPr/>
        <a:lstStyle/>
        <a:p>
          <a:endParaRPr lang="en-US"/>
        </a:p>
      </dgm:t>
    </dgm:pt>
    <dgm:pt modelId="{BC4D3D51-1886-49D3-A802-EF6580214B27}">
      <dgm:prSet/>
      <dgm:spPr/>
      <dgm:t>
        <a:bodyPr/>
        <a:lstStyle/>
        <a:p>
          <a:r>
            <a:rPr lang="en-US"/>
            <a:t>Currently, COPD is one of the top three causes of death worldwide, with 90% of these deaths occurring in low and middle-income countries. In 2012, COPD was responsible for the deaths of over 3 million people, constituting 6% of all global deaths (1)</a:t>
          </a:r>
        </a:p>
      </dgm:t>
    </dgm:pt>
    <dgm:pt modelId="{4BB250B2-1920-4C13-A309-8A3613D37F4A}" type="parTrans" cxnId="{9B257C35-6E71-4EE9-8D00-4DF47CCB446A}">
      <dgm:prSet/>
      <dgm:spPr/>
      <dgm:t>
        <a:bodyPr/>
        <a:lstStyle/>
        <a:p>
          <a:endParaRPr lang="en-US"/>
        </a:p>
      </dgm:t>
    </dgm:pt>
    <dgm:pt modelId="{367B5B0E-76DB-4DD2-BD83-E04303E35F3D}" type="sibTrans" cxnId="{9B257C35-6E71-4EE9-8D00-4DF47CCB446A}">
      <dgm:prSet/>
      <dgm:spPr/>
      <dgm:t>
        <a:bodyPr/>
        <a:lstStyle/>
        <a:p>
          <a:endParaRPr lang="en-US"/>
        </a:p>
      </dgm:t>
    </dgm:pt>
    <dgm:pt modelId="{5B518FE7-6733-4567-97A8-20F707ECB572}" type="pres">
      <dgm:prSet presAssocID="{4EB9CB87-CE78-448E-AB71-9DE647071E8C}" presName="linear" presStyleCnt="0">
        <dgm:presLayoutVars>
          <dgm:animLvl val="lvl"/>
          <dgm:resizeHandles val="exact"/>
        </dgm:presLayoutVars>
      </dgm:prSet>
      <dgm:spPr/>
    </dgm:pt>
    <dgm:pt modelId="{1C2E32B5-86E8-4E72-9293-8001C18C75A7}" type="pres">
      <dgm:prSet presAssocID="{37595719-C427-4DF9-9EED-C88890088C57}" presName="parentText" presStyleLbl="node1" presStyleIdx="0" presStyleCnt="4">
        <dgm:presLayoutVars>
          <dgm:chMax val="0"/>
          <dgm:bulletEnabled val="1"/>
        </dgm:presLayoutVars>
      </dgm:prSet>
      <dgm:spPr/>
    </dgm:pt>
    <dgm:pt modelId="{46A23F09-95AA-4D4B-98BF-7F810811C846}" type="pres">
      <dgm:prSet presAssocID="{6238009F-1D02-42AE-BEBB-6BF3AC4ACF7F}" presName="spacer" presStyleCnt="0"/>
      <dgm:spPr/>
    </dgm:pt>
    <dgm:pt modelId="{D88491D5-A97A-419E-B74E-95E8A95ACE98}" type="pres">
      <dgm:prSet presAssocID="{225B59EF-ED33-476E-B598-2172CF3A275E}" presName="parentText" presStyleLbl="node1" presStyleIdx="1" presStyleCnt="4">
        <dgm:presLayoutVars>
          <dgm:chMax val="0"/>
          <dgm:bulletEnabled val="1"/>
        </dgm:presLayoutVars>
      </dgm:prSet>
      <dgm:spPr/>
    </dgm:pt>
    <dgm:pt modelId="{84BC6146-48E8-4E3B-97F4-9D81D88DA10D}" type="pres">
      <dgm:prSet presAssocID="{46E50101-4BE4-48A3-ABA9-F825C065E206}" presName="spacer" presStyleCnt="0"/>
      <dgm:spPr/>
    </dgm:pt>
    <dgm:pt modelId="{71971852-1368-470A-BD59-44686A72AF36}" type="pres">
      <dgm:prSet presAssocID="{05975E2B-46A5-4E84-8196-D363044728FF}" presName="parentText" presStyleLbl="node1" presStyleIdx="2" presStyleCnt="4">
        <dgm:presLayoutVars>
          <dgm:chMax val="0"/>
          <dgm:bulletEnabled val="1"/>
        </dgm:presLayoutVars>
      </dgm:prSet>
      <dgm:spPr/>
    </dgm:pt>
    <dgm:pt modelId="{6F1E244B-894A-460F-BD9B-CA75A78FA319}" type="pres">
      <dgm:prSet presAssocID="{1F920B0C-2A80-4DC3-A07D-4FBC28312D13}" presName="spacer" presStyleCnt="0"/>
      <dgm:spPr/>
    </dgm:pt>
    <dgm:pt modelId="{7F6D02AD-3315-4DC5-8E0A-BBE6D4E8F6C1}" type="pres">
      <dgm:prSet presAssocID="{BC4D3D51-1886-49D3-A802-EF6580214B27}" presName="parentText" presStyleLbl="node1" presStyleIdx="3" presStyleCnt="4">
        <dgm:presLayoutVars>
          <dgm:chMax val="0"/>
          <dgm:bulletEnabled val="1"/>
        </dgm:presLayoutVars>
      </dgm:prSet>
      <dgm:spPr/>
    </dgm:pt>
  </dgm:ptLst>
  <dgm:cxnLst>
    <dgm:cxn modelId="{C6DBE00C-43C3-457E-8B1D-642E02FA04C5}" type="presOf" srcId="{37595719-C427-4DF9-9EED-C88890088C57}" destId="{1C2E32B5-86E8-4E72-9293-8001C18C75A7}" srcOrd="0" destOrd="0" presId="urn:microsoft.com/office/officeart/2005/8/layout/vList2"/>
    <dgm:cxn modelId="{80483619-9926-4AD8-85A4-B139FD08F097}" srcId="{4EB9CB87-CE78-448E-AB71-9DE647071E8C}" destId="{225B59EF-ED33-476E-B598-2172CF3A275E}" srcOrd="1" destOrd="0" parTransId="{02EB76D4-F9DF-4A71-9459-93A95E3B6971}" sibTransId="{46E50101-4BE4-48A3-ABA9-F825C065E206}"/>
    <dgm:cxn modelId="{BDDF932F-31CF-45DA-9407-C3FB53466194}" srcId="{4EB9CB87-CE78-448E-AB71-9DE647071E8C}" destId="{37595719-C427-4DF9-9EED-C88890088C57}" srcOrd="0" destOrd="0" parTransId="{DB891D1E-ACD9-4D72-953C-5DE6DCFEA01A}" sibTransId="{6238009F-1D02-42AE-BEBB-6BF3AC4ACF7F}"/>
    <dgm:cxn modelId="{9B257C35-6E71-4EE9-8D00-4DF47CCB446A}" srcId="{4EB9CB87-CE78-448E-AB71-9DE647071E8C}" destId="{BC4D3D51-1886-49D3-A802-EF6580214B27}" srcOrd="3" destOrd="0" parTransId="{4BB250B2-1920-4C13-A309-8A3613D37F4A}" sibTransId="{367B5B0E-76DB-4DD2-BD83-E04303E35F3D}"/>
    <dgm:cxn modelId="{85C1A6B4-B4B5-433A-995C-2DC9AF91161F}" srcId="{4EB9CB87-CE78-448E-AB71-9DE647071E8C}" destId="{05975E2B-46A5-4E84-8196-D363044728FF}" srcOrd="2" destOrd="0" parTransId="{2608191D-7252-40FC-A24D-4BA0167B2593}" sibTransId="{1F920B0C-2A80-4DC3-A07D-4FBC28312D13}"/>
    <dgm:cxn modelId="{68BDA2C1-EAA4-48C2-9C8C-28D4CE939F60}" type="presOf" srcId="{05975E2B-46A5-4E84-8196-D363044728FF}" destId="{71971852-1368-470A-BD59-44686A72AF36}" srcOrd="0" destOrd="0" presId="urn:microsoft.com/office/officeart/2005/8/layout/vList2"/>
    <dgm:cxn modelId="{1D2888C2-C781-4FC8-8682-7CCA7914B051}" type="presOf" srcId="{BC4D3D51-1886-49D3-A802-EF6580214B27}" destId="{7F6D02AD-3315-4DC5-8E0A-BBE6D4E8F6C1}" srcOrd="0" destOrd="0" presId="urn:microsoft.com/office/officeart/2005/8/layout/vList2"/>
    <dgm:cxn modelId="{22136BED-FDD9-4C1B-BAE3-16AFAD533924}" type="presOf" srcId="{225B59EF-ED33-476E-B598-2172CF3A275E}" destId="{D88491D5-A97A-419E-B74E-95E8A95ACE98}" srcOrd="0" destOrd="0" presId="urn:microsoft.com/office/officeart/2005/8/layout/vList2"/>
    <dgm:cxn modelId="{1100EAEF-87E4-42EF-8F6A-DE6A9D2D5668}" type="presOf" srcId="{4EB9CB87-CE78-448E-AB71-9DE647071E8C}" destId="{5B518FE7-6733-4567-97A8-20F707ECB572}" srcOrd="0" destOrd="0" presId="urn:microsoft.com/office/officeart/2005/8/layout/vList2"/>
    <dgm:cxn modelId="{2211A7E9-EAEA-4BAC-B84D-AF9E89039E6C}" type="presParOf" srcId="{5B518FE7-6733-4567-97A8-20F707ECB572}" destId="{1C2E32B5-86E8-4E72-9293-8001C18C75A7}" srcOrd="0" destOrd="0" presId="urn:microsoft.com/office/officeart/2005/8/layout/vList2"/>
    <dgm:cxn modelId="{CCF293E3-0130-49B4-9DE8-B0573FE0EDF4}" type="presParOf" srcId="{5B518FE7-6733-4567-97A8-20F707ECB572}" destId="{46A23F09-95AA-4D4B-98BF-7F810811C846}" srcOrd="1" destOrd="0" presId="urn:microsoft.com/office/officeart/2005/8/layout/vList2"/>
    <dgm:cxn modelId="{C285EACE-7D89-416C-9D80-8D281885BE67}" type="presParOf" srcId="{5B518FE7-6733-4567-97A8-20F707ECB572}" destId="{D88491D5-A97A-419E-B74E-95E8A95ACE98}" srcOrd="2" destOrd="0" presId="urn:microsoft.com/office/officeart/2005/8/layout/vList2"/>
    <dgm:cxn modelId="{441A6F44-0917-4280-B26E-B1F454A1A780}" type="presParOf" srcId="{5B518FE7-6733-4567-97A8-20F707ECB572}" destId="{84BC6146-48E8-4E3B-97F4-9D81D88DA10D}" srcOrd="3" destOrd="0" presId="urn:microsoft.com/office/officeart/2005/8/layout/vList2"/>
    <dgm:cxn modelId="{ECE2CA21-CE05-41B3-821E-753798A46E23}" type="presParOf" srcId="{5B518FE7-6733-4567-97A8-20F707ECB572}" destId="{71971852-1368-470A-BD59-44686A72AF36}" srcOrd="4" destOrd="0" presId="urn:microsoft.com/office/officeart/2005/8/layout/vList2"/>
    <dgm:cxn modelId="{854F380D-11C7-429F-911F-2C80A4875803}" type="presParOf" srcId="{5B518FE7-6733-4567-97A8-20F707ECB572}" destId="{6F1E244B-894A-460F-BD9B-CA75A78FA319}" srcOrd="5" destOrd="0" presId="urn:microsoft.com/office/officeart/2005/8/layout/vList2"/>
    <dgm:cxn modelId="{6F38F1A1-AC6D-4577-90EF-AFAC27F89005}" type="presParOf" srcId="{5B518FE7-6733-4567-97A8-20F707ECB572}" destId="{7F6D02AD-3315-4DC5-8E0A-BBE6D4E8F6C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972309-3949-4976-876F-B8633CCB6EC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4A69486-67A0-4D54-A3EB-0BE06D1C483B}">
      <dgm:prSet/>
      <dgm:spPr/>
      <dgm:t>
        <a:bodyPr/>
        <a:lstStyle/>
        <a:p>
          <a:r>
            <a:rPr lang="tr-TR"/>
            <a:t>T</a:t>
          </a:r>
          <a:r>
            <a:rPr lang="en-US"/>
            <a:t>he average cigarette usage was found to be 34.27 ± 20.86 pack-years. </a:t>
          </a:r>
        </a:p>
      </dgm:t>
    </dgm:pt>
    <dgm:pt modelId="{7400C9C7-4985-49BF-A9C9-80E0462CA349}" type="parTrans" cxnId="{9C51D44B-962C-4A40-9773-357915E53AFA}">
      <dgm:prSet/>
      <dgm:spPr/>
      <dgm:t>
        <a:bodyPr/>
        <a:lstStyle/>
        <a:p>
          <a:endParaRPr lang="en-US"/>
        </a:p>
      </dgm:t>
    </dgm:pt>
    <dgm:pt modelId="{C800460B-71CC-4802-9E06-9AA734B162D1}" type="sibTrans" cxnId="{9C51D44B-962C-4A40-9773-357915E53AFA}">
      <dgm:prSet/>
      <dgm:spPr/>
      <dgm:t>
        <a:bodyPr/>
        <a:lstStyle/>
        <a:p>
          <a:endParaRPr lang="en-US"/>
        </a:p>
      </dgm:t>
    </dgm:pt>
    <dgm:pt modelId="{0FDC10A9-A3F7-4CE3-A596-80B815EB7929}">
      <dgm:prSet/>
      <dgm:spPr/>
      <dgm:t>
        <a:bodyPr/>
        <a:lstStyle/>
        <a:p>
          <a:r>
            <a:rPr lang="en-US"/>
            <a:t>In a study conducted in Turkey, the average cigarette usage was determined to be 46 pack-years. </a:t>
          </a:r>
        </a:p>
      </dgm:t>
    </dgm:pt>
    <dgm:pt modelId="{6490F9C1-42E2-492A-9112-982E8562669B}" type="parTrans" cxnId="{DE15745D-FA0D-43D8-8644-7919BFBC11A7}">
      <dgm:prSet/>
      <dgm:spPr/>
      <dgm:t>
        <a:bodyPr/>
        <a:lstStyle/>
        <a:p>
          <a:endParaRPr lang="en-US"/>
        </a:p>
      </dgm:t>
    </dgm:pt>
    <dgm:pt modelId="{EA48E357-5F14-4BA1-BA31-7247DE74158C}" type="sibTrans" cxnId="{DE15745D-FA0D-43D8-8644-7919BFBC11A7}">
      <dgm:prSet/>
      <dgm:spPr/>
      <dgm:t>
        <a:bodyPr/>
        <a:lstStyle/>
        <a:p>
          <a:endParaRPr lang="en-US"/>
        </a:p>
      </dgm:t>
    </dgm:pt>
    <dgm:pt modelId="{B44B47A2-56A6-4A85-B76F-4CED3437B052}">
      <dgm:prSet/>
      <dgm:spPr/>
      <dgm:t>
        <a:bodyPr/>
        <a:lstStyle/>
        <a:p>
          <a:r>
            <a:rPr lang="en-US"/>
            <a:t>The lower average pack-years in our study may be associated with participants not being in the advanced stage of COPD according to the unified assessment system.</a:t>
          </a:r>
        </a:p>
      </dgm:t>
    </dgm:pt>
    <dgm:pt modelId="{9A408B60-9B39-4EB3-A690-529C487A84F6}" type="parTrans" cxnId="{C5E66E9A-8451-4528-9C33-72DC51780C24}">
      <dgm:prSet/>
      <dgm:spPr/>
      <dgm:t>
        <a:bodyPr/>
        <a:lstStyle/>
        <a:p>
          <a:endParaRPr lang="en-US"/>
        </a:p>
      </dgm:t>
    </dgm:pt>
    <dgm:pt modelId="{5191B9DC-E0B8-4AFC-9FAD-202E3D8553AE}" type="sibTrans" cxnId="{C5E66E9A-8451-4528-9C33-72DC51780C24}">
      <dgm:prSet/>
      <dgm:spPr/>
      <dgm:t>
        <a:bodyPr/>
        <a:lstStyle/>
        <a:p>
          <a:endParaRPr lang="en-US"/>
        </a:p>
      </dgm:t>
    </dgm:pt>
    <dgm:pt modelId="{512A6B22-D0C0-433C-8DCC-4A6D5161469A}" type="pres">
      <dgm:prSet presAssocID="{F7972309-3949-4976-876F-B8633CCB6EC1}" presName="vert0" presStyleCnt="0">
        <dgm:presLayoutVars>
          <dgm:dir/>
          <dgm:animOne val="branch"/>
          <dgm:animLvl val="lvl"/>
        </dgm:presLayoutVars>
      </dgm:prSet>
      <dgm:spPr/>
    </dgm:pt>
    <dgm:pt modelId="{BB724FF6-F166-43BD-B518-4BE68014861C}" type="pres">
      <dgm:prSet presAssocID="{F4A69486-67A0-4D54-A3EB-0BE06D1C483B}" presName="thickLine" presStyleLbl="alignNode1" presStyleIdx="0" presStyleCnt="3"/>
      <dgm:spPr/>
    </dgm:pt>
    <dgm:pt modelId="{B4B76A6B-E2B4-4A86-AFFB-92B607766C30}" type="pres">
      <dgm:prSet presAssocID="{F4A69486-67A0-4D54-A3EB-0BE06D1C483B}" presName="horz1" presStyleCnt="0"/>
      <dgm:spPr/>
    </dgm:pt>
    <dgm:pt modelId="{7E0FE48B-3B1D-4CFB-BEE3-DEDD7815C8EE}" type="pres">
      <dgm:prSet presAssocID="{F4A69486-67A0-4D54-A3EB-0BE06D1C483B}" presName="tx1" presStyleLbl="revTx" presStyleIdx="0" presStyleCnt="3"/>
      <dgm:spPr/>
    </dgm:pt>
    <dgm:pt modelId="{F64FCF9A-2621-4383-BD74-EA9678CC5A4F}" type="pres">
      <dgm:prSet presAssocID="{F4A69486-67A0-4D54-A3EB-0BE06D1C483B}" presName="vert1" presStyleCnt="0"/>
      <dgm:spPr/>
    </dgm:pt>
    <dgm:pt modelId="{8E799053-51E2-44FF-9906-9BDC9FEC0093}" type="pres">
      <dgm:prSet presAssocID="{0FDC10A9-A3F7-4CE3-A596-80B815EB7929}" presName="thickLine" presStyleLbl="alignNode1" presStyleIdx="1" presStyleCnt="3"/>
      <dgm:spPr/>
    </dgm:pt>
    <dgm:pt modelId="{A0BE6F97-FEF5-4057-97F8-34E9C4767AF5}" type="pres">
      <dgm:prSet presAssocID="{0FDC10A9-A3F7-4CE3-A596-80B815EB7929}" presName="horz1" presStyleCnt="0"/>
      <dgm:spPr/>
    </dgm:pt>
    <dgm:pt modelId="{03192137-DD69-435B-A995-E60033A7CC5D}" type="pres">
      <dgm:prSet presAssocID="{0FDC10A9-A3F7-4CE3-A596-80B815EB7929}" presName="tx1" presStyleLbl="revTx" presStyleIdx="1" presStyleCnt="3"/>
      <dgm:spPr/>
    </dgm:pt>
    <dgm:pt modelId="{971C1035-79D2-4BC9-B8F7-2F947E19ABD2}" type="pres">
      <dgm:prSet presAssocID="{0FDC10A9-A3F7-4CE3-A596-80B815EB7929}" presName="vert1" presStyleCnt="0"/>
      <dgm:spPr/>
    </dgm:pt>
    <dgm:pt modelId="{53C75A36-010D-4805-B683-039B27FA00BB}" type="pres">
      <dgm:prSet presAssocID="{B44B47A2-56A6-4A85-B76F-4CED3437B052}" presName="thickLine" presStyleLbl="alignNode1" presStyleIdx="2" presStyleCnt="3"/>
      <dgm:spPr/>
    </dgm:pt>
    <dgm:pt modelId="{250E937F-3B1B-4DC0-9B6B-B76398132EE9}" type="pres">
      <dgm:prSet presAssocID="{B44B47A2-56A6-4A85-B76F-4CED3437B052}" presName="horz1" presStyleCnt="0"/>
      <dgm:spPr/>
    </dgm:pt>
    <dgm:pt modelId="{DCCD57BF-9E44-46EF-A1A2-95BF72F88F70}" type="pres">
      <dgm:prSet presAssocID="{B44B47A2-56A6-4A85-B76F-4CED3437B052}" presName="tx1" presStyleLbl="revTx" presStyleIdx="2" presStyleCnt="3"/>
      <dgm:spPr/>
    </dgm:pt>
    <dgm:pt modelId="{94A42F1D-9031-4C77-B185-E8A8CE4FDB1B}" type="pres">
      <dgm:prSet presAssocID="{B44B47A2-56A6-4A85-B76F-4CED3437B052}" presName="vert1" presStyleCnt="0"/>
      <dgm:spPr/>
    </dgm:pt>
  </dgm:ptLst>
  <dgm:cxnLst>
    <dgm:cxn modelId="{8F3DDB12-AB70-4703-87C1-6542EE571314}" type="presOf" srcId="{F7972309-3949-4976-876F-B8633CCB6EC1}" destId="{512A6B22-D0C0-433C-8DCC-4A6D5161469A}" srcOrd="0" destOrd="0" presId="urn:microsoft.com/office/officeart/2008/layout/LinedList"/>
    <dgm:cxn modelId="{DE15745D-FA0D-43D8-8644-7919BFBC11A7}" srcId="{F7972309-3949-4976-876F-B8633CCB6EC1}" destId="{0FDC10A9-A3F7-4CE3-A596-80B815EB7929}" srcOrd="1" destOrd="0" parTransId="{6490F9C1-42E2-492A-9112-982E8562669B}" sibTransId="{EA48E357-5F14-4BA1-BA31-7247DE74158C}"/>
    <dgm:cxn modelId="{9C51D44B-962C-4A40-9773-357915E53AFA}" srcId="{F7972309-3949-4976-876F-B8633CCB6EC1}" destId="{F4A69486-67A0-4D54-A3EB-0BE06D1C483B}" srcOrd="0" destOrd="0" parTransId="{7400C9C7-4985-49BF-A9C9-80E0462CA349}" sibTransId="{C800460B-71CC-4802-9E06-9AA734B162D1}"/>
    <dgm:cxn modelId="{39FAAF80-421F-4983-9E32-890EC73944C0}" type="presOf" srcId="{F4A69486-67A0-4D54-A3EB-0BE06D1C483B}" destId="{7E0FE48B-3B1D-4CFB-BEE3-DEDD7815C8EE}" srcOrd="0" destOrd="0" presId="urn:microsoft.com/office/officeart/2008/layout/LinedList"/>
    <dgm:cxn modelId="{C5E66E9A-8451-4528-9C33-72DC51780C24}" srcId="{F7972309-3949-4976-876F-B8633CCB6EC1}" destId="{B44B47A2-56A6-4A85-B76F-4CED3437B052}" srcOrd="2" destOrd="0" parTransId="{9A408B60-9B39-4EB3-A690-529C487A84F6}" sibTransId="{5191B9DC-E0B8-4AFC-9FAD-202E3D8553AE}"/>
    <dgm:cxn modelId="{F4767A9A-A71D-4504-97DA-02646FB8F6F3}" type="presOf" srcId="{B44B47A2-56A6-4A85-B76F-4CED3437B052}" destId="{DCCD57BF-9E44-46EF-A1A2-95BF72F88F70}" srcOrd="0" destOrd="0" presId="urn:microsoft.com/office/officeart/2008/layout/LinedList"/>
    <dgm:cxn modelId="{A22A8FB5-0869-48EA-9AB1-3FDE405DBBBC}" type="presOf" srcId="{0FDC10A9-A3F7-4CE3-A596-80B815EB7929}" destId="{03192137-DD69-435B-A995-E60033A7CC5D}" srcOrd="0" destOrd="0" presId="urn:microsoft.com/office/officeart/2008/layout/LinedList"/>
    <dgm:cxn modelId="{2822FB4F-9AEC-4833-98F1-9FC4E6D6FA11}" type="presParOf" srcId="{512A6B22-D0C0-433C-8DCC-4A6D5161469A}" destId="{BB724FF6-F166-43BD-B518-4BE68014861C}" srcOrd="0" destOrd="0" presId="urn:microsoft.com/office/officeart/2008/layout/LinedList"/>
    <dgm:cxn modelId="{CADA8F18-A14B-414E-9A18-6CFCC18E12BF}" type="presParOf" srcId="{512A6B22-D0C0-433C-8DCC-4A6D5161469A}" destId="{B4B76A6B-E2B4-4A86-AFFB-92B607766C30}" srcOrd="1" destOrd="0" presId="urn:microsoft.com/office/officeart/2008/layout/LinedList"/>
    <dgm:cxn modelId="{A86F4ABC-962F-452E-A965-7876535A7475}" type="presParOf" srcId="{B4B76A6B-E2B4-4A86-AFFB-92B607766C30}" destId="{7E0FE48B-3B1D-4CFB-BEE3-DEDD7815C8EE}" srcOrd="0" destOrd="0" presId="urn:microsoft.com/office/officeart/2008/layout/LinedList"/>
    <dgm:cxn modelId="{CB40BBDE-4D90-42C9-BEDD-27F9E150BC21}" type="presParOf" srcId="{B4B76A6B-E2B4-4A86-AFFB-92B607766C30}" destId="{F64FCF9A-2621-4383-BD74-EA9678CC5A4F}" srcOrd="1" destOrd="0" presId="urn:microsoft.com/office/officeart/2008/layout/LinedList"/>
    <dgm:cxn modelId="{72A250CD-EE73-4FA3-AB64-1B89574693DA}" type="presParOf" srcId="{512A6B22-D0C0-433C-8DCC-4A6D5161469A}" destId="{8E799053-51E2-44FF-9906-9BDC9FEC0093}" srcOrd="2" destOrd="0" presId="urn:microsoft.com/office/officeart/2008/layout/LinedList"/>
    <dgm:cxn modelId="{D6534E29-966C-45FB-8D94-E4617E8BA590}" type="presParOf" srcId="{512A6B22-D0C0-433C-8DCC-4A6D5161469A}" destId="{A0BE6F97-FEF5-4057-97F8-34E9C4767AF5}" srcOrd="3" destOrd="0" presId="urn:microsoft.com/office/officeart/2008/layout/LinedList"/>
    <dgm:cxn modelId="{56FACF1E-C169-4285-907C-2ED1AD165B3D}" type="presParOf" srcId="{A0BE6F97-FEF5-4057-97F8-34E9C4767AF5}" destId="{03192137-DD69-435B-A995-E60033A7CC5D}" srcOrd="0" destOrd="0" presId="urn:microsoft.com/office/officeart/2008/layout/LinedList"/>
    <dgm:cxn modelId="{BB4F51B7-B77F-4975-A91B-DAEDA842FD11}" type="presParOf" srcId="{A0BE6F97-FEF5-4057-97F8-34E9C4767AF5}" destId="{971C1035-79D2-4BC9-B8F7-2F947E19ABD2}" srcOrd="1" destOrd="0" presId="urn:microsoft.com/office/officeart/2008/layout/LinedList"/>
    <dgm:cxn modelId="{11944784-BB9A-4E25-95E0-C15609E128E6}" type="presParOf" srcId="{512A6B22-D0C0-433C-8DCC-4A6D5161469A}" destId="{53C75A36-010D-4805-B683-039B27FA00BB}" srcOrd="4" destOrd="0" presId="urn:microsoft.com/office/officeart/2008/layout/LinedList"/>
    <dgm:cxn modelId="{0D41B19A-CF93-4125-AB53-8E4CE6D7D8FA}" type="presParOf" srcId="{512A6B22-D0C0-433C-8DCC-4A6D5161469A}" destId="{250E937F-3B1B-4DC0-9B6B-B76398132EE9}" srcOrd="5" destOrd="0" presId="urn:microsoft.com/office/officeart/2008/layout/LinedList"/>
    <dgm:cxn modelId="{BE8630E4-5153-47F5-B97F-767BA84A351A}" type="presParOf" srcId="{250E937F-3B1B-4DC0-9B6B-B76398132EE9}" destId="{DCCD57BF-9E44-46EF-A1A2-95BF72F88F70}" srcOrd="0" destOrd="0" presId="urn:microsoft.com/office/officeart/2008/layout/LinedList"/>
    <dgm:cxn modelId="{8DCD3E7E-4CFC-48EB-9143-65FC66168EFD}" type="presParOf" srcId="{250E937F-3B1B-4DC0-9B6B-B76398132EE9}" destId="{94A42F1D-9031-4C77-B185-E8A8CE4FDB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B78481-56D7-49AA-A93C-1410B796EF8F}"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3392DFA3-518E-4E76-8BF7-E54E3CF79F50}">
      <dgm:prSet/>
      <dgm:spPr/>
      <dgm:t>
        <a:bodyPr/>
        <a:lstStyle/>
        <a:p>
          <a:r>
            <a:rPr lang="tr-TR"/>
            <a:t>C</a:t>
          </a:r>
          <a:r>
            <a:rPr lang="en-US"/>
            <a:t>igarette usage by age groups, cigarette usage in the 41-50 age range was statistically significantly higher (p=0.007)</a:t>
          </a:r>
          <a:r>
            <a:rPr lang="tr-TR"/>
            <a:t>.</a:t>
          </a:r>
          <a:endParaRPr lang="en-US"/>
        </a:p>
      </dgm:t>
    </dgm:pt>
    <dgm:pt modelId="{EC7DA219-8A11-4C4A-A9D6-B4BF71E63BF0}" type="parTrans" cxnId="{52277521-E24A-41F4-9B87-24B3F8C3926D}">
      <dgm:prSet/>
      <dgm:spPr/>
      <dgm:t>
        <a:bodyPr/>
        <a:lstStyle/>
        <a:p>
          <a:endParaRPr lang="en-US"/>
        </a:p>
      </dgm:t>
    </dgm:pt>
    <dgm:pt modelId="{CD880721-7100-47A4-90FE-BD1652E26673}" type="sibTrans" cxnId="{52277521-E24A-41F4-9B87-24B3F8C3926D}">
      <dgm:prSet/>
      <dgm:spPr/>
      <dgm:t>
        <a:bodyPr/>
        <a:lstStyle/>
        <a:p>
          <a:endParaRPr lang="en-US"/>
        </a:p>
      </dgm:t>
    </dgm:pt>
    <dgm:pt modelId="{93D68178-044A-4380-A639-B6A030B4B569}">
      <dgm:prSet/>
      <dgm:spPr/>
      <dgm:t>
        <a:bodyPr/>
        <a:lstStyle/>
        <a:p>
          <a:r>
            <a:rPr lang="tr-TR"/>
            <a:t>C</a:t>
          </a:r>
          <a:r>
            <a:rPr lang="en-US"/>
            <a:t>igarette usage by educational levels, although there was no significant difference among education levels, the rate of cigarette usage was higher among those with high school and above education (%38.9) (p=0.344). </a:t>
          </a:r>
        </a:p>
      </dgm:t>
    </dgm:pt>
    <dgm:pt modelId="{2438F70D-1616-4BAE-9698-CD0F9BC14ED8}" type="parTrans" cxnId="{0CE1EB78-0623-4C2E-A0AA-C10D30412310}">
      <dgm:prSet/>
      <dgm:spPr/>
      <dgm:t>
        <a:bodyPr/>
        <a:lstStyle/>
        <a:p>
          <a:endParaRPr lang="en-US"/>
        </a:p>
      </dgm:t>
    </dgm:pt>
    <dgm:pt modelId="{C8DAF8E7-C156-4A51-A539-E5E0E69D7D55}" type="sibTrans" cxnId="{0CE1EB78-0623-4C2E-A0AA-C10D30412310}">
      <dgm:prSet/>
      <dgm:spPr/>
      <dgm:t>
        <a:bodyPr/>
        <a:lstStyle/>
        <a:p>
          <a:endParaRPr lang="en-US"/>
        </a:p>
      </dgm:t>
    </dgm:pt>
    <dgm:pt modelId="{736C7437-3CA0-468F-96EF-2B6F6C03686A}">
      <dgm:prSet/>
      <dgm:spPr/>
      <dgm:t>
        <a:bodyPr/>
        <a:lstStyle/>
        <a:p>
          <a:r>
            <a:rPr lang="en-US"/>
            <a:t>A similar finding was observed in a study assessing cigarette usage prevalence in Kocaeli, where cigarette usage was more common among those with high school education</a:t>
          </a:r>
          <a:r>
            <a:rPr lang="tr-TR"/>
            <a:t>.</a:t>
          </a:r>
          <a:endParaRPr lang="en-US"/>
        </a:p>
      </dgm:t>
    </dgm:pt>
    <dgm:pt modelId="{6D7DD4C6-5F65-43A3-BCE1-A716BE087B04}" type="parTrans" cxnId="{54F59935-6323-4CA9-8D07-C9E885CB7EF4}">
      <dgm:prSet/>
      <dgm:spPr/>
      <dgm:t>
        <a:bodyPr/>
        <a:lstStyle/>
        <a:p>
          <a:endParaRPr lang="en-US"/>
        </a:p>
      </dgm:t>
    </dgm:pt>
    <dgm:pt modelId="{732256A0-E016-4CDF-9585-34BE87EA3155}" type="sibTrans" cxnId="{54F59935-6323-4CA9-8D07-C9E885CB7EF4}">
      <dgm:prSet/>
      <dgm:spPr/>
      <dgm:t>
        <a:bodyPr/>
        <a:lstStyle/>
        <a:p>
          <a:endParaRPr lang="en-US"/>
        </a:p>
      </dgm:t>
    </dgm:pt>
    <dgm:pt modelId="{58DFCB5C-3FD7-4B22-9B62-2447F670D9E6}" type="pres">
      <dgm:prSet presAssocID="{C4B78481-56D7-49AA-A93C-1410B796EF8F}" presName="Name0" presStyleCnt="0">
        <dgm:presLayoutVars>
          <dgm:dir/>
          <dgm:resizeHandles val="exact"/>
        </dgm:presLayoutVars>
      </dgm:prSet>
      <dgm:spPr/>
    </dgm:pt>
    <dgm:pt modelId="{B80024C6-6AE5-4730-999C-5E0AD18D9768}" type="pres">
      <dgm:prSet presAssocID="{3392DFA3-518E-4E76-8BF7-E54E3CF79F50}" presName="node" presStyleLbl="node1" presStyleIdx="0" presStyleCnt="3">
        <dgm:presLayoutVars>
          <dgm:bulletEnabled val="1"/>
        </dgm:presLayoutVars>
      </dgm:prSet>
      <dgm:spPr/>
    </dgm:pt>
    <dgm:pt modelId="{D366D901-931E-4386-8143-6472B9291292}" type="pres">
      <dgm:prSet presAssocID="{CD880721-7100-47A4-90FE-BD1652E26673}" presName="sibTrans" presStyleLbl="sibTrans2D1" presStyleIdx="0" presStyleCnt="2"/>
      <dgm:spPr/>
    </dgm:pt>
    <dgm:pt modelId="{8C6AE20A-2C41-47BA-A01A-BC24FB094A9C}" type="pres">
      <dgm:prSet presAssocID="{CD880721-7100-47A4-90FE-BD1652E26673}" presName="connectorText" presStyleLbl="sibTrans2D1" presStyleIdx="0" presStyleCnt="2"/>
      <dgm:spPr/>
    </dgm:pt>
    <dgm:pt modelId="{715D21D0-515E-404B-A8B4-35CE70201695}" type="pres">
      <dgm:prSet presAssocID="{93D68178-044A-4380-A639-B6A030B4B569}" presName="node" presStyleLbl="node1" presStyleIdx="1" presStyleCnt="3">
        <dgm:presLayoutVars>
          <dgm:bulletEnabled val="1"/>
        </dgm:presLayoutVars>
      </dgm:prSet>
      <dgm:spPr/>
    </dgm:pt>
    <dgm:pt modelId="{8857F83F-37B1-4022-AA42-2E1A99CE1D5F}" type="pres">
      <dgm:prSet presAssocID="{C8DAF8E7-C156-4A51-A539-E5E0E69D7D55}" presName="sibTrans" presStyleLbl="sibTrans2D1" presStyleIdx="1" presStyleCnt="2"/>
      <dgm:spPr/>
    </dgm:pt>
    <dgm:pt modelId="{F8E03275-9858-47F7-96A4-E2E79CEBC46B}" type="pres">
      <dgm:prSet presAssocID="{C8DAF8E7-C156-4A51-A539-E5E0E69D7D55}" presName="connectorText" presStyleLbl="sibTrans2D1" presStyleIdx="1" presStyleCnt="2"/>
      <dgm:spPr/>
    </dgm:pt>
    <dgm:pt modelId="{400341A1-B0E9-4D93-9B5D-580EE74E71B9}" type="pres">
      <dgm:prSet presAssocID="{736C7437-3CA0-468F-96EF-2B6F6C03686A}" presName="node" presStyleLbl="node1" presStyleIdx="2" presStyleCnt="3">
        <dgm:presLayoutVars>
          <dgm:bulletEnabled val="1"/>
        </dgm:presLayoutVars>
      </dgm:prSet>
      <dgm:spPr/>
    </dgm:pt>
  </dgm:ptLst>
  <dgm:cxnLst>
    <dgm:cxn modelId="{D9AD3600-9537-4DFE-BED9-94D9F7D3417D}" type="presOf" srcId="{C8DAF8E7-C156-4A51-A539-E5E0E69D7D55}" destId="{8857F83F-37B1-4022-AA42-2E1A99CE1D5F}" srcOrd="0" destOrd="0" presId="urn:microsoft.com/office/officeart/2005/8/layout/process1"/>
    <dgm:cxn modelId="{52277521-E24A-41F4-9B87-24B3F8C3926D}" srcId="{C4B78481-56D7-49AA-A93C-1410B796EF8F}" destId="{3392DFA3-518E-4E76-8BF7-E54E3CF79F50}" srcOrd="0" destOrd="0" parTransId="{EC7DA219-8A11-4C4A-A9D6-B4BF71E63BF0}" sibTransId="{CD880721-7100-47A4-90FE-BD1652E26673}"/>
    <dgm:cxn modelId="{54F59935-6323-4CA9-8D07-C9E885CB7EF4}" srcId="{C4B78481-56D7-49AA-A93C-1410B796EF8F}" destId="{736C7437-3CA0-468F-96EF-2B6F6C03686A}" srcOrd="2" destOrd="0" parTransId="{6D7DD4C6-5F65-43A3-BCE1-A716BE087B04}" sibTransId="{732256A0-E016-4CDF-9585-34BE87EA3155}"/>
    <dgm:cxn modelId="{1C0F4C39-73AD-4CBE-8E0E-7ECB75EE14E8}" type="presOf" srcId="{CD880721-7100-47A4-90FE-BD1652E26673}" destId="{D366D901-931E-4386-8143-6472B9291292}" srcOrd="0" destOrd="0" presId="urn:microsoft.com/office/officeart/2005/8/layout/process1"/>
    <dgm:cxn modelId="{0CE1EB78-0623-4C2E-A0AA-C10D30412310}" srcId="{C4B78481-56D7-49AA-A93C-1410B796EF8F}" destId="{93D68178-044A-4380-A639-B6A030B4B569}" srcOrd="1" destOrd="0" parTransId="{2438F70D-1616-4BAE-9698-CD0F9BC14ED8}" sibTransId="{C8DAF8E7-C156-4A51-A539-E5E0E69D7D55}"/>
    <dgm:cxn modelId="{524E0B5A-2185-4184-83AE-233942693E14}" type="presOf" srcId="{C8DAF8E7-C156-4A51-A539-E5E0E69D7D55}" destId="{F8E03275-9858-47F7-96A4-E2E79CEBC46B}" srcOrd="1" destOrd="0" presId="urn:microsoft.com/office/officeart/2005/8/layout/process1"/>
    <dgm:cxn modelId="{D330DF9F-ECCD-4D60-AEB1-F253BC8CC89B}" type="presOf" srcId="{93D68178-044A-4380-A639-B6A030B4B569}" destId="{715D21D0-515E-404B-A8B4-35CE70201695}" srcOrd="0" destOrd="0" presId="urn:microsoft.com/office/officeart/2005/8/layout/process1"/>
    <dgm:cxn modelId="{65E48EA5-5BB1-4B08-9D20-446BC29D0142}" type="presOf" srcId="{C4B78481-56D7-49AA-A93C-1410B796EF8F}" destId="{58DFCB5C-3FD7-4B22-9B62-2447F670D9E6}" srcOrd="0" destOrd="0" presId="urn:microsoft.com/office/officeart/2005/8/layout/process1"/>
    <dgm:cxn modelId="{CA2182CE-630F-4C5C-A7CF-2C5DEEBD91AC}" type="presOf" srcId="{736C7437-3CA0-468F-96EF-2B6F6C03686A}" destId="{400341A1-B0E9-4D93-9B5D-580EE74E71B9}" srcOrd="0" destOrd="0" presId="urn:microsoft.com/office/officeart/2005/8/layout/process1"/>
    <dgm:cxn modelId="{0BA98FD8-4AFA-46A9-B25A-2F6E52D68082}" type="presOf" srcId="{CD880721-7100-47A4-90FE-BD1652E26673}" destId="{8C6AE20A-2C41-47BA-A01A-BC24FB094A9C}" srcOrd="1" destOrd="0" presId="urn:microsoft.com/office/officeart/2005/8/layout/process1"/>
    <dgm:cxn modelId="{D98ED9E8-B8F7-4E49-B355-F94F3CBF66A4}" type="presOf" srcId="{3392DFA3-518E-4E76-8BF7-E54E3CF79F50}" destId="{B80024C6-6AE5-4730-999C-5E0AD18D9768}" srcOrd="0" destOrd="0" presId="urn:microsoft.com/office/officeart/2005/8/layout/process1"/>
    <dgm:cxn modelId="{EB2E0062-332D-4B73-8289-3230053D31B7}" type="presParOf" srcId="{58DFCB5C-3FD7-4B22-9B62-2447F670D9E6}" destId="{B80024C6-6AE5-4730-999C-5E0AD18D9768}" srcOrd="0" destOrd="0" presId="urn:microsoft.com/office/officeart/2005/8/layout/process1"/>
    <dgm:cxn modelId="{3CC2214A-B4C1-4075-9E03-4B9D4DEEFB3E}" type="presParOf" srcId="{58DFCB5C-3FD7-4B22-9B62-2447F670D9E6}" destId="{D366D901-931E-4386-8143-6472B9291292}" srcOrd="1" destOrd="0" presId="urn:microsoft.com/office/officeart/2005/8/layout/process1"/>
    <dgm:cxn modelId="{F0120F23-7A8E-4A1B-BE2C-40C03E7278CE}" type="presParOf" srcId="{D366D901-931E-4386-8143-6472B9291292}" destId="{8C6AE20A-2C41-47BA-A01A-BC24FB094A9C}" srcOrd="0" destOrd="0" presId="urn:microsoft.com/office/officeart/2005/8/layout/process1"/>
    <dgm:cxn modelId="{09082C02-7F6F-4A24-B20B-65B46BF7F8A8}" type="presParOf" srcId="{58DFCB5C-3FD7-4B22-9B62-2447F670D9E6}" destId="{715D21D0-515E-404B-A8B4-35CE70201695}" srcOrd="2" destOrd="0" presId="urn:microsoft.com/office/officeart/2005/8/layout/process1"/>
    <dgm:cxn modelId="{7D28AC7E-0385-46E6-BB04-0709DD65F709}" type="presParOf" srcId="{58DFCB5C-3FD7-4B22-9B62-2447F670D9E6}" destId="{8857F83F-37B1-4022-AA42-2E1A99CE1D5F}" srcOrd="3" destOrd="0" presId="urn:microsoft.com/office/officeart/2005/8/layout/process1"/>
    <dgm:cxn modelId="{4EA05A44-BE86-4516-9206-B9366728C5CF}" type="presParOf" srcId="{8857F83F-37B1-4022-AA42-2E1A99CE1D5F}" destId="{F8E03275-9858-47F7-96A4-E2E79CEBC46B}" srcOrd="0" destOrd="0" presId="urn:microsoft.com/office/officeart/2005/8/layout/process1"/>
    <dgm:cxn modelId="{C80D7776-F79F-4C3C-8862-07291D9BD481}" type="presParOf" srcId="{58DFCB5C-3FD7-4B22-9B62-2447F670D9E6}" destId="{400341A1-B0E9-4D93-9B5D-580EE74E71B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01AEE-AF2A-4127-AF9F-ED3D996618A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D79F288-783E-410E-963E-C59D899B42DB}">
      <dgm:prSet/>
      <dgm:spPr/>
      <dgm:t>
        <a:bodyPr/>
        <a:lstStyle/>
        <a:p>
          <a:r>
            <a:rPr lang="en-US"/>
            <a:t>The most common risk factor for the development of COPD worldwide is tobacco use. </a:t>
          </a:r>
        </a:p>
      </dgm:t>
    </dgm:pt>
    <dgm:pt modelId="{13A50772-0094-4C3B-BEDB-D2AC84F26415}" type="parTrans" cxnId="{CF3174BF-5660-4744-89C0-E9F9EBD1CE02}">
      <dgm:prSet/>
      <dgm:spPr/>
      <dgm:t>
        <a:bodyPr/>
        <a:lstStyle/>
        <a:p>
          <a:endParaRPr lang="en-US"/>
        </a:p>
      </dgm:t>
    </dgm:pt>
    <dgm:pt modelId="{FFAFC0FA-CA5F-4234-92A3-3FB51D4AC072}" type="sibTrans" cxnId="{CF3174BF-5660-4744-89C0-E9F9EBD1CE02}">
      <dgm:prSet/>
      <dgm:spPr/>
      <dgm:t>
        <a:bodyPr/>
        <a:lstStyle/>
        <a:p>
          <a:endParaRPr lang="en-US"/>
        </a:p>
      </dgm:t>
    </dgm:pt>
    <dgm:pt modelId="{998B693F-2B33-47C2-9C4E-C03907E99E55}">
      <dgm:prSet/>
      <dgm:spPr/>
      <dgm:t>
        <a:bodyPr/>
        <a:lstStyle/>
        <a:p>
          <a:r>
            <a:rPr lang="en-US"/>
            <a:t>It has been reported that 80-90% of the development of COPD is attributed to smoking, and the risk of developing COPD is reported to be 9.7-30 times higher in smokers compared to non-smokers. </a:t>
          </a:r>
        </a:p>
      </dgm:t>
    </dgm:pt>
    <dgm:pt modelId="{80B3D072-61C6-4BE9-883A-0664903A1D05}" type="parTrans" cxnId="{59BC4C31-4EF9-4580-B344-498F1AB930A6}">
      <dgm:prSet/>
      <dgm:spPr/>
      <dgm:t>
        <a:bodyPr/>
        <a:lstStyle/>
        <a:p>
          <a:endParaRPr lang="en-US"/>
        </a:p>
      </dgm:t>
    </dgm:pt>
    <dgm:pt modelId="{9B4EFFA8-B026-42E3-A18B-BF1F832A0BAF}" type="sibTrans" cxnId="{59BC4C31-4EF9-4580-B344-498F1AB930A6}">
      <dgm:prSet/>
      <dgm:spPr/>
      <dgm:t>
        <a:bodyPr/>
        <a:lstStyle/>
        <a:p>
          <a:endParaRPr lang="en-US"/>
        </a:p>
      </dgm:t>
    </dgm:pt>
    <dgm:pt modelId="{3BCD3D4E-32EE-437C-BCE8-AB668BFD12AE}">
      <dgm:prSet/>
      <dgm:spPr/>
      <dgm:t>
        <a:bodyPr/>
        <a:lstStyle/>
        <a:p>
          <a:r>
            <a:rPr lang="en-US"/>
            <a:t>It has also been reported that smoking is responsible for 85% of COPD-related deaths in men and 69% in women. </a:t>
          </a:r>
        </a:p>
      </dgm:t>
    </dgm:pt>
    <dgm:pt modelId="{249A9843-020D-4FC4-AD6D-F9C6CC4CE0E1}" type="parTrans" cxnId="{52E8D61F-87A2-4624-A2C5-570641783538}">
      <dgm:prSet/>
      <dgm:spPr/>
      <dgm:t>
        <a:bodyPr/>
        <a:lstStyle/>
        <a:p>
          <a:endParaRPr lang="en-US"/>
        </a:p>
      </dgm:t>
    </dgm:pt>
    <dgm:pt modelId="{C61B6E6E-8887-4501-A611-EA83FF601F46}" type="sibTrans" cxnId="{52E8D61F-87A2-4624-A2C5-570641783538}">
      <dgm:prSet/>
      <dgm:spPr/>
      <dgm:t>
        <a:bodyPr/>
        <a:lstStyle/>
        <a:p>
          <a:endParaRPr lang="en-US"/>
        </a:p>
      </dgm:t>
    </dgm:pt>
    <dgm:pt modelId="{4319AF49-D0EF-422F-A438-EAB18C151EE2}">
      <dgm:prSet/>
      <dgm:spPr/>
      <dgm:t>
        <a:bodyPr/>
        <a:lstStyle/>
        <a:p>
          <a:r>
            <a:rPr lang="en-US"/>
            <a:t>There is a strong relationship between the amount of cigarettes smoked and the loss of lung function</a:t>
          </a:r>
          <a:r>
            <a:rPr lang="tr-TR"/>
            <a:t>.</a:t>
          </a:r>
          <a:r>
            <a:rPr lang="en-US"/>
            <a:t> </a:t>
          </a:r>
        </a:p>
      </dgm:t>
    </dgm:pt>
    <dgm:pt modelId="{5A3F5D84-DE8E-40BF-A2C9-8BBB03D552EE}" type="parTrans" cxnId="{DC5BC90D-27E9-452B-9E44-59D7F27F774C}">
      <dgm:prSet/>
      <dgm:spPr/>
      <dgm:t>
        <a:bodyPr/>
        <a:lstStyle/>
        <a:p>
          <a:endParaRPr lang="en-US"/>
        </a:p>
      </dgm:t>
    </dgm:pt>
    <dgm:pt modelId="{59695E42-6723-4445-9B33-C44F29A7A498}" type="sibTrans" cxnId="{DC5BC90D-27E9-452B-9E44-59D7F27F774C}">
      <dgm:prSet/>
      <dgm:spPr/>
      <dgm:t>
        <a:bodyPr/>
        <a:lstStyle/>
        <a:p>
          <a:endParaRPr lang="en-US"/>
        </a:p>
      </dgm:t>
    </dgm:pt>
    <dgm:pt modelId="{B61D6EFA-C686-4D63-B8E4-27379CDF15E1}" type="pres">
      <dgm:prSet presAssocID="{0DD01AEE-AF2A-4127-AF9F-ED3D996618A9}" presName="vert0" presStyleCnt="0">
        <dgm:presLayoutVars>
          <dgm:dir/>
          <dgm:animOne val="branch"/>
          <dgm:animLvl val="lvl"/>
        </dgm:presLayoutVars>
      </dgm:prSet>
      <dgm:spPr/>
    </dgm:pt>
    <dgm:pt modelId="{C867B9FD-24E7-492F-AB16-D79C6D846C53}" type="pres">
      <dgm:prSet presAssocID="{4D79F288-783E-410E-963E-C59D899B42DB}" presName="thickLine" presStyleLbl="alignNode1" presStyleIdx="0" presStyleCnt="4"/>
      <dgm:spPr/>
    </dgm:pt>
    <dgm:pt modelId="{21B4541E-68BF-4979-A963-B4FCECA63B15}" type="pres">
      <dgm:prSet presAssocID="{4D79F288-783E-410E-963E-C59D899B42DB}" presName="horz1" presStyleCnt="0"/>
      <dgm:spPr/>
    </dgm:pt>
    <dgm:pt modelId="{18690286-9544-4499-8FCA-5326CFE3FD64}" type="pres">
      <dgm:prSet presAssocID="{4D79F288-783E-410E-963E-C59D899B42DB}" presName="tx1" presStyleLbl="revTx" presStyleIdx="0" presStyleCnt="4"/>
      <dgm:spPr/>
    </dgm:pt>
    <dgm:pt modelId="{91BFDC25-7C7F-493B-A58E-FB84F64C7398}" type="pres">
      <dgm:prSet presAssocID="{4D79F288-783E-410E-963E-C59D899B42DB}" presName="vert1" presStyleCnt="0"/>
      <dgm:spPr/>
    </dgm:pt>
    <dgm:pt modelId="{88AF279D-BE4A-4461-9644-5A972BDAF70B}" type="pres">
      <dgm:prSet presAssocID="{998B693F-2B33-47C2-9C4E-C03907E99E55}" presName="thickLine" presStyleLbl="alignNode1" presStyleIdx="1" presStyleCnt="4"/>
      <dgm:spPr/>
    </dgm:pt>
    <dgm:pt modelId="{111344A8-D662-4173-AE5B-11EB4FE84B6D}" type="pres">
      <dgm:prSet presAssocID="{998B693F-2B33-47C2-9C4E-C03907E99E55}" presName="horz1" presStyleCnt="0"/>
      <dgm:spPr/>
    </dgm:pt>
    <dgm:pt modelId="{E8939B52-88D2-4D43-B494-1FE4C508AAC0}" type="pres">
      <dgm:prSet presAssocID="{998B693F-2B33-47C2-9C4E-C03907E99E55}" presName="tx1" presStyleLbl="revTx" presStyleIdx="1" presStyleCnt="4"/>
      <dgm:spPr/>
    </dgm:pt>
    <dgm:pt modelId="{97C61D2E-99A2-4488-B057-D64FD40AF477}" type="pres">
      <dgm:prSet presAssocID="{998B693F-2B33-47C2-9C4E-C03907E99E55}" presName="vert1" presStyleCnt="0"/>
      <dgm:spPr/>
    </dgm:pt>
    <dgm:pt modelId="{20FC912E-EB4A-4775-B6C3-60B9CC979990}" type="pres">
      <dgm:prSet presAssocID="{3BCD3D4E-32EE-437C-BCE8-AB668BFD12AE}" presName="thickLine" presStyleLbl="alignNode1" presStyleIdx="2" presStyleCnt="4"/>
      <dgm:spPr/>
    </dgm:pt>
    <dgm:pt modelId="{BFBD9D37-770A-4F04-825F-4C19C69858AB}" type="pres">
      <dgm:prSet presAssocID="{3BCD3D4E-32EE-437C-BCE8-AB668BFD12AE}" presName="horz1" presStyleCnt="0"/>
      <dgm:spPr/>
    </dgm:pt>
    <dgm:pt modelId="{F699395C-AA71-491F-85DE-3BF7FC1BD9AB}" type="pres">
      <dgm:prSet presAssocID="{3BCD3D4E-32EE-437C-BCE8-AB668BFD12AE}" presName="tx1" presStyleLbl="revTx" presStyleIdx="2" presStyleCnt="4"/>
      <dgm:spPr/>
    </dgm:pt>
    <dgm:pt modelId="{516DAB50-59C9-4AA0-ADE2-B60ECFD9B2AB}" type="pres">
      <dgm:prSet presAssocID="{3BCD3D4E-32EE-437C-BCE8-AB668BFD12AE}" presName="vert1" presStyleCnt="0"/>
      <dgm:spPr/>
    </dgm:pt>
    <dgm:pt modelId="{5FCFB847-21A2-41BF-82A4-76E7B877C3A2}" type="pres">
      <dgm:prSet presAssocID="{4319AF49-D0EF-422F-A438-EAB18C151EE2}" presName="thickLine" presStyleLbl="alignNode1" presStyleIdx="3" presStyleCnt="4"/>
      <dgm:spPr/>
    </dgm:pt>
    <dgm:pt modelId="{92B608A0-1388-459B-9CDF-408141E652F4}" type="pres">
      <dgm:prSet presAssocID="{4319AF49-D0EF-422F-A438-EAB18C151EE2}" presName="horz1" presStyleCnt="0"/>
      <dgm:spPr/>
    </dgm:pt>
    <dgm:pt modelId="{D2950ED7-8334-4D8F-9547-6541E3880B9D}" type="pres">
      <dgm:prSet presAssocID="{4319AF49-D0EF-422F-A438-EAB18C151EE2}" presName="tx1" presStyleLbl="revTx" presStyleIdx="3" presStyleCnt="4"/>
      <dgm:spPr/>
    </dgm:pt>
    <dgm:pt modelId="{B5ABFBF9-8FCE-4D42-B691-A6F023BE5981}" type="pres">
      <dgm:prSet presAssocID="{4319AF49-D0EF-422F-A438-EAB18C151EE2}" presName="vert1" presStyleCnt="0"/>
      <dgm:spPr/>
    </dgm:pt>
  </dgm:ptLst>
  <dgm:cxnLst>
    <dgm:cxn modelId="{E0E19403-FBEB-4690-A84C-C16DF0A62D78}" type="presOf" srcId="{0DD01AEE-AF2A-4127-AF9F-ED3D996618A9}" destId="{B61D6EFA-C686-4D63-B8E4-27379CDF15E1}" srcOrd="0" destOrd="0" presId="urn:microsoft.com/office/officeart/2008/layout/LinedList"/>
    <dgm:cxn modelId="{DC5BC90D-27E9-452B-9E44-59D7F27F774C}" srcId="{0DD01AEE-AF2A-4127-AF9F-ED3D996618A9}" destId="{4319AF49-D0EF-422F-A438-EAB18C151EE2}" srcOrd="3" destOrd="0" parTransId="{5A3F5D84-DE8E-40BF-A2C9-8BBB03D552EE}" sibTransId="{59695E42-6723-4445-9B33-C44F29A7A498}"/>
    <dgm:cxn modelId="{52E8D61F-87A2-4624-A2C5-570641783538}" srcId="{0DD01AEE-AF2A-4127-AF9F-ED3D996618A9}" destId="{3BCD3D4E-32EE-437C-BCE8-AB668BFD12AE}" srcOrd="2" destOrd="0" parTransId="{249A9843-020D-4FC4-AD6D-F9C6CC4CE0E1}" sibTransId="{C61B6E6E-8887-4501-A611-EA83FF601F46}"/>
    <dgm:cxn modelId="{59BC4C31-4EF9-4580-B344-498F1AB930A6}" srcId="{0DD01AEE-AF2A-4127-AF9F-ED3D996618A9}" destId="{998B693F-2B33-47C2-9C4E-C03907E99E55}" srcOrd="1" destOrd="0" parTransId="{80B3D072-61C6-4BE9-883A-0664903A1D05}" sibTransId="{9B4EFFA8-B026-42E3-A18B-BF1F832A0BAF}"/>
    <dgm:cxn modelId="{86D19C50-0858-4774-8497-3895C7655137}" type="presOf" srcId="{998B693F-2B33-47C2-9C4E-C03907E99E55}" destId="{E8939B52-88D2-4D43-B494-1FE4C508AAC0}" srcOrd="0" destOrd="0" presId="urn:microsoft.com/office/officeart/2008/layout/LinedList"/>
    <dgm:cxn modelId="{767D2895-E141-489E-A93D-DC8E808348B0}" type="presOf" srcId="{4D79F288-783E-410E-963E-C59D899B42DB}" destId="{18690286-9544-4499-8FCA-5326CFE3FD64}" srcOrd="0" destOrd="0" presId="urn:microsoft.com/office/officeart/2008/layout/LinedList"/>
    <dgm:cxn modelId="{CF3174BF-5660-4744-89C0-E9F9EBD1CE02}" srcId="{0DD01AEE-AF2A-4127-AF9F-ED3D996618A9}" destId="{4D79F288-783E-410E-963E-C59D899B42DB}" srcOrd="0" destOrd="0" parTransId="{13A50772-0094-4C3B-BEDB-D2AC84F26415}" sibTransId="{FFAFC0FA-CA5F-4234-92A3-3FB51D4AC072}"/>
    <dgm:cxn modelId="{5098F5C0-E70C-4FF7-B6BD-68BC360F355C}" type="presOf" srcId="{4319AF49-D0EF-422F-A438-EAB18C151EE2}" destId="{D2950ED7-8334-4D8F-9547-6541E3880B9D}" srcOrd="0" destOrd="0" presId="urn:microsoft.com/office/officeart/2008/layout/LinedList"/>
    <dgm:cxn modelId="{77E9BDF6-486B-47E7-BDC1-7CFC2C4CA3D4}" type="presOf" srcId="{3BCD3D4E-32EE-437C-BCE8-AB668BFD12AE}" destId="{F699395C-AA71-491F-85DE-3BF7FC1BD9AB}" srcOrd="0" destOrd="0" presId="urn:microsoft.com/office/officeart/2008/layout/LinedList"/>
    <dgm:cxn modelId="{881A9234-4E6D-4C0D-84B9-EFC051D5D7D2}" type="presParOf" srcId="{B61D6EFA-C686-4D63-B8E4-27379CDF15E1}" destId="{C867B9FD-24E7-492F-AB16-D79C6D846C53}" srcOrd="0" destOrd="0" presId="urn:microsoft.com/office/officeart/2008/layout/LinedList"/>
    <dgm:cxn modelId="{AE3CE073-49F0-4299-ADDD-B5E15325F661}" type="presParOf" srcId="{B61D6EFA-C686-4D63-B8E4-27379CDF15E1}" destId="{21B4541E-68BF-4979-A963-B4FCECA63B15}" srcOrd="1" destOrd="0" presId="urn:microsoft.com/office/officeart/2008/layout/LinedList"/>
    <dgm:cxn modelId="{562DBEB9-CCA6-402F-988C-5DCF1C22F606}" type="presParOf" srcId="{21B4541E-68BF-4979-A963-B4FCECA63B15}" destId="{18690286-9544-4499-8FCA-5326CFE3FD64}" srcOrd="0" destOrd="0" presId="urn:microsoft.com/office/officeart/2008/layout/LinedList"/>
    <dgm:cxn modelId="{15D93D9F-3F51-4DC9-8610-266DE4B542F1}" type="presParOf" srcId="{21B4541E-68BF-4979-A963-B4FCECA63B15}" destId="{91BFDC25-7C7F-493B-A58E-FB84F64C7398}" srcOrd="1" destOrd="0" presId="urn:microsoft.com/office/officeart/2008/layout/LinedList"/>
    <dgm:cxn modelId="{06BCFEFB-5852-4DFF-B65D-2549978AAFA4}" type="presParOf" srcId="{B61D6EFA-C686-4D63-B8E4-27379CDF15E1}" destId="{88AF279D-BE4A-4461-9644-5A972BDAF70B}" srcOrd="2" destOrd="0" presId="urn:microsoft.com/office/officeart/2008/layout/LinedList"/>
    <dgm:cxn modelId="{4EDE4EBE-F091-4483-A886-F39746F673EA}" type="presParOf" srcId="{B61D6EFA-C686-4D63-B8E4-27379CDF15E1}" destId="{111344A8-D662-4173-AE5B-11EB4FE84B6D}" srcOrd="3" destOrd="0" presId="urn:microsoft.com/office/officeart/2008/layout/LinedList"/>
    <dgm:cxn modelId="{5137CD88-463C-4BF0-B12F-A52AAC71D288}" type="presParOf" srcId="{111344A8-D662-4173-AE5B-11EB4FE84B6D}" destId="{E8939B52-88D2-4D43-B494-1FE4C508AAC0}" srcOrd="0" destOrd="0" presId="urn:microsoft.com/office/officeart/2008/layout/LinedList"/>
    <dgm:cxn modelId="{188E27EC-F888-4B0C-A230-4065E8648716}" type="presParOf" srcId="{111344A8-D662-4173-AE5B-11EB4FE84B6D}" destId="{97C61D2E-99A2-4488-B057-D64FD40AF477}" srcOrd="1" destOrd="0" presId="urn:microsoft.com/office/officeart/2008/layout/LinedList"/>
    <dgm:cxn modelId="{C4DCAB97-0AAA-4F36-B1F2-4F81EA7DF66A}" type="presParOf" srcId="{B61D6EFA-C686-4D63-B8E4-27379CDF15E1}" destId="{20FC912E-EB4A-4775-B6C3-60B9CC979990}" srcOrd="4" destOrd="0" presId="urn:microsoft.com/office/officeart/2008/layout/LinedList"/>
    <dgm:cxn modelId="{9777AE54-8C3E-4E7B-A30E-7F71F395684F}" type="presParOf" srcId="{B61D6EFA-C686-4D63-B8E4-27379CDF15E1}" destId="{BFBD9D37-770A-4F04-825F-4C19C69858AB}" srcOrd="5" destOrd="0" presId="urn:microsoft.com/office/officeart/2008/layout/LinedList"/>
    <dgm:cxn modelId="{B90FC559-3495-41CE-AC91-5D007A37BEB4}" type="presParOf" srcId="{BFBD9D37-770A-4F04-825F-4C19C69858AB}" destId="{F699395C-AA71-491F-85DE-3BF7FC1BD9AB}" srcOrd="0" destOrd="0" presId="urn:microsoft.com/office/officeart/2008/layout/LinedList"/>
    <dgm:cxn modelId="{53CC6FAC-6276-4E75-AAB3-D02CF48D4DB3}" type="presParOf" srcId="{BFBD9D37-770A-4F04-825F-4C19C69858AB}" destId="{516DAB50-59C9-4AA0-ADE2-B60ECFD9B2AB}" srcOrd="1" destOrd="0" presId="urn:microsoft.com/office/officeart/2008/layout/LinedList"/>
    <dgm:cxn modelId="{10175D0D-F454-4B51-833D-2419E8AD22E4}" type="presParOf" srcId="{B61D6EFA-C686-4D63-B8E4-27379CDF15E1}" destId="{5FCFB847-21A2-41BF-82A4-76E7B877C3A2}" srcOrd="6" destOrd="0" presId="urn:microsoft.com/office/officeart/2008/layout/LinedList"/>
    <dgm:cxn modelId="{88B6DE9A-806E-43CB-BC39-91690DF54659}" type="presParOf" srcId="{B61D6EFA-C686-4D63-B8E4-27379CDF15E1}" destId="{92B608A0-1388-459B-9CDF-408141E652F4}" srcOrd="7" destOrd="0" presId="urn:microsoft.com/office/officeart/2008/layout/LinedList"/>
    <dgm:cxn modelId="{C25BB522-5F97-40DD-8F39-1FBA471F199D}" type="presParOf" srcId="{92B608A0-1388-459B-9CDF-408141E652F4}" destId="{D2950ED7-8334-4D8F-9547-6541E3880B9D}" srcOrd="0" destOrd="0" presId="urn:microsoft.com/office/officeart/2008/layout/LinedList"/>
    <dgm:cxn modelId="{30B4D9DB-5C7D-4C67-BDD6-1D0060460122}" type="presParOf" srcId="{92B608A0-1388-459B-9CDF-408141E652F4}" destId="{B5ABFBF9-8FCE-4D42-B691-A6F023BE59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BEC278-8ED6-4702-8AB7-48FE689F97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489565E-29FA-4DE0-8693-95C5DA0891CB}">
      <dgm:prSet/>
      <dgm:spPr/>
      <dgm:t>
        <a:bodyPr/>
        <a:lstStyle/>
        <a:p>
          <a:r>
            <a:rPr lang="tr-TR"/>
            <a:t>Genetic factors</a:t>
          </a:r>
          <a:endParaRPr lang="en-US"/>
        </a:p>
      </dgm:t>
    </dgm:pt>
    <dgm:pt modelId="{3A998783-9482-42FE-BAD2-D27501033427}" type="parTrans" cxnId="{74C77396-0F71-4850-9162-3FCB76168833}">
      <dgm:prSet/>
      <dgm:spPr/>
      <dgm:t>
        <a:bodyPr/>
        <a:lstStyle/>
        <a:p>
          <a:endParaRPr lang="en-US"/>
        </a:p>
      </dgm:t>
    </dgm:pt>
    <dgm:pt modelId="{CCFD9B9D-E3E7-48E8-9B73-9890FDE4D758}" type="sibTrans" cxnId="{74C77396-0F71-4850-9162-3FCB76168833}">
      <dgm:prSet/>
      <dgm:spPr/>
      <dgm:t>
        <a:bodyPr/>
        <a:lstStyle/>
        <a:p>
          <a:endParaRPr lang="en-US"/>
        </a:p>
      </dgm:t>
    </dgm:pt>
    <dgm:pt modelId="{6672A8C1-A27B-4A49-81DA-E6C846E0416B}">
      <dgm:prSet/>
      <dgm:spPr/>
      <dgm:t>
        <a:bodyPr/>
        <a:lstStyle/>
        <a:p>
          <a:r>
            <a:rPr lang="tr-TR"/>
            <a:t>Age and gender</a:t>
          </a:r>
          <a:endParaRPr lang="en-US"/>
        </a:p>
      </dgm:t>
    </dgm:pt>
    <dgm:pt modelId="{2B18CF96-CDB7-45CF-BF35-F5E3C48CB526}" type="parTrans" cxnId="{738943AC-BE95-49A1-B2D9-15AD1ADCB09F}">
      <dgm:prSet/>
      <dgm:spPr/>
      <dgm:t>
        <a:bodyPr/>
        <a:lstStyle/>
        <a:p>
          <a:endParaRPr lang="en-US"/>
        </a:p>
      </dgm:t>
    </dgm:pt>
    <dgm:pt modelId="{E1139B43-3B27-4027-9C0B-01410FEEF97D}" type="sibTrans" cxnId="{738943AC-BE95-49A1-B2D9-15AD1ADCB09F}">
      <dgm:prSet/>
      <dgm:spPr/>
      <dgm:t>
        <a:bodyPr/>
        <a:lstStyle/>
        <a:p>
          <a:endParaRPr lang="en-US"/>
        </a:p>
      </dgm:t>
    </dgm:pt>
    <dgm:pt modelId="{CF7ECEE1-5EC8-4C40-901B-C2A73941CC78}">
      <dgm:prSet/>
      <dgm:spPr/>
      <dgm:t>
        <a:bodyPr/>
        <a:lstStyle/>
        <a:p>
          <a:r>
            <a:rPr lang="tr-TR"/>
            <a:t>Lung growth and development</a:t>
          </a:r>
          <a:endParaRPr lang="en-US"/>
        </a:p>
      </dgm:t>
    </dgm:pt>
    <dgm:pt modelId="{BA109AC9-597B-4048-839F-A3FD4BDE67C2}" type="parTrans" cxnId="{B78ED639-8177-4A1E-B308-80407954765F}">
      <dgm:prSet/>
      <dgm:spPr/>
      <dgm:t>
        <a:bodyPr/>
        <a:lstStyle/>
        <a:p>
          <a:endParaRPr lang="en-US"/>
        </a:p>
      </dgm:t>
    </dgm:pt>
    <dgm:pt modelId="{ABEC0E6D-07D2-498F-BF9D-F21815F2E6BB}" type="sibTrans" cxnId="{B78ED639-8177-4A1E-B308-80407954765F}">
      <dgm:prSet/>
      <dgm:spPr/>
      <dgm:t>
        <a:bodyPr/>
        <a:lstStyle/>
        <a:p>
          <a:endParaRPr lang="en-US"/>
        </a:p>
      </dgm:t>
    </dgm:pt>
    <dgm:pt modelId="{78DF2CED-C58E-4A7C-B628-A99B098C69FC}">
      <dgm:prSet/>
      <dgm:spPr/>
      <dgm:t>
        <a:bodyPr/>
        <a:lstStyle/>
        <a:p>
          <a:r>
            <a:rPr lang="tr-TR"/>
            <a:t>Exposure to particles</a:t>
          </a:r>
          <a:endParaRPr lang="en-US"/>
        </a:p>
      </dgm:t>
    </dgm:pt>
    <dgm:pt modelId="{ABF35158-87A5-4041-82A3-8A539DE81AF6}" type="parTrans" cxnId="{0173F00A-074B-421C-99F1-4CB5F2FF0870}">
      <dgm:prSet/>
      <dgm:spPr/>
      <dgm:t>
        <a:bodyPr/>
        <a:lstStyle/>
        <a:p>
          <a:endParaRPr lang="en-US"/>
        </a:p>
      </dgm:t>
    </dgm:pt>
    <dgm:pt modelId="{44ACF55D-9CA0-4E00-8D2E-AB0B808444EB}" type="sibTrans" cxnId="{0173F00A-074B-421C-99F1-4CB5F2FF0870}">
      <dgm:prSet/>
      <dgm:spPr/>
      <dgm:t>
        <a:bodyPr/>
        <a:lstStyle/>
        <a:p>
          <a:endParaRPr lang="en-US"/>
        </a:p>
      </dgm:t>
    </dgm:pt>
    <dgm:pt modelId="{9954DB17-F100-4F15-85AA-3F31BE0CDD60}">
      <dgm:prSet/>
      <dgm:spPr/>
      <dgm:t>
        <a:bodyPr/>
        <a:lstStyle/>
        <a:p>
          <a:r>
            <a:rPr lang="tr-TR"/>
            <a:t>Socioeconomic status</a:t>
          </a:r>
          <a:endParaRPr lang="en-US"/>
        </a:p>
      </dgm:t>
    </dgm:pt>
    <dgm:pt modelId="{7792E4D1-F4A4-4BFD-A775-B13A19B1F706}" type="parTrans" cxnId="{EBD94CAF-5B5F-436C-9C67-BD53C831691E}">
      <dgm:prSet/>
      <dgm:spPr/>
      <dgm:t>
        <a:bodyPr/>
        <a:lstStyle/>
        <a:p>
          <a:endParaRPr lang="en-US"/>
        </a:p>
      </dgm:t>
    </dgm:pt>
    <dgm:pt modelId="{A9B8D4C8-95BC-4EFB-8D72-31182D6F2B60}" type="sibTrans" cxnId="{EBD94CAF-5B5F-436C-9C67-BD53C831691E}">
      <dgm:prSet/>
      <dgm:spPr/>
      <dgm:t>
        <a:bodyPr/>
        <a:lstStyle/>
        <a:p>
          <a:endParaRPr lang="en-US"/>
        </a:p>
      </dgm:t>
    </dgm:pt>
    <dgm:pt modelId="{EA3C9A15-18CE-4CEF-804C-E413A6A48CB4}">
      <dgm:prSet/>
      <dgm:spPr/>
      <dgm:t>
        <a:bodyPr/>
        <a:lstStyle/>
        <a:p>
          <a:r>
            <a:rPr lang="tr-TR"/>
            <a:t>Asthma and airway hyperresponsiveness</a:t>
          </a:r>
          <a:endParaRPr lang="en-US"/>
        </a:p>
      </dgm:t>
    </dgm:pt>
    <dgm:pt modelId="{98ADB692-ACDD-48E6-BA61-E43664AE19E5}" type="parTrans" cxnId="{7561291E-3152-434E-B70C-356560C49342}">
      <dgm:prSet/>
      <dgm:spPr/>
      <dgm:t>
        <a:bodyPr/>
        <a:lstStyle/>
        <a:p>
          <a:endParaRPr lang="en-US"/>
        </a:p>
      </dgm:t>
    </dgm:pt>
    <dgm:pt modelId="{18BE60EF-61D5-4802-B0B4-0968EF25BBC8}" type="sibTrans" cxnId="{7561291E-3152-434E-B70C-356560C49342}">
      <dgm:prSet/>
      <dgm:spPr/>
      <dgm:t>
        <a:bodyPr/>
        <a:lstStyle/>
        <a:p>
          <a:endParaRPr lang="en-US"/>
        </a:p>
      </dgm:t>
    </dgm:pt>
    <dgm:pt modelId="{B480E1E2-000B-41E7-9F0B-C83D42496F3C}">
      <dgm:prSet/>
      <dgm:spPr/>
      <dgm:t>
        <a:bodyPr/>
        <a:lstStyle/>
        <a:p>
          <a:r>
            <a:rPr lang="tr-TR"/>
            <a:t>Chronic bronchitis</a:t>
          </a:r>
          <a:endParaRPr lang="en-US"/>
        </a:p>
      </dgm:t>
    </dgm:pt>
    <dgm:pt modelId="{5FFF5FFC-2966-422A-9ABD-76FEED9C956F}" type="parTrans" cxnId="{37D9A6B7-EB9E-4303-BD5F-A6F63B17FEB2}">
      <dgm:prSet/>
      <dgm:spPr/>
      <dgm:t>
        <a:bodyPr/>
        <a:lstStyle/>
        <a:p>
          <a:endParaRPr lang="en-US"/>
        </a:p>
      </dgm:t>
    </dgm:pt>
    <dgm:pt modelId="{1C3393BD-DEF2-46C3-9DE9-CB240323E142}" type="sibTrans" cxnId="{37D9A6B7-EB9E-4303-BD5F-A6F63B17FEB2}">
      <dgm:prSet/>
      <dgm:spPr/>
      <dgm:t>
        <a:bodyPr/>
        <a:lstStyle/>
        <a:p>
          <a:endParaRPr lang="en-US"/>
        </a:p>
      </dgm:t>
    </dgm:pt>
    <dgm:pt modelId="{310F9B36-11B4-4908-BA0C-D53E9FB13B1C}">
      <dgm:prSet/>
      <dgm:spPr/>
      <dgm:t>
        <a:bodyPr/>
        <a:lstStyle/>
        <a:p>
          <a:r>
            <a:rPr lang="tr-TR"/>
            <a:t>Infection</a:t>
          </a:r>
          <a:endParaRPr lang="en-US"/>
        </a:p>
      </dgm:t>
    </dgm:pt>
    <dgm:pt modelId="{B625A5C1-2CF4-4B12-9D12-E0B802381B30}" type="parTrans" cxnId="{EAB519EF-F054-40F6-9911-BBC28ECEBD00}">
      <dgm:prSet/>
      <dgm:spPr/>
      <dgm:t>
        <a:bodyPr/>
        <a:lstStyle/>
        <a:p>
          <a:endParaRPr lang="en-US"/>
        </a:p>
      </dgm:t>
    </dgm:pt>
    <dgm:pt modelId="{165ACFDC-12F9-49A6-BA3C-2D6079FD96C5}" type="sibTrans" cxnId="{EAB519EF-F054-40F6-9911-BBC28ECEBD00}">
      <dgm:prSet/>
      <dgm:spPr/>
      <dgm:t>
        <a:bodyPr/>
        <a:lstStyle/>
        <a:p>
          <a:endParaRPr lang="en-US"/>
        </a:p>
      </dgm:t>
    </dgm:pt>
    <dgm:pt modelId="{002D914D-D183-47FD-9F85-E201CE0988C8}" type="pres">
      <dgm:prSet presAssocID="{81BEC278-8ED6-4702-8AB7-48FE689F975C}" presName="linear" presStyleCnt="0">
        <dgm:presLayoutVars>
          <dgm:animLvl val="lvl"/>
          <dgm:resizeHandles val="exact"/>
        </dgm:presLayoutVars>
      </dgm:prSet>
      <dgm:spPr/>
    </dgm:pt>
    <dgm:pt modelId="{DEE2CE48-45EC-461D-B7C7-C281E5C09D8E}" type="pres">
      <dgm:prSet presAssocID="{1489565E-29FA-4DE0-8693-95C5DA0891CB}" presName="parentText" presStyleLbl="node1" presStyleIdx="0" presStyleCnt="8">
        <dgm:presLayoutVars>
          <dgm:chMax val="0"/>
          <dgm:bulletEnabled val="1"/>
        </dgm:presLayoutVars>
      </dgm:prSet>
      <dgm:spPr/>
    </dgm:pt>
    <dgm:pt modelId="{82A69E9D-8F4D-41F2-83A2-57BC3C1774E0}" type="pres">
      <dgm:prSet presAssocID="{CCFD9B9D-E3E7-48E8-9B73-9890FDE4D758}" presName="spacer" presStyleCnt="0"/>
      <dgm:spPr/>
    </dgm:pt>
    <dgm:pt modelId="{08EEDB54-3557-4433-964B-836B9B7865B6}" type="pres">
      <dgm:prSet presAssocID="{6672A8C1-A27B-4A49-81DA-E6C846E0416B}" presName="parentText" presStyleLbl="node1" presStyleIdx="1" presStyleCnt="8">
        <dgm:presLayoutVars>
          <dgm:chMax val="0"/>
          <dgm:bulletEnabled val="1"/>
        </dgm:presLayoutVars>
      </dgm:prSet>
      <dgm:spPr/>
    </dgm:pt>
    <dgm:pt modelId="{F4BA00F9-4AC0-45D7-9AD7-00F7105A1572}" type="pres">
      <dgm:prSet presAssocID="{E1139B43-3B27-4027-9C0B-01410FEEF97D}" presName="spacer" presStyleCnt="0"/>
      <dgm:spPr/>
    </dgm:pt>
    <dgm:pt modelId="{AD9E068F-8882-4E91-8363-BEC567E033A4}" type="pres">
      <dgm:prSet presAssocID="{CF7ECEE1-5EC8-4C40-901B-C2A73941CC78}" presName="parentText" presStyleLbl="node1" presStyleIdx="2" presStyleCnt="8">
        <dgm:presLayoutVars>
          <dgm:chMax val="0"/>
          <dgm:bulletEnabled val="1"/>
        </dgm:presLayoutVars>
      </dgm:prSet>
      <dgm:spPr/>
    </dgm:pt>
    <dgm:pt modelId="{D9F6E3F3-2244-42E2-AD4D-B394976E27D6}" type="pres">
      <dgm:prSet presAssocID="{ABEC0E6D-07D2-498F-BF9D-F21815F2E6BB}" presName="spacer" presStyleCnt="0"/>
      <dgm:spPr/>
    </dgm:pt>
    <dgm:pt modelId="{7E4CE32B-6161-4E06-A308-BA8E8C8259DC}" type="pres">
      <dgm:prSet presAssocID="{78DF2CED-C58E-4A7C-B628-A99B098C69FC}" presName="parentText" presStyleLbl="node1" presStyleIdx="3" presStyleCnt="8">
        <dgm:presLayoutVars>
          <dgm:chMax val="0"/>
          <dgm:bulletEnabled val="1"/>
        </dgm:presLayoutVars>
      </dgm:prSet>
      <dgm:spPr/>
    </dgm:pt>
    <dgm:pt modelId="{9FF630A1-300B-42F9-B0B0-CA79D00ED29A}" type="pres">
      <dgm:prSet presAssocID="{44ACF55D-9CA0-4E00-8D2E-AB0B808444EB}" presName="spacer" presStyleCnt="0"/>
      <dgm:spPr/>
    </dgm:pt>
    <dgm:pt modelId="{66A82E20-4D68-47AD-A412-FBE9CD200C0F}" type="pres">
      <dgm:prSet presAssocID="{9954DB17-F100-4F15-85AA-3F31BE0CDD60}" presName="parentText" presStyleLbl="node1" presStyleIdx="4" presStyleCnt="8">
        <dgm:presLayoutVars>
          <dgm:chMax val="0"/>
          <dgm:bulletEnabled val="1"/>
        </dgm:presLayoutVars>
      </dgm:prSet>
      <dgm:spPr/>
    </dgm:pt>
    <dgm:pt modelId="{136090F2-C3E5-4281-B907-C75A5C123255}" type="pres">
      <dgm:prSet presAssocID="{A9B8D4C8-95BC-4EFB-8D72-31182D6F2B60}" presName="spacer" presStyleCnt="0"/>
      <dgm:spPr/>
    </dgm:pt>
    <dgm:pt modelId="{5AAF1714-9639-4D68-94F5-E1FA6A879AAF}" type="pres">
      <dgm:prSet presAssocID="{EA3C9A15-18CE-4CEF-804C-E413A6A48CB4}" presName="parentText" presStyleLbl="node1" presStyleIdx="5" presStyleCnt="8">
        <dgm:presLayoutVars>
          <dgm:chMax val="0"/>
          <dgm:bulletEnabled val="1"/>
        </dgm:presLayoutVars>
      </dgm:prSet>
      <dgm:spPr/>
    </dgm:pt>
    <dgm:pt modelId="{A84C4C11-42BC-42DE-9989-320EF99D8B9B}" type="pres">
      <dgm:prSet presAssocID="{18BE60EF-61D5-4802-B0B4-0968EF25BBC8}" presName="spacer" presStyleCnt="0"/>
      <dgm:spPr/>
    </dgm:pt>
    <dgm:pt modelId="{330140B6-480C-4E58-802D-655160A1E1F9}" type="pres">
      <dgm:prSet presAssocID="{B480E1E2-000B-41E7-9F0B-C83D42496F3C}" presName="parentText" presStyleLbl="node1" presStyleIdx="6" presStyleCnt="8">
        <dgm:presLayoutVars>
          <dgm:chMax val="0"/>
          <dgm:bulletEnabled val="1"/>
        </dgm:presLayoutVars>
      </dgm:prSet>
      <dgm:spPr/>
    </dgm:pt>
    <dgm:pt modelId="{CDE5287F-43E4-4ECA-BD0C-AC1E820EE3E4}" type="pres">
      <dgm:prSet presAssocID="{1C3393BD-DEF2-46C3-9DE9-CB240323E142}" presName="spacer" presStyleCnt="0"/>
      <dgm:spPr/>
    </dgm:pt>
    <dgm:pt modelId="{14144E14-6580-43B3-9786-38FB6E036887}" type="pres">
      <dgm:prSet presAssocID="{310F9B36-11B4-4908-BA0C-D53E9FB13B1C}" presName="parentText" presStyleLbl="node1" presStyleIdx="7" presStyleCnt="8">
        <dgm:presLayoutVars>
          <dgm:chMax val="0"/>
          <dgm:bulletEnabled val="1"/>
        </dgm:presLayoutVars>
      </dgm:prSet>
      <dgm:spPr/>
    </dgm:pt>
  </dgm:ptLst>
  <dgm:cxnLst>
    <dgm:cxn modelId="{0173F00A-074B-421C-99F1-4CB5F2FF0870}" srcId="{81BEC278-8ED6-4702-8AB7-48FE689F975C}" destId="{78DF2CED-C58E-4A7C-B628-A99B098C69FC}" srcOrd="3" destOrd="0" parTransId="{ABF35158-87A5-4041-82A3-8A539DE81AF6}" sibTransId="{44ACF55D-9CA0-4E00-8D2E-AB0B808444EB}"/>
    <dgm:cxn modelId="{E30A4310-92FD-40E0-BA87-5C4FA3C61A72}" type="presOf" srcId="{B480E1E2-000B-41E7-9F0B-C83D42496F3C}" destId="{330140B6-480C-4E58-802D-655160A1E1F9}" srcOrd="0" destOrd="0" presId="urn:microsoft.com/office/officeart/2005/8/layout/vList2"/>
    <dgm:cxn modelId="{7561291E-3152-434E-B70C-356560C49342}" srcId="{81BEC278-8ED6-4702-8AB7-48FE689F975C}" destId="{EA3C9A15-18CE-4CEF-804C-E413A6A48CB4}" srcOrd="5" destOrd="0" parTransId="{98ADB692-ACDD-48E6-BA61-E43664AE19E5}" sibTransId="{18BE60EF-61D5-4802-B0B4-0968EF25BBC8}"/>
    <dgm:cxn modelId="{04AE3420-1FEB-441B-BB56-B0958C18366F}" type="presOf" srcId="{EA3C9A15-18CE-4CEF-804C-E413A6A48CB4}" destId="{5AAF1714-9639-4D68-94F5-E1FA6A879AAF}" srcOrd="0" destOrd="0" presId="urn:microsoft.com/office/officeart/2005/8/layout/vList2"/>
    <dgm:cxn modelId="{B78ED639-8177-4A1E-B308-80407954765F}" srcId="{81BEC278-8ED6-4702-8AB7-48FE689F975C}" destId="{CF7ECEE1-5EC8-4C40-901B-C2A73941CC78}" srcOrd="2" destOrd="0" parTransId="{BA109AC9-597B-4048-839F-A3FD4BDE67C2}" sibTransId="{ABEC0E6D-07D2-498F-BF9D-F21815F2E6BB}"/>
    <dgm:cxn modelId="{E6886252-FAB7-4912-BCBC-3224BEB3441A}" type="presOf" srcId="{9954DB17-F100-4F15-85AA-3F31BE0CDD60}" destId="{66A82E20-4D68-47AD-A412-FBE9CD200C0F}" srcOrd="0" destOrd="0" presId="urn:microsoft.com/office/officeart/2005/8/layout/vList2"/>
    <dgm:cxn modelId="{79354A80-00D0-40F1-87D2-A7A82A4A3F44}" type="presOf" srcId="{78DF2CED-C58E-4A7C-B628-A99B098C69FC}" destId="{7E4CE32B-6161-4E06-A308-BA8E8C8259DC}" srcOrd="0" destOrd="0" presId="urn:microsoft.com/office/officeart/2005/8/layout/vList2"/>
    <dgm:cxn modelId="{2508D28F-5BCE-43B2-9C83-E2718B9DCCC1}" type="presOf" srcId="{310F9B36-11B4-4908-BA0C-D53E9FB13B1C}" destId="{14144E14-6580-43B3-9786-38FB6E036887}" srcOrd="0" destOrd="0" presId="urn:microsoft.com/office/officeart/2005/8/layout/vList2"/>
    <dgm:cxn modelId="{B2D8C290-8C9E-4C45-9DFC-66D52EE47BEA}" type="presOf" srcId="{CF7ECEE1-5EC8-4C40-901B-C2A73941CC78}" destId="{AD9E068F-8882-4E91-8363-BEC567E033A4}" srcOrd="0" destOrd="0" presId="urn:microsoft.com/office/officeart/2005/8/layout/vList2"/>
    <dgm:cxn modelId="{74C77396-0F71-4850-9162-3FCB76168833}" srcId="{81BEC278-8ED6-4702-8AB7-48FE689F975C}" destId="{1489565E-29FA-4DE0-8693-95C5DA0891CB}" srcOrd="0" destOrd="0" parTransId="{3A998783-9482-42FE-BAD2-D27501033427}" sibTransId="{CCFD9B9D-E3E7-48E8-9B73-9890FDE4D758}"/>
    <dgm:cxn modelId="{9A3ABA96-8E13-4B34-A957-034BDDD1D184}" type="presOf" srcId="{6672A8C1-A27B-4A49-81DA-E6C846E0416B}" destId="{08EEDB54-3557-4433-964B-836B9B7865B6}" srcOrd="0" destOrd="0" presId="urn:microsoft.com/office/officeart/2005/8/layout/vList2"/>
    <dgm:cxn modelId="{738943AC-BE95-49A1-B2D9-15AD1ADCB09F}" srcId="{81BEC278-8ED6-4702-8AB7-48FE689F975C}" destId="{6672A8C1-A27B-4A49-81DA-E6C846E0416B}" srcOrd="1" destOrd="0" parTransId="{2B18CF96-CDB7-45CF-BF35-F5E3C48CB526}" sibTransId="{E1139B43-3B27-4027-9C0B-01410FEEF97D}"/>
    <dgm:cxn modelId="{EBD94CAF-5B5F-436C-9C67-BD53C831691E}" srcId="{81BEC278-8ED6-4702-8AB7-48FE689F975C}" destId="{9954DB17-F100-4F15-85AA-3F31BE0CDD60}" srcOrd="4" destOrd="0" parTransId="{7792E4D1-F4A4-4BFD-A775-B13A19B1F706}" sibTransId="{A9B8D4C8-95BC-4EFB-8D72-31182D6F2B60}"/>
    <dgm:cxn modelId="{37D9A6B7-EB9E-4303-BD5F-A6F63B17FEB2}" srcId="{81BEC278-8ED6-4702-8AB7-48FE689F975C}" destId="{B480E1E2-000B-41E7-9F0B-C83D42496F3C}" srcOrd="6" destOrd="0" parTransId="{5FFF5FFC-2966-422A-9ABD-76FEED9C956F}" sibTransId="{1C3393BD-DEF2-46C3-9DE9-CB240323E142}"/>
    <dgm:cxn modelId="{A33F3CBF-532D-470D-9709-32D93905C694}" type="presOf" srcId="{1489565E-29FA-4DE0-8693-95C5DA0891CB}" destId="{DEE2CE48-45EC-461D-B7C7-C281E5C09D8E}" srcOrd="0" destOrd="0" presId="urn:microsoft.com/office/officeart/2005/8/layout/vList2"/>
    <dgm:cxn modelId="{5B35C9D7-57BF-4737-A5B6-EAFEB9D75FB4}" type="presOf" srcId="{81BEC278-8ED6-4702-8AB7-48FE689F975C}" destId="{002D914D-D183-47FD-9F85-E201CE0988C8}" srcOrd="0" destOrd="0" presId="urn:microsoft.com/office/officeart/2005/8/layout/vList2"/>
    <dgm:cxn modelId="{EAB519EF-F054-40F6-9911-BBC28ECEBD00}" srcId="{81BEC278-8ED6-4702-8AB7-48FE689F975C}" destId="{310F9B36-11B4-4908-BA0C-D53E9FB13B1C}" srcOrd="7" destOrd="0" parTransId="{B625A5C1-2CF4-4B12-9D12-E0B802381B30}" sibTransId="{165ACFDC-12F9-49A6-BA3C-2D6079FD96C5}"/>
    <dgm:cxn modelId="{5B5E4CC1-78B5-405F-958B-30333297253D}" type="presParOf" srcId="{002D914D-D183-47FD-9F85-E201CE0988C8}" destId="{DEE2CE48-45EC-461D-B7C7-C281E5C09D8E}" srcOrd="0" destOrd="0" presId="urn:microsoft.com/office/officeart/2005/8/layout/vList2"/>
    <dgm:cxn modelId="{B8384574-1DC3-4660-A50A-E16C19274661}" type="presParOf" srcId="{002D914D-D183-47FD-9F85-E201CE0988C8}" destId="{82A69E9D-8F4D-41F2-83A2-57BC3C1774E0}" srcOrd="1" destOrd="0" presId="urn:microsoft.com/office/officeart/2005/8/layout/vList2"/>
    <dgm:cxn modelId="{CD3F021E-78B3-4A56-AC1E-E5646BC91030}" type="presParOf" srcId="{002D914D-D183-47FD-9F85-E201CE0988C8}" destId="{08EEDB54-3557-4433-964B-836B9B7865B6}" srcOrd="2" destOrd="0" presId="urn:microsoft.com/office/officeart/2005/8/layout/vList2"/>
    <dgm:cxn modelId="{0A0E2C03-2E14-4655-AC6E-477B026BA15C}" type="presParOf" srcId="{002D914D-D183-47FD-9F85-E201CE0988C8}" destId="{F4BA00F9-4AC0-45D7-9AD7-00F7105A1572}" srcOrd="3" destOrd="0" presId="urn:microsoft.com/office/officeart/2005/8/layout/vList2"/>
    <dgm:cxn modelId="{DA91B412-8069-4888-9D54-949CDACA195B}" type="presParOf" srcId="{002D914D-D183-47FD-9F85-E201CE0988C8}" destId="{AD9E068F-8882-4E91-8363-BEC567E033A4}" srcOrd="4" destOrd="0" presId="urn:microsoft.com/office/officeart/2005/8/layout/vList2"/>
    <dgm:cxn modelId="{9999C882-8573-4F9B-87FE-D3DBE98F79AC}" type="presParOf" srcId="{002D914D-D183-47FD-9F85-E201CE0988C8}" destId="{D9F6E3F3-2244-42E2-AD4D-B394976E27D6}" srcOrd="5" destOrd="0" presId="urn:microsoft.com/office/officeart/2005/8/layout/vList2"/>
    <dgm:cxn modelId="{51030AE5-BEB7-4BBB-B340-063A4A23E983}" type="presParOf" srcId="{002D914D-D183-47FD-9F85-E201CE0988C8}" destId="{7E4CE32B-6161-4E06-A308-BA8E8C8259DC}" srcOrd="6" destOrd="0" presId="urn:microsoft.com/office/officeart/2005/8/layout/vList2"/>
    <dgm:cxn modelId="{61BF2AE0-1A6B-4CD7-9A38-B182FE639388}" type="presParOf" srcId="{002D914D-D183-47FD-9F85-E201CE0988C8}" destId="{9FF630A1-300B-42F9-B0B0-CA79D00ED29A}" srcOrd="7" destOrd="0" presId="urn:microsoft.com/office/officeart/2005/8/layout/vList2"/>
    <dgm:cxn modelId="{37110C94-48A6-4AFC-912A-029614DAF150}" type="presParOf" srcId="{002D914D-D183-47FD-9F85-E201CE0988C8}" destId="{66A82E20-4D68-47AD-A412-FBE9CD200C0F}" srcOrd="8" destOrd="0" presId="urn:microsoft.com/office/officeart/2005/8/layout/vList2"/>
    <dgm:cxn modelId="{CC247D72-A865-476A-B11E-1DBD05FF849C}" type="presParOf" srcId="{002D914D-D183-47FD-9F85-E201CE0988C8}" destId="{136090F2-C3E5-4281-B907-C75A5C123255}" srcOrd="9" destOrd="0" presId="urn:microsoft.com/office/officeart/2005/8/layout/vList2"/>
    <dgm:cxn modelId="{5EE7ABC6-95A3-4517-9E4A-D639A9E28F20}" type="presParOf" srcId="{002D914D-D183-47FD-9F85-E201CE0988C8}" destId="{5AAF1714-9639-4D68-94F5-E1FA6A879AAF}" srcOrd="10" destOrd="0" presId="urn:microsoft.com/office/officeart/2005/8/layout/vList2"/>
    <dgm:cxn modelId="{FA9B3A39-718F-42B8-A27D-440C8F7EE162}" type="presParOf" srcId="{002D914D-D183-47FD-9F85-E201CE0988C8}" destId="{A84C4C11-42BC-42DE-9989-320EF99D8B9B}" srcOrd="11" destOrd="0" presId="urn:microsoft.com/office/officeart/2005/8/layout/vList2"/>
    <dgm:cxn modelId="{F33A8481-5B59-4947-872F-94ABE17558A1}" type="presParOf" srcId="{002D914D-D183-47FD-9F85-E201CE0988C8}" destId="{330140B6-480C-4E58-802D-655160A1E1F9}" srcOrd="12" destOrd="0" presId="urn:microsoft.com/office/officeart/2005/8/layout/vList2"/>
    <dgm:cxn modelId="{CADAC104-6F72-4682-9242-D043DA182090}" type="presParOf" srcId="{002D914D-D183-47FD-9F85-E201CE0988C8}" destId="{CDE5287F-43E4-4ECA-BD0C-AC1E820EE3E4}" srcOrd="13" destOrd="0" presId="urn:microsoft.com/office/officeart/2005/8/layout/vList2"/>
    <dgm:cxn modelId="{288513B6-81BE-4FB5-89B0-4E86F00826F3}" type="presParOf" srcId="{002D914D-D183-47FD-9F85-E201CE0988C8}" destId="{14144E14-6580-43B3-9786-38FB6E03688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10FE7-4BC3-44E4-82A5-670EF0EA7CB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4A3E1C-565F-4E4E-981B-6F5AB2B224A5}">
      <dgm:prSet/>
      <dgm:spPr/>
      <dgm:t>
        <a:bodyPr/>
        <a:lstStyle/>
        <a:p>
          <a:r>
            <a:rPr lang="en-US"/>
            <a:t>The fundamental characteristic of COPD is the presence of non-fully reversible airflow limitation. </a:t>
          </a:r>
        </a:p>
      </dgm:t>
    </dgm:pt>
    <dgm:pt modelId="{17AADB63-F72D-491E-932C-14E9081E809A}" type="parTrans" cxnId="{8C49D6B4-04F1-47EA-9F93-09EB4B1B4383}">
      <dgm:prSet/>
      <dgm:spPr/>
      <dgm:t>
        <a:bodyPr/>
        <a:lstStyle/>
        <a:p>
          <a:endParaRPr lang="en-US"/>
        </a:p>
      </dgm:t>
    </dgm:pt>
    <dgm:pt modelId="{004459D9-20F3-45AE-8941-C54F2D489FFD}" type="sibTrans" cxnId="{8C49D6B4-04F1-47EA-9F93-09EB4B1B4383}">
      <dgm:prSet/>
      <dgm:spPr/>
      <dgm:t>
        <a:bodyPr/>
        <a:lstStyle/>
        <a:p>
          <a:endParaRPr lang="en-US"/>
        </a:p>
      </dgm:t>
    </dgm:pt>
    <dgm:pt modelId="{721D6371-AFFA-4F4A-A516-A27D5D296D74}">
      <dgm:prSet/>
      <dgm:spPr/>
      <dgm:t>
        <a:bodyPr/>
        <a:lstStyle/>
        <a:p>
          <a:r>
            <a:rPr lang="en-US"/>
            <a:t>Remodeling of small airways and destruction of parenchyma resulting in reduced elastic recoil, progressive decrease in FEV1, inadequate emptying of the lungs during expiration, and thus static and dynamic hyperinflation.</a:t>
          </a:r>
        </a:p>
      </dgm:t>
    </dgm:pt>
    <dgm:pt modelId="{13285190-8499-4FD5-BB42-580D4A90246A}" type="parTrans" cxnId="{E51B288C-65EC-481C-959B-9BD91EA2CC64}">
      <dgm:prSet/>
      <dgm:spPr/>
      <dgm:t>
        <a:bodyPr/>
        <a:lstStyle/>
        <a:p>
          <a:endParaRPr lang="en-US"/>
        </a:p>
      </dgm:t>
    </dgm:pt>
    <dgm:pt modelId="{E40D539C-F110-44DC-8DCC-87E2A921F22F}" type="sibTrans" cxnId="{E51B288C-65EC-481C-959B-9BD91EA2CC64}">
      <dgm:prSet/>
      <dgm:spPr/>
      <dgm:t>
        <a:bodyPr/>
        <a:lstStyle/>
        <a:p>
          <a:endParaRPr lang="en-US"/>
        </a:p>
      </dgm:t>
    </dgm:pt>
    <dgm:pt modelId="{C4D58B16-0B24-49A8-91BB-E8294ECC79E9}" type="pres">
      <dgm:prSet presAssocID="{26B10FE7-4BC3-44E4-82A5-670EF0EA7CBD}" presName="linear" presStyleCnt="0">
        <dgm:presLayoutVars>
          <dgm:animLvl val="lvl"/>
          <dgm:resizeHandles val="exact"/>
        </dgm:presLayoutVars>
      </dgm:prSet>
      <dgm:spPr/>
    </dgm:pt>
    <dgm:pt modelId="{02CB1E6B-1733-446C-AFCB-3C8813BFD8C7}" type="pres">
      <dgm:prSet presAssocID="{0D4A3E1C-565F-4E4E-981B-6F5AB2B224A5}" presName="parentText" presStyleLbl="node1" presStyleIdx="0" presStyleCnt="2">
        <dgm:presLayoutVars>
          <dgm:chMax val="0"/>
          <dgm:bulletEnabled val="1"/>
        </dgm:presLayoutVars>
      </dgm:prSet>
      <dgm:spPr/>
    </dgm:pt>
    <dgm:pt modelId="{BB30457F-A41D-4C0F-927E-CB45E3B887E5}" type="pres">
      <dgm:prSet presAssocID="{004459D9-20F3-45AE-8941-C54F2D489FFD}" presName="spacer" presStyleCnt="0"/>
      <dgm:spPr/>
    </dgm:pt>
    <dgm:pt modelId="{22D01FD8-575D-4E92-AE56-991C23B72BE9}" type="pres">
      <dgm:prSet presAssocID="{721D6371-AFFA-4F4A-A516-A27D5D296D74}" presName="parentText" presStyleLbl="node1" presStyleIdx="1" presStyleCnt="2">
        <dgm:presLayoutVars>
          <dgm:chMax val="0"/>
          <dgm:bulletEnabled val="1"/>
        </dgm:presLayoutVars>
      </dgm:prSet>
      <dgm:spPr/>
    </dgm:pt>
  </dgm:ptLst>
  <dgm:cxnLst>
    <dgm:cxn modelId="{01D62D08-6E95-49C1-8352-959DCFB3922B}" type="presOf" srcId="{721D6371-AFFA-4F4A-A516-A27D5D296D74}" destId="{22D01FD8-575D-4E92-AE56-991C23B72BE9}" srcOrd="0" destOrd="0" presId="urn:microsoft.com/office/officeart/2005/8/layout/vList2"/>
    <dgm:cxn modelId="{D2F1C922-B1D8-4C16-8891-E965D459500A}" type="presOf" srcId="{26B10FE7-4BC3-44E4-82A5-670EF0EA7CBD}" destId="{C4D58B16-0B24-49A8-91BB-E8294ECC79E9}" srcOrd="0" destOrd="0" presId="urn:microsoft.com/office/officeart/2005/8/layout/vList2"/>
    <dgm:cxn modelId="{E51B288C-65EC-481C-959B-9BD91EA2CC64}" srcId="{26B10FE7-4BC3-44E4-82A5-670EF0EA7CBD}" destId="{721D6371-AFFA-4F4A-A516-A27D5D296D74}" srcOrd="1" destOrd="0" parTransId="{13285190-8499-4FD5-BB42-580D4A90246A}" sibTransId="{E40D539C-F110-44DC-8DCC-87E2A921F22F}"/>
    <dgm:cxn modelId="{8C49D6B4-04F1-47EA-9F93-09EB4B1B4383}" srcId="{26B10FE7-4BC3-44E4-82A5-670EF0EA7CBD}" destId="{0D4A3E1C-565F-4E4E-981B-6F5AB2B224A5}" srcOrd="0" destOrd="0" parTransId="{17AADB63-F72D-491E-932C-14E9081E809A}" sibTransId="{004459D9-20F3-45AE-8941-C54F2D489FFD}"/>
    <dgm:cxn modelId="{392DE6EC-6AB4-4770-85DE-A6C292EE2DDF}" type="presOf" srcId="{0D4A3E1C-565F-4E4E-981B-6F5AB2B224A5}" destId="{02CB1E6B-1733-446C-AFCB-3C8813BFD8C7}" srcOrd="0" destOrd="0" presId="urn:microsoft.com/office/officeart/2005/8/layout/vList2"/>
    <dgm:cxn modelId="{D5028118-665C-4C5D-A801-BCD47CE24156}" type="presParOf" srcId="{C4D58B16-0B24-49A8-91BB-E8294ECC79E9}" destId="{02CB1E6B-1733-446C-AFCB-3C8813BFD8C7}" srcOrd="0" destOrd="0" presId="urn:microsoft.com/office/officeart/2005/8/layout/vList2"/>
    <dgm:cxn modelId="{CAF16A1E-4D09-4B16-8B83-8B5D282170E8}" type="presParOf" srcId="{C4D58B16-0B24-49A8-91BB-E8294ECC79E9}" destId="{BB30457F-A41D-4C0F-927E-CB45E3B887E5}" srcOrd="1" destOrd="0" presId="urn:microsoft.com/office/officeart/2005/8/layout/vList2"/>
    <dgm:cxn modelId="{D03D7D90-8434-48A8-9502-79A64F04B1CA}" type="presParOf" srcId="{C4D58B16-0B24-49A8-91BB-E8294ECC79E9}" destId="{22D01FD8-575D-4E92-AE56-991C23B72BE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A5A503-5005-4C5A-8EE5-6DD11F2499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6C45C00-BDE3-4F20-9CD0-F2F4DC48648E}">
      <dgm:prSet/>
      <dgm:spPr/>
      <dgm:t>
        <a:bodyPr/>
        <a:lstStyle/>
        <a:p>
          <a:r>
            <a:rPr lang="en-US"/>
            <a:t>The characteristic feature of COPD is the development of an exaggerated chronic inflammation in the lungs in response to the inhalation of cigarette smoke when compared to individuals who smoke but do not have lung disease. </a:t>
          </a:r>
        </a:p>
      </dgm:t>
    </dgm:pt>
    <dgm:pt modelId="{74006FD6-5CD1-499F-84B2-449B5950202B}" type="parTrans" cxnId="{B857A106-87A5-456F-9856-2EA8C999D563}">
      <dgm:prSet/>
      <dgm:spPr/>
      <dgm:t>
        <a:bodyPr/>
        <a:lstStyle/>
        <a:p>
          <a:endParaRPr lang="en-US"/>
        </a:p>
      </dgm:t>
    </dgm:pt>
    <dgm:pt modelId="{B201E9E6-14E9-41A9-B79A-66E0DD3F6B2E}" type="sibTrans" cxnId="{B857A106-87A5-456F-9856-2EA8C999D563}">
      <dgm:prSet/>
      <dgm:spPr/>
      <dgm:t>
        <a:bodyPr/>
        <a:lstStyle/>
        <a:p>
          <a:endParaRPr lang="en-US"/>
        </a:p>
      </dgm:t>
    </dgm:pt>
    <dgm:pt modelId="{BA1EE3C9-7793-4E82-BF74-A022B589CF54}">
      <dgm:prSet/>
      <dgm:spPr/>
      <dgm:t>
        <a:bodyPr/>
        <a:lstStyle/>
        <a:p>
          <a:r>
            <a:rPr lang="en-US"/>
            <a:t>Host factors such as genetic susceptibility, epigenetic changes, and oxidative stress contribute to the exacerbation of inflammation</a:t>
          </a:r>
          <a:r>
            <a:rPr lang="tr-TR"/>
            <a:t>.</a:t>
          </a:r>
          <a:endParaRPr lang="en-US"/>
        </a:p>
      </dgm:t>
    </dgm:pt>
    <dgm:pt modelId="{CA02A04D-3E92-437D-983E-9FA1A6DF7835}" type="parTrans" cxnId="{00CB8371-6F4B-4918-8C91-A3BFD6755F14}">
      <dgm:prSet/>
      <dgm:spPr/>
      <dgm:t>
        <a:bodyPr/>
        <a:lstStyle/>
        <a:p>
          <a:endParaRPr lang="en-US"/>
        </a:p>
      </dgm:t>
    </dgm:pt>
    <dgm:pt modelId="{62BE51ED-B1A0-4B2A-8011-E384EC91825D}" type="sibTrans" cxnId="{00CB8371-6F4B-4918-8C91-A3BFD6755F14}">
      <dgm:prSet/>
      <dgm:spPr/>
      <dgm:t>
        <a:bodyPr/>
        <a:lstStyle/>
        <a:p>
          <a:endParaRPr lang="en-US"/>
        </a:p>
      </dgm:t>
    </dgm:pt>
    <dgm:pt modelId="{D92542D9-1B29-45C8-B32E-030ED97DA4FA}" type="pres">
      <dgm:prSet presAssocID="{7CA5A503-5005-4C5A-8EE5-6DD11F249941}" presName="linear" presStyleCnt="0">
        <dgm:presLayoutVars>
          <dgm:animLvl val="lvl"/>
          <dgm:resizeHandles val="exact"/>
        </dgm:presLayoutVars>
      </dgm:prSet>
      <dgm:spPr/>
    </dgm:pt>
    <dgm:pt modelId="{FF127DC3-3B23-4D55-AAE0-1ADEE42044DF}" type="pres">
      <dgm:prSet presAssocID="{86C45C00-BDE3-4F20-9CD0-F2F4DC48648E}" presName="parentText" presStyleLbl="node1" presStyleIdx="0" presStyleCnt="2">
        <dgm:presLayoutVars>
          <dgm:chMax val="0"/>
          <dgm:bulletEnabled val="1"/>
        </dgm:presLayoutVars>
      </dgm:prSet>
      <dgm:spPr/>
    </dgm:pt>
    <dgm:pt modelId="{BCDCE0A1-045C-4252-B495-9C2CB91508F7}" type="pres">
      <dgm:prSet presAssocID="{B201E9E6-14E9-41A9-B79A-66E0DD3F6B2E}" presName="spacer" presStyleCnt="0"/>
      <dgm:spPr/>
    </dgm:pt>
    <dgm:pt modelId="{57D2A62C-6341-455A-B926-C32BD93465DD}" type="pres">
      <dgm:prSet presAssocID="{BA1EE3C9-7793-4E82-BF74-A022B589CF54}" presName="parentText" presStyleLbl="node1" presStyleIdx="1" presStyleCnt="2">
        <dgm:presLayoutVars>
          <dgm:chMax val="0"/>
          <dgm:bulletEnabled val="1"/>
        </dgm:presLayoutVars>
      </dgm:prSet>
      <dgm:spPr/>
    </dgm:pt>
  </dgm:ptLst>
  <dgm:cxnLst>
    <dgm:cxn modelId="{55229D00-62B9-4C34-AEED-6912057C471C}" type="presOf" srcId="{86C45C00-BDE3-4F20-9CD0-F2F4DC48648E}" destId="{FF127DC3-3B23-4D55-AAE0-1ADEE42044DF}" srcOrd="0" destOrd="0" presId="urn:microsoft.com/office/officeart/2005/8/layout/vList2"/>
    <dgm:cxn modelId="{B857A106-87A5-456F-9856-2EA8C999D563}" srcId="{7CA5A503-5005-4C5A-8EE5-6DD11F249941}" destId="{86C45C00-BDE3-4F20-9CD0-F2F4DC48648E}" srcOrd="0" destOrd="0" parTransId="{74006FD6-5CD1-499F-84B2-449B5950202B}" sibTransId="{B201E9E6-14E9-41A9-B79A-66E0DD3F6B2E}"/>
    <dgm:cxn modelId="{A90E3A4A-7187-46F2-8070-DDB0A62CD383}" type="presOf" srcId="{7CA5A503-5005-4C5A-8EE5-6DD11F249941}" destId="{D92542D9-1B29-45C8-B32E-030ED97DA4FA}" srcOrd="0" destOrd="0" presId="urn:microsoft.com/office/officeart/2005/8/layout/vList2"/>
    <dgm:cxn modelId="{00CB8371-6F4B-4918-8C91-A3BFD6755F14}" srcId="{7CA5A503-5005-4C5A-8EE5-6DD11F249941}" destId="{BA1EE3C9-7793-4E82-BF74-A022B589CF54}" srcOrd="1" destOrd="0" parTransId="{CA02A04D-3E92-437D-983E-9FA1A6DF7835}" sibTransId="{62BE51ED-B1A0-4B2A-8011-E384EC91825D}"/>
    <dgm:cxn modelId="{415A6798-97E2-4490-9F09-6303D3875644}" type="presOf" srcId="{BA1EE3C9-7793-4E82-BF74-A022B589CF54}" destId="{57D2A62C-6341-455A-B926-C32BD93465DD}" srcOrd="0" destOrd="0" presId="urn:microsoft.com/office/officeart/2005/8/layout/vList2"/>
    <dgm:cxn modelId="{11276A26-B14E-4F13-9AB6-E520966EB50C}" type="presParOf" srcId="{D92542D9-1B29-45C8-B32E-030ED97DA4FA}" destId="{FF127DC3-3B23-4D55-AAE0-1ADEE42044DF}" srcOrd="0" destOrd="0" presId="urn:microsoft.com/office/officeart/2005/8/layout/vList2"/>
    <dgm:cxn modelId="{5CE9F43B-3E41-4005-BAEE-325FC107573F}" type="presParOf" srcId="{D92542D9-1B29-45C8-B32E-030ED97DA4FA}" destId="{BCDCE0A1-045C-4252-B495-9C2CB91508F7}" srcOrd="1" destOrd="0" presId="urn:microsoft.com/office/officeart/2005/8/layout/vList2"/>
    <dgm:cxn modelId="{5BAC3698-21E8-4804-B23D-01B6712FFAEA}" type="presParOf" srcId="{D92542D9-1B29-45C8-B32E-030ED97DA4FA}" destId="{57D2A62C-6341-455A-B926-C32BD93465D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BD2B45-04F7-4F4F-A158-CE30D5EBFE0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C914BE-EAFE-4B08-B3FD-B4610DAE73FF}">
      <dgm:prSet/>
      <dgm:spPr/>
      <dgm:t>
        <a:bodyPr/>
        <a:lstStyle/>
        <a:p>
          <a:r>
            <a:rPr lang="en-US"/>
            <a:t>The CAT (COPD Assessment Test) is an eight-item scale used to measure the health status in COPD and has been validated in many languages worldwide. </a:t>
          </a:r>
        </a:p>
      </dgm:t>
    </dgm:pt>
    <dgm:pt modelId="{037A2064-FE81-4E46-AE4B-04A119539B8A}" type="parTrans" cxnId="{E61B0BCB-93E3-458E-B59B-90C6EFE767D1}">
      <dgm:prSet/>
      <dgm:spPr/>
      <dgm:t>
        <a:bodyPr/>
        <a:lstStyle/>
        <a:p>
          <a:endParaRPr lang="en-US"/>
        </a:p>
      </dgm:t>
    </dgm:pt>
    <dgm:pt modelId="{1E94DC26-937D-4534-986F-C566C6807475}" type="sibTrans" cxnId="{E61B0BCB-93E3-458E-B59B-90C6EFE767D1}">
      <dgm:prSet/>
      <dgm:spPr/>
      <dgm:t>
        <a:bodyPr/>
        <a:lstStyle/>
        <a:p>
          <a:endParaRPr lang="en-US"/>
        </a:p>
      </dgm:t>
    </dgm:pt>
    <dgm:pt modelId="{6A1725D8-BDE2-4416-899D-82F3EBF7B655}">
      <dgm:prSet/>
      <dgm:spPr/>
      <dgm:t>
        <a:bodyPr/>
        <a:lstStyle/>
        <a:p>
          <a:r>
            <a:rPr lang="en-US"/>
            <a:t>This short scale exhibits excellent measurement properties and is highly sensitive to changes in the disease state. </a:t>
          </a:r>
        </a:p>
      </dgm:t>
    </dgm:pt>
    <dgm:pt modelId="{74FEC366-79D6-4C5F-BFF5-E3F6B0725144}" type="parTrans" cxnId="{9E73E0F0-B43C-4034-8872-F525945BC69F}">
      <dgm:prSet/>
      <dgm:spPr/>
      <dgm:t>
        <a:bodyPr/>
        <a:lstStyle/>
        <a:p>
          <a:endParaRPr lang="en-US"/>
        </a:p>
      </dgm:t>
    </dgm:pt>
    <dgm:pt modelId="{F7D75CFB-F523-43B0-9931-B14D76CE98E1}" type="sibTrans" cxnId="{9E73E0F0-B43C-4034-8872-F525945BC69F}">
      <dgm:prSet/>
      <dgm:spPr/>
      <dgm:t>
        <a:bodyPr/>
        <a:lstStyle/>
        <a:p>
          <a:endParaRPr lang="en-US"/>
        </a:p>
      </dgm:t>
    </dgm:pt>
    <dgm:pt modelId="{2E3482A0-9830-4C8A-A57C-FEF33D33BB92}">
      <dgm:prSet/>
      <dgm:spPr/>
      <dgm:t>
        <a:bodyPr/>
        <a:lstStyle/>
        <a:p>
          <a:r>
            <a:rPr lang="en-US"/>
            <a:t>It is widely used to assess the health status in COPD globally. </a:t>
          </a:r>
        </a:p>
      </dgm:t>
    </dgm:pt>
    <dgm:pt modelId="{23A64DF1-DA11-40E2-86CB-F83976563753}" type="parTrans" cxnId="{D08EAE0E-F38E-4A7D-BD8B-E2F385C4FEDB}">
      <dgm:prSet/>
      <dgm:spPr/>
      <dgm:t>
        <a:bodyPr/>
        <a:lstStyle/>
        <a:p>
          <a:endParaRPr lang="en-US"/>
        </a:p>
      </dgm:t>
    </dgm:pt>
    <dgm:pt modelId="{E5EEBCAA-7680-44DE-A0D6-F55C7A780EDD}" type="sibTrans" cxnId="{D08EAE0E-F38E-4A7D-BD8B-E2F385C4FEDB}">
      <dgm:prSet/>
      <dgm:spPr/>
      <dgm:t>
        <a:bodyPr/>
        <a:lstStyle/>
        <a:p>
          <a:endParaRPr lang="en-US"/>
        </a:p>
      </dgm:t>
    </dgm:pt>
    <dgm:pt modelId="{6E27A43D-7A2B-41F6-9A13-41D4EFA5BB76}">
      <dgm:prSet/>
      <dgm:spPr/>
      <dgm:t>
        <a:bodyPr/>
        <a:lstStyle/>
        <a:p>
          <a:r>
            <a:rPr lang="en-US"/>
            <a:t>Numerous studies have confirmed the high correlation of this scale with symptoms and quality of life</a:t>
          </a:r>
          <a:r>
            <a:rPr lang="tr-TR"/>
            <a:t>.</a:t>
          </a:r>
          <a:r>
            <a:rPr lang="en-US"/>
            <a:t> </a:t>
          </a:r>
        </a:p>
      </dgm:t>
    </dgm:pt>
    <dgm:pt modelId="{CBD96116-767E-41B1-9A7B-4622605663D7}" type="parTrans" cxnId="{56B4B370-6DF5-43D8-A51E-B30AA0E4E39C}">
      <dgm:prSet/>
      <dgm:spPr/>
      <dgm:t>
        <a:bodyPr/>
        <a:lstStyle/>
        <a:p>
          <a:endParaRPr lang="en-US"/>
        </a:p>
      </dgm:t>
    </dgm:pt>
    <dgm:pt modelId="{5C5F4C2E-F70C-4681-A5B0-7137C1CA704F}" type="sibTrans" cxnId="{56B4B370-6DF5-43D8-A51E-B30AA0E4E39C}">
      <dgm:prSet/>
      <dgm:spPr/>
      <dgm:t>
        <a:bodyPr/>
        <a:lstStyle/>
        <a:p>
          <a:endParaRPr lang="en-US"/>
        </a:p>
      </dgm:t>
    </dgm:pt>
    <dgm:pt modelId="{C5EC9044-B843-4E68-B31D-B1BB6C044FF6}" type="pres">
      <dgm:prSet presAssocID="{A9BD2B45-04F7-4F4F-A158-CE30D5EBFE00}" presName="linear" presStyleCnt="0">
        <dgm:presLayoutVars>
          <dgm:animLvl val="lvl"/>
          <dgm:resizeHandles val="exact"/>
        </dgm:presLayoutVars>
      </dgm:prSet>
      <dgm:spPr/>
    </dgm:pt>
    <dgm:pt modelId="{D896CF5A-DB37-4DD9-BCAA-3D17519668F0}" type="pres">
      <dgm:prSet presAssocID="{01C914BE-EAFE-4B08-B3FD-B4610DAE73FF}" presName="parentText" presStyleLbl="node1" presStyleIdx="0" presStyleCnt="4">
        <dgm:presLayoutVars>
          <dgm:chMax val="0"/>
          <dgm:bulletEnabled val="1"/>
        </dgm:presLayoutVars>
      </dgm:prSet>
      <dgm:spPr/>
    </dgm:pt>
    <dgm:pt modelId="{94D10649-DD3A-4D69-9214-EA506F4F2635}" type="pres">
      <dgm:prSet presAssocID="{1E94DC26-937D-4534-986F-C566C6807475}" presName="spacer" presStyleCnt="0"/>
      <dgm:spPr/>
    </dgm:pt>
    <dgm:pt modelId="{2F7C0F5B-CC14-474A-BBAD-0EEAFE4A3753}" type="pres">
      <dgm:prSet presAssocID="{6A1725D8-BDE2-4416-899D-82F3EBF7B655}" presName="parentText" presStyleLbl="node1" presStyleIdx="1" presStyleCnt="4">
        <dgm:presLayoutVars>
          <dgm:chMax val="0"/>
          <dgm:bulletEnabled val="1"/>
        </dgm:presLayoutVars>
      </dgm:prSet>
      <dgm:spPr/>
    </dgm:pt>
    <dgm:pt modelId="{AC3D9C16-4F5B-4DD0-852C-E2B67B9E43A3}" type="pres">
      <dgm:prSet presAssocID="{F7D75CFB-F523-43B0-9931-B14D76CE98E1}" presName="spacer" presStyleCnt="0"/>
      <dgm:spPr/>
    </dgm:pt>
    <dgm:pt modelId="{55457DF3-2C35-4488-90D1-38AB4AE0F217}" type="pres">
      <dgm:prSet presAssocID="{2E3482A0-9830-4C8A-A57C-FEF33D33BB92}" presName="parentText" presStyleLbl="node1" presStyleIdx="2" presStyleCnt="4">
        <dgm:presLayoutVars>
          <dgm:chMax val="0"/>
          <dgm:bulletEnabled val="1"/>
        </dgm:presLayoutVars>
      </dgm:prSet>
      <dgm:spPr/>
    </dgm:pt>
    <dgm:pt modelId="{F223DFDE-AB3C-427A-8D3A-DC72504DA019}" type="pres">
      <dgm:prSet presAssocID="{E5EEBCAA-7680-44DE-A0D6-F55C7A780EDD}" presName="spacer" presStyleCnt="0"/>
      <dgm:spPr/>
    </dgm:pt>
    <dgm:pt modelId="{3690A382-A351-4D06-8567-ED147BBE339D}" type="pres">
      <dgm:prSet presAssocID="{6E27A43D-7A2B-41F6-9A13-41D4EFA5BB76}" presName="parentText" presStyleLbl="node1" presStyleIdx="3" presStyleCnt="4">
        <dgm:presLayoutVars>
          <dgm:chMax val="0"/>
          <dgm:bulletEnabled val="1"/>
        </dgm:presLayoutVars>
      </dgm:prSet>
      <dgm:spPr/>
    </dgm:pt>
  </dgm:ptLst>
  <dgm:cxnLst>
    <dgm:cxn modelId="{D07EEC08-3EA5-4B54-B425-F97391B783AD}" type="presOf" srcId="{6A1725D8-BDE2-4416-899D-82F3EBF7B655}" destId="{2F7C0F5B-CC14-474A-BBAD-0EEAFE4A3753}" srcOrd="0" destOrd="0" presId="urn:microsoft.com/office/officeart/2005/8/layout/vList2"/>
    <dgm:cxn modelId="{D08EAE0E-F38E-4A7D-BD8B-E2F385C4FEDB}" srcId="{A9BD2B45-04F7-4F4F-A158-CE30D5EBFE00}" destId="{2E3482A0-9830-4C8A-A57C-FEF33D33BB92}" srcOrd="2" destOrd="0" parTransId="{23A64DF1-DA11-40E2-86CB-F83976563753}" sibTransId="{E5EEBCAA-7680-44DE-A0D6-F55C7A780EDD}"/>
    <dgm:cxn modelId="{56B4B370-6DF5-43D8-A51E-B30AA0E4E39C}" srcId="{A9BD2B45-04F7-4F4F-A158-CE30D5EBFE00}" destId="{6E27A43D-7A2B-41F6-9A13-41D4EFA5BB76}" srcOrd="3" destOrd="0" parTransId="{CBD96116-767E-41B1-9A7B-4622605663D7}" sibTransId="{5C5F4C2E-F70C-4681-A5B0-7137C1CA704F}"/>
    <dgm:cxn modelId="{A3360676-4BD5-44DC-9DBB-42F8837C3046}" type="presOf" srcId="{A9BD2B45-04F7-4F4F-A158-CE30D5EBFE00}" destId="{C5EC9044-B843-4E68-B31D-B1BB6C044FF6}" srcOrd="0" destOrd="0" presId="urn:microsoft.com/office/officeart/2005/8/layout/vList2"/>
    <dgm:cxn modelId="{E5D7FC7D-3C4B-4AB3-84F4-4BF1375CA9F7}" type="presOf" srcId="{2E3482A0-9830-4C8A-A57C-FEF33D33BB92}" destId="{55457DF3-2C35-4488-90D1-38AB4AE0F217}" srcOrd="0" destOrd="0" presId="urn:microsoft.com/office/officeart/2005/8/layout/vList2"/>
    <dgm:cxn modelId="{93D4A387-2335-4FE1-BBEF-541202758275}" type="presOf" srcId="{6E27A43D-7A2B-41F6-9A13-41D4EFA5BB76}" destId="{3690A382-A351-4D06-8567-ED147BBE339D}" srcOrd="0" destOrd="0" presId="urn:microsoft.com/office/officeart/2005/8/layout/vList2"/>
    <dgm:cxn modelId="{E61B0BCB-93E3-458E-B59B-90C6EFE767D1}" srcId="{A9BD2B45-04F7-4F4F-A158-CE30D5EBFE00}" destId="{01C914BE-EAFE-4B08-B3FD-B4610DAE73FF}" srcOrd="0" destOrd="0" parTransId="{037A2064-FE81-4E46-AE4B-04A119539B8A}" sibTransId="{1E94DC26-937D-4534-986F-C566C6807475}"/>
    <dgm:cxn modelId="{09C77CD3-3D3A-415B-8FC8-4C8DA0F5DEF1}" type="presOf" srcId="{01C914BE-EAFE-4B08-B3FD-B4610DAE73FF}" destId="{D896CF5A-DB37-4DD9-BCAA-3D17519668F0}" srcOrd="0" destOrd="0" presId="urn:microsoft.com/office/officeart/2005/8/layout/vList2"/>
    <dgm:cxn modelId="{9E73E0F0-B43C-4034-8872-F525945BC69F}" srcId="{A9BD2B45-04F7-4F4F-A158-CE30D5EBFE00}" destId="{6A1725D8-BDE2-4416-899D-82F3EBF7B655}" srcOrd="1" destOrd="0" parTransId="{74FEC366-79D6-4C5F-BFF5-E3F6B0725144}" sibTransId="{F7D75CFB-F523-43B0-9931-B14D76CE98E1}"/>
    <dgm:cxn modelId="{261137B6-3783-41D1-90E7-7FCB7DF64F1F}" type="presParOf" srcId="{C5EC9044-B843-4E68-B31D-B1BB6C044FF6}" destId="{D896CF5A-DB37-4DD9-BCAA-3D17519668F0}" srcOrd="0" destOrd="0" presId="urn:microsoft.com/office/officeart/2005/8/layout/vList2"/>
    <dgm:cxn modelId="{70BF1253-A69A-4B57-AEBD-86D964E7FB80}" type="presParOf" srcId="{C5EC9044-B843-4E68-B31D-B1BB6C044FF6}" destId="{94D10649-DD3A-4D69-9214-EA506F4F2635}" srcOrd="1" destOrd="0" presId="urn:microsoft.com/office/officeart/2005/8/layout/vList2"/>
    <dgm:cxn modelId="{3889A26D-C15F-45D8-85E4-9B9CEF96BCC1}" type="presParOf" srcId="{C5EC9044-B843-4E68-B31D-B1BB6C044FF6}" destId="{2F7C0F5B-CC14-474A-BBAD-0EEAFE4A3753}" srcOrd="2" destOrd="0" presId="urn:microsoft.com/office/officeart/2005/8/layout/vList2"/>
    <dgm:cxn modelId="{FB4A97AA-45EB-4416-9A89-DDC14989C6AB}" type="presParOf" srcId="{C5EC9044-B843-4E68-B31D-B1BB6C044FF6}" destId="{AC3D9C16-4F5B-4DD0-852C-E2B67B9E43A3}" srcOrd="3" destOrd="0" presId="urn:microsoft.com/office/officeart/2005/8/layout/vList2"/>
    <dgm:cxn modelId="{0DA37894-30B4-4152-900C-3C06A480FBB2}" type="presParOf" srcId="{C5EC9044-B843-4E68-B31D-B1BB6C044FF6}" destId="{55457DF3-2C35-4488-90D1-38AB4AE0F217}" srcOrd="4" destOrd="0" presId="urn:microsoft.com/office/officeart/2005/8/layout/vList2"/>
    <dgm:cxn modelId="{E4CDCDBA-7704-4CAA-8E34-22A4DAC2B6E7}" type="presParOf" srcId="{C5EC9044-B843-4E68-B31D-B1BB6C044FF6}" destId="{F223DFDE-AB3C-427A-8D3A-DC72504DA019}" srcOrd="5" destOrd="0" presId="urn:microsoft.com/office/officeart/2005/8/layout/vList2"/>
    <dgm:cxn modelId="{784B1CB3-CBDC-438C-81C6-8DE50BDFE270}" type="presParOf" srcId="{C5EC9044-B843-4E68-B31D-B1BB6C044FF6}" destId="{3690A382-A351-4D06-8567-ED147BBE33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B804BA-775B-4797-9185-9E1A96FCB93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DB5D24D-2F32-472A-A927-B36DA16EABC6}">
      <dgm:prSet/>
      <dgm:spPr/>
      <dgm:t>
        <a:bodyPr/>
        <a:lstStyle/>
        <a:p>
          <a:r>
            <a:rPr lang="en-US"/>
            <a:t>Participants were provided with information about the research, and verbal consent was obtained from those who voluntarily agreed to participate. </a:t>
          </a:r>
        </a:p>
      </dgm:t>
    </dgm:pt>
    <dgm:pt modelId="{4CEF67F7-BC58-42EB-BDC2-A7BD9DC8CEA0}" type="parTrans" cxnId="{70E80D3D-E7F4-4F5D-ACEE-B2D643FD9822}">
      <dgm:prSet/>
      <dgm:spPr/>
      <dgm:t>
        <a:bodyPr/>
        <a:lstStyle/>
        <a:p>
          <a:endParaRPr lang="en-US"/>
        </a:p>
      </dgm:t>
    </dgm:pt>
    <dgm:pt modelId="{BE27CFF4-D1AD-48C9-8874-4B67D0E51400}" type="sibTrans" cxnId="{70E80D3D-E7F4-4F5D-ACEE-B2D643FD9822}">
      <dgm:prSet/>
      <dgm:spPr/>
      <dgm:t>
        <a:bodyPr/>
        <a:lstStyle/>
        <a:p>
          <a:endParaRPr lang="en-US"/>
        </a:p>
      </dgm:t>
    </dgm:pt>
    <dgm:pt modelId="{2B6C1AD9-65F7-48AF-BAED-4CC3812FE398}">
      <dgm:prSet/>
      <dgm:spPr/>
      <dgm:t>
        <a:bodyPr/>
        <a:lstStyle/>
        <a:p>
          <a:r>
            <a:rPr lang="en-US"/>
            <a:t>The data collection instruments used included the Sociodemographic Data Form, MRC (Medical Research Council) Dyspnea Scale, CAT (COPD Assessment Test), Illness Perception Scale, and Fagerström Nicotine Dependence Test</a:t>
          </a:r>
        </a:p>
      </dgm:t>
    </dgm:pt>
    <dgm:pt modelId="{E73FCDB6-7758-4CDE-940F-879F9E2296B1}" type="parTrans" cxnId="{0346F3CA-55D9-4555-93D0-8BCBD3EF9E70}">
      <dgm:prSet/>
      <dgm:spPr/>
      <dgm:t>
        <a:bodyPr/>
        <a:lstStyle/>
        <a:p>
          <a:endParaRPr lang="en-US"/>
        </a:p>
      </dgm:t>
    </dgm:pt>
    <dgm:pt modelId="{8F038CA4-E3D1-4784-8776-253E9FE6F557}" type="sibTrans" cxnId="{0346F3CA-55D9-4555-93D0-8BCBD3EF9E70}">
      <dgm:prSet/>
      <dgm:spPr/>
      <dgm:t>
        <a:bodyPr/>
        <a:lstStyle/>
        <a:p>
          <a:endParaRPr lang="en-US"/>
        </a:p>
      </dgm:t>
    </dgm:pt>
    <dgm:pt modelId="{33A41B1C-13FA-4BDD-8898-9CA6BC11D34B}" type="pres">
      <dgm:prSet presAssocID="{7AB804BA-775B-4797-9185-9E1A96FCB934}" presName="hierChild1" presStyleCnt="0">
        <dgm:presLayoutVars>
          <dgm:chPref val="1"/>
          <dgm:dir/>
          <dgm:animOne val="branch"/>
          <dgm:animLvl val="lvl"/>
          <dgm:resizeHandles/>
        </dgm:presLayoutVars>
      </dgm:prSet>
      <dgm:spPr/>
    </dgm:pt>
    <dgm:pt modelId="{47893FE0-16F7-4537-8FB0-572E00485A56}" type="pres">
      <dgm:prSet presAssocID="{1DB5D24D-2F32-472A-A927-B36DA16EABC6}" presName="hierRoot1" presStyleCnt="0"/>
      <dgm:spPr/>
    </dgm:pt>
    <dgm:pt modelId="{499D2A65-FEC9-49EA-837B-D3897D7EC1B5}" type="pres">
      <dgm:prSet presAssocID="{1DB5D24D-2F32-472A-A927-B36DA16EABC6}" presName="composite" presStyleCnt="0"/>
      <dgm:spPr/>
    </dgm:pt>
    <dgm:pt modelId="{EFBDF0DD-DCED-4752-AFC2-0E4BF3433B79}" type="pres">
      <dgm:prSet presAssocID="{1DB5D24D-2F32-472A-A927-B36DA16EABC6}" presName="background" presStyleLbl="node0" presStyleIdx="0" presStyleCnt="2"/>
      <dgm:spPr/>
    </dgm:pt>
    <dgm:pt modelId="{D80227A5-3974-420A-9642-FFE3BABDB23F}" type="pres">
      <dgm:prSet presAssocID="{1DB5D24D-2F32-472A-A927-B36DA16EABC6}" presName="text" presStyleLbl="fgAcc0" presStyleIdx="0" presStyleCnt="2">
        <dgm:presLayoutVars>
          <dgm:chPref val="3"/>
        </dgm:presLayoutVars>
      </dgm:prSet>
      <dgm:spPr/>
    </dgm:pt>
    <dgm:pt modelId="{D8970370-3469-4830-8578-E93A0D0A8BA0}" type="pres">
      <dgm:prSet presAssocID="{1DB5D24D-2F32-472A-A927-B36DA16EABC6}" presName="hierChild2" presStyleCnt="0"/>
      <dgm:spPr/>
    </dgm:pt>
    <dgm:pt modelId="{53F6BCFE-B8C7-427E-A438-A1F7CEDC243C}" type="pres">
      <dgm:prSet presAssocID="{2B6C1AD9-65F7-48AF-BAED-4CC3812FE398}" presName="hierRoot1" presStyleCnt="0"/>
      <dgm:spPr/>
    </dgm:pt>
    <dgm:pt modelId="{B136C06A-B3D3-4A20-991E-20DCAE30288F}" type="pres">
      <dgm:prSet presAssocID="{2B6C1AD9-65F7-48AF-BAED-4CC3812FE398}" presName="composite" presStyleCnt="0"/>
      <dgm:spPr/>
    </dgm:pt>
    <dgm:pt modelId="{EB3E54F2-C616-4556-9843-750BA285FBEB}" type="pres">
      <dgm:prSet presAssocID="{2B6C1AD9-65F7-48AF-BAED-4CC3812FE398}" presName="background" presStyleLbl="node0" presStyleIdx="1" presStyleCnt="2"/>
      <dgm:spPr/>
    </dgm:pt>
    <dgm:pt modelId="{7CCC1CBF-DB7D-4517-833F-4AF45E21FE4C}" type="pres">
      <dgm:prSet presAssocID="{2B6C1AD9-65F7-48AF-BAED-4CC3812FE398}" presName="text" presStyleLbl="fgAcc0" presStyleIdx="1" presStyleCnt="2">
        <dgm:presLayoutVars>
          <dgm:chPref val="3"/>
        </dgm:presLayoutVars>
      </dgm:prSet>
      <dgm:spPr/>
    </dgm:pt>
    <dgm:pt modelId="{22CF9D8C-D33C-43AC-98A7-CE7F6F49C7A1}" type="pres">
      <dgm:prSet presAssocID="{2B6C1AD9-65F7-48AF-BAED-4CC3812FE398}" presName="hierChild2" presStyleCnt="0"/>
      <dgm:spPr/>
    </dgm:pt>
  </dgm:ptLst>
  <dgm:cxnLst>
    <dgm:cxn modelId="{70E80D3D-E7F4-4F5D-ACEE-B2D643FD9822}" srcId="{7AB804BA-775B-4797-9185-9E1A96FCB934}" destId="{1DB5D24D-2F32-472A-A927-B36DA16EABC6}" srcOrd="0" destOrd="0" parTransId="{4CEF67F7-BC58-42EB-BDC2-A7BD9DC8CEA0}" sibTransId="{BE27CFF4-D1AD-48C9-8874-4B67D0E51400}"/>
    <dgm:cxn modelId="{F321B68A-2214-4DA8-B271-9DAEE99FCFCF}" type="presOf" srcId="{1DB5D24D-2F32-472A-A927-B36DA16EABC6}" destId="{D80227A5-3974-420A-9642-FFE3BABDB23F}" srcOrd="0" destOrd="0" presId="urn:microsoft.com/office/officeart/2005/8/layout/hierarchy1"/>
    <dgm:cxn modelId="{0D5FD7AC-8B13-452C-AC18-70AA49BF8162}" type="presOf" srcId="{7AB804BA-775B-4797-9185-9E1A96FCB934}" destId="{33A41B1C-13FA-4BDD-8898-9CA6BC11D34B}" srcOrd="0" destOrd="0" presId="urn:microsoft.com/office/officeart/2005/8/layout/hierarchy1"/>
    <dgm:cxn modelId="{0346F3CA-55D9-4555-93D0-8BCBD3EF9E70}" srcId="{7AB804BA-775B-4797-9185-9E1A96FCB934}" destId="{2B6C1AD9-65F7-48AF-BAED-4CC3812FE398}" srcOrd="1" destOrd="0" parTransId="{E73FCDB6-7758-4CDE-940F-879F9E2296B1}" sibTransId="{8F038CA4-E3D1-4784-8776-253E9FE6F557}"/>
    <dgm:cxn modelId="{007E43F9-6A1C-4173-8FAE-94205007AFBD}" type="presOf" srcId="{2B6C1AD9-65F7-48AF-BAED-4CC3812FE398}" destId="{7CCC1CBF-DB7D-4517-833F-4AF45E21FE4C}" srcOrd="0" destOrd="0" presId="urn:microsoft.com/office/officeart/2005/8/layout/hierarchy1"/>
    <dgm:cxn modelId="{05534AA9-00AD-4ACD-9F49-80E1A7ADFF56}" type="presParOf" srcId="{33A41B1C-13FA-4BDD-8898-9CA6BC11D34B}" destId="{47893FE0-16F7-4537-8FB0-572E00485A56}" srcOrd="0" destOrd="0" presId="urn:microsoft.com/office/officeart/2005/8/layout/hierarchy1"/>
    <dgm:cxn modelId="{4BC00963-1BD7-49BF-9128-5E7C86468BF8}" type="presParOf" srcId="{47893FE0-16F7-4537-8FB0-572E00485A56}" destId="{499D2A65-FEC9-49EA-837B-D3897D7EC1B5}" srcOrd="0" destOrd="0" presId="urn:microsoft.com/office/officeart/2005/8/layout/hierarchy1"/>
    <dgm:cxn modelId="{FB5037B5-70A5-409A-9FED-4AC4CC48DEE6}" type="presParOf" srcId="{499D2A65-FEC9-49EA-837B-D3897D7EC1B5}" destId="{EFBDF0DD-DCED-4752-AFC2-0E4BF3433B79}" srcOrd="0" destOrd="0" presId="urn:microsoft.com/office/officeart/2005/8/layout/hierarchy1"/>
    <dgm:cxn modelId="{A01FB2B3-376B-4F96-BB58-EA6B73824D86}" type="presParOf" srcId="{499D2A65-FEC9-49EA-837B-D3897D7EC1B5}" destId="{D80227A5-3974-420A-9642-FFE3BABDB23F}" srcOrd="1" destOrd="0" presId="urn:microsoft.com/office/officeart/2005/8/layout/hierarchy1"/>
    <dgm:cxn modelId="{7F856113-7DA9-4727-8775-88C5FB6E0845}" type="presParOf" srcId="{47893FE0-16F7-4537-8FB0-572E00485A56}" destId="{D8970370-3469-4830-8578-E93A0D0A8BA0}" srcOrd="1" destOrd="0" presId="urn:microsoft.com/office/officeart/2005/8/layout/hierarchy1"/>
    <dgm:cxn modelId="{236AE6D4-D887-4A08-AAD5-B38A4F22D5C8}" type="presParOf" srcId="{33A41B1C-13FA-4BDD-8898-9CA6BC11D34B}" destId="{53F6BCFE-B8C7-427E-A438-A1F7CEDC243C}" srcOrd="1" destOrd="0" presId="urn:microsoft.com/office/officeart/2005/8/layout/hierarchy1"/>
    <dgm:cxn modelId="{2F030E66-AFCE-4F90-941A-00EF4512DA7E}" type="presParOf" srcId="{53F6BCFE-B8C7-427E-A438-A1F7CEDC243C}" destId="{B136C06A-B3D3-4A20-991E-20DCAE30288F}" srcOrd="0" destOrd="0" presId="urn:microsoft.com/office/officeart/2005/8/layout/hierarchy1"/>
    <dgm:cxn modelId="{E4EC91B0-8CF3-4033-AF46-47C7FCCCB07A}" type="presParOf" srcId="{B136C06A-B3D3-4A20-991E-20DCAE30288F}" destId="{EB3E54F2-C616-4556-9843-750BA285FBEB}" srcOrd="0" destOrd="0" presId="urn:microsoft.com/office/officeart/2005/8/layout/hierarchy1"/>
    <dgm:cxn modelId="{CF0153F1-E935-45DC-A2ED-BDBA4B1A92C2}" type="presParOf" srcId="{B136C06A-B3D3-4A20-991E-20DCAE30288F}" destId="{7CCC1CBF-DB7D-4517-833F-4AF45E21FE4C}" srcOrd="1" destOrd="0" presId="urn:microsoft.com/office/officeart/2005/8/layout/hierarchy1"/>
    <dgm:cxn modelId="{DFCB7A61-FEF4-4660-AC8A-97E7A03A51BF}" type="presParOf" srcId="{53F6BCFE-B8C7-427E-A438-A1F7CEDC243C}" destId="{22CF9D8C-D33C-43AC-98A7-CE7F6F49C7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3B3B1B-0253-4305-B989-DA3509A8590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5964E50-96BB-41F9-97E9-B0F6DF16D0FB}">
      <dgm:prSet/>
      <dgm:spPr/>
      <dgm:t>
        <a:bodyPr/>
        <a:lstStyle/>
        <a:p>
          <a:r>
            <a:rPr lang="en-US" b="0" i="0"/>
            <a:t>55% having hypertension, </a:t>
          </a:r>
          <a:endParaRPr lang="en-US"/>
        </a:p>
      </dgm:t>
    </dgm:pt>
    <dgm:pt modelId="{198B371A-B400-458F-B042-21761D03894B}" type="parTrans" cxnId="{0D28C1A2-BA20-4F50-A267-C29098965C63}">
      <dgm:prSet/>
      <dgm:spPr/>
      <dgm:t>
        <a:bodyPr/>
        <a:lstStyle/>
        <a:p>
          <a:endParaRPr lang="en-US"/>
        </a:p>
      </dgm:t>
    </dgm:pt>
    <dgm:pt modelId="{19E1F7A3-5B2E-49D1-BDBA-08C551D7B97B}" type="sibTrans" cxnId="{0D28C1A2-BA20-4F50-A267-C29098965C63}">
      <dgm:prSet/>
      <dgm:spPr/>
      <dgm:t>
        <a:bodyPr/>
        <a:lstStyle/>
        <a:p>
          <a:endParaRPr lang="en-US"/>
        </a:p>
      </dgm:t>
    </dgm:pt>
    <dgm:pt modelId="{89F52E68-23F4-43F4-BC4A-F3F63D2E7C1F}">
      <dgm:prSet/>
      <dgm:spPr/>
      <dgm:t>
        <a:bodyPr/>
        <a:lstStyle/>
        <a:p>
          <a:r>
            <a:rPr lang="en-US" b="0" i="0"/>
            <a:t>26.2% having coronary artery disease, </a:t>
          </a:r>
          <a:endParaRPr lang="en-US"/>
        </a:p>
      </dgm:t>
    </dgm:pt>
    <dgm:pt modelId="{54F8348E-FFFE-41D7-9B55-8C5239025F3A}" type="parTrans" cxnId="{83A00C49-3711-41E0-86FD-7658CF36A16A}">
      <dgm:prSet/>
      <dgm:spPr/>
      <dgm:t>
        <a:bodyPr/>
        <a:lstStyle/>
        <a:p>
          <a:endParaRPr lang="en-US"/>
        </a:p>
      </dgm:t>
    </dgm:pt>
    <dgm:pt modelId="{B2BF8A9B-83FA-46C5-9DE7-EE80381AD751}" type="sibTrans" cxnId="{83A00C49-3711-41E0-86FD-7658CF36A16A}">
      <dgm:prSet/>
      <dgm:spPr/>
      <dgm:t>
        <a:bodyPr/>
        <a:lstStyle/>
        <a:p>
          <a:endParaRPr lang="en-US"/>
        </a:p>
      </dgm:t>
    </dgm:pt>
    <dgm:pt modelId="{4CF9D757-0B29-470B-BBFF-BB0015FB6B41}">
      <dgm:prSet/>
      <dgm:spPr/>
      <dgm:t>
        <a:bodyPr/>
        <a:lstStyle/>
        <a:p>
          <a:r>
            <a:rPr lang="en-US" b="0" i="0"/>
            <a:t>24.5% having hyperlipidemia, </a:t>
          </a:r>
          <a:endParaRPr lang="en-US"/>
        </a:p>
      </dgm:t>
    </dgm:pt>
    <dgm:pt modelId="{FAB61E96-A008-4AD0-8CE3-72840C721046}" type="parTrans" cxnId="{4EC4C13C-1A7E-4BAF-9031-FB025999B139}">
      <dgm:prSet/>
      <dgm:spPr/>
      <dgm:t>
        <a:bodyPr/>
        <a:lstStyle/>
        <a:p>
          <a:endParaRPr lang="en-US"/>
        </a:p>
      </dgm:t>
    </dgm:pt>
    <dgm:pt modelId="{8B8333CE-85FF-495F-AC00-CBE03CEEE673}" type="sibTrans" cxnId="{4EC4C13C-1A7E-4BAF-9031-FB025999B139}">
      <dgm:prSet/>
      <dgm:spPr/>
      <dgm:t>
        <a:bodyPr/>
        <a:lstStyle/>
        <a:p>
          <a:endParaRPr lang="en-US"/>
        </a:p>
      </dgm:t>
    </dgm:pt>
    <dgm:pt modelId="{AF814923-FEC9-4D90-9B9A-E7C60E75EEA5}">
      <dgm:prSet/>
      <dgm:spPr/>
      <dgm:t>
        <a:bodyPr/>
        <a:lstStyle/>
        <a:p>
          <a:r>
            <a:rPr lang="en-US" b="0" i="0"/>
            <a:t>20.3% having diabetes. </a:t>
          </a:r>
          <a:endParaRPr lang="en-US"/>
        </a:p>
      </dgm:t>
    </dgm:pt>
    <dgm:pt modelId="{32947383-29C2-4C24-A148-C3F3E05A7876}" type="parTrans" cxnId="{65E5A759-64AE-4CDD-8FC4-B75FC20E670D}">
      <dgm:prSet/>
      <dgm:spPr/>
      <dgm:t>
        <a:bodyPr/>
        <a:lstStyle/>
        <a:p>
          <a:endParaRPr lang="en-US"/>
        </a:p>
      </dgm:t>
    </dgm:pt>
    <dgm:pt modelId="{B6EC7E15-F0F3-489F-B468-67B0FEE902F1}" type="sibTrans" cxnId="{65E5A759-64AE-4CDD-8FC4-B75FC20E670D}">
      <dgm:prSet/>
      <dgm:spPr/>
      <dgm:t>
        <a:bodyPr/>
        <a:lstStyle/>
        <a:p>
          <a:endParaRPr lang="en-US"/>
        </a:p>
      </dgm:t>
    </dgm:pt>
    <dgm:pt modelId="{A9CB40C7-7901-48F2-B157-BA5DB414CC40}" type="pres">
      <dgm:prSet presAssocID="{F83B3B1B-0253-4305-B989-DA3509A85904}" presName="linear" presStyleCnt="0">
        <dgm:presLayoutVars>
          <dgm:animLvl val="lvl"/>
          <dgm:resizeHandles val="exact"/>
        </dgm:presLayoutVars>
      </dgm:prSet>
      <dgm:spPr/>
    </dgm:pt>
    <dgm:pt modelId="{187D02EC-8A86-4AD8-8652-32D9C6609248}" type="pres">
      <dgm:prSet presAssocID="{45964E50-96BB-41F9-97E9-B0F6DF16D0FB}" presName="parentText" presStyleLbl="node1" presStyleIdx="0" presStyleCnt="4">
        <dgm:presLayoutVars>
          <dgm:chMax val="0"/>
          <dgm:bulletEnabled val="1"/>
        </dgm:presLayoutVars>
      </dgm:prSet>
      <dgm:spPr/>
    </dgm:pt>
    <dgm:pt modelId="{D1429DF1-1E4C-4E34-ABA6-DEE1760325EE}" type="pres">
      <dgm:prSet presAssocID="{19E1F7A3-5B2E-49D1-BDBA-08C551D7B97B}" presName="spacer" presStyleCnt="0"/>
      <dgm:spPr/>
    </dgm:pt>
    <dgm:pt modelId="{00F56114-9D75-43E4-B851-D12D8739C655}" type="pres">
      <dgm:prSet presAssocID="{89F52E68-23F4-43F4-BC4A-F3F63D2E7C1F}" presName="parentText" presStyleLbl="node1" presStyleIdx="1" presStyleCnt="4">
        <dgm:presLayoutVars>
          <dgm:chMax val="0"/>
          <dgm:bulletEnabled val="1"/>
        </dgm:presLayoutVars>
      </dgm:prSet>
      <dgm:spPr/>
    </dgm:pt>
    <dgm:pt modelId="{A8418B24-600E-491D-A8FB-64EC5DE840AC}" type="pres">
      <dgm:prSet presAssocID="{B2BF8A9B-83FA-46C5-9DE7-EE80381AD751}" presName="spacer" presStyleCnt="0"/>
      <dgm:spPr/>
    </dgm:pt>
    <dgm:pt modelId="{759C762A-3027-4BD8-8736-DA8C7433CF0F}" type="pres">
      <dgm:prSet presAssocID="{4CF9D757-0B29-470B-BBFF-BB0015FB6B41}" presName="parentText" presStyleLbl="node1" presStyleIdx="2" presStyleCnt="4">
        <dgm:presLayoutVars>
          <dgm:chMax val="0"/>
          <dgm:bulletEnabled val="1"/>
        </dgm:presLayoutVars>
      </dgm:prSet>
      <dgm:spPr/>
    </dgm:pt>
    <dgm:pt modelId="{697FB4C8-B59E-4F7B-8AB7-5A5B75205605}" type="pres">
      <dgm:prSet presAssocID="{8B8333CE-85FF-495F-AC00-CBE03CEEE673}" presName="spacer" presStyleCnt="0"/>
      <dgm:spPr/>
    </dgm:pt>
    <dgm:pt modelId="{E89B78CF-F6D3-43E5-B894-C0AEA6A0D52B}" type="pres">
      <dgm:prSet presAssocID="{AF814923-FEC9-4D90-9B9A-E7C60E75EEA5}" presName="parentText" presStyleLbl="node1" presStyleIdx="3" presStyleCnt="4">
        <dgm:presLayoutVars>
          <dgm:chMax val="0"/>
          <dgm:bulletEnabled val="1"/>
        </dgm:presLayoutVars>
      </dgm:prSet>
      <dgm:spPr/>
    </dgm:pt>
  </dgm:ptLst>
  <dgm:cxnLst>
    <dgm:cxn modelId="{4EC4C13C-1A7E-4BAF-9031-FB025999B139}" srcId="{F83B3B1B-0253-4305-B989-DA3509A85904}" destId="{4CF9D757-0B29-470B-BBFF-BB0015FB6B41}" srcOrd="2" destOrd="0" parTransId="{FAB61E96-A008-4AD0-8CE3-72840C721046}" sibTransId="{8B8333CE-85FF-495F-AC00-CBE03CEEE673}"/>
    <dgm:cxn modelId="{83A00C49-3711-41E0-86FD-7658CF36A16A}" srcId="{F83B3B1B-0253-4305-B989-DA3509A85904}" destId="{89F52E68-23F4-43F4-BC4A-F3F63D2E7C1F}" srcOrd="1" destOrd="0" parTransId="{54F8348E-FFFE-41D7-9B55-8C5239025F3A}" sibTransId="{B2BF8A9B-83FA-46C5-9DE7-EE80381AD751}"/>
    <dgm:cxn modelId="{65E5A759-64AE-4CDD-8FC4-B75FC20E670D}" srcId="{F83B3B1B-0253-4305-B989-DA3509A85904}" destId="{AF814923-FEC9-4D90-9B9A-E7C60E75EEA5}" srcOrd="3" destOrd="0" parTransId="{32947383-29C2-4C24-A148-C3F3E05A7876}" sibTransId="{B6EC7E15-F0F3-489F-B468-67B0FEE902F1}"/>
    <dgm:cxn modelId="{D9B4B859-846B-43D8-87E8-8F42E92C04A3}" type="presOf" srcId="{89F52E68-23F4-43F4-BC4A-F3F63D2E7C1F}" destId="{00F56114-9D75-43E4-B851-D12D8739C655}" srcOrd="0" destOrd="0" presId="urn:microsoft.com/office/officeart/2005/8/layout/vList2"/>
    <dgm:cxn modelId="{31527197-1D7A-465A-8E1A-BC805AB31F53}" type="presOf" srcId="{4CF9D757-0B29-470B-BBFF-BB0015FB6B41}" destId="{759C762A-3027-4BD8-8736-DA8C7433CF0F}" srcOrd="0" destOrd="0" presId="urn:microsoft.com/office/officeart/2005/8/layout/vList2"/>
    <dgm:cxn modelId="{EEA3D2A0-6FF6-4E85-B2C4-F431C3BF6DD2}" type="presOf" srcId="{F83B3B1B-0253-4305-B989-DA3509A85904}" destId="{A9CB40C7-7901-48F2-B157-BA5DB414CC40}" srcOrd="0" destOrd="0" presId="urn:microsoft.com/office/officeart/2005/8/layout/vList2"/>
    <dgm:cxn modelId="{0D28C1A2-BA20-4F50-A267-C29098965C63}" srcId="{F83B3B1B-0253-4305-B989-DA3509A85904}" destId="{45964E50-96BB-41F9-97E9-B0F6DF16D0FB}" srcOrd="0" destOrd="0" parTransId="{198B371A-B400-458F-B042-21761D03894B}" sibTransId="{19E1F7A3-5B2E-49D1-BDBA-08C551D7B97B}"/>
    <dgm:cxn modelId="{DB8F86A6-831D-498D-9BB4-A686C772C263}" type="presOf" srcId="{AF814923-FEC9-4D90-9B9A-E7C60E75EEA5}" destId="{E89B78CF-F6D3-43E5-B894-C0AEA6A0D52B}" srcOrd="0" destOrd="0" presId="urn:microsoft.com/office/officeart/2005/8/layout/vList2"/>
    <dgm:cxn modelId="{2994AFC8-BBBA-47B6-B18A-B8D312F2182B}" type="presOf" srcId="{45964E50-96BB-41F9-97E9-B0F6DF16D0FB}" destId="{187D02EC-8A86-4AD8-8652-32D9C6609248}" srcOrd="0" destOrd="0" presId="urn:microsoft.com/office/officeart/2005/8/layout/vList2"/>
    <dgm:cxn modelId="{DCE465FE-8A34-4A56-9E89-B16A1E252748}" type="presParOf" srcId="{A9CB40C7-7901-48F2-B157-BA5DB414CC40}" destId="{187D02EC-8A86-4AD8-8652-32D9C6609248}" srcOrd="0" destOrd="0" presId="urn:microsoft.com/office/officeart/2005/8/layout/vList2"/>
    <dgm:cxn modelId="{1B52D5B9-F8E9-48FE-8746-4A12BA957B9A}" type="presParOf" srcId="{A9CB40C7-7901-48F2-B157-BA5DB414CC40}" destId="{D1429DF1-1E4C-4E34-ABA6-DEE1760325EE}" srcOrd="1" destOrd="0" presId="urn:microsoft.com/office/officeart/2005/8/layout/vList2"/>
    <dgm:cxn modelId="{1754232F-4AAE-4DD2-97B8-931424DE2E65}" type="presParOf" srcId="{A9CB40C7-7901-48F2-B157-BA5DB414CC40}" destId="{00F56114-9D75-43E4-B851-D12D8739C655}" srcOrd="2" destOrd="0" presId="urn:microsoft.com/office/officeart/2005/8/layout/vList2"/>
    <dgm:cxn modelId="{46D4F83E-8A78-4408-A97A-5D9E6D5ADC6C}" type="presParOf" srcId="{A9CB40C7-7901-48F2-B157-BA5DB414CC40}" destId="{A8418B24-600E-491D-A8FB-64EC5DE840AC}" srcOrd="3" destOrd="0" presId="urn:microsoft.com/office/officeart/2005/8/layout/vList2"/>
    <dgm:cxn modelId="{D566F3C8-143E-4993-8571-B0AB903F4A0C}" type="presParOf" srcId="{A9CB40C7-7901-48F2-B157-BA5DB414CC40}" destId="{759C762A-3027-4BD8-8736-DA8C7433CF0F}" srcOrd="4" destOrd="0" presId="urn:microsoft.com/office/officeart/2005/8/layout/vList2"/>
    <dgm:cxn modelId="{4D8D7A70-3A7B-4B3D-80E0-96F0812CA2B2}" type="presParOf" srcId="{A9CB40C7-7901-48F2-B157-BA5DB414CC40}" destId="{697FB4C8-B59E-4F7B-8AB7-5A5B75205605}" srcOrd="5" destOrd="0" presId="urn:microsoft.com/office/officeart/2005/8/layout/vList2"/>
    <dgm:cxn modelId="{B23F3B4A-823F-4A36-AAB0-43F2175EF518}" type="presParOf" srcId="{A9CB40C7-7901-48F2-B157-BA5DB414CC40}" destId="{E89B78CF-F6D3-43E5-B894-C0AEA6A0D5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D95A5B-5BED-49C9-AE92-C84E2738D4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6028CF-3E32-4E85-83F7-DA2098451270}">
      <dgm:prSet/>
      <dgm:spPr/>
      <dgm:t>
        <a:bodyPr/>
        <a:lstStyle/>
        <a:p>
          <a:r>
            <a:rPr lang="en-US"/>
            <a:t>35.6% (42) were still smoking,</a:t>
          </a:r>
        </a:p>
      </dgm:t>
    </dgm:pt>
    <dgm:pt modelId="{DA10BDB9-8321-466F-B8EA-964CA49AF066}" type="parTrans" cxnId="{E161E061-FE6B-4F05-89DA-A43D0A3B4252}">
      <dgm:prSet/>
      <dgm:spPr/>
      <dgm:t>
        <a:bodyPr/>
        <a:lstStyle/>
        <a:p>
          <a:endParaRPr lang="en-US"/>
        </a:p>
      </dgm:t>
    </dgm:pt>
    <dgm:pt modelId="{A8D115CE-062B-42F9-B865-93E42C8B84CC}" type="sibTrans" cxnId="{E161E061-FE6B-4F05-89DA-A43D0A3B4252}">
      <dgm:prSet/>
      <dgm:spPr/>
      <dgm:t>
        <a:bodyPr/>
        <a:lstStyle/>
        <a:p>
          <a:endParaRPr lang="en-US"/>
        </a:p>
      </dgm:t>
    </dgm:pt>
    <dgm:pt modelId="{6060C046-31A8-4994-BE7B-EE9CAB03195D}">
      <dgm:prSet/>
      <dgm:spPr/>
      <dgm:t>
        <a:bodyPr/>
        <a:lstStyle/>
        <a:p>
          <a:r>
            <a:rPr lang="en-US"/>
            <a:t>23.7% (28) had never smoked,</a:t>
          </a:r>
        </a:p>
      </dgm:t>
    </dgm:pt>
    <dgm:pt modelId="{07180B2B-6A41-405B-8F04-FE17C4D40581}" type="parTrans" cxnId="{A7A4E3AF-D329-41DA-82E5-BA717FF6B34A}">
      <dgm:prSet/>
      <dgm:spPr/>
      <dgm:t>
        <a:bodyPr/>
        <a:lstStyle/>
        <a:p>
          <a:endParaRPr lang="en-US"/>
        </a:p>
      </dgm:t>
    </dgm:pt>
    <dgm:pt modelId="{7670D3DF-1F97-4894-B15E-CADA2B4B6BE5}" type="sibTrans" cxnId="{A7A4E3AF-D329-41DA-82E5-BA717FF6B34A}">
      <dgm:prSet/>
      <dgm:spPr/>
      <dgm:t>
        <a:bodyPr/>
        <a:lstStyle/>
        <a:p>
          <a:endParaRPr lang="en-US"/>
        </a:p>
      </dgm:t>
    </dgm:pt>
    <dgm:pt modelId="{E5CF9177-B983-491A-B906-69D5F1D4EB5B}">
      <dgm:prSet/>
      <dgm:spPr/>
      <dgm:t>
        <a:bodyPr/>
        <a:lstStyle/>
        <a:p>
          <a:r>
            <a:rPr lang="en-US"/>
            <a:t>40.7% (48) had quit smoking. </a:t>
          </a:r>
        </a:p>
      </dgm:t>
    </dgm:pt>
    <dgm:pt modelId="{6AC70275-B1A6-4FB9-83F9-7BE6D40B467D}" type="parTrans" cxnId="{00D845BF-AE60-4D36-99FA-6CA573F324D6}">
      <dgm:prSet/>
      <dgm:spPr/>
      <dgm:t>
        <a:bodyPr/>
        <a:lstStyle/>
        <a:p>
          <a:endParaRPr lang="en-US"/>
        </a:p>
      </dgm:t>
    </dgm:pt>
    <dgm:pt modelId="{1A8AA91C-7DBF-4B53-8688-0658DDE38D20}" type="sibTrans" cxnId="{00D845BF-AE60-4D36-99FA-6CA573F324D6}">
      <dgm:prSet/>
      <dgm:spPr/>
      <dgm:t>
        <a:bodyPr/>
        <a:lstStyle/>
        <a:p>
          <a:endParaRPr lang="en-US"/>
        </a:p>
      </dgm:t>
    </dgm:pt>
    <dgm:pt modelId="{DE55AD3D-36D0-4BCF-AAFF-A0A41A2D63B7}">
      <dgm:prSet/>
      <dgm:spPr/>
      <dgm:t>
        <a:bodyPr/>
        <a:lstStyle/>
        <a:p>
          <a:r>
            <a:rPr lang="en-US"/>
            <a:t>Among smokers, when asked about pack-years, 43.2% (51) smoked 20 pack-years or less, 27.1% (32) smoked between 20-39 pack-years, 28% (33) smoked between 40-74 pack-years, and 1.7% (2) smoked 75 pack-years or more. Regarding occupational risk, there were no participants who had worked or were currently working in high-risk occupational groups</a:t>
          </a:r>
        </a:p>
      </dgm:t>
    </dgm:pt>
    <dgm:pt modelId="{26768B3F-4A5B-4942-8D95-4114227862A8}" type="parTrans" cxnId="{0BC8BC8E-DFE2-4450-9E75-9C379F133712}">
      <dgm:prSet/>
      <dgm:spPr/>
      <dgm:t>
        <a:bodyPr/>
        <a:lstStyle/>
        <a:p>
          <a:endParaRPr lang="en-US"/>
        </a:p>
      </dgm:t>
    </dgm:pt>
    <dgm:pt modelId="{A1801B63-1E18-4574-9ACC-60F6FBDFD606}" type="sibTrans" cxnId="{0BC8BC8E-DFE2-4450-9E75-9C379F133712}">
      <dgm:prSet/>
      <dgm:spPr/>
      <dgm:t>
        <a:bodyPr/>
        <a:lstStyle/>
        <a:p>
          <a:endParaRPr lang="en-US"/>
        </a:p>
      </dgm:t>
    </dgm:pt>
    <dgm:pt modelId="{82C05393-3675-44A1-BA0A-77534A5A79D3}" type="pres">
      <dgm:prSet presAssocID="{49D95A5B-5BED-49C9-AE92-C84E2738D454}" presName="linear" presStyleCnt="0">
        <dgm:presLayoutVars>
          <dgm:animLvl val="lvl"/>
          <dgm:resizeHandles val="exact"/>
        </dgm:presLayoutVars>
      </dgm:prSet>
      <dgm:spPr/>
    </dgm:pt>
    <dgm:pt modelId="{861AFAB9-E96E-4ED8-BB4D-F7C0BBFECCC1}" type="pres">
      <dgm:prSet presAssocID="{896028CF-3E32-4E85-83F7-DA2098451270}" presName="parentText" presStyleLbl="node1" presStyleIdx="0" presStyleCnt="4">
        <dgm:presLayoutVars>
          <dgm:chMax val="0"/>
          <dgm:bulletEnabled val="1"/>
        </dgm:presLayoutVars>
      </dgm:prSet>
      <dgm:spPr/>
    </dgm:pt>
    <dgm:pt modelId="{10F023EE-292B-4C43-AC9D-00BF0AD2E8E3}" type="pres">
      <dgm:prSet presAssocID="{A8D115CE-062B-42F9-B865-93E42C8B84CC}" presName="spacer" presStyleCnt="0"/>
      <dgm:spPr/>
    </dgm:pt>
    <dgm:pt modelId="{80472D71-7CCE-4CA8-A666-9A87D01ADD1C}" type="pres">
      <dgm:prSet presAssocID="{6060C046-31A8-4994-BE7B-EE9CAB03195D}" presName="parentText" presStyleLbl="node1" presStyleIdx="1" presStyleCnt="4">
        <dgm:presLayoutVars>
          <dgm:chMax val="0"/>
          <dgm:bulletEnabled val="1"/>
        </dgm:presLayoutVars>
      </dgm:prSet>
      <dgm:spPr/>
    </dgm:pt>
    <dgm:pt modelId="{2CB8A206-C21E-4306-BD9E-AE3763A0246D}" type="pres">
      <dgm:prSet presAssocID="{7670D3DF-1F97-4894-B15E-CADA2B4B6BE5}" presName="spacer" presStyleCnt="0"/>
      <dgm:spPr/>
    </dgm:pt>
    <dgm:pt modelId="{083867B9-7673-4A46-8A77-1EDF23B80451}" type="pres">
      <dgm:prSet presAssocID="{E5CF9177-B983-491A-B906-69D5F1D4EB5B}" presName="parentText" presStyleLbl="node1" presStyleIdx="2" presStyleCnt="4">
        <dgm:presLayoutVars>
          <dgm:chMax val="0"/>
          <dgm:bulletEnabled val="1"/>
        </dgm:presLayoutVars>
      </dgm:prSet>
      <dgm:spPr/>
    </dgm:pt>
    <dgm:pt modelId="{EA00BDE5-EA2B-4934-AD2B-A36588F0855F}" type="pres">
      <dgm:prSet presAssocID="{1A8AA91C-7DBF-4B53-8688-0658DDE38D20}" presName="spacer" presStyleCnt="0"/>
      <dgm:spPr/>
    </dgm:pt>
    <dgm:pt modelId="{75834511-585D-416A-BAA3-B9A5894B4CBD}" type="pres">
      <dgm:prSet presAssocID="{DE55AD3D-36D0-4BCF-AAFF-A0A41A2D63B7}" presName="parentText" presStyleLbl="node1" presStyleIdx="3" presStyleCnt="4">
        <dgm:presLayoutVars>
          <dgm:chMax val="0"/>
          <dgm:bulletEnabled val="1"/>
        </dgm:presLayoutVars>
      </dgm:prSet>
      <dgm:spPr/>
    </dgm:pt>
  </dgm:ptLst>
  <dgm:cxnLst>
    <dgm:cxn modelId="{C06AE601-3228-49B3-BA6B-F657C35EA8D6}" type="presOf" srcId="{896028CF-3E32-4E85-83F7-DA2098451270}" destId="{861AFAB9-E96E-4ED8-BB4D-F7C0BBFECCC1}" srcOrd="0" destOrd="0" presId="urn:microsoft.com/office/officeart/2005/8/layout/vList2"/>
    <dgm:cxn modelId="{3182A606-BF61-4FD7-B5DD-6E8FAFEC11B8}" type="presOf" srcId="{49D95A5B-5BED-49C9-AE92-C84E2738D454}" destId="{82C05393-3675-44A1-BA0A-77534A5A79D3}" srcOrd="0" destOrd="0" presId="urn:microsoft.com/office/officeart/2005/8/layout/vList2"/>
    <dgm:cxn modelId="{E161E061-FE6B-4F05-89DA-A43D0A3B4252}" srcId="{49D95A5B-5BED-49C9-AE92-C84E2738D454}" destId="{896028CF-3E32-4E85-83F7-DA2098451270}" srcOrd="0" destOrd="0" parTransId="{DA10BDB9-8321-466F-B8EA-964CA49AF066}" sibTransId="{A8D115CE-062B-42F9-B865-93E42C8B84CC}"/>
    <dgm:cxn modelId="{5F3C1845-F12F-4B4E-9F9C-014E4CA9FDE6}" type="presOf" srcId="{6060C046-31A8-4994-BE7B-EE9CAB03195D}" destId="{80472D71-7CCE-4CA8-A666-9A87D01ADD1C}" srcOrd="0" destOrd="0" presId="urn:microsoft.com/office/officeart/2005/8/layout/vList2"/>
    <dgm:cxn modelId="{00A04B85-7014-45A4-9841-50749A570AE5}" type="presOf" srcId="{E5CF9177-B983-491A-B906-69D5F1D4EB5B}" destId="{083867B9-7673-4A46-8A77-1EDF23B80451}" srcOrd="0" destOrd="0" presId="urn:microsoft.com/office/officeart/2005/8/layout/vList2"/>
    <dgm:cxn modelId="{0BC8BC8E-DFE2-4450-9E75-9C379F133712}" srcId="{49D95A5B-5BED-49C9-AE92-C84E2738D454}" destId="{DE55AD3D-36D0-4BCF-AAFF-A0A41A2D63B7}" srcOrd="3" destOrd="0" parTransId="{26768B3F-4A5B-4942-8D95-4114227862A8}" sibTransId="{A1801B63-1E18-4574-9ACC-60F6FBDFD606}"/>
    <dgm:cxn modelId="{4A5B26AF-542D-4407-8853-2028E7D5A86E}" type="presOf" srcId="{DE55AD3D-36D0-4BCF-AAFF-A0A41A2D63B7}" destId="{75834511-585D-416A-BAA3-B9A5894B4CBD}" srcOrd="0" destOrd="0" presId="urn:microsoft.com/office/officeart/2005/8/layout/vList2"/>
    <dgm:cxn modelId="{A7A4E3AF-D329-41DA-82E5-BA717FF6B34A}" srcId="{49D95A5B-5BED-49C9-AE92-C84E2738D454}" destId="{6060C046-31A8-4994-BE7B-EE9CAB03195D}" srcOrd="1" destOrd="0" parTransId="{07180B2B-6A41-405B-8F04-FE17C4D40581}" sibTransId="{7670D3DF-1F97-4894-B15E-CADA2B4B6BE5}"/>
    <dgm:cxn modelId="{00D845BF-AE60-4D36-99FA-6CA573F324D6}" srcId="{49D95A5B-5BED-49C9-AE92-C84E2738D454}" destId="{E5CF9177-B983-491A-B906-69D5F1D4EB5B}" srcOrd="2" destOrd="0" parTransId="{6AC70275-B1A6-4FB9-83F9-7BE6D40B467D}" sibTransId="{1A8AA91C-7DBF-4B53-8688-0658DDE38D20}"/>
    <dgm:cxn modelId="{32D9E76F-BFFB-47A8-B340-4FA9C17BBCB5}" type="presParOf" srcId="{82C05393-3675-44A1-BA0A-77534A5A79D3}" destId="{861AFAB9-E96E-4ED8-BB4D-F7C0BBFECCC1}" srcOrd="0" destOrd="0" presId="urn:microsoft.com/office/officeart/2005/8/layout/vList2"/>
    <dgm:cxn modelId="{1605EFF2-C700-4842-A0AB-6E13D5E86D47}" type="presParOf" srcId="{82C05393-3675-44A1-BA0A-77534A5A79D3}" destId="{10F023EE-292B-4C43-AC9D-00BF0AD2E8E3}" srcOrd="1" destOrd="0" presId="urn:microsoft.com/office/officeart/2005/8/layout/vList2"/>
    <dgm:cxn modelId="{7DF1AB7A-82C7-49BA-A05A-8B7CB6C447B9}" type="presParOf" srcId="{82C05393-3675-44A1-BA0A-77534A5A79D3}" destId="{80472D71-7CCE-4CA8-A666-9A87D01ADD1C}" srcOrd="2" destOrd="0" presId="urn:microsoft.com/office/officeart/2005/8/layout/vList2"/>
    <dgm:cxn modelId="{30C54F5C-5A40-41A8-9417-8ABA8BEE3F2B}" type="presParOf" srcId="{82C05393-3675-44A1-BA0A-77534A5A79D3}" destId="{2CB8A206-C21E-4306-BD9E-AE3763A0246D}" srcOrd="3" destOrd="0" presId="urn:microsoft.com/office/officeart/2005/8/layout/vList2"/>
    <dgm:cxn modelId="{315ADA81-81BE-4049-8F90-BFFBCEE664A5}" type="presParOf" srcId="{82C05393-3675-44A1-BA0A-77534A5A79D3}" destId="{083867B9-7673-4A46-8A77-1EDF23B80451}" srcOrd="4" destOrd="0" presId="urn:microsoft.com/office/officeart/2005/8/layout/vList2"/>
    <dgm:cxn modelId="{948C08D1-467C-418D-9127-3CC5D5025B8C}" type="presParOf" srcId="{82C05393-3675-44A1-BA0A-77534A5A79D3}" destId="{EA00BDE5-EA2B-4934-AD2B-A36588F0855F}" srcOrd="5" destOrd="0" presId="urn:microsoft.com/office/officeart/2005/8/layout/vList2"/>
    <dgm:cxn modelId="{B3BFC0AE-C8CF-422B-91E9-6F1C46A5585A}" type="presParOf" srcId="{82C05393-3675-44A1-BA0A-77534A5A79D3}" destId="{75834511-585D-416A-BAA3-B9A5894B4CB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E32B5-86E8-4E72-9293-8001C18C75A7}">
      <dsp:nvSpPr>
        <dsp:cNvPr id="0" name=""/>
        <dsp:cNvSpPr/>
      </dsp:nvSpPr>
      <dsp:spPr>
        <a:xfrm>
          <a:off x="0" y="73421"/>
          <a:ext cx="11112329" cy="76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Chronic Obstructive Pulmonary Disease (COPD) is a widespread, preventable, and treatable disease characterized by persistent airflow restriction and respiratory symptoms often caused by significant exposure to harmful particles or gases, generally related to occupational exposure, outdoor and indoor air pollution (1). </a:t>
          </a:r>
        </a:p>
      </dsp:txBody>
      <dsp:txXfrm>
        <a:off x="37581" y="111002"/>
        <a:ext cx="11037167" cy="694697"/>
      </dsp:txXfrm>
    </dsp:sp>
    <dsp:sp modelId="{D88491D5-A97A-419E-B74E-95E8A95ACE98}">
      <dsp:nvSpPr>
        <dsp:cNvPr id="0" name=""/>
        <dsp:cNvSpPr/>
      </dsp:nvSpPr>
      <dsp:spPr>
        <a:xfrm>
          <a:off x="0" y="883601"/>
          <a:ext cx="11112329" cy="76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While basic risk factors in many countries include occupational exposure, outdoor, and indoor air pollution, the prevalence of COPD is often directly associated with the prevalence of tobacco use (2). </a:t>
          </a:r>
        </a:p>
      </dsp:txBody>
      <dsp:txXfrm>
        <a:off x="37581" y="921182"/>
        <a:ext cx="11037167" cy="694697"/>
      </dsp:txXfrm>
    </dsp:sp>
    <dsp:sp modelId="{71971852-1368-470A-BD59-44686A72AF36}">
      <dsp:nvSpPr>
        <dsp:cNvPr id="0" name=""/>
        <dsp:cNvSpPr/>
      </dsp:nvSpPr>
      <dsp:spPr>
        <a:xfrm>
          <a:off x="0" y="1693781"/>
          <a:ext cx="11112329" cy="76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It is anticipated that due to the continuation of COPD risk factors and the aging of the world population, the prevalence and burden of COPD will increase in the next decade (3).</a:t>
          </a:r>
        </a:p>
      </dsp:txBody>
      <dsp:txXfrm>
        <a:off x="37581" y="1731362"/>
        <a:ext cx="11037167" cy="694697"/>
      </dsp:txXfrm>
    </dsp:sp>
    <dsp:sp modelId="{7F6D02AD-3315-4DC5-8E0A-BBE6D4E8F6C1}">
      <dsp:nvSpPr>
        <dsp:cNvPr id="0" name=""/>
        <dsp:cNvSpPr/>
      </dsp:nvSpPr>
      <dsp:spPr>
        <a:xfrm>
          <a:off x="0" y="2503961"/>
          <a:ext cx="11112329" cy="76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Currently, COPD is one of the top three causes of death worldwide, with 90% of these deaths occurring in low and middle-income countries. In 2012, COPD was responsible for the deaths of over 3 million people, constituting 6% of all global deaths (1)</a:t>
          </a:r>
        </a:p>
      </dsp:txBody>
      <dsp:txXfrm>
        <a:off x="37581" y="2541542"/>
        <a:ext cx="11037167" cy="6946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4FF6-F166-43BD-B518-4BE68014861C}">
      <dsp:nvSpPr>
        <dsp:cNvPr id="0" name=""/>
        <dsp:cNvSpPr/>
      </dsp:nvSpPr>
      <dsp:spPr>
        <a:xfrm>
          <a:off x="0" y="2187"/>
          <a:ext cx="478041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FE48B-3B1D-4CFB-BEE3-DEDD7815C8EE}">
      <dsp:nvSpPr>
        <dsp:cNvPr id="0" name=""/>
        <dsp:cNvSpPr/>
      </dsp:nvSpPr>
      <dsp:spPr>
        <a:xfrm>
          <a:off x="0" y="2187"/>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T</a:t>
          </a:r>
          <a:r>
            <a:rPr lang="en-US" sz="2000" kern="1200"/>
            <a:t>he average cigarette usage was found to be 34.27 ± 20.86 pack-years. </a:t>
          </a:r>
        </a:p>
      </dsp:txBody>
      <dsp:txXfrm>
        <a:off x="0" y="2187"/>
        <a:ext cx="4780416" cy="1492116"/>
      </dsp:txXfrm>
    </dsp:sp>
    <dsp:sp modelId="{8E799053-51E2-44FF-9906-9BDC9FEC0093}">
      <dsp:nvSpPr>
        <dsp:cNvPr id="0" name=""/>
        <dsp:cNvSpPr/>
      </dsp:nvSpPr>
      <dsp:spPr>
        <a:xfrm>
          <a:off x="0" y="1494304"/>
          <a:ext cx="4780416"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92137-DD69-435B-A995-E60033A7CC5D}">
      <dsp:nvSpPr>
        <dsp:cNvPr id="0" name=""/>
        <dsp:cNvSpPr/>
      </dsp:nvSpPr>
      <dsp:spPr>
        <a:xfrm>
          <a:off x="0" y="1494304"/>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 a study conducted in Turkey, the average cigarette usage was determined to be 46 pack-years. </a:t>
          </a:r>
        </a:p>
      </dsp:txBody>
      <dsp:txXfrm>
        <a:off x="0" y="1494304"/>
        <a:ext cx="4780416" cy="1492116"/>
      </dsp:txXfrm>
    </dsp:sp>
    <dsp:sp modelId="{53C75A36-010D-4805-B683-039B27FA00BB}">
      <dsp:nvSpPr>
        <dsp:cNvPr id="0" name=""/>
        <dsp:cNvSpPr/>
      </dsp:nvSpPr>
      <dsp:spPr>
        <a:xfrm>
          <a:off x="0" y="2986421"/>
          <a:ext cx="4780416"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CD57BF-9E44-46EF-A1A2-95BF72F88F70}">
      <dsp:nvSpPr>
        <dsp:cNvPr id="0" name=""/>
        <dsp:cNvSpPr/>
      </dsp:nvSpPr>
      <dsp:spPr>
        <a:xfrm>
          <a:off x="0" y="2986421"/>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lower average pack-years in our study may be associated with participants not being in the advanced stage of COPD according to the unified assessment system.</a:t>
          </a:r>
        </a:p>
      </dsp:txBody>
      <dsp:txXfrm>
        <a:off x="0" y="2986421"/>
        <a:ext cx="4780416" cy="14921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024C6-6AE5-4730-999C-5E0AD18D9768}">
      <dsp:nvSpPr>
        <dsp:cNvPr id="0" name=""/>
        <dsp:cNvSpPr/>
      </dsp:nvSpPr>
      <dsp:spPr>
        <a:xfrm>
          <a:off x="9242" y="571451"/>
          <a:ext cx="2762398" cy="28228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C</a:t>
          </a:r>
          <a:r>
            <a:rPr lang="en-US" sz="1800" kern="1200"/>
            <a:t>igarette usage by age groups, cigarette usage in the 41-50 age range was statistically significantly higher (p=0.007)</a:t>
          </a:r>
          <a:r>
            <a:rPr lang="tr-TR" sz="1800" kern="1200"/>
            <a:t>.</a:t>
          </a:r>
          <a:endParaRPr lang="en-US" sz="1800" kern="1200"/>
        </a:p>
      </dsp:txBody>
      <dsp:txXfrm>
        <a:off x="90150" y="652359"/>
        <a:ext cx="2600582" cy="2661010"/>
      </dsp:txXfrm>
    </dsp:sp>
    <dsp:sp modelId="{D366D901-931E-4386-8143-6472B9291292}">
      <dsp:nvSpPr>
        <dsp:cNvPr id="0" name=""/>
        <dsp:cNvSpPr/>
      </dsp:nvSpPr>
      <dsp:spPr>
        <a:xfrm>
          <a:off x="3047880" y="1640327"/>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777342"/>
        <a:ext cx="409940" cy="411044"/>
      </dsp:txXfrm>
    </dsp:sp>
    <dsp:sp modelId="{715D21D0-515E-404B-A8B4-35CE70201695}">
      <dsp:nvSpPr>
        <dsp:cNvPr id="0" name=""/>
        <dsp:cNvSpPr/>
      </dsp:nvSpPr>
      <dsp:spPr>
        <a:xfrm>
          <a:off x="3876600" y="571451"/>
          <a:ext cx="2762398" cy="282282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C</a:t>
          </a:r>
          <a:r>
            <a:rPr lang="en-US" sz="1800" kern="1200"/>
            <a:t>igarette usage by educational levels, although there was no significant difference among education levels, the rate of cigarette usage was higher among those with high school and above education (%38.9) (p=0.344). </a:t>
          </a:r>
        </a:p>
      </dsp:txBody>
      <dsp:txXfrm>
        <a:off x="3957508" y="652359"/>
        <a:ext cx="2600582" cy="2661010"/>
      </dsp:txXfrm>
    </dsp:sp>
    <dsp:sp modelId="{8857F83F-37B1-4022-AA42-2E1A99CE1D5F}">
      <dsp:nvSpPr>
        <dsp:cNvPr id="0" name=""/>
        <dsp:cNvSpPr/>
      </dsp:nvSpPr>
      <dsp:spPr>
        <a:xfrm>
          <a:off x="6915239" y="1640327"/>
          <a:ext cx="585628"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777342"/>
        <a:ext cx="409940" cy="411044"/>
      </dsp:txXfrm>
    </dsp:sp>
    <dsp:sp modelId="{400341A1-B0E9-4D93-9B5D-580EE74E71B9}">
      <dsp:nvSpPr>
        <dsp:cNvPr id="0" name=""/>
        <dsp:cNvSpPr/>
      </dsp:nvSpPr>
      <dsp:spPr>
        <a:xfrm>
          <a:off x="7743958" y="571451"/>
          <a:ext cx="2762398" cy="282282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 similar finding was observed in a study assessing cigarette usage prevalence in Kocaeli, where cigarette usage was more common among those with high school education</a:t>
          </a:r>
          <a:r>
            <a:rPr lang="tr-TR" sz="1800" kern="1200"/>
            <a:t>.</a:t>
          </a:r>
          <a:endParaRPr lang="en-US" sz="1800" kern="1200"/>
        </a:p>
      </dsp:txBody>
      <dsp:txXfrm>
        <a:off x="7824866" y="652359"/>
        <a:ext cx="2600582" cy="2661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7B9FD-24E7-492F-AB16-D79C6D846C53}">
      <dsp:nvSpPr>
        <dsp:cNvPr id="0" name=""/>
        <dsp:cNvSpPr/>
      </dsp:nvSpPr>
      <dsp:spPr>
        <a:xfrm>
          <a:off x="0" y="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90286-9544-4499-8FCA-5326CFE3FD64}">
      <dsp:nvSpPr>
        <dsp:cNvPr id="0" name=""/>
        <dsp:cNvSpPr/>
      </dsp:nvSpPr>
      <dsp:spPr>
        <a:xfrm>
          <a:off x="0" y="0"/>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most common risk factor for the development of COPD worldwide is tobacco use. </a:t>
          </a:r>
        </a:p>
      </dsp:txBody>
      <dsp:txXfrm>
        <a:off x="0" y="0"/>
        <a:ext cx="6589260" cy="1310998"/>
      </dsp:txXfrm>
    </dsp:sp>
    <dsp:sp modelId="{88AF279D-BE4A-4461-9644-5A972BDAF70B}">
      <dsp:nvSpPr>
        <dsp:cNvPr id="0" name=""/>
        <dsp:cNvSpPr/>
      </dsp:nvSpPr>
      <dsp:spPr>
        <a:xfrm>
          <a:off x="0" y="1310998"/>
          <a:ext cx="658926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39B52-88D2-4D43-B494-1FE4C508AAC0}">
      <dsp:nvSpPr>
        <dsp:cNvPr id="0" name=""/>
        <dsp:cNvSpPr/>
      </dsp:nvSpPr>
      <dsp:spPr>
        <a:xfrm>
          <a:off x="0" y="1310998"/>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It has been reported that 80-90% of the development of COPD is attributed to smoking, and the risk of developing COPD is reported to be 9.7-30 times higher in smokers compared to non-smokers. </a:t>
          </a:r>
        </a:p>
      </dsp:txBody>
      <dsp:txXfrm>
        <a:off x="0" y="1310998"/>
        <a:ext cx="6589260" cy="1310998"/>
      </dsp:txXfrm>
    </dsp:sp>
    <dsp:sp modelId="{20FC912E-EB4A-4775-B6C3-60B9CC979990}">
      <dsp:nvSpPr>
        <dsp:cNvPr id="0" name=""/>
        <dsp:cNvSpPr/>
      </dsp:nvSpPr>
      <dsp:spPr>
        <a:xfrm>
          <a:off x="0" y="2621996"/>
          <a:ext cx="658926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9395C-AA71-491F-85DE-3BF7FC1BD9AB}">
      <dsp:nvSpPr>
        <dsp:cNvPr id="0" name=""/>
        <dsp:cNvSpPr/>
      </dsp:nvSpPr>
      <dsp:spPr>
        <a:xfrm>
          <a:off x="0" y="2621996"/>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It has also been reported that smoking is responsible for 85% of COPD-related deaths in men and 69% in women. </a:t>
          </a:r>
        </a:p>
      </dsp:txBody>
      <dsp:txXfrm>
        <a:off x="0" y="2621996"/>
        <a:ext cx="6589260" cy="1310998"/>
      </dsp:txXfrm>
    </dsp:sp>
    <dsp:sp modelId="{5FCFB847-21A2-41BF-82A4-76E7B877C3A2}">
      <dsp:nvSpPr>
        <dsp:cNvPr id="0" name=""/>
        <dsp:cNvSpPr/>
      </dsp:nvSpPr>
      <dsp:spPr>
        <a:xfrm>
          <a:off x="0" y="3932994"/>
          <a:ext cx="658926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50ED7-8334-4D8F-9547-6541E3880B9D}">
      <dsp:nvSpPr>
        <dsp:cNvPr id="0" name=""/>
        <dsp:cNvSpPr/>
      </dsp:nvSpPr>
      <dsp:spPr>
        <a:xfrm>
          <a:off x="0" y="3932994"/>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There is a strong relationship between the amount of cigarettes smoked and the loss of lung function</a:t>
          </a:r>
          <a:r>
            <a:rPr lang="tr-TR" sz="2000" kern="1200"/>
            <a:t>.</a:t>
          </a:r>
          <a:r>
            <a:rPr lang="en-US" sz="2000" kern="1200"/>
            <a:t> </a:t>
          </a:r>
        </a:p>
      </dsp:txBody>
      <dsp:txXfrm>
        <a:off x="0" y="3932994"/>
        <a:ext cx="6589260" cy="1310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2CE48-45EC-461D-B7C7-C281E5C09D8E}">
      <dsp:nvSpPr>
        <dsp:cNvPr id="0" name=""/>
        <dsp:cNvSpPr/>
      </dsp:nvSpPr>
      <dsp:spPr>
        <a:xfrm>
          <a:off x="0" y="47995"/>
          <a:ext cx="5077071"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Genetic factors</a:t>
          </a:r>
          <a:endParaRPr lang="en-US" sz="2200" kern="1200"/>
        </a:p>
      </dsp:txBody>
      <dsp:txXfrm>
        <a:off x="25759" y="73754"/>
        <a:ext cx="5025553" cy="476152"/>
      </dsp:txXfrm>
    </dsp:sp>
    <dsp:sp modelId="{08EEDB54-3557-4433-964B-836B9B7865B6}">
      <dsp:nvSpPr>
        <dsp:cNvPr id="0" name=""/>
        <dsp:cNvSpPr/>
      </dsp:nvSpPr>
      <dsp:spPr>
        <a:xfrm>
          <a:off x="0" y="639025"/>
          <a:ext cx="5077071" cy="52767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Age and gender</a:t>
          </a:r>
          <a:endParaRPr lang="en-US" sz="2200" kern="1200"/>
        </a:p>
      </dsp:txBody>
      <dsp:txXfrm>
        <a:off x="25759" y="664784"/>
        <a:ext cx="5025553" cy="476152"/>
      </dsp:txXfrm>
    </dsp:sp>
    <dsp:sp modelId="{AD9E068F-8882-4E91-8363-BEC567E033A4}">
      <dsp:nvSpPr>
        <dsp:cNvPr id="0" name=""/>
        <dsp:cNvSpPr/>
      </dsp:nvSpPr>
      <dsp:spPr>
        <a:xfrm>
          <a:off x="0" y="1230055"/>
          <a:ext cx="5077071" cy="52767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Lung growth and development</a:t>
          </a:r>
          <a:endParaRPr lang="en-US" sz="2200" kern="1200"/>
        </a:p>
      </dsp:txBody>
      <dsp:txXfrm>
        <a:off x="25759" y="1255814"/>
        <a:ext cx="5025553" cy="476152"/>
      </dsp:txXfrm>
    </dsp:sp>
    <dsp:sp modelId="{7E4CE32B-6161-4E06-A308-BA8E8C8259DC}">
      <dsp:nvSpPr>
        <dsp:cNvPr id="0" name=""/>
        <dsp:cNvSpPr/>
      </dsp:nvSpPr>
      <dsp:spPr>
        <a:xfrm>
          <a:off x="0" y="1821085"/>
          <a:ext cx="5077071" cy="52767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Exposure to particles</a:t>
          </a:r>
          <a:endParaRPr lang="en-US" sz="2200" kern="1200"/>
        </a:p>
      </dsp:txBody>
      <dsp:txXfrm>
        <a:off x="25759" y="1846844"/>
        <a:ext cx="5025553" cy="476152"/>
      </dsp:txXfrm>
    </dsp:sp>
    <dsp:sp modelId="{66A82E20-4D68-47AD-A412-FBE9CD200C0F}">
      <dsp:nvSpPr>
        <dsp:cNvPr id="0" name=""/>
        <dsp:cNvSpPr/>
      </dsp:nvSpPr>
      <dsp:spPr>
        <a:xfrm>
          <a:off x="0" y="2412115"/>
          <a:ext cx="5077071" cy="52767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Socioeconomic status</a:t>
          </a:r>
          <a:endParaRPr lang="en-US" sz="2200" kern="1200"/>
        </a:p>
      </dsp:txBody>
      <dsp:txXfrm>
        <a:off x="25759" y="2437874"/>
        <a:ext cx="5025553" cy="476152"/>
      </dsp:txXfrm>
    </dsp:sp>
    <dsp:sp modelId="{5AAF1714-9639-4D68-94F5-E1FA6A879AAF}">
      <dsp:nvSpPr>
        <dsp:cNvPr id="0" name=""/>
        <dsp:cNvSpPr/>
      </dsp:nvSpPr>
      <dsp:spPr>
        <a:xfrm>
          <a:off x="0" y="3003145"/>
          <a:ext cx="5077071" cy="52767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Asthma and airway hyperresponsiveness</a:t>
          </a:r>
          <a:endParaRPr lang="en-US" sz="2200" kern="1200"/>
        </a:p>
      </dsp:txBody>
      <dsp:txXfrm>
        <a:off x="25759" y="3028904"/>
        <a:ext cx="5025553" cy="476152"/>
      </dsp:txXfrm>
    </dsp:sp>
    <dsp:sp modelId="{330140B6-480C-4E58-802D-655160A1E1F9}">
      <dsp:nvSpPr>
        <dsp:cNvPr id="0" name=""/>
        <dsp:cNvSpPr/>
      </dsp:nvSpPr>
      <dsp:spPr>
        <a:xfrm>
          <a:off x="0" y="3594175"/>
          <a:ext cx="5077071" cy="52767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Chronic bronchitis</a:t>
          </a:r>
          <a:endParaRPr lang="en-US" sz="2200" kern="1200"/>
        </a:p>
      </dsp:txBody>
      <dsp:txXfrm>
        <a:off x="25759" y="3619934"/>
        <a:ext cx="5025553" cy="476152"/>
      </dsp:txXfrm>
    </dsp:sp>
    <dsp:sp modelId="{14144E14-6580-43B3-9786-38FB6E036887}">
      <dsp:nvSpPr>
        <dsp:cNvPr id="0" name=""/>
        <dsp:cNvSpPr/>
      </dsp:nvSpPr>
      <dsp:spPr>
        <a:xfrm>
          <a:off x="0" y="4185205"/>
          <a:ext cx="5077071" cy="527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Infection</a:t>
          </a:r>
          <a:endParaRPr lang="en-US" sz="2200" kern="1200"/>
        </a:p>
      </dsp:txBody>
      <dsp:txXfrm>
        <a:off x="25759" y="4210964"/>
        <a:ext cx="5025553"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B1E6B-1733-446C-AFCB-3C8813BFD8C7}">
      <dsp:nvSpPr>
        <dsp:cNvPr id="0" name=""/>
        <dsp:cNvSpPr/>
      </dsp:nvSpPr>
      <dsp:spPr>
        <a:xfrm>
          <a:off x="0" y="118223"/>
          <a:ext cx="5077071" cy="22305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fundamental characteristic of COPD is the presence of non-fully reversible airflow limitation. </a:t>
          </a:r>
        </a:p>
      </dsp:txBody>
      <dsp:txXfrm>
        <a:off x="108886" y="227109"/>
        <a:ext cx="4859299" cy="2012759"/>
      </dsp:txXfrm>
    </dsp:sp>
    <dsp:sp modelId="{22D01FD8-575D-4E92-AE56-991C23B72BE9}">
      <dsp:nvSpPr>
        <dsp:cNvPr id="0" name=""/>
        <dsp:cNvSpPr/>
      </dsp:nvSpPr>
      <dsp:spPr>
        <a:xfrm>
          <a:off x="0" y="2412115"/>
          <a:ext cx="5077071" cy="22305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Remodeling of small airways and destruction of parenchyma resulting in reduced elastic recoil, progressive decrease in FEV1, inadequate emptying of the lungs during expiration, and thus static and dynamic hyperinflation.</a:t>
          </a:r>
        </a:p>
      </dsp:txBody>
      <dsp:txXfrm>
        <a:off x="108886" y="2521001"/>
        <a:ext cx="4859299" cy="2012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7DC3-3B23-4D55-AAE0-1ADEE42044DF}">
      <dsp:nvSpPr>
        <dsp:cNvPr id="0" name=""/>
        <dsp:cNvSpPr/>
      </dsp:nvSpPr>
      <dsp:spPr>
        <a:xfrm>
          <a:off x="0" y="199707"/>
          <a:ext cx="8074815"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characteristic feature of COPD is the development of an exaggerated chronic inflammation in the lungs in response to the inhalation of cigarette smoke when compared to individuals who smoke but do not have lung disease. </a:t>
          </a:r>
        </a:p>
      </dsp:txBody>
      <dsp:txXfrm>
        <a:off x="51003" y="250710"/>
        <a:ext cx="7972809" cy="942803"/>
      </dsp:txXfrm>
    </dsp:sp>
    <dsp:sp modelId="{57D2A62C-6341-455A-B926-C32BD93465DD}">
      <dsp:nvSpPr>
        <dsp:cNvPr id="0" name=""/>
        <dsp:cNvSpPr/>
      </dsp:nvSpPr>
      <dsp:spPr>
        <a:xfrm>
          <a:off x="0" y="1299237"/>
          <a:ext cx="8074815" cy="10448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Host factors such as genetic susceptibility, epigenetic changes, and oxidative stress contribute to the exacerbation of inflammation</a:t>
          </a:r>
          <a:r>
            <a:rPr lang="tr-TR" sz="1900" kern="1200"/>
            <a:t>.</a:t>
          </a:r>
          <a:endParaRPr lang="en-US" sz="1900" kern="1200"/>
        </a:p>
      </dsp:txBody>
      <dsp:txXfrm>
        <a:off x="51003" y="1350240"/>
        <a:ext cx="7972809" cy="942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6CF5A-DB37-4DD9-BCAA-3D17519668F0}">
      <dsp:nvSpPr>
        <dsp:cNvPr id="0" name=""/>
        <dsp:cNvSpPr/>
      </dsp:nvSpPr>
      <dsp:spPr>
        <a:xfrm>
          <a:off x="0" y="297262"/>
          <a:ext cx="4895786" cy="934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CAT (COPD Assessment Test) is an eight-item scale used to measure the health status in COPD and has been validated in many languages worldwide. </a:t>
          </a:r>
        </a:p>
      </dsp:txBody>
      <dsp:txXfrm>
        <a:off x="45635" y="342897"/>
        <a:ext cx="4804516" cy="843560"/>
      </dsp:txXfrm>
    </dsp:sp>
    <dsp:sp modelId="{2F7C0F5B-CC14-474A-BBAD-0EEAFE4A3753}">
      <dsp:nvSpPr>
        <dsp:cNvPr id="0" name=""/>
        <dsp:cNvSpPr/>
      </dsp:nvSpPr>
      <dsp:spPr>
        <a:xfrm>
          <a:off x="0" y="1281053"/>
          <a:ext cx="4895786" cy="9348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This short scale exhibits excellent measurement properties and is highly sensitive to changes in the disease state. </a:t>
          </a:r>
        </a:p>
      </dsp:txBody>
      <dsp:txXfrm>
        <a:off x="45635" y="1326688"/>
        <a:ext cx="4804516" cy="843560"/>
      </dsp:txXfrm>
    </dsp:sp>
    <dsp:sp modelId="{55457DF3-2C35-4488-90D1-38AB4AE0F217}">
      <dsp:nvSpPr>
        <dsp:cNvPr id="0" name=""/>
        <dsp:cNvSpPr/>
      </dsp:nvSpPr>
      <dsp:spPr>
        <a:xfrm>
          <a:off x="0" y="2264843"/>
          <a:ext cx="4895786" cy="9348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widely used to assess the health status in COPD globally. </a:t>
          </a:r>
        </a:p>
      </dsp:txBody>
      <dsp:txXfrm>
        <a:off x="45635" y="2310478"/>
        <a:ext cx="4804516" cy="843560"/>
      </dsp:txXfrm>
    </dsp:sp>
    <dsp:sp modelId="{3690A382-A351-4D06-8567-ED147BBE339D}">
      <dsp:nvSpPr>
        <dsp:cNvPr id="0" name=""/>
        <dsp:cNvSpPr/>
      </dsp:nvSpPr>
      <dsp:spPr>
        <a:xfrm>
          <a:off x="0" y="3248633"/>
          <a:ext cx="4895786" cy="9348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Numerous studies have confirmed the high correlation of this scale with symptoms and quality of life</a:t>
          </a:r>
          <a:r>
            <a:rPr lang="tr-TR" sz="1700" kern="1200"/>
            <a:t>.</a:t>
          </a:r>
          <a:r>
            <a:rPr lang="en-US" sz="1700" kern="1200"/>
            <a:t> </a:t>
          </a:r>
        </a:p>
      </dsp:txBody>
      <dsp:txXfrm>
        <a:off x="45635" y="3294268"/>
        <a:ext cx="4804516" cy="8435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F0DD-DCED-4752-AFC2-0E4BF3433B79}">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227A5-3974-420A-9642-FFE3BABDB23F}">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Participants were provided with information about the research, and verbal consent was obtained from those who voluntarily agreed to participate. </a:t>
          </a:r>
        </a:p>
      </dsp:txBody>
      <dsp:txXfrm>
        <a:off x="585701" y="873933"/>
        <a:ext cx="4337991" cy="2693452"/>
      </dsp:txXfrm>
    </dsp:sp>
    <dsp:sp modelId="{EB3E54F2-C616-4556-9843-750BA285FBEB}">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C1CBF-DB7D-4517-833F-4AF45E21FE4C}">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data collection instruments used included the Sociodemographic Data Form, MRC (Medical Research Council) Dyspnea Scale, CAT (COPD Assessment Test), Illness Perception Scale, and Fagerström Nicotine Dependence Test</a:t>
          </a:r>
        </a:p>
      </dsp:txBody>
      <dsp:txXfrm>
        <a:off x="6092527" y="873933"/>
        <a:ext cx="4337991" cy="2693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02EC-8A86-4AD8-8652-32D9C6609248}">
      <dsp:nvSpPr>
        <dsp:cNvPr id="0" name=""/>
        <dsp:cNvSpPr/>
      </dsp:nvSpPr>
      <dsp:spPr>
        <a:xfrm>
          <a:off x="0" y="62334"/>
          <a:ext cx="4780416"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55% having hypertension, </a:t>
          </a:r>
          <a:endParaRPr lang="en-US" sz="2600" kern="1200"/>
        </a:p>
      </dsp:txBody>
      <dsp:txXfrm>
        <a:off x="50420" y="112754"/>
        <a:ext cx="4679576" cy="932014"/>
      </dsp:txXfrm>
    </dsp:sp>
    <dsp:sp modelId="{00F56114-9D75-43E4-B851-D12D8739C655}">
      <dsp:nvSpPr>
        <dsp:cNvPr id="0" name=""/>
        <dsp:cNvSpPr/>
      </dsp:nvSpPr>
      <dsp:spPr>
        <a:xfrm>
          <a:off x="0" y="1170068"/>
          <a:ext cx="4780416" cy="103285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26.2% having coronary artery disease, </a:t>
          </a:r>
          <a:endParaRPr lang="en-US" sz="2600" kern="1200"/>
        </a:p>
      </dsp:txBody>
      <dsp:txXfrm>
        <a:off x="50420" y="1220488"/>
        <a:ext cx="4679576" cy="932014"/>
      </dsp:txXfrm>
    </dsp:sp>
    <dsp:sp modelId="{759C762A-3027-4BD8-8736-DA8C7433CF0F}">
      <dsp:nvSpPr>
        <dsp:cNvPr id="0" name=""/>
        <dsp:cNvSpPr/>
      </dsp:nvSpPr>
      <dsp:spPr>
        <a:xfrm>
          <a:off x="0" y="2277803"/>
          <a:ext cx="4780416" cy="103285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24.5% having hyperlipidemia, </a:t>
          </a:r>
          <a:endParaRPr lang="en-US" sz="2600" kern="1200"/>
        </a:p>
      </dsp:txBody>
      <dsp:txXfrm>
        <a:off x="50420" y="2328223"/>
        <a:ext cx="4679576" cy="932014"/>
      </dsp:txXfrm>
    </dsp:sp>
    <dsp:sp modelId="{E89B78CF-F6D3-43E5-B894-C0AEA6A0D52B}">
      <dsp:nvSpPr>
        <dsp:cNvPr id="0" name=""/>
        <dsp:cNvSpPr/>
      </dsp:nvSpPr>
      <dsp:spPr>
        <a:xfrm>
          <a:off x="0" y="3385537"/>
          <a:ext cx="4780416"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20.3% having diabetes. </a:t>
          </a:r>
          <a:endParaRPr lang="en-US" sz="2600" kern="1200"/>
        </a:p>
      </dsp:txBody>
      <dsp:txXfrm>
        <a:off x="50420" y="3435957"/>
        <a:ext cx="4679576" cy="9320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AFAB9-E96E-4ED8-BB4D-F7C0BBFECCC1}">
      <dsp:nvSpPr>
        <dsp:cNvPr id="0" name=""/>
        <dsp:cNvSpPr/>
      </dsp:nvSpPr>
      <dsp:spPr>
        <a:xfrm>
          <a:off x="0" y="331659"/>
          <a:ext cx="1051560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35.6% (42) were still smoking,</a:t>
          </a:r>
        </a:p>
      </dsp:txBody>
      <dsp:txXfrm>
        <a:off x="43321" y="374980"/>
        <a:ext cx="10428958" cy="800803"/>
      </dsp:txXfrm>
    </dsp:sp>
    <dsp:sp modelId="{80472D71-7CCE-4CA8-A666-9A87D01ADD1C}">
      <dsp:nvSpPr>
        <dsp:cNvPr id="0" name=""/>
        <dsp:cNvSpPr/>
      </dsp:nvSpPr>
      <dsp:spPr>
        <a:xfrm>
          <a:off x="0" y="1265184"/>
          <a:ext cx="1051560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23.7% (28) had never smoked,</a:t>
          </a:r>
        </a:p>
      </dsp:txBody>
      <dsp:txXfrm>
        <a:off x="43321" y="1308505"/>
        <a:ext cx="10428958" cy="800803"/>
      </dsp:txXfrm>
    </dsp:sp>
    <dsp:sp modelId="{083867B9-7673-4A46-8A77-1EDF23B80451}">
      <dsp:nvSpPr>
        <dsp:cNvPr id="0" name=""/>
        <dsp:cNvSpPr/>
      </dsp:nvSpPr>
      <dsp:spPr>
        <a:xfrm>
          <a:off x="0" y="2198709"/>
          <a:ext cx="1051560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40.7% (48) had quit smoking. </a:t>
          </a:r>
        </a:p>
      </dsp:txBody>
      <dsp:txXfrm>
        <a:off x="43321" y="2242030"/>
        <a:ext cx="10428958" cy="800803"/>
      </dsp:txXfrm>
    </dsp:sp>
    <dsp:sp modelId="{75834511-585D-416A-BAA3-B9A5894B4CBD}">
      <dsp:nvSpPr>
        <dsp:cNvPr id="0" name=""/>
        <dsp:cNvSpPr/>
      </dsp:nvSpPr>
      <dsp:spPr>
        <a:xfrm>
          <a:off x="0" y="3132234"/>
          <a:ext cx="1051560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Among smokers, when asked about pack-years, 43.2% (51) smoked 20 pack-years or less, 27.1% (32) smoked between 20-39 pack-years, 28% (33) smoked between 40-74 pack-years, and 1.7% (2) smoked 75 pack-years or more. Regarding occupational risk, there were no participants who had worked or were currently working in high-risk occupational groups</a:t>
          </a:r>
        </a:p>
      </dsp:txBody>
      <dsp:txXfrm>
        <a:off x="43321" y="3175555"/>
        <a:ext cx="10428958"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18C60-914C-4831-876B-1869EA8D722F}" type="datetimeFigureOut">
              <a:rPr lang="tr-TR" smtClean="0"/>
              <a:t>5.01.2024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08005-3F82-4402-91F8-C4E5BB879BED}" type="slidenum">
              <a:rPr lang="tr-TR" smtClean="0"/>
              <a:t>‹#›</a:t>
            </a:fld>
            <a:endParaRPr lang="tr-TR"/>
          </a:p>
        </p:txBody>
      </p:sp>
    </p:spTree>
    <p:extLst>
      <p:ext uri="{BB962C8B-B14F-4D97-AF65-F5344CB8AC3E}">
        <p14:creationId xmlns:p14="http://schemas.microsoft.com/office/powerpoint/2010/main" val="126981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03001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1466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58596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6993-3437-4862-8ED3-2B1312ED71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C3437AE-A722-49CC-A0AD-B11D1137599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5D2A50-C824-42E2-BCE8-D32953640F53}"/>
              </a:ext>
            </a:extLst>
          </p:cNvPr>
          <p:cNvSpPr>
            <a:spLocks noGrp="1"/>
          </p:cNvSpPr>
          <p:nvPr>
            <p:ph type="dt" sz="half" idx="10"/>
          </p:nvPr>
        </p:nvSpPr>
        <p:spPr/>
        <p:txBody>
          <a:bodyPr/>
          <a:lstStyle/>
          <a:p>
            <a:fld id="{5E41F1B8-202B-4EF4-A375-101626E67F99}" type="datetimeFigureOut">
              <a:rPr lang="tr-TR" smtClean="0"/>
              <a:t>5.01.2024</a:t>
            </a:fld>
            <a:endParaRPr lang="tr-TR"/>
          </a:p>
        </p:txBody>
      </p:sp>
      <p:sp>
        <p:nvSpPr>
          <p:cNvPr id="5" name="Alt Bilgi Yer Tutucusu 4">
            <a:extLst>
              <a:ext uri="{FF2B5EF4-FFF2-40B4-BE49-F238E27FC236}">
                <a16:creationId xmlns:a16="http://schemas.microsoft.com/office/drawing/2014/main" id="{0ED1F06F-6A29-492E-BB18-07E440E77E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2461CE-2BD4-4954-B4DF-628EBCB20610}"/>
              </a:ext>
            </a:extLst>
          </p:cNvPr>
          <p:cNvSpPr>
            <a:spLocks noGrp="1"/>
          </p:cNvSpPr>
          <p:nvPr>
            <p:ph type="sldNum" sz="quarter" idx="12"/>
          </p:nvPr>
        </p:nvSpPr>
        <p:spPr/>
        <p:txBody>
          <a:bodyPr/>
          <a:lstStyle/>
          <a:p>
            <a:fld id="{DD1B07DC-D173-4E85-92BF-8212228805AE}" type="slidenum">
              <a:rPr lang="tr-TR" smtClean="0"/>
              <a:t>‹#›</a:t>
            </a:fld>
            <a:endParaRPr lang="tr-TR"/>
          </a:p>
        </p:txBody>
      </p:sp>
    </p:spTree>
    <p:extLst>
      <p:ext uri="{BB962C8B-B14F-4D97-AF65-F5344CB8AC3E}">
        <p14:creationId xmlns:p14="http://schemas.microsoft.com/office/powerpoint/2010/main" val="404294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C316D7-3269-423B-B504-742279D6D3A6}"/>
              </a:ext>
            </a:extLst>
          </p:cNvPr>
          <p:cNvSpPr>
            <a:spLocks noGrp="1"/>
          </p:cNvSpPr>
          <p:nvPr>
            <p:ph type="dt" sz="half" idx="10"/>
          </p:nvPr>
        </p:nvSpPr>
        <p:spPr/>
        <p:txBody>
          <a:bodyPr/>
          <a:lstStyle/>
          <a:p>
            <a:fld id="{5E41F1B8-202B-4EF4-A375-101626E67F99}" type="datetimeFigureOut">
              <a:rPr lang="tr-TR" smtClean="0"/>
              <a:t>5.01.2024</a:t>
            </a:fld>
            <a:endParaRPr lang="tr-TR"/>
          </a:p>
        </p:txBody>
      </p:sp>
      <p:sp>
        <p:nvSpPr>
          <p:cNvPr id="3" name="Alt Bilgi Yer Tutucusu 2">
            <a:extLst>
              <a:ext uri="{FF2B5EF4-FFF2-40B4-BE49-F238E27FC236}">
                <a16:creationId xmlns:a16="http://schemas.microsoft.com/office/drawing/2014/main" id="{03B6282E-87B0-48CA-A7E3-C268AFC67F3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252CA57-C24C-44EE-B23E-C6D312F74A87}"/>
              </a:ext>
            </a:extLst>
          </p:cNvPr>
          <p:cNvSpPr>
            <a:spLocks noGrp="1"/>
          </p:cNvSpPr>
          <p:nvPr>
            <p:ph type="sldNum" sz="quarter" idx="12"/>
          </p:nvPr>
        </p:nvSpPr>
        <p:spPr/>
        <p:txBody>
          <a:bodyPr/>
          <a:lstStyle/>
          <a:p>
            <a:fld id="{DD1B07DC-D173-4E85-92BF-8212228805AE}" type="slidenum">
              <a:rPr lang="tr-TR" smtClean="0"/>
              <a:t>‹#›</a:t>
            </a:fld>
            <a:endParaRPr lang="tr-TR"/>
          </a:p>
        </p:txBody>
      </p:sp>
    </p:spTree>
    <p:extLst>
      <p:ext uri="{BB962C8B-B14F-4D97-AF65-F5344CB8AC3E}">
        <p14:creationId xmlns:p14="http://schemas.microsoft.com/office/powerpoint/2010/main" val="257238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593B76-C73B-4B16-99B0-2A852B4112E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A68BBB7-9BE1-4A9C-9919-373B7AD65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7B779C3-95C2-4FCE-A5C1-904880B96080}"/>
              </a:ext>
            </a:extLst>
          </p:cNvPr>
          <p:cNvSpPr>
            <a:spLocks noGrp="1"/>
          </p:cNvSpPr>
          <p:nvPr>
            <p:ph type="dt" sz="half" idx="10"/>
          </p:nvPr>
        </p:nvSpPr>
        <p:spPr/>
        <p:txBody>
          <a:bodyPr/>
          <a:lstStyle/>
          <a:p>
            <a:fld id="{5E41F1B8-202B-4EF4-A375-101626E67F99}" type="datetimeFigureOut">
              <a:rPr lang="tr-TR" smtClean="0"/>
              <a:t>5.01.2024</a:t>
            </a:fld>
            <a:endParaRPr lang="tr-TR"/>
          </a:p>
        </p:txBody>
      </p:sp>
      <p:sp>
        <p:nvSpPr>
          <p:cNvPr id="5" name="Alt Bilgi Yer Tutucusu 4">
            <a:extLst>
              <a:ext uri="{FF2B5EF4-FFF2-40B4-BE49-F238E27FC236}">
                <a16:creationId xmlns:a16="http://schemas.microsoft.com/office/drawing/2014/main" id="{1C435FC9-E038-4563-A1F9-37326C82B8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50F1353-27C6-4FA4-8452-33C8E9498EBF}"/>
              </a:ext>
            </a:extLst>
          </p:cNvPr>
          <p:cNvSpPr>
            <a:spLocks noGrp="1"/>
          </p:cNvSpPr>
          <p:nvPr>
            <p:ph type="sldNum" sz="quarter" idx="12"/>
          </p:nvPr>
        </p:nvSpPr>
        <p:spPr/>
        <p:txBody>
          <a:bodyPr/>
          <a:lstStyle/>
          <a:p>
            <a:fld id="{DD1B07DC-D173-4E85-92BF-8212228805AE}" type="slidenum">
              <a:rPr lang="tr-TR" smtClean="0"/>
              <a:t>‹#›</a:t>
            </a:fld>
            <a:endParaRPr lang="tr-TR"/>
          </a:p>
        </p:txBody>
      </p:sp>
    </p:spTree>
    <p:extLst>
      <p:ext uri="{BB962C8B-B14F-4D97-AF65-F5344CB8AC3E}">
        <p14:creationId xmlns:p14="http://schemas.microsoft.com/office/powerpoint/2010/main" val="2947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rtlCol="0"/>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a:extLst>
              <a:ext uri="{FF2B5EF4-FFF2-40B4-BE49-F238E27FC236}">
                <a16:creationId xmlns:a16="http://schemas.microsoft.com/office/drawing/2014/main" id="{21D8EF53-AF86-47E8-83DC-8C419847A639}"/>
              </a:ext>
            </a:extLst>
          </p:cNvPr>
          <p:cNvSpPr>
            <a:spLocks noGrp="1"/>
          </p:cNvSpPr>
          <p:nvPr>
            <p:ph type="dt" sz="half" idx="10"/>
          </p:nvPr>
        </p:nvSpPr>
        <p:spPr/>
        <p:txBody>
          <a:bodyPr rtlCol="0"/>
          <a:lstStyle>
            <a:lvl1pPr>
              <a:defRPr/>
            </a:lvl1pPr>
          </a:lstStyle>
          <a:p>
            <a:pPr rtl="0"/>
            <a:r>
              <a:rPr lang="tr-TR" noProof="0"/>
              <a:t>20XX</a:t>
            </a:r>
          </a:p>
        </p:txBody>
      </p:sp>
      <p:sp>
        <p:nvSpPr>
          <p:cNvPr id="8" name="Alt Bilgi Yer Tutucusu 7">
            <a:extLst>
              <a:ext uri="{FF2B5EF4-FFF2-40B4-BE49-F238E27FC236}">
                <a16:creationId xmlns:a16="http://schemas.microsoft.com/office/drawing/2014/main" id="{5C01D653-ED9A-46D3-A97F-B5FA1DAE6CA9}"/>
              </a:ext>
            </a:extLst>
          </p:cNvPr>
          <p:cNvSpPr>
            <a:spLocks noGrp="1"/>
          </p:cNvSpPr>
          <p:nvPr>
            <p:ph type="ftr" sz="quarter" idx="11"/>
          </p:nvPr>
        </p:nvSpPr>
        <p:spPr/>
        <p:txBody>
          <a:bodyPr rtlCol="0"/>
          <a:lstStyle/>
          <a:p>
            <a:pPr rtl="0"/>
            <a:endParaRPr lang="tr-TR" noProof="0"/>
          </a:p>
        </p:txBody>
      </p:sp>
      <p:sp>
        <p:nvSpPr>
          <p:cNvPr id="9" name="Slayt Numarası Yer Tutucusu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2347238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5985D62-04A6-F241-9CA8-63E61385DFAC}"/>
              </a:ext>
            </a:extLst>
          </p:cNvPr>
          <p:cNvSpPr>
            <a:spLocks noGrp="1"/>
          </p:cNvSpPr>
          <p:nvPr>
            <p:ph type="dt" sz="half" idx="10"/>
          </p:nvPr>
        </p:nvSpPr>
        <p:spPr/>
        <p:txBody>
          <a:bodyPr/>
          <a:lstStyle/>
          <a:p>
            <a:fld id="{2071BA10-0DE0-4DD5-917D-1848FBD87762}" type="datetimeFigureOut">
              <a:rPr lang="tr-TR" smtClean="0"/>
              <a:t>5.01.2024</a:t>
            </a:fld>
            <a:endParaRPr lang="tr-TR"/>
          </a:p>
        </p:txBody>
      </p:sp>
      <p:sp>
        <p:nvSpPr>
          <p:cNvPr id="3" name="Alt Bilgi Yer Tutucusu 2">
            <a:extLst>
              <a:ext uri="{FF2B5EF4-FFF2-40B4-BE49-F238E27FC236}">
                <a16:creationId xmlns:a16="http://schemas.microsoft.com/office/drawing/2014/main" id="{98083622-0016-DD38-6481-B067A74CCD1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819A76B-0EC9-ED6C-CA97-9B20A8BBC633}"/>
              </a:ext>
            </a:extLst>
          </p:cNvPr>
          <p:cNvSpPr>
            <a:spLocks noGrp="1"/>
          </p:cNvSpPr>
          <p:nvPr>
            <p:ph type="sldNum" sz="quarter" idx="12"/>
          </p:nvPr>
        </p:nvSpPr>
        <p:spPr/>
        <p:txBody>
          <a:bodyPr/>
          <a:lstStyle/>
          <a:p>
            <a:fld id="{608F0F07-2DEC-47CD-AD6F-E6C0B65ABB07}" type="slidenum">
              <a:rPr lang="tr-TR" smtClean="0"/>
              <a:t>‹#›</a:t>
            </a:fld>
            <a:endParaRPr lang="tr-TR"/>
          </a:p>
        </p:txBody>
      </p:sp>
    </p:spTree>
    <p:extLst>
      <p:ext uri="{BB962C8B-B14F-4D97-AF65-F5344CB8AC3E}">
        <p14:creationId xmlns:p14="http://schemas.microsoft.com/office/powerpoint/2010/main" val="126263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1/5/2024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0938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E77F23B-38B8-480D-96B6-574B1005E6FA}"/>
              </a:ext>
            </a:extLst>
          </p:cNvPr>
          <p:cNvSpPr>
            <a:spLocks noGrp="1"/>
          </p:cNvSpPr>
          <p:nvPr>
            <p:ph type="dt" sz="half" idx="10"/>
          </p:nvPr>
        </p:nvSpPr>
        <p:spPr/>
        <p:txBody>
          <a:bodyPr/>
          <a:lstStyle/>
          <a:p>
            <a:fld id="{4D7441B5-4BD5-42B1-AE10-3FEF6CD5D2BA}" type="datetimeFigureOut">
              <a:rPr lang="tr-TR" smtClean="0"/>
              <a:t>5.01.2024</a:t>
            </a:fld>
            <a:endParaRPr lang="tr-TR"/>
          </a:p>
        </p:txBody>
      </p:sp>
      <p:sp>
        <p:nvSpPr>
          <p:cNvPr id="3" name="Alt Bilgi Yer Tutucusu 2">
            <a:extLst>
              <a:ext uri="{FF2B5EF4-FFF2-40B4-BE49-F238E27FC236}">
                <a16:creationId xmlns:a16="http://schemas.microsoft.com/office/drawing/2014/main" id="{4A1F34CE-D2D6-4EF9-8CB6-A315439BA3B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5AADD6-C77F-45A4-B5D3-85843F0D97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extLst>
      <p:ext uri="{BB962C8B-B14F-4D97-AF65-F5344CB8AC3E}">
        <p14:creationId xmlns:p14="http://schemas.microsoft.com/office/powerpoint/2010/main" val="42609171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0014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3909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33983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11159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48539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6806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4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1/5/2024</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1/5/2024</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781951"/>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26A7160-9FAE-490A-B21A-4056F8490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56F79B7-8F7C-43D6-8DFE-9EF4AD406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361414-02F2-4AEB-9AF7-A8825D6A5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1F1B8-202B-4EF4-A375-101626E67F99}" type="datetimeFigureOut">
              <a:rPr lang="tr-TR" smtClean="0"/>
              <a:t>5.01.2024</a:t>
            </a:fld>
            <a:endParaRPr lang="tr-TR"/>
          </a:p>
        </p:txBody>
      </p:sp>
      <p:sp>
        <p:nvSpPr>
          <p:cNvPr id="5" name="Alt Bilgi Yer Tutucusu 4">
            <a:extLst>
              <a:ext uri="{FF2B5EF4-FFF2-40B4-BE49-F238E27FC236}">
                <a16:creationId xmlns:a16="http://schemas.microsoft.com/office/drawing/2014/main" id="{5B50381F-B201-4654-813E-78D0FADF7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632D6A0-9D90-4011-AB2E-B833513E4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B07DC-D173-4E85-92BF-8212228805AE}" type="slidenum">
              <a:rPr lang="tr-TR" smtClean="0"/>
              <a:t>‹#›</a:t>
            </a:fld>
            <a:endParaRPr lang="tr-TR"/>
          </a:p>
        </p:txBody>
      </p:sp>
    </p:spTree>
    <p:extLst>
      <p:ext uri="{BB962C8B-B14F-4D97-AF65-F5344CB8AC3E}">
        <p14:creationId xmlns:p14="http://schemas.microsoft.com/office/powerpoint/2010/main" val="3651396236"/>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818" r:id="rId3"/>
    <p:sldLayoutId id="21474838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E0CEC6-57B8-4DBB-9DDA-7067FA10C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3BA11B-8657-463A-9842-E7F30C986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A0350B-2B6F-7CD9-613E-59BDAF03F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1BA10-0DE0-4DD5-917D-1848FBD87762}" type="datetimeFigureOut">
              <a:rPr lang="tr-TR" smtClean="0"/>
              <a:t>5.01.2024</a:t>
            </a:fld>
            <a:endParaRPr lang="tr-TR"/>
          </a:p>
        </p:txBody>
      </p:sp>
      <p:sp>
        <p:nvSpPr>
          <p:cNvPr id="5" name="Alt Bilgi Yer Tutucusu 4">
            <a:extLst>
              <a:ext uri="{FF2B5EF4-FFF2-40B4-BE49-F238E27FC236}">
                <a16:creationId xmlns:a16="http://schemas.microsoft.com/office/drawing/2014/main" id="{0F38DC3E-DB4D-A9C3-B970-0AFA464B0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28BDDB3-E522-377A-B0A8-D22E9DC87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F0F07-2DEC-47CD-AD6F-E6C0B65ABB07}" type="slidenum">
              <a:rPr lang="tr-TR" smtClean="0"/>
              <a:t>‹#›</a:t>
            </a:fld>
            <a:endParaRPr lang="tr-TR"/>
          </a:p>
        </p:txBody>
      </p:sp>
    </p:spTree>
    <p:extLst>
      <p:ext uri="{BB962C8B-B14F-4D97-AF65-F5344CB8AC3E}">
        <p14:creationId xmlns:p14="http://schemas.microsoft.com/office/powerpoint/2010/main" val="380934721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856552461"/>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AF67315-6BD1-4A0C-B955-6C5695640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A60A89B-CD59-49D4-BDD8-0DB7577C1FC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94268C-E734-40F8-B429-8ED69E6C7AD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441B5-4BD5-42B1-AE10-3FEF6CD5D2BA}" type="datetimeFigureOut">
              <a:rPr lang="tr-TR" smtClean="0"/>
              <a:t>5.01.2024</a:t>
            </a:fld>
            <a:endParaRPr lang="tr-TR"/>
          </a:p>
        </p:txBody>
      </p:sp>
      <p:sp>
        <p:nvSpPr>
          <p:cNvPr id="5" name="Alt Bilgi Yer Tutucusu 4">
            <a:extLst>
              <a:ext uri="{FF2B5EF4-FFF2-40B4-BE49-F238E27FC236}">
                <a16:creationId xmlns:a16="http://schemas.microsoft.com/office/drawing/2014/main" id="{ED55BBEB-616B-4B54-ADE4-E80BC3C2DC2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0A26608-6FF6-45FC-9AE7-0835C8804E3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extLst>
      <p:ext uri="{BB962C8B-B14F-4D97-AF65-F5344CB8AC3E}">
        <p14:creationId xmlns:p14="http://schemas.microsoft.com/office/powerpoint/2010/main" val="4017657088"/>
      </p:ext>
    </p:extLst>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courses.nextgenu.org/course/view.php?id=86&amp;_gl=1*17acieg*_ga*NTgxMDkzMjgwLjE2OTQ1MzA2OTI.*_ga_HTYEX1H73P*MTY5OTU1NjI2My4zNy4xLjE2OTk1NTYyNjkuMC4wLjA.*_ga_358M446ME0*MTY5OTU1NjI2My4zNy4xLjE2OTk1NTYyNjkuMC4wLjA.*_gcl_au*ODAyNTkwNTg3LjE2OTQ1MzA2OTI.&amp;_ga=2.15095414.1594131172.1699488110-581093280.1694530692"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hyperlink" Target="https://courses.nextgenu.org/course/view.php?id=205&amp;_ga=2.6214259.1594131172.1699488110-581093280.1694530692&amp;_gl=1*tm9xia*_ga*NTgxMDkzMjgwLjE2OTQ1MzA2OTI.*_ga_HTYEX1H73P*MTY5OTU1NjI2My4zNy4xLjE2OTk1NTYzMzguMC4wLjA.*_ga_358M446ME0*MTY5OTU1NjI2My4zNy4xLjE2OTk1NTYzMzguMC4wLjA.*_gcl_au*ODAyNTkwNTg3LjE2OTQ1MzA2OTI." TargetMode="External"/><Relationship Id="rId4" Type="http://schemas.openxmlformats.org/officeDocument/2006/relationships/hyperlink" Target="https://courses.nextgenu.org/course/view.php?id=358&amp;_gl=1*1c6u4vm*_ga*NTgxMDkzMjgwLjE2OTQ1MzA2OTI.*_ga_HTYEX1H73P*MTY5OTU1NjI2My4zNy4xLjE2OTk1NTYzOTEuMC4wLjA.*_ga_358M446ME0*MTY5OTU1NjI2My4zNy4xLjE2OTk1NTYzOTIuMC4wLjA.*_gcl_au*ODAyNTkwNTg3LjE2OTQ1MzA2OTI.&amp;_ga=2.6214259.1594131172.1699488110-581093280.169453069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ai.int/en/news/detail/IAI-launches-free-MOOC-on-climate-environment-and-health-newsletter"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so.org/search.html?q=greenhouse%20ga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wspace.uwaterloo.ca/handle/10012/18319"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edicineforachangingplanet.org/" TargetMode="Externa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moodle.telessauders.ufrgs.br/course/view.php?id=93"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penwho.org/courses/air-pollution-health-workers"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C0BCA8-B9D5-4F84-B063-ABE683EE0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ökyüzündeki bulutların aşağıdan görünümü">
            <a:extLst>
              <a:ext uri="{FF2B5EF4-FFF2-40B4-BE49-F238E27FC236}">
                <a16:creationId xmlns:a16="http://schemas.microsoft.com/office/drawing/2014/main" id="{6A99C9A3-8DE1-F7F1-9B64-6190640B44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715" b="1001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3148D7B7-CAFA-4089-A365-6371A76FE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144236 w 12192000"/>
              <a:gd name="connsiteY0" fmla="*/ 859953 h 6858000"/>
              <a:gd name="connsiteX1" fmla="*/ 954990 w 12192000"/>
              <a:gd name="connsiteY1" fmla="*/ 3049201 h 6858000"/>
              <a:gd name="connsiteX2" fmla="*/ 954990 w 12192000"/>
              <a:gd name="connsiteY2" fmla="*/ 3317710 h 6858000"/>
              <a:gd name="connsiteX3" fmla="*/ 954990 w 12192000"/>
              <a:gd name="connsiteY3" fmla="*/ 6057900 h 6858000"/>
              <a:gd name="connsiteX4" fmla="*/ 5334000 w 12192000"/>
              <a:gd name="connsiteY4" fmla="*/ 6057900 h 6858000"/>
              <a:gd name="connsiteX5" fmla="*/ 5334000 w 12192000"/>
              <a:gd name="connsiteY5" fmla="*/ 3049201 h 6858000"/>
              <a:gd name="connsiteX6" fmla="*/ 3144755 w 12192000"/>
              <a:gd name="connsiteY6" fmla="*/ 859953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3144236" y="859953"/>
                </a:moveTo>
                <a:cubicBezTo>
                  <a:pt x="1935127" y="859953"/>
                  <a:pt x="954990" y="1840119"/>
                  <a:pt x="954990" y="3049201"/>
                </a:cubicBezTo>
                <a:lnTo>
                  <a:pt x="954990" y="3317710"/>
                </a:lnTo>
                <a:lnTo>
                  <a:pt x="954990" y="6057900"/>
                </a:lnTo>
                <a:lnTo>
                  <a:pt x="5334000" y="6057900"/>
                </a:lnTo>
                <a:lnTo>
                  <a:pt x="5334000" y="3049201"/>
                </a:lnTo>
                <a:cubicBezTo>
                  <a:pt x="5334000" y="1840119"/>
                  <a:pt x="4353860" y="859953"/>
                  <a:pt x="3144755" y="859953"/>
                </a:cubicBezTo>
                <a:close/>
                <a:moveTo>
                  <a:pt x="0" y="0"/>
                </a:moveTo>
                <a:lnTo>
                  <a:pt x="12192000" y="0"/>
                </a:lnTo>
                <a:lnTo>
                  <a:pt x="12192000"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61645F36-57CD-3C5A-9CA4-E5D577A2B8CA}"/>
              </a:ext>
            </a:extLst>
          </p:cNvPr>
          <p:cNvSpPr>
            <a:spLocks noGrp="1"/>
          </p:cNvSpPr>
          <p:nvPr>
            <p:ph type="ctrTitle"/>
          </p:nvPr>
        </p:nvSpPr>
        <p:spPr>
          <a:xfrm>
            <a:off x="5423342" y="1517959"/>
            <a:ext cx="6629396" cy="2485479"/>
          </a:xfrm>
        </p:spPr>
        <p:txBody>
          <a:bodyPr anchor="b">
            <a:normAutofit fontScale="90000"/>
          </a:bodyPr>
          <a:lstStyle/>
          <a:p>
            <a:r>
              <a:rPr lang="en-US" dirty="0">
                <a:solidFill>
                  <a:srgbClr val="FFFFFF"/>
                </a:solidFill>
              </a:rPr>
              <a:t>The Relationship Between Disease Perception and Smoking in Patients with Chronic Obstructive Pulmonary Disease</a:t>
            </a:r>
            <a:endParaRPr lang="tr-TR" dirty="0">
              <a:solidFill>
                <a:srgbClr val="FFFFFF"/>
              </a:solidFill>
            </a:endParaRPr>
          </a:p>
        </p:txBody>
      </p:sp>
      <p:sp>
        <p:nvSpPr>
          <p:cNvPr id="3" name="Alt Başlık 2">
            <a:extLst>
              <a:ext uri="{FF2B5EF4-FFF2-40B4-BE49-F238E27FC236}">
                <a16:creationId xmlns:a16="http://schemas.microsoft.com/office/drawing/2014/main" id="{F01572AD-608E-71C7-BC55-367F1C183917}"/>
              </a:ext>
            </a:extLst>
          </p:cNvPr>
          <p:cNvSpPr>
            <a:spLocks noGrp="1"/>
          </p:cNvSpPr>
          <p:nvPr>
            <p:ph type="subTitle" idx="1"/>
          </p:nvPr>
        </p:nvSpPr>
        <p:spPr>
          <a:xfrm>
            <a:off x="6109849" y="4993240"/>
            <a:ext cx="5848293" cy="1137107"/>
          </a:xfrm>
        </p:spPr>
        <p:txBody>
          <a:bodyPr anchor="b">
            <a:normAutofit fontScale="92500" lnSpcReduction="20000"/>
          </a:bodyPr>
          <a:lstStyle/>
          <a:p>
            <a:r>
              <a:rPr lang="tr-TR" dirty="0" err="1">
                <a:solidFill>
                  <a:srgbClr val="FFFFFF"/>
                </a:solidFill>
              </a:rPr>
              <a:t>Dr</a:t>
            </a:r>
            <a:r>
              <a:rPr lang="tr-TR" dirty="0">
                <a:solidFill>
                  <a:srgbClr val="FFFFFF"/>
                </a:solidFill>
              </a:rPr>
              <a:t> Okan bal,</a:t>
            </a:r>
          </a:p>
          <a:p>
            <a:r>
              <a:rPr lang="tr-TR" dirty="0">
                <a:solidFill>
                  <a:srgbClr val="FFFFFF"/>
                </a:solidFill>
              </a:rPr>
              <a:t>ASSOC. PROF. DR. OZDEN GOKDEMIR,</a:t>
            </a:r>
          </a:p>
          <a:p>
            <a:r>
              <a:rPr lang="tr-TR" dirty="0">
                <a:solidFill>
                  <a:srgbClr val="FFFFFF"/>
                </a:solidFill>
              </a:rPr>
              <a:t>PROF. DR NILGUN OZCAKAR </a:t>
            </a:r>
          </a:p>
        </p:txBody>
      </p:sp>
      <p:cxnSp>
        <p:nvCxnSpPr>
          <p:cNvPr id="13" name="Straight Connector 12">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9851" y="4003443"/>
            <a:ext cx="0" cy="2054457"/>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96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40D0D34-D96E-82BD-358B-0C9C7118CF2A}"/>
              </a:ext>
            </a:extLst>
          </p:cNvPr>
          <p:cNvSpPr>
            <a:spLocks noGrp="1"/>
          </p:cNvSpPr>
          <p:nvPr>
            <p:ph type="title"/>
          </p:nvPr>
        </p:nvSpPr>
        <p:spPr>
          <a:xfrm>
            <a:off x="1075767" y="1188637"/>
            <a:ext cx="2988234" cy="4480726"/>
          </a:xfrm>
        </p:spPr>
        <p:txBody>
          <a:bodyPr>
            <a:normAutofit/>
          </a:bodyPr>
          <a:lstStyle/>
          <a:p>
            <a:pPr algn="r"/>
            <a:r>
              <a:rPr lang="en-US" sz="4600"/>
              <a:t>MATERIALS AND METHODS</a:t>
            </a:r>
            <a:r>
              <a:rPr lang="tr-TR" sz="4600"/>
              <a:t>:</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İçerik Yer Tutucusu 2">
            <a:extLst>
              <a:ext uri="{FF2B5EF4-FFF2-40B4-BE49-F238E27FC236}">
                <a16:creationId xmlns:a16="http://schemas.microsoft.com/office/drawing/2014/main" id="{D8A9BD37-DE31-310D-6F07-CEA348C26FF5}"/>
              </a:ext>
            </a:extLst>
          </p:cNvPr>
          <p:cNvSpPr>
            <a:spLocks noGrp="1"/>
          </p:cNvSpPr>
          <p:nvPr>
            <p:ph idx="1"/>
          </p:nvPr>
        </p:nvSpPr>
        <p:spPr>
          <a:xfrm>
            <a:off x="5255260" y="1648870"/>
            <a:ext cx="4702848" cy="3560260"/>
          </a:xfrm>
        </p:spPr>
        <p:txBody>
          <a:bodyPr anchor="ctr">
            <a:normAutofit/>
          </a:bodyPr>
          <a:lstStyle/>
          <a:p>
            <a:r>
              <a:rPr lang="en-US" sz="1100" b="1"/>
              <a:t>Design</a:t>
            </a:r>
          </a:p>
          <a:p>
            <a:r>
              <a:rPr lang="en-US" sz="1100"/>
              <a:t>This research was conducted as a cross-sectional analytical study with the aim of determining the relationship between illness perception and smoking habits in COPD patients registered at Dokuz Eylül University Education Family Health Centers (E-FHC).</a:t>
            </a:r>
          </a:p>
          <a:p>
            <a:r>
              <a:rPr lang="en-US" sz="1100" b="1"/>
              <a:t>Characteristics</a:t>
            </a:r>
          </a:p>
          <a:p>
            <a:r>
              <a:rPr lang="en-US" sz="1100"/>
              <a:t>The research was carried out in the Education Family Health Centers affiliated with the Department of Family Medicine at Dokuz Eylül University. These centers include Buca E-FHC No. 35, Buca E-FHC No. 36, Balçova E-FHC No. 6, Gaziemir E-FHC No. 10, and Gaziemir E-FHC No. 11. Data were collected between October 1 and October 31, 2021.</a:t>
            </a:r>
          </a:p>
          <a:p>
            <a:r>
              <a:rPr lang="en-US" sz="1100" b="1"/>
              <a:t>Population</a:t>
            </a:r>
          </a:p>
          <a:p>
            <a:r>
              <a:rPr lang="en-US" sz="1100"/>
              <a:t>The study population consisted of 194 individuals with COPD ICD-10 J44 and sub-code diagnoses registered at Dokuz Eylül University Education Family Health Centers (E-FHC). For the sake of result reliability, the entire target population was aimed to be reached. Among the 194 patients mentioned above, those who received a diagnosis of COPD after the interviews were included in the study.</a:t>
            </a:r>
            <a:endParaRPr lang="tr-TR" sz="1100"/>
          </a:p>
        </p:txBody>
      </p:sp>
      <p:sp>
        <p:nvSpPr>
          <p:cNvPr id="4" name="Veri Yer Tutucusu 3">
            <a:extLst>
              <a:ext uri="{FF2B5EF4-FFF2-40B4-BE49-F238E27FC236}">
                <a16:creationId xmlns:a16="http://schemas.microsoft.com/office/drawing/2014/main" id="{933A7203-D813-05F2-7297-23E9F963BE1B}"/>
              </a:ext>
            </a:extLst>
          </p:cNvPr>
          <p:cNvSpPr>
            <a:spLocks noGrp="1"/>
          </p:cNvSpPr>
          <p:nvPr>
            <p:ph type="dt" sz="half" idx="10"/>
          </p:nvPr>
        </p:nvSpPr>
        <p:spPr>
          <a:xfrm>
            <a:off x="8976658" y="5769864"/>
            <a:ext cx="2377141"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A43F2F1E-E07F-BD9E-C9D5-C03C1B5FABCD}"/>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10</a:t>
            </a:fld>
            <a:endParaRPr lang="tr-TR" sz="6600" noProof="0">
              <a:solidFill>
                <a:srgbClr val="FFFFFF"/>
              </a:solidFill>
            </a:endParaRPr>
          </a:p>
        </p:txBody>
      </p:sp>
    </p:spTree>
    <p:extLst>
      <p:ext uri="{BB962C8B-B14F-4D97-AF65-F5344CB8AC3E}">
        <p14:creationId xmlns:p14="http://schemas.microsoft.com/office/powerpoint/2010/main" val="400202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E8C0D54-A41E-34A4-54B1-BAF4A2971767}"/>
              </a:ext>
            </a:extLst>
          </p:cNvPr>
          <p:cNvSpPr>
            <a:spLocks noGrp="1"/>
          </p:cNvSpPr>
          <p:nvPr>
            <p:ph type="title"/>
          </p:nvPr>
        </p:nvSpPr>
        <p:spPr>
          <a:xfrm>
            <a:off x="838201" y="300580"/>
            <a:ext cx="9829800" cy="1089529"/>
          </a:xfrm>
        </p:spPr>
        <p:txBody>
          <a:bodyPr>
            <a:normAutofit/>
          </a:bodyPr>
          <a:lstStyle/>
          <a:p>
            <a:r>
              <a:rPr lang="tr-TR" sz="3600">
                <a:solidFill>
                  <a:srgbClr val="FFFFFF"/>
                </a:solidFill>
              </a:rPr>
              <a:t>Data Collection Instruments</a:t>
            </a:r>
            <a:br>
              <a:rPr lang="tr-TR" sz="3600">
                <a:solidFill>
                  <a:srgbClr val="FFFFFF"/>
                </a:solidFill>
              </a:rPr>
            </a:br>
            <a:endParaRPr lang="tr-TR" sz="3600">
              <a:solidFill>
                <a:srgbClr val="FFFFFF"/>
              </a:solidFill>
            </a:endParaRPr>
          </a:p>
        </p:txBody>
      </p:sp>
      <p:sp>
        <p:nvSpPr>
          <p:cNvPr id="1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4" name="Veri Yer Tutucusu 3">
            <a:extLst>
              <a:ext uri="{FF2B5EF4-FFF2-40B4-BE49-F238E27FC236}">
                <a16:creationId xmlns:a16="http://schemas.microsoft.com/office/drawing/2014/main" id="{FE5076D0-EA61-E74D-8EF7-10DA33F97AA6}"/>
              </a:ext>
            </a:extLst>
          </p:cNvPr>
          <p:cNvSpPr>
            <a:spLocks noGrp="1"/>
          </p:cNvSpPr>
          <p:nvPr>
            <p:ph type="dt" sz="half" idx="10"/>
          </p:nvPr>
        </p:nvSpPr>
        <p:spPr>
          <a:xfrm>
            <a:off x="838200" y="6356350"/>
            <a:ext cx="2743200" cy="365125"/>
          </a:xfrm>
        </p:spPr>
        <p:txBody>
          <a:bodyPr>
            <a:normAutofit/>
          </a:bodyPr>
          <a:lstStyle/>
          <a:p>
            <a:pPr rtl="0">
              <a:spcAft>
                <a:spcPts val="600"/>
              </a:spcAft>
            </a:pPr>
            <a:r>
              <a:rPr lang="tr-TR" noProof="0">
                <a:solidFill>
                  <a:schemeClr val="tx1">
                    <a:alpha val="60000"/>
                  </a:schemeClr>
                </a:solidFill>
              </a:rPr>
              <a:t>2023</a:t>
            </a:r>
          </a:p>
        </p:txBody>
      </p:sp>
      <p:sp>
        <p:nvSpPr>
          <p:cNvPr id="6" name="Slayt Numarası Yer Tutucusu 5">
            <a:extLst>
              <a:ext uri="{FF2B5EF4-FFF2-40B4-BE49-F238E27FC236}">
                <a16:creationId xmlns:a16="http://schemas.microsoft.com/office/drawing/2014/main" id="{0F335D09-318A-5199-2D21-11D2B941D4CC}"/>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FF2BD96E-3838-45D2-9031-D3AF67C920A5}" type="slidenum">
              <a:rPr lang="tr-TR" noProof="0">
                <a:solidFill>
                  <a:schemeClr val="tx1">
                    <a:alpha val="60000"/>
                  </a:schemeClr>
                </a:solidFill>
              </a:rPr>
              <a:pPr rtl="0">
                <a:spcAft>
                  <a:spcPts val="600"/>
                </a:spcAft>
              </a:pPr>
              <a:t>11</a:t>
            </a:fld>
            <a:endParaRPr lang="tr-TR" noProof="0">
              <a:solidFill>
                <a:schemeClr val="tx1">
                  <a:alpha val="60000"/>
                </a:schemeClr>
              </a:solidFill>
            </a:endParaRPr>
          </a:p>
        </p:txBody>
      </p:sp>
      <p:graphicFrame>
        <p:nvGraphicFramePr>
          <p:cNvPr id="8" name="İçerik Yer Tutucusu 2">
            <a:extLst>
              <a:ext uri="{FF2B5EF4-FFF2-40B4-BE49-F238E27FC236}">
                <a16:creationId xmlns:a16="http://schemas.microsoft.com/office/drawing/2014/main" id="{92C10E76-9888-50A3-3CE0-08B1C369E06A}"/>
              </a:ext>
            </a:extLst>
          </p:cNvPr>
          <p:cNvGraphicFramePr>
            <a:graphicFrameLocks noGrp="1"/>
          </p:cNvGraphicFramePr>
          <p:nvPr>
            <p:ph idx="1"/>
            <p:extLst>
              <p:ext uri="{D42A27DB-BD31-4B8C-83A1-F6EECF244321}">
                <p14:modId xmlns:p14="http://schemas.microsoft.com/office/powerpoint/2010/main" val="2600585579"/>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9F02BC6-51C1-7ED9-BEAC-F43C23DA4A51}"/>
              </a:ext>
            </a:extLst>
          </p:cNvPr>
          <p:cNvSpPr>
            <a:spLocks noGrp="1"/>
          </p:cNvSpPr>
          <p:nvPr>
            <p:ph type="title"/>
          </p:nvPr>
        </p:nvSpPr>
        <p:spPr>
          <a:xfrm>
            <a:off x="1075767" y="1188637"/>
            <a:ext cx="2988234" cy="4480726"/>
          </a:xfrm>
        </p:spPr>
        <p:txBody>
          <a:bodyPr>
            <a:normAutofit/>
          </a:bodyPr>
          <a:lstStyle/>
          <a:p>
            <a:pPr algn="r"/>
            <a:r>
              <a:rPr lang="tr-TR" sz="6100"/>
              <a:t>Sample-Universe</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1627942D-1ADC-20E5-BB6D-2817C664FCD9}"/>
              </a:ext>
            </a:extLst>
          </p:cNvPr>
          <p:cNvSpPr>
            <a:spLocks noGrp="1"/>
          </p:cNvSpPr>
          <p:nvPr>
            <p:ph idx="1"/>
          </p:nvPr>
        </p:nvSpPr>
        <p:spPr>
          <a:xfrm>
            <a:off x="5255260" y="1648870"/>
            <a:ext cx="4702848" cy="3560260"/>
          </a:xfrm>
        </p:spPr>
        <p:txBody>
          <a:bodyPr anchor="ctr">
            <a:normAutofit/>
          </a:bodyPr>
          <a:lstStyle/>
          <a:p>
            <a:r>
              <a:rPr lang="en-US" sz="1900"/>
              <a:t>The research universe consists of 194 individuals registered with the Dokuz Eylül University Education Family Health Centers (E-ASM) with the diagnosis code ICD 10 J44 and its subcategories for COPD. </a:t>
            </a:r>
            <a:endParaRPr lang="tr-TR" sz="1900"/>
          </a:p>
          <a:p>
            <a:r>
              <a:rPr lang="en-US" sz="1900"/>
              <a:t>In the study, it was planned to reach the entire target population for the reliability of the results. </a:t>
            </a:r>
            <a:endParaRPr lang="tr-TR" sz="1900"/>
          </a:p>
          <a:p>
            <a:r>
              <a:rPr lang="en-US" sz="1900"/>
              <a:t>Those among the mentioned 194 patients who received a diagnosis of COPD after the interview were included in the study."</a:t>
            </a:r>
            <a:endParaRPr lang="tr-TR" sz="1900"/>
          </a:p>
        </p:txBody>
      </p:sp>
      <p:sp>
        <p:nvSpPr>
          <p:cNvPr id="4" name="Veri Yer Tutucusu 3">
            <a:extLst>
              <a:ext uri="{FF2B5EF4-FFF2-40B4-BE49-F238E27FC236}">
                <a16:creationId xmlns:a16="http://schemas.microsoft.com/office/drawing/2014/main" id="{7FB44A16-9452-B814-DAC6-BCD6F1447A34}"/>
              </a:ext>
            </a:extLst>
          </p:cNvPr>
          <p:cNvSpPr>
            <a:spLocks noGrp="1"/>
          </p:cNvSpPr>
          <p:nvPr>
            <p:ph type="dt" sz="half" idx="10"/>
          </p:nvPr>
        </p:nvSpPr>
        <p:spPr>
          <a:xfrm>
            <a:off x="8976658" y="5769864"/>
            <a:ext cx="2377141"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8356AA4E-5CEC-A54E-3AB8-0944E826FD32}"/>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12</a:t>
            </a:fld>
            <a:endParaRPr lang="tr-TR" sz="6600" noProof="0">
              <a:solidFill>
                <a:srgbClr val="FFFFFF"/>
              </a:solidFill>
            </a:endParaRPr>
          </a:p>
        </p:txBody>
      </p:sp>
    </p:spTree>
    <p:extLst>
      <p:ext uri="{BB962C8B-B14F-4D97-AF65-F5344CB8AC3E}">
        <p14:creationId xmlns:p14="http://schemas.microsoft.com/office/powerpoint/2010/main" val="418609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A47F393-794A-68C9-2989-06CCA8DE4EF9}"/>
              </a:ext>
            </a:extLst>
          </p:cNvPr>
          <p:cNvSpPr>
            <a:spLocks noGrp="1"/>
          </p:cNvSpPr>
          <p:nvPr>
            <p:ph type="title"/>
          </p:nvPr>
        </p:nvSpPr>
        <p:spPr>
          <a:xfrm>
            <a:off x="1006900" y="1188637"/>
            <a:ext cx="3141430" cy="4480726"/>
          </a:xfrm>
        </p:spPr>
        <p:txBody>
          <a:bodyPr>
            <a:normAutofit/>
          </a:bodyPr>
          <a:lstStyle/>
          <a:p>
            <a:pPr algn="r"/>
            <a:r>
              <a:rPr lang="en-US" sz="3600"/>
              <a:t>118 COPD patients registered with Dokuz Eylül University E-ASM were included</a:t>
            </a:r>
            <a:r>
              <a:rPr lang="tr-TR" sz="3600"/>
              <a:t>:</a:t>
            </a:r>
          </a:p>
        </p:txBody>
      </p:sp>
      <p:cxnSp>
        <p:nvCxnSpPr>
          <p:cNvPr id="19" name="Straight Connector 1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5FAFF46-6F88-F935-18FC-F679DAE8E510}"/>
              </a:ext>
            </a:extLst>
          </p:cNvPr>
          <p:cNvSpPr>
            <a:spLocks noGrp="1"/>
          </p:cNvSpPr>
          <p:nvPr>
            <p:ph idx="1"/>
          </p:nvPr>
        </p:nvSpPr>
        <p:spPr>
          <a:xfrm>
            <a:off x="5138928" y="1338729"/>
            <a:ext cx="4795584" cy="4180542"/>
          </a:xfrm>
        </p:spPr>
        <p:txBody>
          <a:bodyPr anchor="ctr">
            <a:normAutofit/>
          </a:bodyPr>
          <a:lstStyle/>
          <a:p>
            <a:r>
              <a:rPr lang="en-US" sz="1700"/>
              <a:t>46.6% (55) were female, and 53.4% (63) were male</a:t>
            </a:r>
            <a:endParaRPr lang="tr-TR" sz="1700"/>
          </a:p>
          <a:p>
            <a:r>
              <a:rPr lang="tr-TR" sz="1700"/>
              <a:t>A</a:t>
            </a:r>
            <a:r>
              <a:rPr lang="en-US" sz="1700"/>
              <a:t>verage age of patients was 61.89, with age values ranging from 47 to 91. </a:t>
            </a:r>
            <a:endParaRPr lang="tr-TR" sz="1700"/>
          </a:p>
          <a:p>
            <a:r>
              <a:rPr lang="tr-TR" sz="1700"/>
              <a:t>M</a:t>
            </a:r>
            <a:r>
              <a:rPr lang="en-US" sz="1700"/>
              <a:t>arital status, 64.4% (76 individuals) were married, and 35.6% (42 individuals) were single.</a:t>
            </a:r>
            <a:endParaRPr lang="tr-TR" sz="1700"/>
          </a:p>
          <a:p>
            <a:r>
              <a:rPr lang="tr-TR" sz="1700"/>
              <a:t>E</a:t>
            </a:r>
            <a:r>
              <a:rPr lang="en-US" sz="1700"/>
              <a:t>ducational background, 3.4% (4) were illiterate, 9.3% (11) were literate, 56.8% (67) had completed primary education, and 22.9% (27) were high school graduates, while 7.6% (9) had completed vocational school/university. </a:t>
            </a:r>
            <a:endParaRPr lang="tr-TR" sz="1700"/>
          </a:p>
          <a:p>
            <a:r>
              <a:rPr lang="tr-TR" sz="1700"/>
              <a:t>O</a:t>
            </a:r>
            <a:r>
              <a:rPr lang="en-US" sz="1700"/>
              <a:t>ccupation, the majority, 79.7% (94), were not working/retired, 5.9% (7) were civil servants, and 14.4% (17) were self-employed</a:t>
            </a:r>
            <a:endParaRPr lang="tr-TR" sz="1700"/>
          </a:p>
        </p:txBody>
      </p:sp>
      <p:sp>
        <p:nvSpPr>
          <p:cNvPr id="4" name="Veri Yer Tutucusu 3">
            <a:extLst>
              <a:ext uri="{FF2B5EF4-FFF2-40B4-BE49-F238E27FC236}">
                <a16:creationId xmlns:a16="http://schemas.microsoft.com/office/drawing/2014/main" id="{6C9C7F37-0242-96DB-CCC1-DF65A7A7D0D5}"/>
              </a:ext>
            </a:extLst>
          </p:cNvPr>
          <p:cNvSpPr>
            <a:spLocks noGrp="1"/>
          </p:cNvSpPr>
          <p:nvPr>
            <p:ph type="dt" sz="half" idx="10"/>
          </p:nvPr>
        </p:nvSpPr>
        <p:spPr>
          <a:xfrm>
            <a:off x="9221694" y="5769864"/>
            <a:ext cx="2132106"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D34D2E1E-209A-8A50-96F9-7DD9049B9FE3}"/>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13</a:t>
            </a:fld>
            <a:endParaRPr lang="tr-TR" sz="6600" noProof="0">
              <a:solidFill>
                <a:srgbClr val="FFFFFF"/>
              </a:solidFill>
            </a:endParaRPr>
          </a:p>
        </p:txBody>
      </p:sp>
    </p:spTree>
    <p:extLst>
      <p:ext uri="{BB962C8B-B14F-4D97-AF65-F5344CB8AC3E}">
        <p14:creationId xmlns:p14="http://schemas.microsoft.com/office/powerpoint/2010/main" val="318694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CBB4E2F-E804-788B-B76B-AE27A4DDE63D}"/>
              </a:ext>
            </a:extLst>
          </p:cNvPr>
          <p:cNvSpPr>
            <a:spLocks noGrp="1"/>
          </p:cNvSpPr>
          <p:nvPr>
            <p:ph type="title"/>
          </p:nvPr>
        </p:nvSpPr>
        <p:spPr>
          <a:xfrm>
            <a:off x="1006900" y="1188637"/>
            <a:ext cx="3057101" cy="4480726"/>
          </a:xfrm>
        </p:spPr>
        <p:txBody>
          <a:bodyPr>
            <a:normAutofit/>
          </a:bodyPr>
          <a:lstStyle/>
          <a:p>
            <a:pPr algn="r"/>
            <a:r>
              <a:rPr lang="en-US" sz="3600"/>
              <a:t>The rate of participants with additional chronic diseases other than COPD is 68.6% (81) </a:t>
            </a:r>
            <a:endParaRPr lang="tr-TR" sz="3600"/>
          </a:p>
        </p:txBody>
      </p:sp>
      <p:sp>
        <p:nvSpPr>
          <p:cNvPr id="5" name="Alt Bilgi Yer Tutucusu 4">
            <a:extLst>
              <a:ext uri="{FF2B5EF4-FFF2-40B4-BE49-F238E27FC236}">
                <a16:creationId xmlns:a16="http://schemas.microsoft.com/office/drawing/2014/main" id="{568443A5-6093-4AD4-1D6C-F18F100F7455}"/>
              </a:ext>
            </a:extLst>
          </p:cNvPr>
          <p:cNvSpPr>
            <a:spLocks noGrp="1"/>
          </p:cNvSpPr>
          <p:nvPr>
            <p:ph type="ftr" sz="quarter" idx="11"/>
          </p:nvPr>
        </p:nvSpPr>
        <p:spPr>
          <a:xfrm rot="5400000">
            <a:off x="-2374833" y="3246436"/>
            <a:ext cx="5607882" cy="365125"/>
          </a:xfrm>
        </p:spPr>
        <p:txBody>
          <a:bodyPr anchor="t">
            <a:normAutofit/>
          </a:bodyPr>
          <a:lstStyle/>
          <a:p>
            <a:pPr algn="l" rtl="0"/>
            <a:endParaRPr lang="tr-TR" sz="1150" noProof="0">
              <a:solidFill>
                <a:schemeClr val="tx1">
                  <a:lumMod val="85000"/>
                  <a:lumOff val="15000"/>
                </a:schemeClr>
              </a:solidFill>
            </a:endParaRPr>
          </a:p>
        </p:txBody>
      </p:sp>
      <p:cxnSp>
        <p:nvCxnSpPr>
          <p:cNvPr id="20" name="Straight Connector 1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Veri Yer Tutucusu 3">
            <a:extLst>
              <a:ext uri="{FF2B5EF4-FFF2-40B4-BE49-F238E27FC236}">
                <a16:creationId xmlns:a16="http://schemas.microsoft.com/office/drawing/2014/main" id="{63618CE1-3586-8F3B-8745-DA3D4923FAE4}"/>
              </a:ext>
            </a:extLst>
          </p:cNvPr>
          <p:cNvSpPr>
            <a:spLocks noGrp="1"/>
          </p:cNvSpPr>
          <p:nvPr>
            <p:ph type="dt" sz="half" idx="10"/>
          </p:nvPr>
        </p:nvSpPr>
        <p:spPr>
          <a:xfrm>
            <a:off x="9096232" y="5769864"/>
            <a:ext cx="2257567" cy="365125"/>
          </a:xfrm>
        </p:spPr>
        <p:txBody>
          <a:bodyPr>
            <a:normAutofit/>
          </a:bodyPr>
          <a:lstStyle/>
          <a:p>
            <a:pPr algn="r" rtl="0">
              <a:spcAft>
                <a:spcPts val="600"/>
              </a:spcAft>
            </a:pPr>
            <a:r>
              <a:rPr lang="tr-TR" sz="1150" noProof="0">
                <a:solidFill>
                  <a:srgbClr val="FFFFFF"/>
                </a:solidFill>
              </a:rPr>
              <a:t>20XX</a:t>
            </a:r>
          </a:p>
        </p:txBody>
      </p:sp>
      <p:sp>
        <p:nvSpPr>
          <p:cNvPr id="6" name="Slayt Numarası Yer Tutucusu 5">
            <a:extLst>
              <a:ext uri="{FF2B5EF4-FFF2-40B4-BE49-F238E27FC236}">
                <a16:creationId xmlns:a16="http://schemas.microsoft.com/office/drawing/2014/main" id="{766061BC-E26D-B368-CA12-6D8BE2B15734}"/>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14</a:t>
            </a:fld>
            <a:endParaRPr lang="tr-TR" sz="6600" noProof="0">
              <a:solidFill>
                <a:srgbClr val="FFFFFF"/>
              </a:solidFill>
            </a:endParaRPr>
          </a:p>
        </p:txBody>
      </p:sp>
      <p:graphicFrame>
        <p:nvGraphicFramePr>
          <p:cNvPr id="8" name="İçerik Yer Tutucusu 2">
            <a:extLst>
              <a:ext uri="{FF2B5EF4-FFF2-40B4-BE49-F238E27FC236}">
                <a16:creationId xmlns:a16="http://schemas.microsoft.com/office/drawing/2014/main" id="{E6D196B7-505C-FC7E-8547-BF6D245A88A5}"/>
              </a:ext>
            </a:extLst>
          </p:cNvPr>
          <p:cNvGraphicFramePr>
            <a:graphicFrameLocks noGrp="1"/>
          </p:cNvGraphicFramePr>
          <p:nvPr>
            <p:ph idx="1"/>
            <p:extLst>
              <p:ext uri="{D42A27DB-BD31-4B8C-83A1-F6EECF244321}">
                <p14:modId xmlns:p14="http://schemas.microsoft.com/office/powerpoint/2010/main" val="977081796"/>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95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623135-59AC-3615-DEA3-C8E67FBFB2AC}"/>
              </a:ext>
            </a:extLst>
          </p:cNvPr>
          <p:cNvSpPr>
            <a:spLocks noGrp="1"/>
          </p:cNvSpPr>
          <p:nvPr>
            <p:ph type="title"/>
          </p:nvPr>
        </p:nvSpPr>
        <p:spPr/>
        <p:txBody>
          <a:bodyPr/>
          <a:lstStyle/>
          <a:p>
            <a:r>
              <a:rPr lang="tr-TR"/>
              <a:t>Smoking</a:t>
            </a:r>
            <a:endParaRPr lang="tr-TR" dirty="0"/>
          </a:p>
        </p:txBody>
      </p:sp>
      <p:graphicFrame>
        <p:nvGraphicFramePr>
          <p:cNvPr id="42" name="İçerik Yer Tutucusu 2">
            <a:extLst>
              <a:ext uri="{FF2B5EF4-FFF2-40B4-BE49-F238E27FC236}">
                <a16:creationId xmlns:a16="http://schemas.microsoft.com/office/drawing/2014/main" id="{2C35E4CB-2064-63D2-E459-8E2345F59A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a:extLst>
              <a:ext uri="{FF2B5EF4-FFF2-40B4-BE49-F238E27FC236}">
                <a16:creationId xmlns:a16="http://schemas.microsoft.com/office/drawing/2014/main" id="{437436F7-F150-3480-E08E-C912A1E74BA6}"/>
              </a:ext>
            </a:extLst>
          </p:cNvPr>
          <p:cNvSpPr>
            <a:spLocks noGrp="1"/>
          </p:cNvSpPr>
          <p:nvPr>
            <p:ph type="dt" sz="half" idx="10"/>
          </p:nvPr>
        </p:nvSpPr>
        <p:spPr/>
        <p:txBody>
          <a:bodyPr/>
          <a:lstStyle/>
          <a:p>
            <a:pPr rtl="0"/>
            <a:r>
              <a:rPr lang="tr-TR" noProof="0"/>
              <a:t>20XX</a:t>
            </a:r>
          </a:p>
        </p:txBody>
      </p:sp>
      <p:sp>
        <p:nvSpPr>
          <p:cNvPr id="5" name="Alt Bilgi Yer Tutucusu 4">
            <a:extLst>
              <a:ext uri="{FF2B5EF4-FFF2-40B4-BE49-F238E27FC236}">
                <a16:creationId xmlns:a16="http://schemas.microsoft.com/office/drawing/2014/main" id="{EBBBC9B2-D310-B95D-EAA5-351366439218}"/>
              </a:ext>
            </a:extLst>
          </p:cNvPr>
          <p:cNvSpPr>
            <a:spLocks noGrp="1"/>
          </p:cNvSpPr>
          <p:nvPr>
            <p:ph type="ftr" sz="quarter" idx="11"/>
          </p:nvPr>
        </p:nvSpPr>
        <p:spPr/>
        <p:txBody>
          <a:bodyPr/>
          <a:lstStyle/>
          <a:p>
            <a:pPr rtl="0"/>
            <a:endParaRPr lang="tr-TR" noProof="0"/>
          </a:p>
        </p:txBody>
      </p:sp>
      <p:sp>
        <p:nvSpPr>
          <p:cNvPr id="6" name="Slayt Numarası Yer Tutucusu 5">
            <a:extLst>
              <a:ext uri="{FF2B5EF4-FFF2-40B4-BE49-F238E27FC236}">
                <a16:creationId xmlns:a16="http://schemas.microsoft.com/office/drawing/2014/main" id="{81CB138D-B03F-A7D2-FDBE-9B28F6218BF4}"/>
              </a:ext>
            </a:extLst>
          </p:cNvPr>
          <p:cNvSpPr>
            <a:spLocks noGrp="1"/>
          </p:cNvSpPr>
          <p:nvPr>
            <p:ph type="sldNum" sz="quarter" idx="12"/>
          </p:nvPr>
        </p:nvSpPr>
        <p:spPr/>
        <p:txBody>
          <a:bodyPr/>
          <a:lstStyle/>
          <a:p>
            <a:pPr rtl="0"/>
            <a:fld id="{FF2BD96E-3838-45D2-9031-D3AF67C920A5}" type="slidenum">
              <a:rPr lang="tr-TR" noProof="0" smtClean="0"/>
              <a:t>15</a:t>
            </a:fld>
            <a:endParaRPr lang="tr-TR" noProof="0"/>
          </a:p>
        </p:txBody>
      </p:sp>
    </p:spTree>
    <p:extLst>
      <p:ext uri="{BB962C8B-B14F-4D97-AF65-F5344CB8AC3E}">
        <p14:creationId xmlns:p14="http://schemas.microsoft.com/office/powerpoint/2010/main" val="306573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108357-8F4F-A804-756D-EB088C7E971C}"/>
              </a:ext>
            </a:extLst>
          </p:cNvPr>
          <p:cNvSpPr>
            <a:spLocks noGrp="1"/>
          </p:cNvSpPr>
          <p:nvPr>
            <p:ph type="title"/>
          </p:nvPr>
        </p:nvSpPr>
        <p:spPr>
          <a:xfrm>
            <a:off x="5868557" y="1138036"/>
            <a:ext cx="5444382" cy="1402470"/>
          </a:xfrm>
        </p:spPr>
        <p:txBody>
          <a:bodyPr anchor="t">
            <a:normAutofit/>
          </a:bodyPr>
          <a:lstStyle/>
          <a:p>
            <a:r>
              <a:rPr lang="tr-TR" sz="3200"/>
              <a:t>Discussion:</a:t>
            </a:r>
          </a:p>
        </p:txBody>
      </p:sp>
      <p:pic>
        <p:nvPicPr>
          <p:cNvPr id="8" name="Picture 7" descr="Colourful carved figures of humans">
            <a:extLst>
              <a:ext uri="{FF2B5EF4-FFF2-40B4-BE49-F238E27FC236}">
                <a16:creationId xmlns:a16="http://schemas.microsoft.com/office/drawing/2014/main" id="{EC2F1089-0574-F429-90AE-57560724F2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358" r="23125" b="-1"/>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6B2249C-CE8C-7C5F-6BF6-550012AEE97D}"/>
              </a:ext>
            </a:extLst>
          </p:cNvPr>
          <p:cNvSpPr>
            <a:spLocks noGrp="1"/>
          </p:cNvSpPr>
          <p:nvPr>
            <p:ph idx="1"/>
          </p:nvPr>
        </p:nvSpPr>
        <p:spPr>
          <a:xfrm>
            <a:off x="5868557" y="2551176"/>
            <a:ext cx="5444382" cy="3591207"/>
          </a:xfrm>
        </p:spPr>
        <p:txBody>
          <a:bodyPr>
            <a:normAutofit/>
          </a:bodyPr>
          <a:lstStyle/>
          <a:p>
            <a:r>
              <a:rPr lang="en-US" sz="2000" dirty="0"/>
              <a:t>When looking at the participants' genders, 53.4% were male, and 46.6% were female.</a:t>
            </a:r>
            <a:endParaRPr lang="tr-TR" sz="2000" dirty="0"/>
          </a:p>
          <a:p>
            <a:r>
              <a:rPr lang="en-US" sz="2000" dirty="0"/>
              <a:t>In epidemiological studies of COPD in Turkey, the average prevalence in women has been found to be around 36%, with the prevalence in men being higher than that in our study, where female prevalence was higher.</a:t>
            </a:r>
            <a:endParaRPr lang="tr-TR" sz="2000" dirty="0"/>
          </a:p>
        </p:txBody>
      </p:sp>
      <p:sp>
        <p:nvSpPr>
          <p:cNvPr id="4" name="Veri Yer Tutucusu 3">
            <a:extLst>
              <a:ext uri="{FF2B5EF4-FFF2-40B4-BE49-F238E27FC236}">
                <a16:creationId xmlns:a16="http://schemas.microsoft.com/office/drawing/2014/main" id="{9E09B0C5-5B14-1AF2-EF6C-CF5DC7C59A7A}"/>
              </a:ext>
            </a:extLst>
          </p:cNvPr>
          <p:cNvSpPr>
            <a:spLocks noGrp="1"/>
          </p:cNvSpPr>
          <p:nvPr>
            <p:ph type="dt" sz="half" idx="10"/>
          </p:nvPr>
        </p:nvSpPr>
        <p:spPr>
          <a:xfrm>
            <a:off x="838200" y="6356350"/>
            <a:ext cx="2743200" cy="365125"/>
          </a:xfrm>
        </p:spPr>
        <p:txBody>
          <a:bodyPr>
            <a:normAutofit/>
          </a:bodyPr>
          <a:lstStyle/>
          <a:p>
            <a:pPr rtl="0">
              <a:spcAft>
                <a:spcPts val="600"/>
              </a:spcAft>
            </a:pPr>
            <a:r>
              <a:rPr lang="tr-TR" noProof="0">
                <a:solidFill>
                  <a:srgbClr val="FFFFFF"/>
                </a:solidFill>
              </a:rPr>
              <a:t>20XX</a:t>
            </a:r>
          </a:p>
        </p:txBody>
      </p:sp>
      <p:sp>
        <p:nvSpPr>
          <p:cNvPr id="5" name="Alt Bilgi Yer Tutucusu 4">
            <a:extLst>
              <a:ext uri="{FF2B5EF4-FFF2-40B4-BE49-F238E27FC236}">
                <a16:creationId xmlns:a16="http://schemas.microsoft.com/office/drawing/2014/main" id="{E9ED313A-FD97-3F69-528E-2968AB863AAF}"/>
              </a:ext>
            </a:extLst>
          </p:cNvPr>
          <p:cNvSpPr>
            <a:spLocks noGrp="1"/>
          </p:cNvSpPr>
          <p:nvPr>
            <p:ph type="ftr" sz="quarter" idx="11"/>
          </p:nvPr>
        </p:nvSpPr>
        <p:spPr>
          <a:xfrm>
            <a:off x="5755598" y="6356350"/>
            <a:ext cx="3254356" cy="365125"/>
          </a:xfrm>
        </p:spPr>
        <p:txBody>
          <a:bodyPr>
            <a:normAutofit/>
          </a:bodyPr>
          <a:lstStyle/>
          <a:p>
            <a:pPr algn="l" rtl="0"/>
            <a:endParaRPr lang="tr-TR" noProof="0">
              <a:solidFill>
                <a:schemeClr val="tx1">
                  <a:lumMod val="50000"/>
                  <a:lumOff val="50000"/>
                </a:schemeClr>
              </a:solidFill>
            </a:endParaRPr>
          </a:p>
        </p:txBody>
      </p:sp>
      <p:sp>
        <p:nvSpPr>
          <p:cNvPr id="6" name="Slayt Numarası Yer Tutucusu 5">
            <a:extLst>
              <a:ext uri="{FF2B5EF4-FFF2-40B4-BE49-F238E27FC236}">
                <a16:creationId xmlns:a16="http://schemas.microsoft.com/office/drawing/2014/main" id="{9568150D-808E-252D-AFBD-58CE6D82FE9F}"/>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FF2BD96E-3838-45D2-9031-D3AF67C920A5}" type="slidenum">
              <a:rPr lang="tr-TR" noProof="0">
                <a:solidFill>
                  <a:schemeClr val="tx1">
                    <a:lumMod val="50000"/>
                    <a:lumOff val="50000"/>
                  </a:schemeClr>
                </a:solidFill>
              </a:rPr>
              <a:pPr rtl="0">
                <a:spcAft>
                  <a:spcPts val="600"/>
                </a:spcAft>
              </a:pPr>
              <a:t>16</a:t>
            </a:fld>
            <a:endParaRPr lang="tr-TR" noProof="0">
              <a:solidFill>
                <a:schemeClr val="tx1">
                  <a:lumMod val="50000"/>
                  <a:lumOff val="50000"/>
                </a:schemeClr>
              </a:solidFill>
            </a:endParaRPr>
          </a:p>
        </p:txBody>
      </p:sp>
    </p:spTree>
    <p:extLst>
      <p:ext uri="{BB962C8B-B14F-4D97-AF65-F5344CB8AC3E}">
        <p14:creationId xmlns:p14="http://schemas.microsoft.com/office/powerpoint/2010/main" val="266038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AF4346-BA61-068E-DFC7-4EA7F6109F0A}"/>
              </a:ext>
            </a:extLst>
          </p:cNvPr>
          <p:cNvSpPr>
            <a:spLocks noGrp="1"/>
          </p:cNvSpPr>
          <p:nvPr>
            <p:ph type="title"/>
          </p:nvPr>
        </p:nvSpPr>
        <p:spPr>
          <a:xfrm>
            <a:off x="1006900" y="1188637"/>
            <a:ext cx="3057101" cy="4480726"/>
          </a:xfrm>
        </p:spPr>
        <p:txBody>
          <a:bodyPr>
            <a:normAutofit/>
          </a:bodyPr>
          <a:lstStyle/>
          <a:p>
            <a:pPr algn="r"/>
            <a:r>
              <a:rPr lang="tr-TR" sz="6100"/>
              <a:t>The pack-years among smokers</a:t>
            </a:r>
          </a:p>
        </p:txBody>
      </p:sp>
      <p:cxnSp>
        <p:nvCxnSpPr>
          <p:cNvPr id="20" name="Straight Connector 1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Veri Yer Tutucusu 3">
            <a:extLst>
              <a:ext uri="{FF2B5EF4-FFF2-40B4-BE49-F238E27FC236}">
                <a16:creationId xmlns:a16="http://schemas.microsoft.com/office/drawing/2014/main" id="{620F0592-B04B-2ECA-BC13-3791EA99CE75}"/>
              </a:ext>
            </a:extLst>
          </p:cNvPr>
          <p:cNvSpPr>
            <a:spLocks noGrp="1"/>
          </p:cNvSpPr>
          <p:nvPr>
            <p:ph type="dt" sz="half" idx="10"/>
          </p:nvPr>
        </p:nvSpPr>
        <p:spPr>
          <a:xfrm>
            <a:off x="9096232" y="5769864"/>
            <a:ext cx="2257567"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41A3B8BF-F326-64EB-16C9-FC22863DB93D}"/>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17</a:t>
            </a:fld>
            <a:endParaRPr lang="tr-TR" sz="6600" noProof="0">
              <a:solidFill>
                <a:srgbClr val="FFFFFF"/>
              </a:solidFill>
            </a:endParaRPr>
          </a:p>
        </p:txBody>
      </p:sp>
      <p:graphicFrame>
        <p:nvGraphicFramePr>
          <p:cNvPr id="17" name="İçerik Yer Tutucusu 2">
            <a:extLst>
              <a:ext uri="{FF2B5EF4-FFF2-40B4-BE49-F238E27FC236}">
                <a16:creationId xmlns:a16="http://schemas.microsoft.com/office/drawing/2014/main" id="{CC25D25D-DF93-A086-701A-8B19A07A42C4}"/>
              </a:ext>
            </a:extLst>
          </p:cNvPr>
          <p:cNvGraphicFramePr>
            <a:graphicFrameLocks noGrp="1"/>
          </p:cNvGraphicFramePr>
          <p:nvPr>
            <p:ph idx="1"/>
            <p:extLst>
              <p:ext uri="{D42A27DB-BD31-4B8C-83A1-F6EECF244321}">
                <p14:modId xmlns:p14="http://schemas.microsoft.com/office/powerpoint/2010/main" val="453347511"/>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3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DACABB-F8CD-CC28-73AC-B3862832A6AC}"/>
              </a:ext>
            </a:extLst>
          </p:cNvPr>
          <p:cNvSpPr>
            <a:spLocks noGrp="1"/>
          </p:cNvSpPr>
          <p:nvPr>
            <p:ph type="title"/>
          </p:nvPr>
        </p:nvSpPr>
        <p:spPr>
          <a:xfrm>
            <a:off x="838201" y="300580"/>
            <a:ext cx="9829800" cy="1089529"/>
          </a:xfrm>
        </p:spPr>
        <p:txBody>
          <a:bodyPr>
            <a:normAutofit/>
          </a:bodyPr>
          <a:lstStyle/>
          <a:p>
            <a:r>
              <a:rPr lang="tr-TR" sz="3600">
                <a:solidFill>
                  <a:srgbClr val="FFFFFF"/>
                </a:solidFill>
              </a:rPr>
              <a:t>Discussion:</a:t>
            </a:r>
          </a:p>
        </p:txBody>
      </p:sp>
      <p:sp>
        <p:nvSpPr>
          <p:cNvPr id="1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4" name="Veri Yer Tutucusu 3">
            <a:extLst>
              <a:ext uri="{FF2B5EF4-FFF2-40B4-BE49-F238E27FC236}">
                <a16:creationId xmlns:a16="http://schemas.microsoft.com/office/drawing/2014/main" id="{480ED3BD-0A95-C000-17D3-7B2483700AAE}"/>
              </a:ext>
            </a:extLst>
          </p:cNvPr>
          <p:cNvSpPr>
            <a:spLocks noGrp="1"/>
          </p:cNvSpPr>
          <p:nvPr>
            <p:ph type="dt" sz="half" idx="10"/>
          </p:nvPr>
        </p:nvSpPr>
        <p:spPr>
          <a:xfrm>
            <a:off x="838200" y="6356350"/>
            <a:ext cx="2743200" cy="365125"/>
          </a:xfrm>
        </p:spPr>
        <p:txBody>
          <a:bodyPr>
            <a:normAutofit/>
          </a:bodyPr>
          <a:lstStyle/>
          <a:p>
            <a:pPr rtl="0">
              <a:spcAft>
                <a:spcPts val="600"/>
              </a:spcAft>
            </a:pPr>
            <a:r>
              <a:rPr lang="tr-TR" noProof="0">
                <a:solidFill>
                  <a:schemeClr val="tx1">
                    <a:alpha val="60000"/>
                  </a:schemeClr>
                </a:solidFill>
              </a:rPr>
              <a:t>2023</a:t>
            </a:r>
          </a:p>
        </p:txBody>
      </p:sp>
      <p:sp>
        <p:nvSpPr>
          <p:cNvPr id="6" name="Slayt Numarası Yer Tutucusu 5">
            <a:extLst>
              <a:ext uri="{FF2B5EF4-FFF2-40B4-BE49-F238E27FC236}">
                <a16:creationId xmlns:a16="http://schemas.microsoft.com/office/drawing/2014/main" id="{A064FC33-0B50-3613-AB54-4DEBC158662A}"/>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FF2BD96E-3838-45D2-9031-D3AF67C920A5}" type="slidenum">
              <a:rPr lang="tr-TR" noProof="0">
                <a:solidFill>
                  <a:schemeClr val="tx1">
                    <a:alpha val="60000"/>
                  </a:schemeClr>
                </a:solidFill>
              </a:rPr>
              <a:pPr rtl="0">
                <a:spcAft>
                  <a:spcPts val="600"/>
                </a:spcAft>
              </a:pPr>
              <a:t>18</a:t>
            </a:fld>
            <a:endParaRPr lang="tr-TR" noProof="0">
              <a:solidFill>
                <a:schemeClr val="tx1">
                  <a:alpha val="60000"/>
                </a:schemeClr>
              </a:solidFill>
            </a:endParaRPr>
          </a:p>
        </p:txBody>
      </p:sp>
      <p:graphicFrame>
        <p:nvGraphicFramePr>
          <p:cNvPr id="8" name="İçerik Yer Tutucusu 2">
            <a:extLst>
              <a:ext uri="{FF2B5EF4-FFF2-40B4-BE49-F238E27FC236}">
                <a16:creationId xmlns:a16="http://schemas.microsoft.com/office/drawing/2014/main" id="{7ACFE2B9-6235-0B11-5928-C23C5E7B8E15}"/>
              </a:ext>
            </a:extLst>
          </p:cNvPr>
          <p:cNvGraphicFramePr>
            <a:graphicFrameLocks noGrp="1"/>
          </p:cNvGraphicFramePr>
          <p:nvPr>
            <p:ph idx="1"/>
            <p:extLst>
              <p:ext uri="{D42A27DB-BD31-4B8C-83A1-F6EECF244321}">
                <p14:modId xmlns:p14="http://schemas.microsoft.com/office/powerpoint/2010/main" val="3380475807"/>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83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DEDB01-6E88-C497-3573-99BA9609FF50}"/>
              </a:ext>
            </a:extLst>
          </p:cNvPr>
          <p:cNvSpPr>
            <a:spLocks noGrp="1"/>
          </p:cNvSpPr>
          <p:nvPr>
            <p:ph type="title"/>
          </p:nvPr>
        </p:nvSpPr>
        <p:spPr>
          <a:xfrm>
            <a:off x="686834" y="1153572"/>
            <a:ext cx="3200400" cy="4461163"/>
          </a:xfrm>
        </p:spPr>
        <p:txBody>
          <a:bodyPr>
            <a:normAutofit/>
          </a:bodyPr>
          <a:lstStyle/>
          <a:p>
            <a:r>
              <a:rPr lang="tr-TR">
                <a:solidFill>
                  <a:srgbClr val="FFFFFF"/>
                </a:solidFill>
              </a:rPr>
              <a:t>What we think-what the patient thinks…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07308F1C-4410-288A-AFC7-B11B61D35647}"/>
              </a:ext>
            </a:extLst>
          </p:cNvPr>
          <p:cNvSpPr>
            <a:spLocks noGrp="1"/>
          </p:cNvSpPr>
          <p:nvPr>
            <p:ph idx="1"/>
          </p:nvPr>
        </p:nvSpPr>
        <p:spPr>
          <a:xfrm>
            <a:off x="4447308" y="591344"/>
            <a:ext cx="6906491" cy="5585619"/>
          </a:xfrm>
        </p:spPr>
        <p:txBody>
          <a:bodyPr anchor="ctr">
            <a:normAutofit/>
          </a:bodyPr>
          <a:lstStyle/>
          <a:p>
            <a:r>
              <a:rPr lang="en-US" sz="2400"/>
              <a:t>In similar studies, </a:t>
            </a:r>
            <a:r>
              <a:rPr lang="en-US" sz="2400" err="1"/>
              <a:t>Ekenler</a:t>
            </a:r>
            <a:r>
              <a:rPr lang="en-US" sz="2400"/>
              <a:t> and Arslan found the highest score from the duration (acute/chronic) sub-dimension, and the lowest score from the understanding the disease sub-dimension; in another study, the highest score was from the duration (cyclical) sub-dimension, and the lowest score was from the understanding the disease sub-dimension.</a:t>
            </a:r>
            <a:endParaRPr lang="tr-TR" sz="2400"/>
          </a:p>
          <a:p>
            <a:r>
              <a:rPr lang="en-US" sz="2400"/>
              <a:t>Similar results were found in overseas studies similar to our research.</a:t>
            </a:r>
            <a:endParaRPr lang="tr-TR" sz="2400"/>
          </a:p>
          <a:p>
            <a:r>
              <a:rPr lang="en-US" sz="2400"/>
              <a:t>Therefore, in our study, it is thought that the majority of patients perceive COPD as a lifelong, chronic process, do not see it as a temporary condition, and at the same time, do not understand their illness."</a:t>
            </a:r>
            <a:endParaRPr lang="tr-TR" sz="2400"/>
          </a:p>
        </p:txBody>
      </p:sp>
      <p:sp>
        <p:nvSpPr>
          <p:cNvPr id="4" name="Veri Yer Tutucusu 3">
            <a:extLst>
              <a:ext uri="{FF2B5EF4-FFF2-40B4-BE49-F238E27FC236}">
                <a16:creationId xmlns:a16="http://schemas.microsoft.com/office/drawing/2014/main" id="{1AA80FDF-6AF3-9C5A-5668-F973EBABE967}"/>
              </a:ext>
            </a:extLst>
          </p:cNvPr>
          <p:cNvSpPr>
            <a:spLocks noGrp="1"/>
          </p:cNvSpPr>
          <p:nvPr>
            <p:ph type="dt" sz="half" idx="10"/>
          </p:nvPr>
        </p:nvSpPr>
        <p:spPr>
          <a:xfrm>
            <a:off x="838200" y="6356350"/>
            <a:ext cx="1639957" cy="365125"/>
          </a:xfrm>
        </p:spPr>
        <p:txBody>
          <a:bodyPr>
            <a:normAutofit/>
          </a:bodyPr>
          <a:lstStyle/>
          <a:p>
            <a:pPr rtl="0">
              <a:spcAft>
                <a:spcPts val="600"/>
              </a:spcAft>
            </a:pPr>
            <a:r>
              <a:rPr lang="tr-TR" noProof="0">
                <a:solidFill>
                  <a:srgbClr val="FFFFFF"/>
                </a:solidFill>
              </a:rPr>
              <a:t>2023</a:t>
            </a:r>
          </a:p>
        </p:txBody>
      </p:sp>
      <p:sp>
        <p:nvSpPr>
          <p:cNvPr id="6" name="Slayt Numarası Yer Tutucusu 5">
            <a:extLst>
              <a:ext uri="{FF2B5EF4-FFF2-40B4-BE49-F238E27FC236}">
                <a16:creationId xmlns:a16="http://schemas.microsoft.com/office/drawing/2014/main" id="{79F03FD2-7216-2674-4687-0021C1E5071A}"/>
              </a:ext>
            </a:extLst>
          </p:cNvPr>
          <p:cNvSpPr>
            <a:spLocks noGrp="1"/>
          </p:cNvSpPr>
          <p:nvPr>
            <p:ph type="sldNum" sz="quarter" idx="12"/>
          </p:nvPr>
        </p:nvSpPr>
        <p:spPr>
          <a:xfrm>
            <a:off x="9541564" y="6356350"/>
            <a:ext cx="1812235" cy="365125"/>
          </a:xfrm>
        </p:spPr>
        <p:txBody>
          <a:bodyPr>
            <a:normAutofit/>
          </a:bodyPr>
          <a:lstStyle/>
          <a:p>
            <a:pPr rtl="0">
              <a:spcAft>
                <a:spcPts val="600"/>
              </a:spcAft>
            </a:pPr>
            <a:fld id="{FF2BD96E-3838-45D2-9031-D3AF67C920A5}" type="slidenum">
              <a:rPr lang="tr-TR" noProof="0" smtClean="0"/>
              <a:pPr rtl="0">
                <a:spcAft>
                  <a:spcPts val="600"/>
                </a:spcAft>
              </a:pPr>
              <a:t>19</a:t>
            </a:fld>
            <a:endParaRPr lang="tr-TR" noProof="0"/>
          </a:p>
        </p:txBody>
      </p:sp>
    </p:spTree>
    <p:extLst>
      <p:ext uri="{BB962C8B-B14F-4D97-AF65-F5344CB8AC3E}">
        <p14:creationId xmlns:p14="http://schemas.microsoft.com/office/powerpoint/2010/main" val="105225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25317E-31EF-EE44-06FD-3F316939F204}"/>
              </a:ext>
            </a:extLst>
          </p:cNvPr>
          <p:cNvSpPr>
            <a:spLocks noGrp="1"/>
          </p:cNvSpPr>
          <p:nvPr>
            <p:ph type="title"/>
          </p:nvPr>
        </p:nvSpPr>
        <p:spPr/>
        <p:txBody>
          <a:bodyPr/>
          <a:lstStyle/>
          <a:p>
            <a:r>
              <a:rPr lang="tr-TR" dirty="0" err="1"/>
              <a:t>Introduction</a:t>
            </a:r>
            <a:r>
              <a:rPr lang="tr-TR" dirty="0"/>
              <a:t>:</a:t>
            </a:r>
          </a:p>
        </p:txBody>
      </p:sp>
      <p:sp>
        <p:nvSpPr>
          <p:cNvPr id="3" name="Metin Yer Tutucusu 2">
            <a:extLst>
              <a:ext uri="{FF2B5EF4-FFF2-40B4-BE49-F238E27FC236}">
                <a16:creationId xmlns:a16="http://schemas.microsoft.com/office/drawing/2014/main" id="{0A7DBC51-B3AE-429E-AC9B-5E5BB328F19D}"/>
              </a:ext>
            </a:extLst>
          </p:cNvPr>
          <p:cNvSpPr>
            <a:spLocks noGrp="1"/>
          </p:cNvSpPr>
          <p:nvPr>
            <p:ph type="body" idx="1"/>
          </p:nvPr>
        </p:nvSpPr>
        <p:spPr>
          <a:xfrm>
            <a:off x="989400" y="1540737"/>
            <a:ext cx="6507104" cy="661912"/>
          </a:xfrm>
        </p:spPr>
        <p:txBody>
          <a:bodyPr>
            <a:normAutofit/>
          </a:bodyPr>
          <a:lstStyle/>
          <a:p>
            <a:r>
              <a:rPr lang="en-US" b="1" dirty="0"/>
              <a:t>Chronic Obstructive Pulmonary Disease (COPD) </a:t>
            </a:r>
            <a:endParaRPr lang="tr-TR" b="1" dirty="0"/>
          </a:p>
        </p:txBody>
      </p:sp>
      <p:graphicFrame>
        <p:nvGraphicFramePr>
          <p:cNvPr id="11" name="İçerik Yer Tutucusu 3">
            <a:extLst>
              <a:ext uri="{FF2B5EF4-FFF2-40B4-BE49-F238E27FC236}">
                <a16:creationId xmlns:a16="http://schemas.microsoft.com/office/drawing/2014/main" id="{72EFB383-430A-2A82-A454-8425AFAC9A65}"/>
              </a:ext>
            </a:extLst>
          </p:cNvPr>
          <p:cNvGraphicFramePr>
            <a:graphicFrameLocks noGrp="1"/>
          </p:cNvGraphicFramePr>
          <p:nvPr>
            <p:ph sz="half" idx="2"/>
          </p:nvPr>
        </p:nvGraphicFramePr>
        <p:xfrm>
          <a:off x="630621" y="2333258"/>
          <a:ext cx="11112329" cy="334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Veri Yer Tutucusu 6">
            <a:extLst>
              <a:ext uri="{FF2B5EF4-FFF2-40B4-BE49-F238E27FC236}">
                <a16:creationId xmlns:a16="http://schemas.microsoft.com/office/drawing/2014/main" id="{49D104E0-421D-646B-92FD-E3EEE03ADAD4}"/>
              </a:ext>
            </a:extLst>
          </p:cNvPr>
          <p:cNvSpPr>
            <a:spLocks noGrp="1"/>
          </p:cNvSpPr>
          <p:nvPr>
            <p:ph type="dt" sz="half" idx="10"/>
          </p:nvPr>
        </p:nvSpPr>
        <p:spPr/>
        <p:txBody>
          <a:bodyPr/>
          <a:lstStyle/>
          <a:p>
            <a:pPr rtl="0"/>
            <a:r>
              <a:rPr lang="tr-TR" noProof="0" dirty="0"/>
              <a:t>2023</a:t>
            </a:r>
          </a:p>
        </p:txBody>
      </p:sp>
      <p:sp>
        <p:nvSpPr>
          <p:cNvPr id="8" name="Alt Bilgi Yer Tutucusu 7">
            <a:extLst>
              <a:ext uri="{FF2B5EF4-FFF2-40B4-BE49-F238E27FC236}">
                <a16:creationId xmlns:a16="http://schemas.microsoft.com/office/drawing/2014/main" id="{090522E8-BE99-0206-7C86-FB762017C991}"/>
              </a:ext>
            </a:extLst>
          </p:cNvPr>
          <p:cNvSpPr>
            <a:spLocks noGrp="1"/>
          </p:cNvSpPr>
          <p:nvPr>
            <p:ph type="ftr" sz="quarter" idx="11"/>
          </p:nvPr>
        </p:nvSpPr>
        <p:spPr>
          <a:xfrm>
            <a:off x="851338" y="5811112"/>
            <a:ext cx="10891612" cy="460800"/>
          </a:xfrm>
        </p:spPr>
        <p:txBody>
          <a:bodyPr/>
          <a:lstStyle/>
          <a:p>
            <a:pPr algn="l" rtl="0"/>
            <a:r>
              <a:rPr lang="tr-TR" sz="800" noProof="0" dirty="0"/>
              <a:t>1. 2022 GOLD Raporları - Kronik Obstrüktif Akciğer Hastalığı için Küresel Girişim – GOLD https://goldcopd.org/2022-gold-reports-2/</a:t>
            </a:r>
          </a:p>
          <a:p>
            <a:pPr algn="l" rtl="0"/>
            <a:r>
              <a:rPr lang="tr-TR" sz="800" noProof="0" dirty="0"/>
              <a:t>2. </a:t>
            </a:r>
            <a:r>
              <a:rPr lang="tr-TR" sz="800" noProof="0" dirty="0" err="1"/>
              <a:t>Eisner</a:t>
            </a:r>
            <a:r>
              <a:rPr lang="tr-TR" sz="800" noProof="0" dirty="0"/>
              <a:t> MD, Blanc PD, Yelin EH, </a:t>
            </a:r>
            <a:r>
              <a:rPr lang="tr-TR" sz="800" noProof="0" dirty="0" err="1"/>
              <a:t>Katz</a:t>
            </a:r>
            <a:r>
              <a:rPr lang="tr-TR" sz="800" noProof="0" dirty="0"/>
              <a:t> PP, Sanchez G, </a:t>
            </a:r>
            <a:r>
              <a:rPr lang="tr-TR" sz="800" noProof="0" dirty="0" err="1"/>
              <a:t>Iribarren</a:t>
            </a:r>
            <a:r>
              <a:rPr lang="tr-TR" sz="800" noProof="0" dirty="0"/>
              <a:t> C, et al. </a:t>
            </a:r>
            <a:r>
              <a:rPr lang="tr-TR" sz="800" noProof="0" dirty="0" err="1"/>
              <a:t>Influence</a:t>
            </a:r>
            <a:r>
              <a:rPr lang="tr-TR" sz="800" noProof="0" dirty="0"/>
              <a:t> of </a:t>
            </a:r>
            <a:r>
              <a:rPr lang="tr-TR" sz="800" noProof="0" dirty="0" err="1"/>
              <a:t>anxiety</a:t>
            </a:r>
            <a:r>
              <a:rPr lang="tr-TR" sz="800" noProof="0" dirty="0"/>
              <a:t> on </a:t>
            </a:r>
            <a:r>
              <a:rPr lang="tr-TR" sz="800" noProof="0" dirty="0" err="1"/>
              <a:t>health</a:t>
            </a:r>
            <a:r>
              <a:rPr lang="tr-TR" sz="800" noProof="0" dirty="0"/>
              <a:t> </a:t>
            </a:r>
            <a:r>
              <a:rPr lang="tr-TR" sz="800" noProof="0" dirty="0" err="1"/>
              <a:t>outcomes</a:t>
            </a:r>
            <a:r>
              <a:rPr lang="tr-TR" sz="800" noProof="0" dirty="0"/>
              <a:t> in COPD. </a:t>
            </a:r>
            <a:r>
              <a:rPr lang="tr-TR" sz="800" noProof="0" dirty="0" err="1"/>
              <a:t>Thorax</a:t>
            </a:r>
            <a:r>
              <a:rPr lang="tr-TR" sz="800" noProof="0" dirty="0"/>
              <a:t> [Internet]. 2010 65(3):229–34.https://pubmed.ncbi.nlm.nih.gov/20335292/</a:t>
            </a:r>
          </a:p>
          <a:p>
            <a:pPr algn="l" rtl="0"/>
            <a:r>
              <a:rPr lang="tr-TR" sz="800" noProof="0" dirty="0"/>
              <a:t>3. </a:t>
            </a:r>
            <a:r>
              <a:rPr lang="tr-TR" sz="800" noProof="0" dirty="0" err="1"/>
              <a:t>Mathers</a:t>
            </a:r>
            <a:r>
              <a:rPr lang="tr-TR" sz="800" noProof="0" dirty="0"/>
              <a:t> CD, </a:t>
            </a:r>
            <a:r>
              <a:rPr lang="tr-TR" sz="800" noProof="0" dirty="0" err="1"/>
              <a:t>Loncar</a:t>
            </a:r>
            <a:r>
              <a:rPr lang="tr-TR" sz="800" noProof="0" dirty="0"/>
              <a:t> D. </a:t>
            </a:r>
            <a:r>
              <a:rPr lang="tr-TR" sz="800" noProof="0" dirty="0" err="1"/>
              <a:t>Projections</a:t>
            </a:r>
            <a:r>
              <a:rPr lang="tr-TR" sz="800" noProof="0" dirty="0"/>
              <a:t> of global </a:t>
            </a:r>
            <a:r>
              <a:rPr lang="tr-TR" sz="800" noProof="0" dirty="0" err="1"/>
              <a:t>mortality</a:t>
            </a:r>
            <a:r>
              <a:rPr lang="tr-TR" sz="800" noProof="0" dirty="0"/>
              <a:t> </a:t>
            </a:r>
            <a:r>
              <a:rPr lang="tr-TR" sz="800" noProof="0" dirty="0" err="1"/>
              <a:t>and</a:t>
            </a:r>
            <a:r>
              <a:rPr lang="tr-TR" sz="800" noProof="0" dirty="0"/>
              <a:t> </a:t>
            </a:r>
            <a:r>
              <a:rPr lang="tr-TR" sz="800" noProof="0" dirty="0" err="1"/>
              <a:t>burden</a:t>
            </a:r>
            <a:r>
              <a:rPr lang="tr-TR" sz="800" noProof="0" dirty="0"/>
              <a:t> of </a:t>
            </a:r>
            <a:r>
              <a:rPr lang="tr-TR" sz="800" noProof="0" dirty="0" err="1"/>
              <a:t>disease</a:t>
            </a:r>
            <a:r>
              <a:rPr lang="tr-TR" sz="800" noProof="0" dirty="0"/>
              <a:t> </a:t>
            </a:r>
            <a:r>
              <a:rPr lang="tr-TR" sz="800" noProof="0" dirty="0" err="1"/>
              <a:t>from</a:t>
            </a:r>
            <a:r>
              <a:rPr lang="tr-TR" sz="800" noProof="0" dirty="0"/>
              <a:t> 2002 </a:t>
            </a:r>
            <a:r>
              <a:rPr lang="tr-TR" sz="800" noProof="0" dirty="0" err="1"/>
              <a:t>to</a:t>
            </a:r>
            <a:endParaRPr lang="tr-TR" sz="800" noProof="0" dirty="0"/>
          </a:p>
          <a:p>
            <a:pPr algn="l" rtl="0"/>
            <a:r>
              <a:rPr lang="tr-TR" sz="800" noProof="0" dirty="0"/>
              <a:t>2030. </a:t>
            </a:r>
            <a:r>
              <a:rPr lang="tr-TR" sz="800" noProof="0" dirty="0" err="1"/>
              <a:t>PLoS</a:t>
            </a:r>
            <a:r>
              <a:rPr lang="tr-TR" sz="800" noProof="0" dirty="0"/>
              <a:t> </a:t>
            </a:r>
            <a:r>
              <a:rPr lang="tr-TR" sz="800" noProof="0" dirty="0" err="1"/>
              <a:t>Med</a:t>
            </a:r>
            <a:r>
              <a:rPr lang="tr-TR" sz="800" noProof="0" dirty="0"/>
              <a:t> 2006 </a:t>
            </a:r>
            <a:r>
              <a:rPr lang="tr-TR" sz="800" noProof="0" dirty="0" err="1"/>
              <a:t>Nov</a:t>
            </a:r>
            <a:r>
              <a:rPr lang="tr-TR" sz="800" noProof="0" dirty="0"/>
              <a:t> ;3(11):2011–30 https://pubmed.ncbi.nlm.nih.gov/17132052</a:t>
            </a:r>
            <a:r>
              <a:rPr lang="tr-TR" noProof="0" dirty="0"/>
              <a:t>/</a:t>
            </a:r>
          </a:p>
        </p:txBody>
      </p:sp>
      <p:sp>
        <p:nvSpPr>
          <p:cNvPr id="9" name="Slayt Numarası Yer Tutucusu 8">
            <a:extLst>
              <a:ext uri="{FF2B5EF4-FFF2-40B4-BE49-F238E27FC236}">
                <a16:creationId xmlns:a16="http://schemas.microsoft.com/office/drawing/2014/main" id="{A180F2E6-07A6-C1CD-D1F5-589D35CE2EAE}"/>
              </a:ext>
            </a:extLst>
          </p:cNvPr>
          <p:cNvSpPr>
            <a:spLocks noGrp="1"/>
          </p:cNvSpPr>
          <p:nvPr>
            <p:ph type="sldNum" sz="quarter" idx="12"/>
          </p:nvPr>
        </p:nvSpPr>
        <p:spPr/>
        <p:txBody>
          <a:bodyPr/>
          <a:lstStyle/>
          <a:p>
            <a:pPr rtl="0"/>
            <a:fld id="{294A09A9-5501-47C1-A89A-A340965A2BE2}" type="slidenum">
              <a:rPr lang="tr-TR" noProof="0" smtClean="0"/>
              <a:t>2</a:t>
            </a:fld>
            <a:endParaRPr lang="tr-TR" noProof="0"/>
          </a:p>
        </p:txBody>
      </p:sp>
    </p:spTree>
    <p:extLst>
      <p:ext uri="{BB962C8B-B14F-4D97-AF65-F5344CB8AC3E}">
        <p14:creationId xmlns:p14="http://schemas.microsoft.com/office/powerpoint/2010/main" val="24104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406F631-8989-19D1-C420-A6FD458F425E}"/>
              </a:ext>
            </a:extLst>
          </p:cNvPr>
          <p:cNvSpPr>
            <a:spLocks noGrp="1"/>
          </p:cNvSpPr>
          <p:nvPr>
            <p:ph type="title"/>
          </p:nvPr>
        </p:nvSpPr>
        <p:spPr>
          <a:xfrm>
            <a:off x="686834" y="1153572"/>
            <a:ext cx="3200400" cy="4461163"/>
          </a:xfrm>
        </p:spPr>
        <p:txBody>
          <a:bodyPr>
            <a:normAutofit/>
          </a:bodyPr>
          <a:lstStyle/>
          <a:p>
            <a:r>
              <a:rPr lang="tr-TR">
                <a:solidFill>
                  <a:srgbClr val="FFFFFF"/>
                </a:solidFill>
              </a:rPr>
              <a:t>Conclusion:</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564D979-DB24-4BEF-9D79-2E42298543F4}"/>
              </a:ext>
            </a:extLst>
          </p:cNvPr>
          <p:cNvSpPr>
            <a:spLocks noGrp="1"/>
          </p:cNvSpPr>
          <p:nvPr>
            <p:ph idx="1"/>
          </p:nvPr>
        </p:nvSpPr>
        <p:spPr>
          <a:xfrm>
            <a:off x="4447308" y="591344"/>
            <a:ext cx="6906491" cy="5585619"/>
          </a:xfrm>
        </p:spPr>
        <p:txBody>
          <a:bodyPr anchor="ctr">
            <a:normAutofit/>
          </a:bodyPr>
          <a:lstStyle/>
          <a:p>
            <a:r>
              <a:rPr lang="en-US" sz="2400"/>
              <a:t>In our study, in the sub-dimension of causes of the disease, the highest score was obtained from the risk factors, and the lowest score was obtained from the accident and chance sub-dimension. For the open-ended question at the end of the scale, where the top three reasons were investigated, participants responded with the highest percentage to smoking (41.5%), secondly stress (20.3%), and thirdly environmental pollution (13.6%). A master's thesis study evaluating illness perception and quality of life in COPD patients also found similar results (165). In light of these results, it is thought that COPD patients perceive their diseases in relation to risk factors such as diet, genetics, poor medical care, smoking, alcohol, aging, and do not attribute their illnesses to bad luck or fat</a:t>
            </a:r>
            <a:endParaRPr lang="tr-TR" sz="2400"/>
          </a:p>
        </p:txBody>
      </p:sp>
      <p:sp>
        <p:nvSpPr>
          <p:cNvPr id="4" name="Veri Yer Tutucusu 3">
            <a:extLst>
              <a:ext uri="{FF2B5EF4-FFF2-40B4-BE49-F238E27FC236}">
                <a16:creationId xmlns:a16="http://schemas.microsoft.com/office/drawing/2014/main" id="{1BF4956D-7824-4751-305E-DF5B6429F262}"/>
              </a:ext>
            </a:extLst>
          </p:cNvPr>
          <p:cNvSpPr>
            <a:spLocks noGrp="1"/>
          </p:cNvSpPr>
          <p:nvPr>
            <p:ph type="dt" sz="half" idx="10"/>
          </p:nvPr>
        </p:nvSpPr>
        <p:spPr>
          <a:xfrm>
            <a:off x="838200" y="6356350"/>
            <a:ext cx="1639957" cy="365125"/>
          </a:xfrm>
        </p:spPr>
        <p:txBody>
          <a:bodyPr>
            <a:normAutofit/>
          </a:bodyPr>
          <a:lstStyle/>
          <a:p>
            <a:pPr rtl="0">
              <a:spcAft>
                <a:spcPts val="600"/>
              </a:spcAft>
            </a:pPr>
            <a:r>
              <a:rPr lang="tr-TR" noProof="0">
                <a:solidFill>
                  <a:srgbClr val="FFFFFF"/>
                </a:solidFill>
              </a:rPr>
              <a:t>2023</a:t>
            </a:r>
          </a:p>
        </p:txBody>
      </p:sp>
      <p:sp>
        <p:nvSpPr>
          <p:cNvPr id="6" name="Slayt Numarası Yer Tutucusu 5">
            <a:extLst>
              <a:ext uri="{FF2B5EF4-FFF2-40B4-BE49-F238E27FC236}">
                <a16:creationId xmlns:a16="http://schemas.microsoft.com/office/drawing/2014/main" id="{980B277B-35F5-014B-F827-D57921F27C8A}"/>
              </a:ext>
            </a:extLst>
          </p:cNvPr>
          <p:cNvSpPr>
            <a:spLocks noGrp="1"/>
          </p:cNvSpPr>
          <p:nvPr>
            <p:ph type="sldNum" sz="quarter" idx="12"/>
          </p:nvPr>
        </p:nvSpPr>
        <p:spPr>
          <a:xfrm>
            <a:off x="9541564" y="6356350"/>
            <a:ext cx="1812235" cy="365125"/>
          </a:xfrm>
        </p:spPr>
        <p:txBody>
          <a:bodyPr>
            <a:normAutofit/>
          </a:bodyPr>
          <a:lstStyle/>
          <a:p>
            <a:pPr rtl="0">
              <a:spcAft>
                <a:spcPts val="600"/>
              </a:spcAft>
            </a:pPr>
            <a:fld id="{FF2BD96E-3838-45D2-9031-D3AF67C920A5}" type="slidenum">
              <a:rPr lang="tr-TR" noProof="0" smtClean="0"/>
              <a:pPr rtl="0">
                <a:spcAft>
                  <a:spcPts val="600"/>
                </a:spcAft>
              </a:pPr>
              <a:t>20</a:t>
            </a:fld>
            <a:endParaRPr lang="tr-TR" noProof="0"/>
          </a:p>
        </p:txBody>
      </p:sp>
    </p:spTree>
    <p:extLst>
      <p:ext uri="{BB962C8B-B14F-4D97-AF65-F5344CB8AC3E}">
        <p14:creationId xmlns:p14="http://schemas.microsoft.com/office/powerpoint/2010/main" val="11565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6B88235-D36B-4A59-BB07-231407E6B0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385" y="1112320"/>
            <a:ext cx="6267231" cy="4633361"/>
          </a:xfrm>
          <a:prstGeom prst="rect">
            <a:avLst/>
          </a:prstGeom>
        </p:spPr>
      </p:pic>
    </p:spTree>
    <p:extLst>
      <p:ext uri="{BB962C8B-B14F-4D97-AF65-F5344CB8AC3E}">
        <p14:creationId xmlns:p14="http://schemas.microsoft.com/office/powerpoint/2010/main" val="309832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sim 5">
            <a:extLst>
              <a:ext uri="{FF2B5EF4-FFF2-40B4-BE49-F238E27FC236}">
                <a16:creationId xmlns:a16="http://schemas.microsoft.com/office/drawing/2014/main" id="{1B2980B3-4131-4EA6-B57B-C0A4569C4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182" y="1994518"/>
            <a:ext cx="4777381" cy="26992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Metin kutusu 4">
            <a:extLst>
              <a:ext uri="{FF2B5EF4-FFF2-40B4-BE49-F238E27FC236}">
                <a16:creationId xmlns:a16="http://schemas.microsoft.com/office/drawing/2014/main" id="{454B29C3-0B3B-98AA-D29B-69D9D641DD91}"/>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0" i="0">
                <a:effectLst/>
                <a:hlinkClick r:id="rId3"/>
              </a:rPr>
              <a:t>Prevention and Treatment of Tobacco Use</a:t>
            </a:r>
            <a:endParaRPr lang="en-US" b="0" i="0">
              <a:effectLst/>
            </a:endParaRPr>
          </a:p>
          <a:p>
            <a:pPr indent="-228600">
              <a:lnSpc>
                <a:spcPct val="90000"/>
              </a:lnSpc>
              <a:spcAft>
                <a:spcPts val="600"/>
              </a:spcAft>
              <a:buFont typeface="Arial" panose="020B0604020202020204" pitchFamily="34" charset="0"/>
              <a:buChar char="•"/>
            </a:pPr>
            <a:r>
              <a:rPr lang="en-US" b="0" i="0">
                <a:effectLst/>
                <a:hlinkClick r:id="rId4"/>
              </a:rPr>
              <a:t>Tobacco Cessation</a:t>
            </a:r>
            <a:endParaRPr lang="en-US" b="0" i="0">
              <a:effectLst/>
            </a:endParaRPr>
          </a:p>
          <a:p>
            <a:pPr indent="-228600">
              <a:lnSpc>
                <a:spcPct val="90000"/>
              </a:lnSpc>
              <a:spcAft>
                <a:spcPts val="600"/>
              </a:spcAft>
              <a:buFont typeface="Arial" panose="020B0604020202020204" pitchFamily="34" charset="0"/>
              <a:buChar char="•"/>
            </a:pPr>
            <a:r>
              <a:rPr lang="en-US" b="0" i="0">
                <a:effectLst/>
                <a:hlinkClick r:id="rId5"/>
              </a:rPr>
              <a:t>Lifestyle Medicine</a:t>
            </a:r>
            <a:endParaRPr lang="en-US" b="0" i="0">
              <a:effectLst/>
            </a:endParaRPr>
          </a:p>
        </p:txBody>
      </p:sp>
    </p:spTree>
    <p:extLst>
      <p:ext uri="{BB962C8B-B14F-4D97-AF65-F5344CB8AC3E}">
        <p14:creationId xmlns:p14="http://schemas.microsoft.com/office/powerpoint/2010/main" val="1499942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81F5AB5E-7E59-EC43-37A2-6C528F06C0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4350" y="3241550"/>
            <a:ext cx="5019675" cy="3346450"/>
          </a:xfrm>
          <a:prstGeom prst="rect">
            <a:avLst/>
          </a:prstGeom>
        </p:spPr>
      </p:pic>
      <p:sp>
        <p:nvSpPr>
          <p:cNvPr id="2" name="Başlık 1">
            <a:extLst>
              <a:ext uri="{FF2B5EF4-FFF2-40B4-BE49-F238E27FC236}">
                <a16:creationId xmlns:a16="http://schemas.microsoft.com/office/drawing/2014/main" id="{4E5FBDD2-684F-4ECD-0342-017301CDD511}"/>
              </a:ext>
            </a:extLst>
          </p:cNvPr>
          <p:cNvSpPr>
            <a:spLocks noGrp="1"/>
          </p:cNvSpPr>
          <p:nvPr>
            <p:ph type="title"/>
          </p:nvPr>
        </p:nvSpPr>
        <p:spPr/>
        <p:txBody>
          <a:bodyPr/>
          <a:lstStyle/>
          <a:p>
            <a:endParaRPr lang="tr-TR" dirty="0"/>
          </a:p>
        </p:txBody>
      </p:sp>
      <p:pic>
        <p:nvPicPr>
          <p:cNvPr id="7" name="İçerik Yer Tutucusu 6">
            <a:extLst>
              <a:ext uri="{FF2B5EF4-FFF2-40B4-BE49-F238E27FC236}">
                <a16:creationId xmlns:a16="http://schemas.microsoft.com/office/drawing/2014/main" id="{F911CA02-F016-0731-A2EB-CE7FB4765D2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3103" y="0"/>
            <a:ext cx="8531095" cy="4040188"/>
          </a:xfrm>
          <a:prstGeom prst="rect">
            <a:avLst/>
          </a:prstGeom>
        </p:spPr>
      </p:pic>
      <p:sp>
        <p:nvSpPr>
          <p:cNvPr id="6" name="Slayt Numarası Yer Tutucusu 5">
            <a:extLst>
              <a:ext uri="{FF2B5EF4-FFF2-40B4-BE49-F238E27FC236}">
                <a16:creationId xmlns:a16="http://schemas.microsoft.com/office/drawing/2014/main" id="{AE9BEC67-59AC-13CD-A835-0E530C723B47}"/>
              </a:ext>
            </a:extLst>
          </p:cNvPr>
          <p:cNvSpPr>
            <a:spLocks noGrp="1"/>
          </p:cNvSpPr>
          <p:nvPr>
            <p:ph type="sldNum" sz="quarter" idx="12"/>
          </p:nvPr>
        </p:nvSpPr>
        <p:spPr/>
        <p:txBody>
          <a:bodyPr/>
          <a:lstStyle/>
          <a:p>
            <a:pPr rtl="0"/>
            <a:fld id="{FF2BD96E-3838-45D2-9031-D3AF67C920A5}" type="slidenum">
              <a:rPr lang="tr-TR" noProof="0" smtClean="0"/>
              <a:t>23</a:t>
            </a:fld>
            <a:endParaRPr lang="tr-TR" noProof="0"/>
          </a:p>
        </p:txBody>
      </p:sp>
      <p:pic>
        <p:nvPicPr>
          <p:cNvPr id="9" name="Resim 8">
            <a:extLst>
              <a:ext uri="{FF2B5EF4-FFF2-40B4-BE49-F238E27FC236}">
                <a16:creationId xmlns:a16="http://schemas.microsoft.com/office/drawing/2014/main" id="{548C7243-D3AA-605B-5789-91363904D1D6}"/>
              </a:ext>
            </a:extLst>
          </p:cNvPr>
          <p:cNvPicPr>
            <a:picLocks noChangeAspect="1"/>
          </p:cNvPicPr>
          <p:nvPr/>
        </p:nvPicPr>
        <p:blipFill rotWithShape="1">
          <a:blip r:embed="rId4"/>
          <a:srcRect t="9223" b="20000"/>
          <a:stretch/>
        </p:blipFill>
        <p:spPr>
          <a:xfrm>
            <a:off x="6012873" y="39600"/>
            <a:ext cx="6179127" cy="3488908"/>
          </a:xfrm>
          <a:prstGeom prst="rect">
            <a:avLst/>
          </a:prstGeom>
        </p:spPr>
      </p:pic>
      <p:pic>
        <p:nvPicPr>
          <p:cNvPr id="10" name="Resim 9">
            <a:extLst>
              <a:ext uri="{FF2B5EF4-FFF2-40B4-BE49-F238E27FC236}">
                <a16:creationId xmlns:a16="http://schemas.microsoft.com/office/drawing/2014/main" id="{18FA583F-D474-CC29-59E2-212F62A42D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909" t="32054" r="11571" b="30775"/>
          <a:stretch/>
        </p:blipFill>
        <p:spPr>
          <a:xfrm>
            <a:off x="1773381" y="4039476"/>
            <a:ext cx="3785782" cy="2778924"/>
          </a:xfrm>
          <a:prstGeom prst="rect">
            <a:avLst/>
          </a:prstGeom>
        </p:spPr>
      </p:pic>
    </p:spTree>
    <p:extLst>
      <p:ext uri="{BB962C8B-B14F-4D97-AF65-F5344CB8AC3E}">
        <p14:creationId xmlns:p14="http://schemas.microsoft.com/office/powerpoint/2010/main" val="206178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1ACBBFAB-437A-499F-AA98-C786BA12900D}"/>
              </a:ext>
            </a:extLst>
          </p:cNvPr>
          <p:cNvPicPr>
            <a:picLocks noGrp="1" noChangeAspect="1"/>
          </p:cNvPicPr>
          <p:nvPr>
            <p:ph idx="1"/>
          </p:nvPr>
        </p:nvPicPr>
        <p:blipFill>
          <a:blip r:embed="rId2"/>
          <a:stretch>
            <a:fillRect/>
          </a:stretch>
        </p:blipFill>
        <p:spPr>
          <a:xfrm>
            <a:off x="643467" y="1588771"/>
            <a:ext cx="10905066" cy="3680458"/>
          </a:xfrm>
          <a:prstGeom prst="rect">
            <a:avLst/>
          </a:prstGeom>
        </p:spPr>
      </p:pic>
      <p:sp>
        <p:nvSpPr>
          <p:cNvPr id="5" name="Metin kutusu 4">
            <a:extLst>
              <a:ext uri="{FF2B5EF4-FFF2-40B4-BE49-F238E27FC236}">
                <a16:creationId xmlns:a16="http://schemas.microsoft.com/office/drawing/2014/main" id="{DF9911F3-9ACA-44D3-AF04-FA96CCC81E05}"/>
              </a:ext>
            </a:extLst>
          </p:cNvPr>
          <p:cNvSpPr txBox="1"/>
          <p:nvPr/>
        </p:nvSpPr>
        <p:spPr>
          <a:xfrm rot="10800000" flipV="1">
            <a:off x="1543291" y="5749289"/>
            <a:ext cx="10005242" cy="369332"/>
          </a:xfrm>
          <a:prstGeom prst="rect">
            <a:avLst/>
          </a:prstGeom>
          <a:noFill/>
        </p:spPr>
        <p:txBody>
          <a:bodyPr wrap="square" rtlCol="0">
            <a:spAutoFit/>
          </a:bodyPr>
          <a:lstStyle/>
          <a:p>
            <a:r>
              <a:rPr lang="tr-TR" dirty="0"/>
              <a:t>https://www.globalfamilydoctor.com/News/WorldHealthDay2022OneminuteforourPlanet.aspx</a:t>
            </a:r>
          </a:p>
        </p:txBody>
      </p:sp>
    </p:spTree>
    <p:extLst>
      <p:ext uri="{BB962C8B-B14F-4D97-AF65-F5344CB8AC3E}">
        <p14:creationId xmlns:p14="http://schemas.microsoft.com/office/powerpoint/2010/main" val="276366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6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3A5F3D44-DF3E-8895-DF6E-226AA10605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528" b="13750"/>
          <a:stretch/>
        </p:blipFill>
        <p:spPr>
          <a:xfrm>
            <a:off x="643467" y="1137238"/>
            <a:ext cx="10905066" cy="4583523"/>
          </a:xfrm>
          <a:prstGeom prst="rect">
            <a:avLst/>
          </a:prstGeom>
        </p:spPr>
      </p:pic>
    </p:spTree>
    <p:extLst>
      <p:ext uri="{BB962C8B-B14F-4D97-AF65-F5344CB8AC3E}">
        <p14:creationId xmlns:p14="http://schemas.microsoft.com/office/powerpoint/2010/main" val="1783412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B24EF379-47EA-AB37-3303-B08097F846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4323" y="457200"/>
            <a:ext cx="7383354" cy="5943600"/>
          </a:xfrm>
          <a:prstGeom prst="rect">
            <a:avLst/>
          </a:prstGeom>
        </p:spPr>
      </p:pic>
    </p:spTree>
    <p:extLst>
      <p:ext uri="{BB962C8B-B14F-4D97-AF65-F5344CB8AC3E}">
        <p14:creationId xmlns:p14="http://schemas.microsoft.com/office/powerpoint/2010/main" val="390438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EB555FEE-9CB0-CF1C-C57C-E7458A6A92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6390" y="643467"/>
            <a:ext cx="3259074" cy="5571066"/>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9ED141EB-735C-4052-CEE0-93A2292590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8624" t="15375" r="38624" b="15375"/>
          <a:stretch/>
        </p:blipFill>
        <p:spPr>
          <a:xfrm>
            <a:off x="1579078" y="643467"/>
            <a:ext cx="3253988" cy="5571066"/>
          </a:xfrm>
          <a:prstGeom prst="rect">
            <a:avLst/>
          </a:prstGeom>
        </p:spPr>
      </p:pic>
    </p:spTree>
    <p:extLst>
      <p:ext uri="{BB962C8B-B14F-4D97-AF65-F5344CB8AC3E}">
        <p14:creationId xmlns:p14="http://schemas.microsoft.com/office/powerpoint/2010/main" val="335226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4" name="Rectangle 13">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6964B34E-F503-D8B9-D7FE-0F484BDC2133}"/>
              </a:ext>
            </a:extLst>
          </p:cNvPr>
          <p:cNvSpPr>
            <a:spLocks noGrp="1"/>
          </p:cNvSpPr>
          <p:nvPr>
            <p:ph type="title"/>
          </p:nvPr>
        </p:nvSpPr>
        <p:spPr>
          <a:xfrm>
            <a:off x="838200" y="5609902"/>
            <a:ext cx="6924026" cy="913975"/>
          </a:xfrm>
        </p:spPr>
        <p:txBody>
          <a:bodyPr vert="horz" lIns="91440" tIns="45720" rIns="91440" bIns="45720" rtlCol="0" anchor="ctr">
            <a:normAutofit/>
          </a:bodyPr>
          <a:lstStyle/>
          <a:p>
            <a:r>
              <a:rPr lang="en-US" sz="1800">
                <a:solidFill>
                  <a:srgbClr val="FFFFFF"/>
                </a:solidFill>
                <a:hlinkClick r:id="rId2"/>
              </a:rPr>
              <a:t>https://www.iai.int/en/news/detail/IAI-launches-free-MOOC-on-climate-environment-and-health-newsletter</a:t>
            </a:r>
            <a:br>
              <a:rPr lang="en-US" sz="1800">
                <a:solidFill>
                  <a:srgbClr val="FFFFFF"/>
                </a:solidFill>
              </a:rPr>
            </a:br>
            <a:endParaRPr lang="en-US" sz="1800">
              <a:solidFill>
                <a:srgbClr val="FFFFFF"/>
              </a:solidFill>
            </a:endParaRPr>
          </a:p>
        </p:txBody>
      </p:sp>
      <p:pic>
        <p:nvPicPr>
          <p:cNvPr id="8" name="İçerik Yer Tutucusu 7">
            <a:extLst>
              <a:ext uri="{FF2B5EF4-FFF2-40B4-BE49-F238E27FC236}">
                <a16:creationId xmlns:a16="http://schemas.microsoft.com/office/drawing/2014/main" id="{F4A74D43-CE43-8EC2-3501-0CD822EA17D3}"/>
              </a:ext>
            </a:extLst>
          </p:cNvPr>
          <p:cNvPicPr>
            <a:picLocks noGrp="1" noChangeAspect="1"/>
          </p:cNvPicPr>
          <p:nvPr>
            <p:ph idx="1"/>
          </p:nvPr>
        </p:nvPicPr>
        <p:blipFill rotWithShape="1">
          <a:blip r:embed="rId3"/>
          <a:srcRect t="22422" b="6486"/>
          <a:stretch/>
        </p:blipFill>
        <p:spPr>
          <a:xfrm>
            <a:off x="1" y="9"/>
            <a:ext cx="12191998" cy="5603777"/>
          </a:xfrm>
          <a:prstGeom prst="rect">
            <a:avLst/>
          </a:prstGeom>
        </p:spPr>
      </p:pic>
    </p:spTree>
    <p:extLst>
      <p:ext uri="{BB962C8B-B14F-4D97-AF65-F5344CB8AC3E}">
        <p14:creationId xmlns:p14="http://schemas.microsoft.com/office/powerpoint/2010/main" val="128326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06796B-3964-EB0A-E965-B11AA9AF5011}"/>
              </a:ext>
            </a:extLst>
          </p:cNvPr>
          <p:cNvSpPr>
            <a:spLocks noGrp="1"/>
          </p:cNvSpPr>
          <p:nvPr>
            <p:ph type="title"/>
          </p:nvPr>
        </p:nvSpPr>
        <p:spPr/>
        <p:txBody>
          <a:bodyPr anchor="b">
            <a:normAutofit/>
          </a:bodyPr>
          <a:lstStyle/>
          <a:p>
            <a:r>
              <a:rPr lang="tr-TR" dirty="0">
                <a:hlinkClick r:id="rId2"/>
              </a:rPr>
              <a:t>https://www.iso.org/search.html?q=greenhouse</a:t>
            </a:r>
            <a:r>
              <a:rPr lang="tr-TR">
                <a:hlinkClick r:id="rId2"/>
              </a:rPr>
              <a:t>%20gas</a:t>
            </a:r>
            <a:endParaRPr lang="tr-TR" dirty="0"/>
          </a:p>
        </p:txBody>
      </p:sp>
      <p:pic>
        <p:nvPicPr>
          <p:cNvPr id="11" name="İçerik Yer Tutucusu 10" descr="metin, ekran görüntüsü, yazı tipi, web sayfası içeren bir resim&#10;&#10;Açıklama otomatik olarak oluşturuldu">
            <a:extLst>
              <a:ext uri="{FF2B5EF4-FFF2-40B4-BE49-F238E27FC236}">
                <a16:creationId xmlns:a16="http://schemas.microsoft.com/office/drawing/2014/main" id="{DA75C93A-FECA-687E-5A44-1E0C167948E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9632" y="1839595"/>
            <a:ext cx="9740412" cy="4699750"/>
          </a:xfrm>
          <a:prstGeom prst="rect">
            <a:avLst/>
          </a:prstGeom>
          <a:noFill/>
        </p:spPr>
      </p:pic>
    </p:spTree>
    <p:extLst>
      <p:ext uri="{BB962C8B-B14F-4D97-AF65-F5344CB8AC3E}">
        <p14:creationId xmlns:p14="http://schemas.microsoft.com/office/powerpoint/2010/main" val="294398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BFE1B52-1672-C7EB-934A-8AC887FC9323}"/>
              </a:ext>
            </a:extLst>
          </p:cNvPr>
          <p:cNvSpPr>
            <a:spLocks noGrp="1"/>
          </p:cNvSpPr>
          <p:nvPr>
            <p:ph type="title"/>
          </p:nvPr>
        </p:nvSpPr>
        <p:spPr>
          <a:xfrm>
            <a:off x="504967" y="675564"/>
            <a:ext cx="3609833" cy="5204085"/>
          </a:xfrm>
        </p:spPr>
        <p:txBody>
          <a:bodyPr>
            <a:normAutofit/>
          </a:bodyPr>
          <a:lstStyle/>
          <a:p>
            <a:r>
              <a:rPr lang="en-US" dirty="0"/>
              <a:t>COPD </a:t>
            </a:r>
            <a:r>
              <a:rPr lang="tr-TR" dirty="0" err="1"/>
              <a:t>and</a:t>
            </a:r>
            <a:r>
              <a:rPr lang="en-US" dirty="0"/>
              <a:t> tobacco use</a:t>
            </a:r>
            <a:r>
              <a:rPr lang="tr-TR" dirty="0"/>
              <a:t>…</a:t>
            </a:r>
          </a:p>
        </p:txBody>
      </p:sp>
      <p:cxnSp>
        <p:nvCxnSpPr>
          <p:cNvPr id="20" name="Straight Connector 1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Slayt Numarası Yer Tutucusu 5">
            <a:extLst>
              <a:ext uri="{FF2B5EF4-FFF2-40B4-BE49-F238E27FC236}">
                <a16:creationId xmlns:a16="http://schemas.microsoft.com/office/drawing/2014/main" id="{43E98996-88F1-C98D-1D06-344A0D1E381E}"/>
              </a:ext>
            </a:extLst>
          </p:cNvPr>
          <p:cNvSpPr>
            <a:spLocks noGrp="1"/>
          </p:cNvSpPr>
          <p:nvPr>
            <p:ph type="sldNum" sz="quarter" idx="12"/>
          </p:nvPr>
        </p:nvSpPr>
        <p:spPr>
          <a:xfrm>
            <a:off x="11380641" y="0"/>
            <a:ext cx="811359" cy="704762"/>
          </a:xfrm>
        </p:spPr>
        <p:txBody>
          <a:bodyPr>
            <a:normAutofit/>
          </a:bodyPr>
          <a:lstStyle/>
          <a:p>
            <a:pPr algn="ctr" rtl="0">
              <a:spcAft>
                <a:spcPts val="600"/>
              </a:spcAft>
            </a:pPr>
            <a:fld id="{FF2BD96E-3838-45D2-9031-D3AF67C920A5}" type="slidenum">
              <a:rPr lang="tr-TR" noProof="0" smtClean="0"/>
              <a:pPr algn="ctr" rtl="0">
                <a:spcAft>
                  <a:spcPts val="600"/>
                </a:spcAft>
              </a:pPr>
              <a:t>3</a:t>
            </a:fld>
            <a:endParaRPr lang="tr-TR" noProof="0"/>
          </a:p>
        </p:txBody>
      </p:sp>
      <p:cxnSp>
        <p:nvCxnSpPr>
          <p:cNvPr id="22" name="Straight Connector 2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Veri Yer Tutucusu 3">
            <a:extLst>
              <a:ext uri="{FF2B5EF4-FFF2-40B4-BE49-F238E27FC236}">
                <a16:creationId xmlns:a16="http://schemas.microsoft.com/office/drawing/2014/main" id="{9B0940B1-8E7E-CCB3-AF1E-F46F979F206E}"/>
              </a:ext>
            </a:extLst>
          </p:cNvPr>
          <p:cNvSpPr>
            <a:spLocks noGrp="1"/>
          </p:cNvSpPr>
          <p:nvPr>
            <p:ph type="dt" sz="half" idx="10"/>
          </p:nvPr>
        </p:nvSpPr>
        <p:spPr>
          <a:xfrm>
            <a:off x="437549" y="6134382"/>
            <a:ext cx="2743200" cy="723618"/>
          </a:xfrm>
        </p:spPr>
        <p:txBody>
          <a:bodyPr>
            <a:normAutofit/>
          </a:bodyPr>
          <a:lstStyle/>
          <a:p>
            <a:pPr rtl="0">
              <a:spcAft>
                <a:spcPts val="600"/>
              </a:spcAft>
            </a:pPr>
            <a:r>
              <a:rPr lang="tr-TR" noProof="0" dirty="0"/>
              <a:t>2023</a:t>
            </a:r>
            <a:endParaRPr lang="tr-TR" noProof="0"/>
          </a:p>
        </p:txBody>
      </p:sp>
      <p:graphicFrame>
        <p:nvGraphicFramePr>
          <p:cNvPr id="8" name="İçerik Yer Tutucusu 2">
            <a:extLst>
              <a:ext uri="{FF2B5EF4-FFF2-40B4-BE49-F238E27FC236}">
                <a16:creationId xmlns:a16="http://schemas.microsoft.com/office/drawing/2014/main" id="{E5E17F3F-AD4F-2FEC-EF10-D78D25B99F16}"/>
              </a:ext>
            </a:extLst>
          </p:cNvPr>
          <p:cNvGraphicFramePr>
            <a:graphicFrameLocks noGrp="1"/>
          </p:cNvGraphicFramePr>
          <p:nvPr>
            <p:ph idx="1"/>
            <p:extLst>
              <p:ext uri="{D42A27DB-BD31-4B8C-83A1-F6EECF244321}">
                <p14:modId xmlns:p14="http://schemas.microsoft.com/office/powerpoint/2010/main" val="2039180399"/>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19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59D493-DDFB-783D-26B1-C06A86B2DA35}"/>
              </a:ext>
            </a:extLst>
          </p:cNvPr>
          <p:cNvSpPr>
            <a:spLocks noGrp="1"/>
          </p:cNvSpPr>
          <p:nvPr>
            <p:ph type="title"/>
          </p:nvPr>
        </p:nvSpPr>
        <p:spPr>
          <a:xfrm>
            <a:off x="1856175" y="299671"/>
            <a:ext cx="10213200" cy="1112836"/>
          </a:xfrm>
        </p:spPr>
        <p:txBody>
          <a:bodyPr>
            <a:normAutofit fontScale="90000"/>
          </a:bodyPr>
          <a:lstStyle/>
          <a:p>
            <a:r>
              <a:rPr lang="tr-TR" dirty="0">
                <a:hlinkClick r:id="rId2"/>
              </a:rPr>
              <a:t>https://uwspace.uwaterloo.ca/handle/10012/18319</a:t>
            </a:r>
            <a:endParaRPr lang="tr-TR" dirty="0"/>
          </a:p>
        </p:txBody>
      </p:sp>
      <p:pic>
        <p:nvPicPr>
          <p:cNvPr id="11" name="İçerik Yer Tutucusu 10">
            <a:extLst>
              <a:ext uri="{FF2B5EF4-FFF2-40B4-BE49-F238E27FC236}">
                <a16:creationId xmlns:a16="http://schemas.microsoft.com/office/drawing/2014/main" id="{E0C39268-F1F9-9DB2-3E21-432473C1D7E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05145" y="2306459"/>
            <a:ext cx="7181710" cy="3389670"/>
          </a:xfrm>
          <a:prstGeom prst="rect">
            <a:avLst/>
          </a:prstGeom>
        </p:spPr>
      </p:pic>
    </p:spTree>
    <p:extLst>
      <p:ext uri="{BB962C8B-B14F-4D97-AF65-F5344CB8AC3E}">
        <p14:creationId xmlns:p14="http://schemas.microsoft.com/office/powerpoint/2010/main" val="1818474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B8B956-C6A9-B8B2-19A5-F1D0A1B4EC30}"/>
              </a:ext>
            </a:extLst>
          </p:cNvPr>
          <p:cNvSpPr>
            <a:spLocks noGrp="1"/>
          </p:cNvSpPr>
          <p:nvPr>
            <p:ph type="title"/>
          </p:nvPr>
        </p:nvSpPr>
        <p:spPr/>
        <p:txBody>
          <a:bodyPr/>
          <a:lstStyle/>
          <a:p>
            <a:pPr algn="ctr"/>
            <a:r>
              <a:rPr lang="tr-TR" dirty="0"/>
              <a:t>https://www.foodsystemsdashboard.org/</a:t>
            </a:r>
            <a:br>
              <a:rPr lang="tr-TR" dirty="0"/>
            </a:br>
            <a:endParaRPr lang="tr-TR" dirty="0"/>
          </a:p>
        </p:txBody>
      </p:sp>
      <p:pic>
        <p:nvPicPr>
          <p:cNvPr id="8" name="İçerik Yer Tutucusu 7">
            <a:extLst>
              <a:ext uri="{FF2B5EF4-FFF2-40B4-BE49-F238E27FC236}">
                <a16:creationId xmlns:a16="http://schemas.microsoft.com/office/drawing/2014/main" id="{BF2C9831-39AA-3FCE-BC1F-AFBD8C0100A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6949" t="14256" r="7299" b="10537"/>
          <a:stretch/>
        </p:blipFill>
        <p:spPr>
          <a:xfrm>
            <a:off x="1813275" y="1181100"/>
            <a:ext cx="8959499" cy="5043468"/>
          </a:xfrm>
        </p:spPr>
      </p:pic>
    </p:spTree>
    <p:extLst>
      <p:ext uri="{BB962C8B-B14F-4D97-AF65-F5344CB8AC3E}">
        <p14:creationId xmlns:p14="http://schemas.microsoft.com/office/powerpoint/2010/main" val="177004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B7F507-3372-9E52-2082-55E9F2773C4C}"/>
              </a:ext>
            </a:extLst>
          </p:cNvPr>
          <p:cNvSpPr>
            <a:spLocks noGrp="1"/>
          </p:cNvSpPr>
          <p:nvPr>
            <p:ph type="title"/>
          </p:nvPr>
        </p:nvSpPr>
        <p:spPr/>
        <p:txBody>
          <a:bodyPr anchor="b">
            <a:normAutofit fontScale="90000"/>
          </a:bodyPr>
          <a:lstStyle/>
          <a:p>
            <a:pPr algn="ctr"/>
            <a:r>
              <a:rPr lang="tr-TR" dirty="0">
                <a:hlinkClick r:id="rId2"/>
              </a:rPr>
              <a:t>https://www.medicineforachangingplanet.org/</a:t>
            </a:r>
            <a:r>
              <a:rPr lang="tr-TR" dirty="0"/>
              <a:t> </a:t>
            </a:r>
          </a:p>
        </p:txBody>
      </p:sp>
      <p:pic>
        <p:nvPicPr>
          <p:cNvPr id="11" name="İçerik Yer Tutucusu 10" descr="ağaç, ekran görüntüsü, dış mekan, orman içeren bir resim&#10;&#10;Açıklama otomatik olarak oluşturuldu">
            <a:extLst>
              <a:ext uri="{FF2B5EF4-FFF2-40B4-BE49-F238E27FC236}">
                <a16:creationId xmlns:a16="http://schemas.microsoft.com/office/drawing/2014/main" id="{10237EDA-67E5-CC99-5E33-3A32FC1A4974}"/>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989013" y="3238317"/>
            <a:ext cx="4929187" cy="1732329"/>
          </a:xfrm>
          <a:prstGeom prst="rect">
            <a:avLst/>
          </a:prstGeom>
          <a:noFill/>
        </p:spPr>
      </p:pic>
      <p:pic>
        <p:nvPicPr>
          <p:cNvPr id="13" name="Resim 12" descr="metin, elektronik donanım, ekran görüntüsü, yazılım içeren bir resim&#10;&#10;Açıklama otomatik olarak oluşturuldu">
            <a:extLst>
              <a:ext uri="{FF2B5EF4-FFF2-40B4-BE49-F238E27FC236}">
                <a16:creationId xmlns:a16="http://schemas.microsoft.com/office/drawing/2014/main" id="{97F73851-E26E-06C2-3F68-5555D535A3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246" t="13637" r="10935" b="5870"/>
          <a:stretch/>
        </p:blipFill>
        <p:spPr>
          <a:xfrm>
            <a:off x="809752" y="2431257"/>
            <a:ext cx="5287699" cy="3347244"/>
          </a:xfrm>
          <a:prstGeom prst="rect">
            <a:avLst/>
          </a:prstGeom>
          <a:noFill/>
        </p:spPr>
      </p:pic>
    </p:spTree>
    <p:extLst>
      <p:ext uri="{BB962C8B-B14F-4D97-AF65-F5344CB8AC3E}">
        <p14:creationId xmlns:p14="http://schemas.microsoft.com/office/powerpoint/2010/main" val="199589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42331-A7A2-C8C3-5AFB-D38180A67748}"/>
              </a:ext>
            </a:extLst>
          </p:cNvPr>
          <p:cNvSpPr>
            <a:spLocks noGrp="1"/>
          </p:cNvSpPr>
          <p:nvPr>
            <p:ph type="title"/>
          </p:nvPr>
        </p:nvSpPr>
        <p:spPr/>
        <p:txBody>
          <a:bodyPr/>
          <a:lstStyle/>
          <a:p>
            <a:r>
              <a:rPr lang="tr-TR" dirty="0">
                <a:hlinkClick r:id="rId2"/>
              </a:rPr>
              <a:t>https://moodle.telessauders.ufrgs.br/course/view.php?id=93</a:t>
            </a:r>
            <a:r>
              <a:rPr lang="tr-TR" dirty="0"/>
              <a:t> </a:t>
            </a:r>
          </a:p>
        </p:txBody>
      </p:sp>
      <p:pic>
        <p:nvPicPr>
          <p:cNvPr id="8" name="İçerik Yer Tutucusu 7">
            <a:extLst>
              <a:ext uri="{FF2B5EF4-FFF2-40B4-BE49-F238E27FC236}">
                <a16:creationId xmlns:a16="http://schemas.microsoft.com/office/drawing/2014/main" id="{FEA09AD5-A3DE-B6A0-43B8-1ACB1DD31AD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2228144" y="1825625"/>
            <a:ext cx="7735712" cy="4351338"/>
          </a:xfrm>
        </p:spPr>
      </p:pic>
    </p:spTree>
    <p:extLst>
      <p:ext uri="{BB962C8B-B14F-4D97-AF65-F5344CB8AC3E}">
        <p14:creationId xmlns:p14="http://schemas.microsoft.com/office/powerpoint/2010/main" val="1840702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ACAA1B-DBCD-76C9-EC3C-1EA7545785FE}"/>
              </a:ext>
            </a:extLst>
          </p:cNvPr>
          <p:cNvSpPr>
            <a:spLocks noGrp="1"/>
          </p:cNvSpPr>
          <p:nvPr>
            <p:ph type="title"/>
          </p:nvPr>
        </p:nvSpPr>
        <p:spPr/>
        <p:txBody>
          <a:bodyPr/>
          <a:lstStyle/>
          <a:p>
            <a:r>
              <a:rPr lang="tr-TR" dirty="0">
                <a:hlinkClick r:id="rId2"/>
              </a:rPr>
              <a:t>https://openwho.org/courses/air-pollution-health-workers</a:t>
            </a:r>
            <a:endParaRPr lang="tr-TR" dirty="0"/>
          </a:p>
        </p:txBody>
      </p:sp>
      <p:pic>
        <p:nvPicPr>
          <p:cNvPr id="8" name="İçerik Yer Tutucusu 7">
            <a:extLst>
              <a:ext uri="{FF2B5EF4-FFF2-40B4-BE49-F238E27FC236}">
                <a16:creationId xmlns:a16="http://schemas.microsoft.com/office/drawing/2014/main" id="{44282918-F169-03A0-7114-55F76C34DC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1995" b="10505"/>
          <a:stretch/>
        </p:blipFill>
        <p:spPr>
          <a:xfrm>
            <a:off x="1079732" y="1810325"/>
            <a:ext cx="9237740" cy="4027056"/>
          </a:xfrm>
        </p:spPr>
      </p:pic>
    </p:spTree>
    <p:extLst>
      <p:ext uri="{BB962C8B-B14F-4D97-AF65-F5344CB8AC3E}">
        <p14:creationId xmlns:p14="http://schemas.microsoft.com/office/powerpoint/2010/main" val="2728047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a:extLst>
              <a:ext uri="{FF2B5EF4-FFF2-40B4-BE49-F238E27FC236}">
                <a16:creationId xmlns:a16="http://schemas.microsoft.com/office/drawing/2014/main" id="{32F7DBFB-D9DF-3F7B-A944-597C9D8C6B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0650" y="1516888"/>
            <a:ext cx="11950700" cy="3824224"/>
          </a:xfrm>
          <a:prstGeom prst="rect">
            <a:avLst/>
          </a:prstGeom>
          <a:noFill/>
        </p:spPr>
      </p:pic>
      <p:sp>
        <p:nvSpPr>
          <p:cNvPr id="4" name="Veri Yer Tutucusu 3" hidden="1">
            <a:extLst>
              <a:ext uri="{FF2B5EF4-FFF2-40B4-BE49-F238E27FC236}">
                <a16:creationId xmlns:a16="http://schemas.microsoft.com/office/drawing/2014/main" id="{8C1D7B87-8AD0-1B5F-6DA8-708A2C954837}"/>
              </a:ext>
            </a:extLst>
          </p:cNvPr>
          <p:cNvSpPr>
            <a:spLocks noGrp="1"/>
          </p:cNvSpPr>
          <p:nvPr>
            <p:ph type="dt" sz="half" idx="10"/>
          </p:nvPr>
        </p:nvSpPr>
        <p:spPr/>
        <p:txBody>
          <a:bodyPr/>
          <a:lstStyle/>
          <a:p>
            <a:pPr rtl="0">
              <a:spcAft>
                <a:spcPts val="600"/>
              </a:spcAft>
            </a:pPr>
            <a:r>
              <a:rPr lang="tr-TR" noProof="0"/>
              <a:t>20XX</a:t>
            </a:r>
          </a:p>
        </p:txBody>
      </p:sp>
      <p:sp>
        <p:nvSpPr>
          <p:cNvPr id="7" name="Slayt Numarası Yer Tutucusu 6" hidden="1">
            <a:extLst>
              <a:ext uri="{FF2B5EF4-FFF2-40B4-BE49-F238E27FC236}">
                <a16:creationId xmlns:a16="http://schemas.microsoft.com/office/drawing/2014/main" id="{6D3A4244-9C3E-47DE-8B48-F7A632F8EFD7}"/>
              </a:ext>
            </a:extLst>
          </p:cNvPr>
          <p:cNvSpPr>
            <a:spLocks noGrp="1"/>
          </p:cNvSpPr>
          <p:nvPr>
            <p:ph type="sldNum" sz="quarter" idx="12"/>
          </p:nvPr>
        </p:nvSpPr>
        <p:spPr/>
        <p:txBody>
          <a:bodyPr/>
          <a:lstStyle/>
          <a:p>
            <a:pPr rtl="0">
              <a:spcAft>
                <a:spcPts val="600"/>
              </a:spcAft>
            </a:pPr>
            <a:fld id="{294A09A9-5501-47C1-A89A-A340965A2BE2}" type="slidenum">
              <a:rPr lang="tr-TR" noProof="0" smtClean="0"/>
              <a:pPr rtl="0">
                <a:spcAft>
                  <a:spcPts val="600"/>
                </a:spcAft>
              </a:pPr>
              <a:t>35</a:t>
            </a:fld>
            <a:endParaRPr lang="tr-TR" noProof="0"/>
          </a:p>
        </p:txBody>
      </p:sp>
    </p:spTree>
    <p:extLst>
      <p:ext uri="{BB962C8B-B14F-4D97-AF65-F5344CB8AC3E}">
        <p14:creationId xmlns:p14="http://schemas.microsoft.com/office/powerpoint/2010/main" val="4216845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2E6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498D015C-39A1-4C55-8296-9F0107B661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796" y="643467"/>
            <a:ext cx="3462451" cy="2475653"/>
          </a:xfrm>
          <a:prstGeom prst="rect">
            <a:avLst/>
          </a:prstGeom>
        </p:spPr>
      </p:pic>
      <p:sp>
        <p:nvSpPr>
          <p:cNvPr id="25" name="Rectangle 24">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2E6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D28AD350-B09A-409B-B876-14F7ECCD839C}"/>
              </a:ext>
            </a:extLst>
          </p:cNvPr>
          <p:cNvPicPr>
            <a:picLocks noChangeAspect="1"/>
          </p:cNvPicPr>
          <p:nvPr/>
        </p:nvPicPr>
        <p:blipFill>
          <a:blip r:embed="rId3"/>
          <a:stretch>
            <a:fillRect/>
          </a:stretch>
        </p:blipFill>
        <p:spPr>
          <a:xfrm>
            <a:off x="686169" y="3748194"/>
            <a:ext cx="3727705" cy="2471631"/>
          </a:xfrm>
          <a:prstGeom prst="rect">
            <a:avLst/>
          </a:prstGeom>
        </p:spPr>
      </p:pic>
      <p:sp>
        <p:nvSpPr>
          <p:cNvPr id="27" name="Rectangle 26">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364632D0-A50B-4AB9-AAEE-F0ED3B02B6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99" y="650497"/>
            <a:ext cx="4387214" cy="5571066"/>
          </a:xfrm>
          <a:prstGeom prst="rect">
            <a:avLst/>
          </a:prstGeom>
        </p:spPr>
      </p:pic>
    </p:spTree>
    <p:extLst>
      <p:ext uri="{BB962C8B-B14F-4D97-AF65-F5344CB8AC3E}">
        <p14:creationId xmlns:p14="http://schemas.microsoft.com/office/powerpoint/2010/main" val="101973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EF68610-6E76-8DBB-9552-F1C41FD5D6B4}"/>
              </a:ext>
            </a:extLst>
          </p:cNvPr>
          <p:cNvSpPr>
            <a:spLocks noGrp="1"/>
          </p:cNvSpPr>
          <p:nvPr>
            <p:ph type="title"/>
          </p:nvPr>
        </p:nvSpPr>
        <p:spPr>
          <a:xfrm>
            <a:off x="1075767" y="1188637"/>
            <a:ext cx="2988234" cy="4480726"/>
          </a:xfrm>
        </p:spPr>
        <p:txBody>
          <a:bodyPr>
            <a:normAutofit/>
          </a:bodyPr>
          <a:lstStyle/>
          <a:p>
            <a:pPr algn="r"/>
            <a:r>
              <a:rPr lang="tr-TR" sz="6600"/>
              <a:t>Aim:</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BD2E380-4931-0401-D259-7DCBEFB1CD9F}"/>
              </a:ext>
            </a:extLst>
          </p:cNvPr>
          <p:cNvSpPr>
            <a:spLocks noGrp="1"/>
          </p:cNvSpPr>
          <p:nvPr>
            <p:ph idx="1"/>
          </p:nvPr>
        </p:nvSpPr>
        <p:spPr>
          <a:xfrm>
            <a:off x="5255260" y="1648870"/>
            <a:ext cx="4702848" cy="3560260"/>
          </a:xfrm>
        </p:spPr>
        <p:txBody>
          <a:bodyPr anchor="ctr">
            <a:normAutofit/>
          </a:bodyPr>
          <a:lstStyle/>
          <a:p>
            <a:r>
              <a:rPr lang="en-US" sz="2400"/>
              <a:t>The </a:t>
            </a:r>
            <a:r>
              <a:rPr lang="tr-TR" sz="2400"/>
              <a:t>aim</a:t>
            </a:r>
            <a:r>
              <a:rPr lang="en-US" sz="2400"/>
              <a:t> of this study is to elucidate the relationship between the smoking status and cessation of COPD patients and their perception of the disease.</a:t>
            </a:r>
            <a:endParaRPr lang="tr-TR" sz="2400"/>
          </a:p>
        </p:txBody>
      </p:sp>
      <p:sp>
        <p:nvSpPr>
          <p:cNvPr id="4" name="Veri Yer Tutucusu 3">
            <a:extLst>
              <a:ext uri="{FF2B5EF4-FFF2-40B4-BE49-F238E27FC236}">
                <a16:creationId xmlns:a16="http://schemas.microsoft.com/office/drawing/2014/main" id="{D2145361-7F33-2B3B-CD7C-EE5D681B400B}"/>
              </a:ext>
            </a:extLst>
          </p:cNvPr>
          <p:cNvSpPr>
            <a:spLocks noGrp="1"/>
          </p:cNvSpPr>
          <p:nvPr>
            <p:ph type="dt" sz="half" idx="10"/>
          </p:nvPr>
        </p:nvSpPr>
        <p:spPr>
          <a:xfrm>
            <a:off x="8976658" y="5769864"/>
            <a:ext cx="2377141"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283DE82F-C911-E5C6-1C92-99F4DDF812B4}"/>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4</a:t>
            </a:fld>
            <a:endParaRPr lang="tr-TR" sz="6600" noProof="0">
              <a:solidFill>
                <a:srgbClr val="FFFFFF"/>
              </a:solidFill>
            </a:endParaRPr>
          </a:p>
        </p:txBody>
      </p:sp>
    </p:spTree>
    <p:extLst>
      <p:ext uri="{BB962C8B-B14F-4D97-AF65-F5344CB8AC3E}">
        <p14:creationId xmlns:p14="http://schemas.microsoft.com/office/powerpoint/2010/main" val="374757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E903AF4-4808-8BE7-5C99-475E728C1AD4}"/>
              </a:ext>
            </a:extLst>
          </p:cNvPr>
          <p:cNvSpPr>
            <a:spLocks noGrp="1"/>
          </p:cNvSpPr>
          <p:nvPr>
            <p:ph type="title"/>
          </p:nvPr>
        </p:nvSpPr>
        <p:spPr>
          <a:xfrm>
            <a:off x="1006900" y="1188637"/>
            <a:ext cx="3060848" cy="4480726"/>
          </a:xfrm>
        </p:spPr>
        <p:txBody>
          <a:bodyPr>
            <a:normAutofit/>
          </a:bodyPr>
          <a:lstStyle/>
          <a:p>
            <a:pPr algn="r"/>
            <a:r>
              <a:rPr lang="en-US" sz="4100"/>
              <a:t>Factors Affecting Disease Development and Progression</a:t>
            </a:r>
            <a:endParaRPr lang="tr-TR" sz="4100"/>
          </a:p>
        </p:txBody>
      </p:sp>
      <p:sp>
        <p:nvSpPr>
          <p:cNvPr id="14" name="Freeform: Shape 13">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Veri Yer Tutucusu 3">
            <a:extLst>
              <a:ext uri="{FF2B5EF4-FFF2-40B4-BE49-F238E27FC236}">
                <a16:creationId xmlns:a16="http://schemas.microsoft.com/office/drawing/2014/main" id="{967F71DC-726E-8DAC-63C7-76E5A4A23775}"/>
              </a:ext>
            </a:extLst>
          </p:cNvPr>
          <p:cNvSpPr>
            <a:spLocks noGrp="1"/>
          </p:cNvSpPr>
          <p:nvPr>
            <p:ph type="dt" sz="half" idx="10"/>
          </p:nvPr>
        </p:nvSpPr>
        <p:spPr>
          <a:xfrm>
            <a:off x="9000698" y="5769864"/>
            <a:ext cx="2353101"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1045F746-DC7A-5ADC-F641-50765B3DF426}"/>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5</a:t>
            </a:fld>
            <a:endParaRPr lang="tr-TR" sz="6600" noProof="0">
              <a:solidFill>
                <a:srgbClr val="FFFFFF"/>
              </a:solidFill>
            </a:endParaRPr>
          </a:p>
        </p:txBody>
      </p:sp>
      <p:sp>
        <p:nvSpPr>
          <p:cNvPr id="18" name="Rectangle 17">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İçerik Yer Tutucusu 2">
            <a:extLst>
              <a:ext uri="{FF2B5EF4-FFF2-40B4-BE49-F238E27FC236}">
                <a16:creationId xmlns:a16="http://schemas.microsoft.com/office/drawing/2014/main" id="{D7B2D5C0-FFCB-607A-7990-E21352D1D44A}"/>
              </a:ext>
            </a:extLst>
          </p:cNvPr>
          <p:cNvGraphicFramePr>
            <a:graphicFrameLocks noGrp="1"/>
          </p:cNvGraphicFramePr>
          <p:nvPr>
            <p:ph idx="1"/>
            <p:extLst>
              <p:ext uri="{D42A27DB-BD31-4B8C-83A1-F6EECF244321}">
                <p14:modId xmlns:p14="http://schemas.microsoft.com/office/powerpoint/2010/main" val="747461057"/>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17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A7BFF1-9865-7B84-8FCF-3FF3421D9DCA}"/>
              </a:ext>
            </a:extLst>
          </p:cNvPr>
          <p:cNvSpPr>
            <a:spLocks noGrp="1"/>
          </p:cNvSpPr>
          <p:nvPr>
            <p:ph type="title"/>
          </p:nvPr>
        </p:nvSpPr>
        <p:spPr>
          <a:xfrm>
            <a:off x="1006900" y="1188637"/>
            <a:ext cx="3060848" cy="4480726"/>
          </a:xfrm>
        </p:spPr>
        <p:txBody>
          <a:bodyPr>
            <a:normAutofit/>
          </a:bodyPr>
          <a:lstStyle/>
          <a:p>
            <a:pPr algn="r"/>
            <a:r>
              <a:rPr lang="tr-TR" sz="6600"/>
              <a:t>COPD</a:t>
            </a:r>
          </a:p>
        </p:txBody>
      </p:sp>
      <p:sp>
        <p:nvSpPr>
          <p:cNvPr id="14" name="Freeform: Shape 13">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Veri Yer Tutucusu 3">
            <a:extLst>
              <a:ext uri="{FF2B5EF4-FFF2-40B4-BE49-F238E27FC236}">
                <a16:creationId xmlns:a16="http://schemas.microsoft.com/office/drawing/2014/main" id="{781CC623-2AD9-53B7-6C16-E003561FD58A}"/>
              </a:ext>
            </a:extLst>
          </p:cNvPr>
          <p:cNvSpPr>
            <a:spLocks noGrp="1"/>
          </p:cNvSpPr>
          <p:nvPr>
            <p:ph type="dt" sz="half" idx="10"/>
          </p:nvPr>
        </p:nvSpPr>
        <p:spPr>
          <a:xfrm>
            <a:off x="9000698" y="5769864"/>
            <a:ext cx="2353101"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372CBEC6-0B15-1485-223C-BD4ACA649B19}"/>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6</a:t>
            </a:fld>
            <a:endParaRPr lang="tr-TR" sz="6600" noProof="0">
              <a:solidFill>
                <a:srgbClr val="FFFFFF"/>
              </a:solidFill>
            </a:endParaRPr>
          </a:p>
        </p:txBody>
      </p:sp>
      <p:sp>
        <p:nvSpPr>
          <p:cNvPr id="18" name="Rectangle 17">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İçerik Yer Tutucusu 2">
            <a:extLst>
              <a:ext uri="{FF2B5EF4-FFF2-40B4-BE49-F238E27FC236}">
                <a16:creationId xmlns:a16="http://schemas.microsoft.com/office/drawing/2014/main" id="{9D0F10BE-D577-D6FA-7394-B19516B1F727}"/>
              </a:ext>
            </a:extLst>
          </p:cNvPr>
          <p:cNvGraphicFramePr>
            <a:graphicFrameLocks noGrp="1"/>
          </p:cNvGraphicFramePr>
          <p:nvPr>
            <p:ph idx="1"/>
            <p:extLst>
              <p:ext uri="{D42A27DB-BD31-4B8C-83A1-F6EECF244321}">
                <p14:modId xmlns:p14="http://schemas.microsoft.com/office/powerpoint/2010/main" val="527517094"/>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38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E5B237C-0DB2-0439-51CB-BA87E3417834}"/>
              </a:ext>
            </a:extLst>
          </p:cNvPr>
          <p:cNvSpPr>
            <a:spLocks noGrp="1"/>
          </p:cNvSpPr>
          <p:nvPr>
            <p:ph type="title"/>
          </p:nvPr>
        </p:nvSpPr>
        <p:spPr>
          <a:xfrm>
            <a:off x="1285240" y="1050595"/>
            <a:ext cx="8074815" cy="1618489"/>
          </a:xfrm>
        </p:spPr>
        <p:txBody>
          <a:bodyPr anchor="ctr">
            <a:normAutofit/>
          </a:bodyPr>
          <a:lstStyle/>
          <a:p>
            <a:r>
              <a:rPr lang="tr-TR" sz="7200"/>
              <a:t>COPD</a:t>
            </a:r>
          </a:p>
        </p:txBody>
      </p:sp>
      <p:sp>
        <p:nvSpPr>
          <p:cNvPr id="4" name="Veri Yer Tutucusu 3">
            <a:extLst>
              <a:ext uri="{FF2B5EF4-FFF2-40B4-BE49-F238E27FC236}">
                <a16:creationId xmlns:a16="http://schemas.microsoft.com/office/drawing/2014/main" id="{C356C8F1-8E21-23C9-5378-4842D803FCAF}"/>
              </a:ext>
            </a:extLst>
          </p:cNvPr>
          <p:cNvSpPr>
            <a:spLocks noGrp="1"/>
          </p:cNvSpPr>
          <p:nvPr>
            <p:ph type="dt" sz="half" idx="10"/>
          </p:nvPr>
        </p:nvSpPr>
        <p:spPr>
          <a:xfrm>
            <a:off x="9038322" y="5769864"/>
            <a:ext cx="2315477"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EEBD5182-9724-FD92-6E69-A5841F979B71}"/>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7</a:t>
            </a:fld>
            <a:endParaRPr lang="tr-TR" sz="6600" noProof="0">
              <a:solidFill>
                <a:srgbClr val="FFFFFF"/>
              </a:solidFill>
            </a:endParaRPr>
          </a:p>
        </p:txBody>
      </p:sp>
      <p:graphicFrame>
        <p:nvGraphicFramePr>
          <p:cNvPr id="8" name="İçerik Yer Tutucusu 2">
            <a:extLst>
              <a:ext uri="{FF2B5EF4-FFF2-40B4-BE49-F238E27FC236}">
                <a16:creationId xmlns:a16="http://schemas.microsoft.com/office/drawing/2014/main" id="{C8D9D942-49D0-7D49-07E8-9FFB228A89E7}"/>
              </a:ext>
            </a:extLst>
          </p:cNvPr>
          <p:cNvGraphicFramePr>
            <a:graphicFrameLocks noGrp="1"/>
          </p:cNvGraphicFramePr>
          <p:nvPr>
            <p:ph idx="1"/>
            <p:extLst>
              <p:ext uri="{D42A27DB-BD31-4B8C-83A1-F6EECF244321}">
                <p14:modId xmlns:p14="http://schemas.microsoft.com/office/powerpoint/2010/main" val="1992067010"/>
              </p:ext>
            </p:extLst>
          </p:nvPr>
        </p:nvGraphicFramePr>
        <p:xfrm>
          <a:off x="1285240" y="2921000"/>
          <a:ext cx="8074815" cy="254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59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067E3A-A663-1CA3-1DC0-A4C6FE96488D}"/>
              </a:ext>
            </a:extLst>
          </p:cNvPr>
          <p:cNvSpPr>
            <a:spLocks noGrp="1"/>
          </p:cNvSpPr>
          <p:nvPr>
            <p:ph type="title"/>
          </p:nvPr>
        </p:nvSpPr>
        <p:spPr>
          <a:xfrm>
            <a:off x="1006900" y="1188637"/>
            <a:ext cx="3057101" cy="4480726"/>
          </a:xfrm>
        </p:spPr>
        <p:txBody>
          <a:bodyPr>
            <a:normAutofit/>
          </a:bodyPr>
          <a:lstStyle/>
          <a:p>
            <a:pPr algn="r"/>
            <a:r>
              <a:rPr lang="en-US" sz="4600"/>
              <a:t>CAT (COPD Assessment Test)</a:t>
            </a:r>
            <a:endParaRPr lang="tr-TR" sz="4600"/>
          </a:p>
        </p:txBody>
      </p:sp>
      <p:cxnSp>
        <p:nvCxnSpPr>
          <p:cNvPr id="23"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Veri Yer Tutucusu 3">
            <a:extLst>
              <a:ext uri="{FF2B5EF4-FFF2-40B4-BE49-F238E27FC236}">
                <a16:creationId xmlns:a16="http://schemas.microsoft.com/office/drawing/2014/main" id="{91B9207D-9824-F3FD-890C-A6820A000E4B}"/>
              </a:ext>
            </a:extLst>
          </p:cNvPr>
          <p:cNvSpPr>
            <a:spLocks noGrp="1"/>
          </p:cNvSpPr>
          <p:nvPr>
            <p:ph type="dt" sz="half" idx="10"/>
          </p:nvPr>
        </p:nvSpPr>
        <p:spPr>
          <a:xfrm>
            <a:off x="9188390" y="5769864"/>
            <a:ext cx="2165409" cy="365125"/>
          </a:xfrm>
        </p:spPr>
        <p:txBody>
          <a:bodyPr>
            <a:normAutofit/>
          </a:bodyPr>
          <a:lstStyle/>
          <a:p>
            <a:pPr algn="r" rtl="0">
              <a:spcAft>
                <a:spcPts val="600"/>
              </a:spcAft>
            </a:pPr>
            <a:r>
              <a:rPr lang="tr-TR" sz="1150" noProof="0">
                <a:solidFill>
                  <a:srgbClr val="FFFFFF"/>
                </a:solidFill>
              </a:rPr>
              <a:t>2023</a:t>
            </a:r>
          </a:p>
        </p:txBody>
      </p:sp>
      <p:sp>
        <p:nvSpPr>
          <p:cNvPr id="6" name="Slayt Numarası Yer Tutucusu 5">
            <a:extLst>
              <a:ext uri="{FF2B5EF4-FFF2-40B4-BE49-F238E27FC236}">
                <a16:creationId xmlns:a16="http://schemas.microsoft.com/office/drawing/2014/main" id="{4D737E0A-963E-DC91-5A6E-3F816E15780A}"/>
              </a:ext>
            </a:extLst>
          </p:cNvPr>
          <p:cNvSpPr>
            <a:spLocks noGrp="1"/>
          </p:cNvSpPr>
          <p:nvPr>
            <p:ph type="sldNum" sz="quarter" idx="12"/>
          </p:nvPr>
        </p:nvSpPr>
        <p:spPr>
          <a:xfrm>
            <a:off x="9683496" y="4892040"/>
            <a:ext cx="1673352" cy="1005840"/>
          </a:xfrm>
        </p:spPr>
        <p:txBody>
          <a:bodyPr>
            <a:normAutofit/>
          </a:bodyPr>
          <a:lstStyle/>
          <a:p>
            <a:pPr rtl="0">
              <a:lnSpc>
                <a:spcPct val="90000"/>
              </a:lnSpc>
              <a:spcAft>
                <a:spcPts val="600"/>
              </a:spcAft>
            </a:pPr>
            <a:fld id="{FF2BD96E-3838-45D2-9031-D3AF67C920A5}" type="slidenum">
              <a:rPr lang="tr-TR" sz="6600" noProof="0">
                <a:solidFill>
                  <a:srgbClr val="FFFFFF"/>
                </a:solidFill>
              </a:rPr>
              <a:pPr rtl="0">
                <a:lnSpc>
                  <a:spcPct val="90000"/>
                </a:lnSpc>
                <a:spcAft>
                  <a:spcPts val="600"/>
                </a:spcAft>
              </a:pPr>
              <a:t>8</a:t>
            </a:fld>
            <a:endParaRPr lang="tr-TR" sz="6600" noProof="0">
              <a:solidFill>
                <a:srgbClr val="FFFFFF"/>
              </a:solidFill>
            </a:endParaRPr>
          </a:p>
        </p:txBody>
      </p:sp>
      <p:graphicFrame>
        <p:nvGraphicFramePr>
          <p:cNvPr id="24" name="İçerik Yer Tutucusu 2">
            <a:extLst>
              <a:ext uri="{FF2B5EF4-FFF2-40B4-BE49-F238E27FC236}">
                <a16:creationId xmlns:a16="http://schemas.microsoft.com/office/drawing/2014/main" id="{CAEB984F-4F86-41AF-14BE-8F05EB3D96C1}"/>
              </a:ext>
            </a:extLst>
          </p:cNvPr>
          <p:cNvGraphicFramePr>
            <a:graphicFrameLocks noGrp="1"/>
          </p:cNvGraphicFramePr>
          <p:nvPr>
            <p:ph idx="1"/>
            <p:extLst>
              <p:ext uri="{D42A27DB-BD31-4B8C-83A1-F6EECF244321}">
                <p14:modId xmlns:p14="http://schemas.microsoft.com/office/powerpoint/2010/main" val="1179271829"/>
              </p:ext>
            </p:extLst>
          </p:nvPr>
        </p:nvGraphicFramePr>
        <p:xfrm>
          <a:off x="5244592" y="1188637"/>
          <a:ext cx="4895787"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8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EE71CD-8F06-6FA5-6339-D8CA45214437}"/>
              </a:ext>
            </a:extLst>
          </p:cNvPr>
          <p:cNvSpPr>
            <a:spLocks noGrp="1"/>
          </p:cNvSpPr>
          <p:nvPr>
            <p:ph idx="1"/>
          </p:nvPr>
        </p:nvSpPr>
        <p:spPr>
          <a:xfrm>
            <a:off x="733097" y="260131"/>
            <a:ext cx="10620703" cy="5733952"/>
          </a:xfrm>
        </p:spPr>
        <p:txBody>
          <a:bodyPr>
            <a:normAutofit fontScale="85000" lnSpcReduction="20000"/>
          </a:bodyPr>
          <a:lstStyle/>
          <a:p>
            <a:r>
              <a:rPr lang="en-US" dirty="0"/>
              <a:t>Illness perception is a concept that directly affects individuals' experiences, coping mechanisms, and psychopathology during the disease process, and is defined as the cognitive appearance of the evolving disease state. </a:t>
            </a:r>
            <a:endParaRPr lang="tr-TR" dirty="0"/>
          </a:p>
          <a:p>
            <a:r>
              <a:rPr lang="en-US" dirty="0"/>
              <a:t>In addition to the medical symptoms, signs, and diagnosis of physical illness, the way a person perceives their illness also has an impact on the medical and psychological course and outcomes of the disease. </a:t>
            </a:r>
            <a:endParaRPr lang="tr-TR" dirty="0"/>
          </a:p>
          <a:p>
            <a:r>
              <a:rPr lang="en-US" dirty="0"/>
              <a:t>When patients receive a diagnosis of an illness, they often develop a structured belief model about their condition. </a:t>
            </a:r>
            <a:endParaRPr lang="tr-TR" dirty="0"/>
          </a:p>
          <a:p>
            <a:r>
              <a:rPr lang="en-US" dirty="0"/>
              <a:t>These beliefs are important determinants in the management of the illness and are encompassed in the patients' perceptions. </a:t>
            </a:r>
            <a:endParaRPr lang="tr-TR" dirty="0"/>
          </a:p>
          <a:p>
            <a:r>
              <a:rPr lang="en-US" dirty="0"/>
              <a:t>An individual's illness perceptions and beliefs directly affect their emotional response to the diagnosis and their behaviors in coping with the illness, adhering to treatment, and managing it.</a:t>
            </a:r>
            <a:endParaRPr lang="tr-TR" dirty="0"/>
          </a:p>
          <a:p>
            <a:r>
              <a:rPr lang="en-US" dirty="0"/>
              <a:t>However, assessing illness perception can be challenging. Understanding a patient's perceptions is important for effectively managing the illness. </a:t>
            </a:r>
            <a:endParaRPr lang="tr-TR" dirty="0"/>
          </a:p>
          <a:p>
            <a:r>
              <a:rPr lang="en-US" dirty="0"/>
              <a:t>In general, there are five cognitive domains: identity (perception of symptoms), timeline, consequences, perceived controllability, and causes </a:t>
            </a:r>
            <a:endParaRPr lang="tr-TR" dirty="0"/>
          </a:p>
        </p:txBody>
      </p:sp>
      <p:sp>
        <p:nvSpPr>
          <p:cNvPr id="4" name="Veri Yer Tutucusu 3">
            <a:extLst>
              <a:ext uri="{FF2B5EF4-FFF2-40B4-BE49-F238E27FC236}">
                <a16:creationId xmlns:a16="http://schemas.microsoft.com/office/drawing/2014/main" id="{E5C88302-1E38-8443-5CFB-8F4F613F1DB7}"/>
              </a:ext>
            </a:extLst>
          </p:cNvPr>
          <p:cNvSpPr>
            <a:spLocks noGrp="1"/>
          </p:cNvSpPr>
          <p:nvPr>
            <p:ph type="dt" sz="half" idx="10"/>
          </p:nvPr>
        </p:nvSpPr>
        <p:spPr/>
        <p:txBody>
          <a:bodyPr/>
          <a:lstStyle/>
          <a:p>
            <a:pPr rtl="0"/>
            <a:r>
              <a:rPr lang="tr-TR" noProof="0" dirty="0"/>
              <a:t>2023</a:t>
            </a:r>
          </a:p>
        </p:txBody>
      </p:sp>
      <p:sp>
        <p:nvSpPr>
          <p:cNvPr id="6" name="Slayt Numarası Yer Tutucusu 5">
            <a:extLst>
              <a:ext uri="{FF2B5EF4-FFF2-40B4-BE49-F238E27FC236}">
                <a16:creationId xmlns:a16="http://schemas.microsoft.com/office/drawing/2014/main" id="{5EFEFEE1-18A8-2D62-49FC-C0D89C0873C0}"/>
              </a:ext>
            </a:extLst>
          </p:cNvPr>
          <p:cNvSpPr>
            <a:spLocks noGrp="1"/>
          </p:cNvSpPr>
          <p:nvPr>
            <p:ph type="sldNum" sz="quarter" idx="12"/>
          </p:nvPr>
        </p:nvSpPr>
        <p:spPr/>
        <p:txBody>
          <a:bodyPr/>
          <a:lstStyle/>
          <a:p>
            <a:pPr rtl="0"/>
            <a:fld id="{FF2BD96E-3838-45D2-9031-D3AF67C920A5}" type="slidenum">
              <a:rPr lang="tr-TR" noProof="0" smtClean="0"/>
              <a:t>9</a:t>
            </a:fld>
            <a:endParaRPr lang="tr-TR" noProof="0"/>
          </a:p>
        </p:txBody>
      </p:sp>
    </p:spTree>
    <p:extLst>
      <p:ext uri="{BB962C8B-B14F-4D97-AF65-F5344CB8AC3E}">
        <p14:creationId xmlns:p14="http://schemas.microsoft.com/office/powerpoint/2010/main" val="2692999307"/>
      </p:ext>
    </p:extLst>
  </p:cSld>
  <p:clrMapOvr>
    <a:masterClrMapping/>
  </p:clrMapOvr>
</p:sld>
</file>

<file path=ppt/theme/theme1.xml><?xml version="1.0" encoding="utf-8"?>
<a:theme xmlns:a="http://schemas.openxmlformats.org/drawingml/2006/main" name="Vault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ccentBox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3807</TotalTime>
  <Words>2113</Words>
  <Application>Microsoft Office PowerPoint</Application>
  <PresentationFormat>Widescreen</PresentationFormat>
  <Paragraphs>147</Paragraphs>
  <Slides>36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Calibri Light</vt:lpstr>
      <vt:lpstr>Georgia Pro Light</vt:lpstr>
      <vt:lpstr>Neue Haas Grotesk Text Pro</vt:lpstr>
      <vt:lpstr>VaultVTI</vt:lpstr>
      <vt:lpstr>Office Teması</vt:lpstr>
      <vt:lpstr>Office Teması</vt:lpstr>
      <vt:lpstr>AccentBoxVTI</vt:lpstr>
      <vt:lpstr>Office Teması</vt:lpstr>
      <vt:lpstr>The Relationship Between Disease Perception and Smoking in Patients with Chronic Obstructive Pulmonary Disease</vt:lpstr>
      <vt:lpstr>Introduction:</vt:lpstr>
      <vt:lpstr>COPD and tobacco use…</vt:lpstr>
      <vt:lpstr>Aim:</vt:lpstr>
      <vt:lpstr>Factors Affecting Disease Development and Progression</vt:lpstr>
      <vt:lpstr>COPD</vt:lpstr>
      <vt:lpstr>COPD</vt:lpstr>
      <vt:lpstr>CAT (COPD Assessment Test)</vt:lpstr>
      <vt:lpstr>PowerPoint Presentation</vt:lpstr>
      <vt:lpstr>MATERIALS AND METHODS:</vt:lpstr>
      <vt:lpstr>Data Collection Instruments </vt:lpstr>
      <vt:lpstr>Sample-Universe</vt:lpstr>
      <vt:lpstr>118 COPD patients registered with Dokuz Eylül University E-ASM were included:</vt:lpstr>
      <vt:lpstr>The rate of participants with additional chronic diseases other than COPD is 68.6% (81) </vt:lpstr>
      <vt:lpstr>Smoking</vt:lpstr>
      <vt:lpstr>Discussion:</vt:lpstr>
      <vt:lpstr>The pack-years among smokers</vt:lpstr>
      <vt:lpstr>Discussion:</vt:lpstr>
      <vt:lpstr>What we think-what the patient thinks…</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https://www.iai.int/en/news/detail/IAI-launches-free-MOOC-on-climate-environment-and-health-newsletter </vt:lpstr>
      <vt:lpstr>https://www.iso.org/search.html?q=greenhouse%20gas</vt:lpstr>
      <vt:lpstr>https://uwspace.uwaterloo.ca/handle/10012/18319</vt:lpstr>
      <vt:lpstr>https://www.foodsystemsdashboard.org/ </vt:lpstr>
      <vt:lpstr>https://www.medicineforachangingplanet.org/ </vt:lpstr>
      <vt:lpstr>https://moodle.telessauders.ufrgs.br/course/view.php?id=93 </vt:lpstr>
      <vt:lpstr>https://openwho.org/courses/air-pollution-health-workers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Disease Perception and Smoking in Patients with Chronic Obstructive Pulmonary Disease</dc:title>
  <dc:creator>Özden Gökdemir</dc:creator>
  <cp:lastModifiedBy>Yiota Mitroyianni</cp:lastModifiedBy>
  <cp:revision>6</cp:revision>
  <dcterms:created xsi:type="dcterms:W3CDTF">2023-11-07T13:22:41Z</dcterms:created>
  <dcterms:modified xsi:type="dcterms:W3CDTF">2024-01-05T08:28:34Z</dcterms:modified>
</cp:coreProperties>
</file>