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68" r:id="rId1"/>
  </p:sldMasterIdLst>
  <p:notesMasterIdLst>
    <p:notesMasterId r:id="rId37"/>
  </p:notesMasterIdLst>
  <p:handoutMasterIdLst>
    <p:handoutMasterId r:id="rId38"/>
  </p:handoutMasterIdLst>
  <p:sldIdLst>
    <p:sldId id="256" r:id="rId2"/>
    <p:sldId id="257" r:id="rId3"/>
    <p:sldId id="815" r:id="rId4"/>
    <p:sldId id="532" r:id="rId5"/>
    <p:sldId id="816" r:id="rId6"/>
    <p:sldId id="519" r:id="rId7"/>
    <p:sldId id="521" r:id="rId8"/>
    <p:sldId id="522" r:id="rId9"/>
    <p:sldId id="510" r:id="rId10"/>
    <p:sldId id="259" r:id="rId11"/>
    <p:sldId id="260" r:id="rId12"/>
    <p:sldId id="261" r:id="rId13"/>
    <p:sldId id="263" r:id="rId14"/>
    <p:sldId id="264" r:id="rId15"/>
    <p:sldId id="262" r:id="rId16"/>
    <p:sldId id="265" r:id="rId17"/>
    <p:sldId id="294" r:id="rId18"/>
    <p:sldId id="817" r:id="rId19"/>
    <p:sldId id="268" r:id="rId20"/>
    <p:sldId id="269" r:id="rId21"/>
    <p:sldId id="271" r:id="rId22"/>
    <p:sldId id="272" r:id="rId23"/>
    <p:sldId id="266" r:id="rId24"/>
    <p:sldId id="279" r:id="rId25"/>
    <p:sldId id="270" r:id="rId26"/>
    <p:sldId id="273" r:id="rId27"/>
    <p:sldId id="282" r:id="rId28"/>
    <p:sldId id="296" r:id="rId29"/>
    <p:sldId id="278" r:id="rId30"/>
    <p:sldId id="277" r:id="rId31"/>
    <p:sldId id="298" r:id="rId32"/>
    <p:sldId id="295" r:id="rId33"/>
    <p:sldId id="284" r:id="rId34"/>
    <p:sldId id="287" r:id="rId35"/>
    <p:sldId id="293" r:id="rId36"/>
  </p:sldIdLst>
  <p:sldSz cx="18288000" cy="10287000"/>
  <p:notesSz cx="6858000" cy="9144000"/>
  <p:embeddedFontLs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Canva Sans" panose="020B0604020202020204" charset="0"/>
      <p:regular r:id="rId45"/>
    </p:embeddedFont>
    <p:embeddedFont>
      <p:font typeface="Galvji" panose="020B0604020202020204" charset="0"/>
      <p:regular r:id="rId46"/>
    </p:embeddedFont>
    <p:embeddedFont>
      <p:font typeface="League Spartan" panose="020B0604020202020204" charset="0"/>
      <p:regular r:id="rId47"/>
    </p:embeddedFont>
    <p:embeddedFont>
      <p:font typeface="Source Sans Pro" panose="020B0503030403020204" pitchFamily="34" charset="0"/>
      <p:regular r:id="rId48"/>
      <p:bold r:id="rId49"/>
      <p:italic r:id="rId50"/>
      <p:boldItalic r:id="rId51"/>
    </p:embeddedFont>
  </p:embeddedFontLst>
  <p:defaultTextStyle>
    <a:defPPr>
      <a:defRPr lang="en-B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16" autoAdjust="0"/>
  </p:normalViewPr>
  <p:slideViewPr>
    <p:cSldViewPr>
      <p:cViewPr varScale="1">
        <p:scale>
          <a:sx n="99" d="100"/>
          <a:sy n="99" d="100"/>
        </p:scale>
        <p:origin x="63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9" d="100"/>
          <a:sy n="89" d="100"/>
        </p:scale>
        <p:origin x="274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062CA4-7DF1-46A5-82D6-9B7DFC70C033}"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E6FDC54F-3C86-48C0-A76F-D517045B729F}">
      <dgm:prSet/>
      <dgm:spPr/>
      <dgm:t>
        <a:bodyPr/>
        <a:lstStyle/>
        <a:p>
          <a:r>
            <a:rPr lang="en-US" dirty="0">
              <a:solidFill>
                <a:schemeClr val="tx1"/>
              </a:solidFill>
            </a:rPr>
            <a:t>Feelings of anxiety, whether chronically present or momentarily, are reduced with physical activity.</a:t>
          </a:r>
        </a:p>
      </dgm:t>
    </dgm:pt>
    <dgm:pt modelId="{DF091F4F-14B3-49F9-9090-9B2A26205010}" type="parTrans" cxnId="{7289469F-88F1-4A77-8D12-AC85EF62A53D}">
      <dgm:prSet/>
      <dgm:spPr/>
      <dgm:t>
        <a:bodyPr/>
        <a:lstStyle/>
        <a:p>
          <a:endParaRPr lang="en-US"/>
        </a:p>
      </dgm:t>
    </dgm:pt>
    <dgm:pt modelId="{100F385E-C897-48B9-BC79-4EF47D28BCEA}" type="sibTrans" cxnId="{7289469F-88F1-4A77-8D12-AC85EF62A53D}">
      <dgm:prSet/>
      <dgm:spPr/>
      <dgm:t>
        <a:bodyPr/>
        <a:lstStyle/>
        <a:p>
          <a:endParaRPr lang="en-US"/>
        </a:p>
      </dgm:t>
    </dgm:pt>
    <dgm:pt modelId="{FEBF58C4-B37D-4324-8624-C81E9EF7D7E4}">
      <dgm:prSet/>
      <dgm:spPr/>
      <dgm:t>
        <a:bodyPr/>
        <a:lstStyle/>
        <a:p>
          <a:r>
            <a:rPr lang="en-US" dirty="0">
              <a:solidFill>
                <a:schemeClr val="tx1"/>
              </a:solidFill>
            </a:rPr>
            <a:t>Perceived quality of life is improved with physical activity.</a:t>
          </a:r>
        </a:p>
      </dgm:t>
    </dgm:pt>
    <dgm:pt modelId="{D5FB6CBE-A27F-4011-8E3D-27841C3BD3A6}" type="parTrans" cxnId="{A8E75259-B793-4974-A52B-D99DA350E017}">
      <dgm:prSet/>
      <dgm:spPr/>
      <dgm:t>
        <a:bodyPr/>
        <a:lstStyle/>
        <a:p>
          <a:endParaRPr lang="en-US"/>
        </a:p>
      </dgm:t>
    </dgm:pt>
    <dgm:pt modelId="{0D30A5D3-0686-4B65-882F-2139996B054B}" type="sibTrans" cxnId="{A8E75259-B793-4974-A52B-D99DA350E017}">
      <dgm:prSet/>
      <dgm:spPr/>
      <dgm:t>
        <a:bodyPr/>
        <a:lstStyle/>
        <a:p>
          <a:endParaRPr lang="en-US"/>
        </a:p>
      </dgm:t>
    </dgm:pt>
    <dgm:pt modelId="{FFB60689-1D73-4342-8177-EB0E9D6B0AC7}">
      <dgm:prSet/>
      <dgm:spPr/>
      <dgm:t>
        <a:bodyPr/>
        <a:lstStyle/>
        <a:p>
          <a:r>
            <a:rPr lang="en-US" dirty="0">
              <a:solidFill>
                <a:schemeClr val="tx1"/>
              </a:solidFill>
            </a:rPr>
            <a:t>Physical function is improved for both young (as young as 3–5 years of age) and old. </a:t>
          </a:r>
        </a:p>
      </dgm:t>
    </dgm:pt>
    <dgm:pt modelId="{A21ACB66-4B2C-4C26-9089-ED358A6E268E}" type="parTrans" cxnId="{D8B63EBE-421E-44EA-AF68-0663E85A51A6}">
      <dgm:prSet/>
      <dgm:spPr/>
      <dgm:t>
        <a:bodyPr/>
        <a:lstStyle/>
        <a:p>
          <a:endParaRPr lang="en-US"/>
        </a:p>
      </dgm:t>
    </dgm:pt>
    <dgm:pt modelId="{B2CB93B8-0BD5-44FD-83F9-6FC76520D92B}" type="sibTrans" cxnId="{D8B63EBE-421E-44EA-AF68-0663E85A51A6}">
      <dgm:prSet/>
      <dgm:spPr/>
      <dgm:t>
        <a:bodyPr/>
        <a:lstStyle/>
        <a:p>
          <a:endParaRPr lang="en-US"/>
        </a:p>
      </dgm:t>
    </dgm:pt>
    <dgm:pt modelId="{31BCB8B0-CCC5-43FA-864E-A3A6CAA5AAD5}">
      <dgm:prSet/>
      <dgm:spPr/>
      <dgm:t>
        <a:bodyPr/>
        <a:lstStyle/>
        <a:p>
          <a:r>
            <a:rPr lang="en-US" dirty="0">
              <a:solidFill>
                <a:schemeClr val="tx1"/>
              </a:solidFill>
            </a:rPr>
            <a:t>In older adults,  physical activity allows for greater physical independence, improved bone health, reduced risk of falls  or injuries from falls in elderly, and the ability to more easily complete tasks of daily living.</a:t>
          </a:r>
        </a:p>
      </dgm:t>
    </dgm:pt>
    <dgm:pt modelId="{6FA5818A-83A5-4D30-AFEA-7B62322189DE}" type="parTrans" cxnId="{3E6672DC-EE72-4DB7-BA3A-C91DA8001AEE}">
      <dgm:prSet/>
      <dgm:spPr/>
      <dgm:t>
        <a:bodyPr/>
        <a:lstStyle/>
        <a:p>
          <a:endParaRPr lang="en-US"/>
        </a:p>
      </dgm:t>
    </dgm:pt>
    <dgm:pt modelId="{8985DED1-A9FB-4C16-A991-C53D5B2992D5}" type="sibTrans" cxnId="{3E6672DC-EE72-4DB7-BA3A-C91DA8001AEE}">
      <dgm:prSet/>
      <dgm:spPr/>
      <dgm:t>
        <a:bodyPr/>
        <a:lstStyle/>
        <a:p>
          <a:endParaRPr lang="en-US"/>
        </a:p>
      </dgm:t>
    </dgm:pt>
    <dgm:pt modelId="{2627C6A3-FEE4-45D5-9347-DB5030FF7AAB}">
      <dgm:prSet/>
      <dgm:spPr/>
      <dgm:t>
        <a:bodyPr/>
        <a:lstStyle/>
        <a:p>
          <a:r>
            <a:rPr lang="en-US" dirty="0">
              <a:solidFill>
                <a:schemeClr val="tx1"/>
              </a:solidFill>
            </a:rPr>
            <a:t>Physical activity reduces the risk of several diseases and improves health.</a:t>
          </a:r>
        </a:p>
      </dgm:t>
    </dgm:pt>
    <dgm:pt modelId="{EDC639BD-0C09-4A1D-A652-CAF69B1DCCFA}" type="parTrans" cxnId="{73BA78A9-765F-4CD5-BC78-FD67AFF6F07A}">
      <dgm:prSet/>
      <dgm:spPr/>
      <dgm:t>
        <a:bodyPr/>
        <a:lstStyle/>
        <a:p>
          <a:endParaRPr lang="en-US"/>
        </a:p>
      </dgm:t>
    </dgm:pt>
    <dgm:pt modelId="{D682613B-6683-49DC-AD93-114BFB2EC568}" type="sibTrans" cxnId="{73BA78A9-765F-4CD5-BC78-FD67AFF6F07A}">
      <dgm:prSet/>
      <dgm:spPr/>
      <dgm:t>
        <a:bodyPr/>
        <a:lstStyle/>
        <a:p>
          <a:endParaRPr lang="en-US"/>
        </a:p>
      </dgm:t>
    </dgm:pt>
    <dgm:pt modelId="{AAEB59B7-31DD-4B67-B6CA-D7BE80C25756}" type="pres">
      <dgm:prSet presAssocID="{E8062CA4-7DF1-46A5-82D6-9B7DFC70C033}" presName="diagram" presStyleCnt="0">
        <dgm:presLayoutVars>
          <dgm:dir/>
          <dgm:resizeHandles val="exact"/>
        </dgm:presLayoutVars>
      </dgm:prSet>
      <dgm:spPr/>
    </dgm:pt>
    <dgm:pt modelId="{CEFB5047-D958-4708-BFDA-8E7A3C71D543}" type="pres">
      <dgm:prSet presAssocID="{E6FDC54F-3C86-48C0-A76F-D517045B729F}" presName="node" presStyleLbl="node1" presStyleIdx="0" presStyleCnt="5">
        <dgm:presLayoutVars>
          <dgm:bulletEnabled val="1"/>
        </dgm:presLayoutVars>
      </dgm:prSet>
      <dgm:spPr/>
    </dgm:pt>
    <dgm:pt modelId="{2480036D-F140-4B08-973B-EC49835578D6}" type="pres">
      <dgm:prSet presAssocID="{100F385E-C897-48B9-BC79-4EF47D28BCEA}" presName="sibTrans" presStyleCnt="0"/>
      <dgm:spPr/>
    </dgm:pt>
    <dgm:pt modelId="{694DC170-93AB-4C8D-8995-1D3351EE8FA2}" type="pres">
      <dgm:prSet presAssocID="{FEBF58C4-B37D-4324-8624-C81E9EF7D7E4}" presName="node" presStyleLbl="node1" presStyleIdx="1" presStyleCnt="5">
        <dgm:presLayoutVars>
          <dgm:bulletEnabled val="1"/>
        </dgm:presLayoutVars>
      </dgm:prSet>
      <dgm:spPr/>
    </dgm:pt>
    <dgm:pt modelId="{F5C55039-01F2-4E1B-A622-13D14C5021D6}" type="pres">
      <dgm:prSet presAssocID="{0D30A5D3-0686-4B65-882F-2139996B054B}" presName="sibTrans" presStyleCnt="0"/>
      <dgm:spPr/>
    </dgm:pt>
    <dgm:pt modelId="{43B435FD-B3B3-4811-BF33-1F7866C5B993}" type="pres">
      <dgm:prSet presAssocID="{FFB60689-1D73-4342-8177-EB0E9D6B0AC7}" presName="node" presStyleLbl="node1" presStyleIdx="2" presStyleCnt="5">
        <dgm:presLayoutVars>
          <dgm:bulletEnabled val="1"/>
        </dgm:presLayoutVars>
      </dgm:prSet>
      <dgm:spPr/>
    </dgm:pt>
    <dgm:pt modelId="{4E952AEA-6524-4B7F-B379-CE7B7A6B7D15}" type="pres">
      <dgm:prSet presAssocID="{B2CB93B8-0BD5-44FD-83F9-6FC76520D92B}" presName="sibTrans" presStyleCnt="0"/>
      <dgm:spPr/>
    </dgm:pt>
    <dgm:pt modelId="{7F2A9646-6768-4155-85E7-67BAAA4F194C}" type="pres">
      <dgm:prSet presAssocID="{31BCB8B0-CCC5-43FA-864E-A3A6CAA5AAD5}" presName="node" presStyleLbl="node1" presStyleIdx="3" presStyleCnt="5">
        <dgm:presLayoutVars>
          <dgm:bulletEnabled val="1"/>
        </dgm:presLayoutVars>
      </dgm:prSet>
      <dgm:spPr/>
    </dgm:pt>
    <dgm:pt modelId="{D128BE56-2D8B-4A1E-9CD2-DADF1AD5DC24}" type="pres">
      <dgm:prSet presAssocID="{8985DED1-A9FB-4C16-A991-C53D5B2992D5}" presName="sibTrans" presStyleCnt="0"/>
      <dgm:spPr/>
    </dgm:pt>
    <dgm:pt modelId="{E95D7E18-FF35-4535-99C4-B32FBA1FB25A}" type="pres">
      <dgm:prSet presAssocID="{2627C6A3-FEE4-45D5-9347-DB5030FF7AAB}" presName="node" presStyleLbl="node1" presStyleIdx="4" presStyleCnt="5">
        <dgm:presLayoutVars>
          <dgm:bulletEnabled val="1"/>
        </dgm:presLayoutVars>
      </dgm:prSet>
      <dgm:spPr/>
    </dgm:pt>
  </dgm:ptLst>
  <dgm:cxnLst>
    <dgm:cxn modelId="{6212F817-3DF0-4F68-B6C5-945300E9F367}" type="presOf" srcId="{FFB60689-1D73-4342-8177-EB0E9D6B0AC7}" destId="{43B435FD-B3B3-4811-BF33-1F7866C5B993}" srcOrd="0" destOrd="0" presId="urn:microsoft.com/office/officeart/2005/8/layout/default"/>
    <dgm:cxn modelId="{9E09B763-EF41-4952-998E-9C2A75366A11}" type="presOf" srcId="{E6FDC54F-3C86-48C0-A76F-D517045B729F}" destId="{CEFB5047-D958-4708-BFDA-8E7A3C71D543}" srcOrd="0" destOrd="0" presId="urn:microsoft.com/office/officeart/2005/8/layout/default"/>
    <dgm:cxn modelId="{57D64F71-D85F-4640-85DB-1006A22530FF}" type="presOf" srcId="{FEBF58C4-B37D-4324-8624-C81E9EF7D7E4}" destId="{694DC170-93AB-4C8D-8995-1D3351EE8FA2}" srcOrd="0" destOrd="0" presId="urn:microsoft.com/office/officeart/2005/8/layout/default"/>
    <dgm:cxn modelId="{1CB34272-43DE-4478-AE9A-83F5B53548A9}" type="presOf" srcId="{2627C6A3-FEE4-45D5-9347-DB5030FF7AAB}" destId="{E95D7E18-FF35-4535-99C4-B32FBA1FB25A}" srcOrd="0" destOrd="0" presId="urn:microsoft.com/office/officeart/2005/8/layout/default"/>
    <dgm:cxn modelId="{A8E75259-B793-4974-A52B-D99DA350E017}" srcId="{E8062CA4-7DF1-46A5-82D6-9B7DFC70C033}" destId="{FEBF58C4-B37D-4324-8624-C81E9EF7D7E4}" srcOrd="1" destOrd="0" parTransId="{D5FB6CBE-A27F-4011-8E3D-27841C3BD3A6}" sibTransId="{0D30A5D3-0686-4B65-882F-2139996B054B}"/>
    <dgm:cxn modelId="{567D4786-D865-4814-A2D0-AE6766CEADF5}" type="presOf" srcId="{31BCB8B0-CCC5-43FA-864E-A3A6CAA5AAD5}" destId="{7F2A9646-6768-4155-85E7-67BAAA4F194C}" srcOrd="0" destOrd="0" presId="urn:microsoft.com/office/officeart/2005/8/layout/default"/>
    <dgm:cxn modelId="{7289469F-88F1-4A77-8D12-AC85EF62A53D}" srcId="{E8062CA4-7DF1-46A5-82D6-9B7DFC70C033}" destId="{E6FDC54F-3C86-48C0-A76F-D517045B729F}" srcOrd="0" destOrd="0" parTransId="{DF091F4F-14B3-49F9-9090-9B2A26205010}" sibTransId="{100F385E-C897-48B9-BC79-4EF47D28BCEA}"/>
    <dgm:cxn modelId="{73BA78A9-765F-4CD5-BC78-FD67AFF6F07A}" srcId="{E8062CA4-7DF1-46A5-82D6-9B7DFC70C033}" destId="{2627C6A3-FEE4-45D5-9347-DB5030FF7AAB}" srcOrd="4" destOrd="0" parTransId="{EDC639BD-0C09-4A1D-A652-CAF69B1DCCFA}" sibTransId="{D682613B-6683-49DC-AD93-114BFB2EC568}"/>
    <dgm:cxn modelId="{D8B63EBE-421E-44EA-AF68-0663E85A51A6}" srcId="{E8062CA4-7DF1-46A5-82D6-9B7DFC70C033}" destId="{FFB60689-1D73-4342-8177-EB0E9D6B0AC7}" srcOrd="2" destOrd="0" parTransId="{A21ACB66-4B2C-4C26-9089-ED358A6E268E}" sibTransId="{B2CB93B8-0BD5-44FD-83F9-6FC76520D92B}"/>
    <dgm:cxn modelId="{3E6672DC-EE72-4DB7-BA3A-C91DA8001AEE}" srcId="{E8062CA4-7DF1-46A5-82D6-9B7DFC70C033}" destId="{31BCB8B0-CCC5-43FA-864E-A3A6CAA5AAD5}" srcOrd="3" destOrd="0" parTransId="{6FA5818A-83A5-4D30-AFEA-7B62322189DE}" sibTransId="{8985DED1-A9FB-4C16-A991-C53D5B2992D5}"/>
    <dgm:cxn modelId="{4DA801E8-1861-4714-80AA-B0797A3384F0}" type="presOf" srcId="{E8062CA4-7DF1-46A5-82D6-9B7DFC70C033}" destId="{AAEB59B7-31DD-4B67-B6CA-D7BE80C25756}" srcOrd="0" destOrd="0" presId="urn:microsoft.com/office/officeart/2005/8/layout/default"/>
    <dgm:cxn modelId="{DCBD972A-3771-4F45-A2BE-3F08AD78BCD3}" type="presParOf" srcId="{AAEB59B7-31DD-4B67-B6CA-D7BE80C25756}" destId="{CEFB5047-D958-4708-BFDA-8E7A3C71D543}" srcOrd="0" destOrd="0" presId="urn:microsoft.com/office/officeart/2005/8/layout/default"/>
    <dgm:cxn modelId="{DB73DC9C-17F8-4C2E-AFB8-3EBECE12A034}" type="presParOf" srcId="{AAEB59B7-31DD-4B67-B6CA-D7BE80C25756}" destId="{2480036D-F140-4B08-973B-EC49835578D6}" srcOrd="1" destOrd="0" presId="urn:microsoft.com/office/officeart/2005/8/layout/default"/>
    <dgm:cxn modelId="{DC11B73C-B2C4-497E-A8A7-03CB1C389BBD}" type="presParOf" srcId="{AAEB59B7-31DD-4B67-B6CA-D7BE80C25756}" destId="{694DC170-93AB-4C8D-8995-1D3351EE8FA2}" srcOrd="2" destOrd="0" presId="urn:microsoft.com/office/officeart/2005/8/layout/default"/>
    <dgm:cxn modelId="{E661C76E-8EBF-4557-94A0-D81750D6B940}" type="presParOf" srcId="{AAEB59B7-31DD-4B67-B6CA-D7BE80C25756}" destId="{F5C55039-01F2-4E1B-A622-13D14C5021D6}" srcOrd="3" destOrd="0" presId="urn:microsoft.com/office/officeart/2005/8/layout/default"/>
    <dgm:cxn modelId="{346EB119-5D3E-406C-A131-FE4D667C87CD}" type="presParOf" srcId="{AAEB59B7-31DD-4B67-B6CA-D7BE80C25756}" destId="{43B435FD-B3B3-4811-BF33-1F7866C5B993}" srcOrd="4" destOrd="0" presId="urn:microsoft.com/office/officeart/2005/8/layout/default"/>
    <dgm:cxn modelId="{89ABAC6C-666E-475E-A506-2BDCECABA640}" type="presParOf" srcId="{AAEB59B7-31DD-4B67-B6CA-D7BE80C25756}" destId="{4E952AEA-6524-4B7F-B379-CE7B7A6B7D15}" srcOrd="5" destOrd="0" presId="urn:microsoft.com/office/officeart/2005/8/layout/default"/>
    <dgm:cxn modelId="{0B2D0DC5-4C33-49F3-8503-3D1D529F27EC}" type="presParOf" srcId="{AAEB59B7-31DD-4B67-B6CA-D7BE80C25756}" destId="{7F2A9646-6768-4155-85E7-67BAAA4F194C}" srcOrd="6" destOrd="0" presId="urn:microsoft.com/office/officeart/2005/8/layout/default"/>
    <dgm:cxn modelId="{132B36E2-0B93-42F1-B840-7077ADB90F4E}" type="presParOf" srcId="{AAEB59B7-31DD-4B67-B6CA-D7BE80C25756}" destId="{D128BE56-2D8B-4A1E-9CD2-DADF1AD5DC24}" srcOrd="7" destOrd="0" presId="urn:microsoft.com/office/officeart/2005/8/layout/default"/>
    <dgm:cxn modelId="{DA39A5E0-11CF-4BCA-A047-D060867C248B}" type="presParOf" srcId="{AAEB59B7-31DD-4B67-B6CA-D7BE80C25756}" destId="{E95D7E18-FF35-4535-99C4-B32FBA1FB25A}"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B5047-D958-4708-BFDA-8E7A3C71D543}">
      <dsp:nvSpPr>
        <dsp:cNvPr id="0" name=""/>
        <dsp:cNvSpPr/>
      </dsp:nvSpPr>
      <dsp:spPr>
        <a:xfrm>
          <a:off x="0" y="409574"/>
          <a:ext cx="5524500" cy="33146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Feelings of anxiety, whether chronically present or momentarily, are reduced with physical activity.</a:t>
          </a:r>
        </a:p>
      </dsp:txBody>
      <dsp:txXfrm>
        <a:off x="0" y="409574"/>
        <a:ext cx="5524500" cy="3314699"/>
      </dsp:txXfrm>
    </dsp:sp>
    <dsp:sp modelId="{694DC170-93AB-4C8D-8995-1D3351EE8FA2}">
      <dsp:nvSpPr>
        <dsp:cNvPr id="0" name=""/>
        <dsp:cNvSpPr/>
      </dsp:nvSpPr>
      <dsp:spPr>
        <a:xfrm>
          <a:off x="6076949" y="409574"/>
          <a:ext cx="5524500" cy="331469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Perceived quality of life is improved with physical activity.</a:t>
          </a:r>
        </a:p>
      </dsp:txBody>
      <dsp:txXfrm>
        <a:off x="6076949" y="409574"/>
        <a:ext cx="5524500" cy="3314699"/>
      </dsp:txXfrm>
    </dsp:sp>
    <dsp:sp modelId="{43B435FD-B3B3-4811-BF33-1F7866C5B993}">
      <dsp:nvSpPr>
        <dsp:cNvPr id="0" name=""/>
        <dsp:cNvSpPr/>
      </dsp:nvSpPr>
      <dsp:spPr>
        <a:xfrm>
          <a:off x="12153900" y="409574"/>
          <a:ext cx="5524500" cy="331469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Physical function is improved for both young (as young as 3–5 years of age) and old. </a:t>
          </a:r>
        </a:p>
      </dsp:txBody>
      <dsp:txXfrm>
        <a:off x="12153900" y="409574"/>
        <a:ext cx="5524500" cy="3314699"/>
      </dsp:txXfrm>
    </dsp:sp>
    <dsp:sp modelId="{7F2A9646-6768-4155-85E7-67BAAA4F194C}">
      <dsp:nvSpPr>
        <dsp:cNvPr id="0" name=""/>
        <dsp:cNvSpPr/>
      </dsp:nvSpPr>
      <dsp:spPr>
        <a:xfrm>
          <a:off x="3038474" y="4276724"/>
          <a:ext cx="5524500" cy="331469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In older adults,  physical activity allows for greater physical independence, improved bone health, reduced risk of falls  or injuries from falls in elderly, and the ability to more easily complete tasks of daily living.</a:t>
          </a:r>
        </a:p>
      </dsp:txBody>
      <dsp:txXfrm>
        <a:off x="3038474" y="4276724"/>
        <a:ext cx="5524500" cy="3314699"/>
      </dsp:txXfrm>
    </dsp:sp>
    <dsp:sp modelId="{E95D7E18-FF35-4535-99C4-B32FBA1FB25A}">
      <dsp:nvSpPr>
        <dsp:cNvPr id="0" name=""/>
        <dsp:cNvSpPr/>
      </dsp:nvSpPr>
      <dsp:spPr>
        <a:xfrm>
          <a:off x="9115425" y="4276725"/>
          <a:ext cx="5524500" cy="331469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Physical activity reduces the risk of several diseases and improves health.</a:t>
          </a:r>
        </a:p>
      </dsp:txBody>
      <dsp:txXfrm>
        <a:off x="9115425" y="4276725"/>
        <a:ext cx="5524500" cy="331469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0EE73A-1023-6D74-09EB-5461AB01F8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D22F0CE-B013-CA44-D287-0728963727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F88AD0-1021-4C3D-A2DE-168CC20A35F6}" type="datetimeFigureOut">
              <a:rPr lang="en-US" smtClean="0"/>
              <a:t>1/5/2024</a:t>
            </a:fld>
            <a:endParaRPr lang="en-US"/>
          </a:p>
        </p:txBody>
      </p:sp>
      <p:sp>
        <p:nvSpPr>
          <p:cNvPr id="4" name="Footer Placeholder 3">
            <a:extLst>
              <a:ext uri="{FF2B5EF4-FFF2-40B4-BE49-F238E27FC236}">
                <a16:creationId xmlns:a16="http://schemas.microsoft.com/office/drawing/2014/main" id="{4B9F49D6-B9A9-78F2-1839-D2E5B2991A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73928E-B16B-AE7A-BFA4-519383382F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633960-508D-442E-8DD2-13E366FF9E20}" type="slidenum">
              <a:rPr lang="en-US" smtClean="0"/>
              <a:t>‹#›</a:t>
            </a:fld>
            <a:endParaRPr lang="en-US"/>
          </a:p>
        </p:txBody>
      </p:sp>
    </p:spTree>
    <p:extLst>
      <p:ext uri="{BB962C8B-B14F-4D97-AF65-F5344CB8AC3E}">
        <p14:creationId xmlns:p14="http://schemas.microsoft.com/office/powerpoint/2010/main" val="44306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05.01.2024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923705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86762F5-6604-F047-80B6-1B88924C1D61}" type="slidenum">
              <a:rPr lang="en-GB" smtClean="0"/>
              <a:t>34</a:t>
            </a:fld>
            <a:endParaRPr lang="en-GB"/>
          </a:p>
        </p:txBody>
      </p:sp>
    </p:spTree>
    <p:extLst>
      <p:ext uri="{BB962C8B-B14F-4D97-AF65-F5344CB8AC3E}">
        <p14:creationId xmlns:p14="http://schemas.microsoft.com/office/powerpoint/2010/main" val="111724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918467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if they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6762F5-6604-F047-80B6-1B88924C1D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59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METHODS Participants included 4,137 apparently healthy adults </a:t>
            </a:r>
          </a:p>
          <a:p>
            <a:r>
              <a:rPr lang="en-US" dirty="0"/>
              <a:t>mean age:42.8   </a:t>
            </a:r>
          </a:p>
          <a:p>
            <a:r>
              <a:rPr lang="en-US" dirty="0"/>
              <a:t>followed for 24 years for mortality. </a:t>
            </a:r>
          </a:p>
          <a:p>
            <a:endParaRPr lang="en-US" dirty="0"/>
          </a:p>
          <a:p>
            <a:r>
              <a:rPr lang="en-US" dirty="0"/>
              <a:t>CRF level (low, moderate, and high) with mortality outcomes.</a:t>
            </a:r>
          </a:p>
          <a:p>
            <a:endParaRPr lang="en-US" dirty="0"/>
          </a:p>
          <a:p>
            <a:r>
              <a:rPr lang="en-US" dirty="0"/>
              <a:t>RESULTS During follow-up, 727 participants died (524 men, 203 women). CPX-derived CRF was inversely related to </a:t>
            </a:r>
            <a:r>
              <a:rPr lang="en-US" dirty="0" err="1"/>
              <a:t>allcause</a:t>
            </a:r>
            <a:r>
              <a:rPr lang="en-US" dirty="0"/>
              <a:t>,</a:t>
            </a:r>
          </a:p>
          <a:p>
            <a:r>
              <a:rPr lang="en-US" dirty="0"/>
              <a:t>CVD, and cancer mortality. Low CRF was associated with higher risk for all-cause (hazard ratio [HR]: 1.73; 95%</a:t>
            </a:r>
          </a:p>
          <a:p>
            <a:r>
              <a:rPr lang="en-US" dirty="0"/>
              <a:t>confidence interval [CI]: 1.20 to 3.50), CVD (HR: 2.27; 95% CI: 1.20 to 3.49), and cancer (HR: 2.07; 95% CI: 1.18 to 3.36)</a:t>
            </a:r>
          </a:p>
          <a:p>
            <a:r>
              <a:rPr lang="en-US" dirty="0"/>
              <a:t>mortality compared with high CRF. Further, each metabolic equivalent increment increase in CRF was associated with a</a:t>
            </a:r>
          </a:p>
          <a:p>
            <a:r>
              <a:rPr lang="en-US" dirty="0"/>
              <a:t>11.6%, 16.1%, and 14.0% reductions in all-cause, CVD, and cancer mortality, respectively.</a:t>
            </a:r>
          </a:p>
          <a:p>
            <a:r>
              <a:rPr lang="en-US" dirty="0"/>
              <a:t>CONCLUSIONS Given the prognostic ability of CPX-derived CRF for all-cause and disease-specific mortality outcomes,</a:t>
            </a:r>
          </a:p>
          <a:p>
            <a:r>
              <a:rPr lang="en-US" dirty="0"/>
              <a:t>its use should be highly considered for apparently healthy populations as it may help to improve the efficacy</a:t>
            </a:r>
          </a:p>
          <a:p>
            <a:r>
              <a:rPr lang="en-US" dirty="0"/>
              <a:t>of the individualized patient risk assessment and guide clinical decisions. (J Am Coll </a:t>
            </a:r>
            <a:r>
              <a:rPr lang="en-US" dirty="0" err="1"/>
              <a:t>Cardiol</a:t>
            </a:r>
            <a:r>
              <a:rPr lang="en-US" dirty="0"/>
              <a:t> 2018;72:2283–92)</a:t>
            </a:r>
          </a:p>
          <a:p>
            <a:r>
              <a:rPr lang="en-US" dirty="0"/>
              <a:t>© 2018 by the American College of Cardiology Foundation.</a:t>
            </a:r>
          </a:p>
          <a:p>
            <a:endParaRPr lang="en-US" dirty="0"/>
          </a:p>
          <a:p>
            <a:r>
              <a:rPr lang="en-US" dirty="0"/>
              <a:t>60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065570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2907361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3737797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4036303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6035435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510748" y="509587"/>
            <a:ext cx="17262902" cy="8628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dirty="0"/>
          </a:p>
        </p:txBody>
      </p:sp>
      <p:sp>
        <p:nvSpPr>
          <p:cNvPr id="10" name="Title 9"/>
          <p:cNvSpPr>
            <a:spLocks noGrp="1"/>
          </p:cNvSpPr>
          <p:nvPr>
            <p:ph type="title"/>
          </p:nvPr>
        </p:nvSpPr>
        <p:spPr>
          <a:xfrm>
            <a:off x="495300" y="7979569"/>
            <a:ext cx="15773400" cy="1988345"/>
          </a:xfrm>
          <a:prstGeom prst="rect">
            <a:avLst/>
          </a:prstGeom>
        </p:spPr>
        <p:txBody>
          <a:bodyPr anchor="b" anchorCtr="0"/>
          <a:lstStyle>
            <a:lvl1pPr>
              <a:defRPr sz="5250"/>
            </a:lvl1pPr>
          </a:lstStyle>
          <a:p>
            <a:r>
              <a:rPr lang="en-US"/>
              <a:t>Click to edit Master title style</a:t>
            </a:r>
            <a:endParaRPr lang="en-BE" dirty="0"/>
          </a:p>
        </p:txBody>
      </p:sp>
      <p:pic>
        <p:nvPicPr>
          <p:cNvPr id="3" name="Picture 2" descr="Logo, icon&#10;&#10;Description automatically generated">
            <a:extLst>
              <a:ext uri="{FF2B5EF4-FFF2-40B4-BE49-F238E27FC236}">
                <a16:creationId xmlns:a16="http://schemas.microsoft.com/office/drawing/2014/main" id="{1E77ECAF-4A2F-4CD4-D83D-2677E8DC30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46437" y="8973740"/>
            <a:ext cx="1022903" cy="1022903"/>
          </a:xfrm>
          <a:prstGeom prst="rect">
            <a:avLst/>
          </a:prstGeom>
        </p:spPr>
      </p:pic>
    </p:spTree>
    <p:extLst>
      <p:ext uri="{BB962C8B-B14F-4D97-AF65-F5344CB8AC3E}">
        <p14:creationId xmlns:p14="http://schemas.microsoft.com/office/powerpoint/2010/main" val="3191510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Links">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19052" y="0"/>
            <a:ext cx="9124949" cy="102870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en-US" noProof="0"/>
              <a:t>Click icon to add picture</a:t>
            </a:r>
            <a:endParaRPr lang="en-BE" noProof="0"/>
          </a:p>
        </p:txBody>
      </p:sp>
      <p:sp>
        <p:nvSpPr>
          <p:cNvPr id="10" name="Title 9"/>
          <p:cNvSpPr>
            <a:spLocks noGrp="1"/>
          </p:cNvSpPr>
          <p:nvPr>
            <p:ph type="title"/>
          </p:nvPr>
        </p:nvSpPr>
        <p:spPr>
          <a:xfrm>
            <a:off x="9486899" y="7979569"/>
            <a:ext cx="7559538" cy="1988345"/>
          </a:xfrm>
          <a:prstGeom prst="rect">
            <a:avLst/>
          </a:prstGeom>
        </p:spPr>
        <p:txBody>
          <a:bodyPr anchor="b" anchorCtr="0"/>
          <a:lstStyle>
            <a:lvl1pPr>
              <a:defRPr sz="5250"/>
            </a:lvl1pPr>
          </a:lstStyle>
          <a:p>
            <a:r>
              <a:rPr lang="en-US"/>
              <a:t>Click to edit Master title style</a:t>
            </a:r>
            <a:endParaRPr lang="en-BE" dirty="0"/>
          </a:p>
        </p:txBody>
      </p:sp>
      <p:sp>
        <p:nvSpPr>
          <p:cNvPr id="3" name="Content Placeholder 1">
            <a:extLst>
              <a:ext uri="{FF2B5EF4-FFF2-40B4-BE49-F238E27FC236}">
                <a16:creationId xmlns:a16="http://schemas.microsoft.com/office/drawing/2014/main" id="{5286EE4C-5F5E-1ED4-114A-D0BAF3BF4BE9}"/>
              </a:ext>
            </a:extLst>
          </p:cNvPr>
          <p:cNvSpPr>
            <a:spLocks noGrp="1"/>
          </p:cNvSpPr>
          <p:nvPr>
            <p:ph sz="half" idx="1"/>
          </p:nvPr>
        </p:nvSpPr>
        <p:spPr>
          <a:xfrm>
            <a:off x="9486899" y="509588"/>
            <a:ext cx="8518950" cy="7469982"/>
          </a:xfrm>
        </p:spPr>
        <p:txBody>
          <a:bodyPr/>
          <a:lstStyle>
            <a:lvl1pPr marL="0" indent="0">
              <a:buNone/>
              <a:defRPr sz="2700"/>
            </a:lvl1pPr>
          </a:lstStyle>
          <a:p>
            <a:pPr lvl="0"/>
            <a:r>
              <a:rPr lang="en-US"/>
              <a:t>Click to edit Master text styles</a:t>
            </a:r>
          </a:p>
        </p:txBody>
      </p:sp>
      <p:pic>
        <p:nvPicPr>
          <p:cNvPr id="2" name="Picture 1" descr="Logo, icon&#10;&#10;Description automatically generated">
            <a:extLst>
              <a:ext uri="{FF2B5EF4-FFF2-40B4-BE49-F238E27FC236}">
                <a16:creationId xmlns:a16="http://schemas.microsoft.com/office/drawing/2014/main" id="{3D08E5B3-EF4F-D41B-686E-3E9DC09552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46437" y="8973740"/>
            <a:ext cx="1022903" cy="1022903"/>
          </a:xfrm>
          <a:prstGeom prst="rect">
            <a:avLst/>
          </a:prstGeom>
        </p:spPr>
      </p:pic>
    </p:spTree>
    <p:extLst>
      <p:ext uri="{BB962C8B-B14F-4D97-AF65-F5344CB8AC3E}">
        <p14:creationId xmlns:p14="http://schemas.microsoft.com/office/powerpoint/2010/main" val="1771636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oto Rechts">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9163052" y="0"/>
            <a:ext cx="9124949" cy="102870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en-US" noProof="0"/>
              <a:t>Click icon to add picture</a:t>
            </a:r>
            <a:endParaRPr lang="en-BE" noProof="0"/>
          </a:p>
        </p:txBody>
      </p:sp>
      <p:sp>
        <p:nvSpPr>
          <p:cNvPr id="4" name="Title 9"/>
          <p:cNvSpPr>
            <a:spLocks noGrp="1"/>
          </p:cNvSpPr>
          <p:nvPr>
            <p:ph type="title"/>
          </p:nvPr>
        </p:nvSpPr>
        <p:spPr>
          <a:xfrm>
            <a:off x="495301" y="7979569"/>
            <a:ext cx="7439561" cy="1988345"/>
          </a:xfrm>
          <a:prstGeom prst="rect">
            <a:avLst/>
          </a:prstGeom>
        </p:spPr>
        <p:txBody>
          <a:bodyPr anchor="b" anchorCtr="0"/>
          <a:lstStyle>
            <a:lvl1pPr>
              <a:defRPr sz="5250"/>
            </a:lvl1pPr>
          </a:lstStyle>
          <a:p>
            <a:r>
              <a:rPr lang="en-US"/>
              <a:t>Click to edit Master title style</a:t>
            </a:r>
            <a:endParaRPr lang="en-BE" dirty="0"/>
          </a:p>
        </p:txBody>
      </p:sp>
      <p:sp>
        <p:nvSpPr>
          <p:cNvPr id="3" name="Content Placeholder 1">
            <a:extLst>
              <a:ext uri="{FF2B5EF4-FFF2-40B4-BE49-F238E27FC236}">
                <a16:creationId xmlns:a16="http://schemas.microsoft.com/office/drawing/2014/main" id="{9CFD90DD-47BE-BC22-199C-0CCCDDCC8E65}"/>
              </a:ext>
            </a:extLst>
          </p:cNvPr>
          <p:cNvSpPr>
            <a:spLocks noGrp="1"/>
          </p:cNvSpPr>
          <p:nvPr>
            <p:ph sz="half" idx="10"/>
          </p:nvPr>
        </p:nvSpPr>
        <p:spPr>
          <a:xfrm>
            <a:off x="495300" y="509588"/>
            <a:ext cx="8518950" cy="7469982"/>
          </a:xfrm>
        </p:spPr>
        <p:txBody>
          <a:bodyPr/>
          <a:lstStyle>
            <a:lvl1pPr marL="0" indent="0">
              <a:buNone/>
              <a:defRPr sz="2700"/>
            </a:lvl1pPr>
          </a:lstStyle>
          <a:p>
            <a:pPr lvl="0"/>
            <a:r>
              <a:rPr lang="en-US"/>
              <a:t>Click to edit Master text styles</a:t>
            </a:r>
          </a:p>
        </p:txBody>
      </p:sp>
      <p:pic>
        <p:nvPicPr>
          <p:cNvPr id="2" name="Picture 1" descr="Logo, icon&#10;&#10;Description automatically generated">
            <a:extLst>
              <a:ext uri="{FF2B5EF4-FFF2-40B4-BE49-F238E27FC236}">
                <a16:creationId xmlns:a16="http://schemas.microsoft.com/office/drawing/2014/main" id="{CDC73468-EC99-718C-C8CF-F16F7B2EF1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4861" y="8973740"/>
            <a:ext cx="1022903" cy="1022903"/>
          </a:xfrm>
          <a:prstGeom prst="rect">
            <a:avLst/>
          </a:prstGeom>
        </p:spPr>
      </p:pic>
    </p:spTree>
    <p:extLst>
      <p:ext uri="{BB962C8B-B14F-4D97-AF65-F5344CB8AC3E}">
        <p14:creationId xmlns:p14="http://schemas.microsoft.com/office/powerpoint/2010/main" val="533750491"/>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foto's">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9143999" y="0"/>
            <a:ext cx="9144002" cy="102870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en-US" noProof="0"/>
              <a:t>Click icon to add picture</a:t>
            </a:r>
            <a:endParaRPr lang="en-BE" noProof="0" dirty="0"/>
          </a:p>
        </p:txBody>
      </p:sp>
      <p:sp>
        <p:nvSpPr>
          <p:cNvPr id="2" name="Picture Placeholder 2"/>
          <p:cNvSpPr>
            <a:spLocks noGrp="1"/>
          </p:cNvSpPr>
          <p:nvPr>
            <p:ph type="pic" idx="10"/>
          </p:nvPr>
        </p:nvSpPr>
        <p:spPr>
          <a:xfrm>
            <a:off x="1" y="0"/>
            <a:ext cx="9124952" cy="102870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en-US" noProof="0"/>
              <a:t>Click icon to add picture</a:t>
            </a:r>
            <a:endParaRPr lang="en-BE" noProof="0" dirty="0"/>
          </a:p>
        </p:txBody>
      </p:sp>
    </p:spTree>
    <p:extLst>
      <p:ext uri="{BB962C8B-B14F-4D97-AF65-F5344CB8AC3E}">
        <p14:creationId xmlns:p14="http://schemas.microsoft.com/office/powerpoint/2010/main" val="958409696"/>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 foto's">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9163089" y="0"/>
            <a:ext cx="9144000" cy="51435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en-US" noProof="0"/>
              <a:t>Click icon to add picture</a:t>
            </a:r>
            <a:endParaRPr lang="en-BE" noProof="0" dirty="0"/>
          </a:p>
        </p:txBody>
      </p:sp>
      <p:sp>
        <p:nvSpPr>
          <p:cNvPr id="2" name="Picture Placeholder 2"/>
          <p:cNvSpPr>
            <a:spLocks noGrp="1"/>
          </p:cNvSpPr>
          <p:nvPr>
            <p:ph type="pic" idx="10"/>
          </p:nvPr>
        </p:nvSpPr>
        <p:spPr>
          <a:xfrm>
            <a:off x="1" y="0"/>
            <a:ext cx="9124913" cy="51435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en-US" noProof="0"/>
              <a:t>Click icon to add picture</a:t>
            </a:r>
            <a:endParaRPr lang="en-BE" noProof="0" dirty="0"/>
          </a:p>
        </p:txBody>
      </p:sp>
      <p:sp>
        <p:nvSpPr>
          <p:cNvPr id="3" name="Picture Placeholder 2"/>
          <p:cNvSpPr>
            <a:spLocks noGrp="1"/>
          </p:cNvSpPr>
          <p:nvPr>
            <p:ph type="pic" idx="11"/>
          </p:nvPr>
        </p:nvSpPr>
        <p:spPr>
          <a:xfrm>
            <a:off x="9163089" y="5150223"/>
            <a:ext cx="9144000" cy="51435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en-US" noProof="0"/>
              <a:t>Click icon to add picture</a:t>
            </a:r>
            <a:endParaRPr lang="en-BE" noProof="0" dirty="0"/>
          </a:p>
        </p:txBody>
      </p:sp>
      <p:sp>
        <p:nvSpPr>
          <p:cNvPr id="4" name="Picture Placeholder 2"/>
          <p:cNvSpPr>
            <a:spLocks noGrp="1"/>
          </p:cNvSpPr>
          <p:nvPr>
            <p:ph type="pic" idx="12"/>
          </p:nvPr>
        </p:nvSpPr>
        <p:spPr>
          <a:xfrm>
            <a:off x="0" y="5150223"/>
            <a:ext cx="9143997" cy="51435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en-US" noProof="0"/>
              <a:t>Click icon to add picture</a:t>
            </a:r>
            <a:endParaRPr lang="en-BE" noProof="0" dirty="0"/>
          </a:p>
        </p:txBody>
      </p:sp>
    </p:spTree>
    <p:extLst>
      <p:ext uri="{BB962C8B-B14F-4D97-AF65-F5344CB8AC3E}">
        <p14:creationId xmlns:p14="http://schemas.microsoft.com/office/powerpoint/2010/main" val="3459135728"/>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 foto centraal">
    <p:bg>
      <p:bgPr>
        <a:solidFill>
          <a:srgbClr val="24211F"/>
        </a:solidFill>
        <a:effectLst/>
      </p:bgPr>
    </p:bg>
    <p:spTree>
      <p:nvGrpSpPr>
        <p:cNvPr id="1" name=""/>
        <p:cNvGrpSpPr/>
        <p:nvPr/>
      </p:nvGrpSpPr>
      <p:grpSpPr>
        <a:xfrm>
          <a:off x="0" y="0"/>
          <a:ext cx="0" cy="0"/>
          <a:chOff x="0" y="0"/>
          <a:chExt cx="0" cy="0"/>
        </a:xfrm>
      </p:grpSpPr>
      <p:sp>
        <p:nvSpPr>
          <p:cNvPr id="2" name="Picture Placeholder 2"/>
          <p:cNvSpPr>
            <a:spLocks noGrp="1"/>
          </p:cNvSpPr>
          <p:nvPr>
            <p:ph type="pic" idx="10"/>
          </p:nvPr>
        </p:nvSpPr>
        <p:spPr>
          <a:xfrm>
            <a:off x="3890972" y="2264149"/>
            <a:ext cx="10506057" cy="5758703"/>
          </a:xfrm>
        </p:spPr>
        <p:txBody>
          <a:bodyPr rtlCol="0">
            <a:normAutofit/>
          </a:bodyPr>
          <a:lstStyle>
            <a:lvl1pPr marL="0" indent="0">
              <a:buNone/>
              <a:defRPr sz="4800">
                <a:solidFill>
                  <a:srgbClr val="E6E1DC"/>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en-US" noProof="0"/>
              <a:t>Click icon to add picture</a:t>
            </a:r>
            <a:endParaRPr lang="en-BE" noProof="0" dirty="0"/>
          </a:p>
        </p:txBody>
      </p:sp>
      <p:sp>
        <p:nvSpPr>
          <p:cNvPr id="5" name="Title 9"/>
          <p:cNvSpPr>
            <a:spLocks noGrp="1"/>
          </p:cNvSpPr>
          <p:nvPr>
            <p:ph type="title"/>
          </p:nvPr>
        </p:nvSpPr>
        <p:spPr>
          <a:xfrm>
            <a:off x="495300" y="7979569"/>
            <a:ext cx="15773400" cy="1988345"/>
          </a:xfrm>
          <a:prstGeom prst="rect">
            <a:avLst/>
          </a:prstGeom>
        </p:spPr>
        <p:txBody>
          <a:bodyPr anchor="b" anchorCtr="0"/>
          <a:lstStyle>
            <a:lvl1pPr>
              <a:defRPr sz="5250">
                <a:solidFill>
                  <a:srgbClr val="E6E1DC"/>
                </a:solidFill>
              </a:defRPr>
            </a:lvl1pPr>
          </a:lstStyle>
          <a:p>
            <a:r>
              <a:rPr lang="en-US"/>
              <a:t>Click to edit Master title style</a:t>
            </a:r>
            <a:endParaRPr lang="en-BE" dirty="0"/>
          </a:p>
        </p:txBody>
      </p:sp>
      <p:pic>
        <p:nvPicPr>
          <p:cNvPr id="3" name="Picture 2" descr="Logo, icon&#10;&#10;Description automatically generated">
            <a:extLst>
              <a:ext uri="{FF2B5EF4-FFF2-40B4-BE49-F238E27FC236}">
                <a16:creationId xmlns:a16="http://schemas.microsoft.com/office/drawing/2014/main" id="{241FED04-99B4-5F2B-9C22-B3ADEFFF9F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46437" y="8973740"/>
            <a:ext cx="1022903" cy="1022903"/>
          </a:xfrm>
          <a:prstGeom prst="rect">
            <a:avLst/>
          </a:prstGeom>
        </p:spPr>
      </p:pic>
    </p:spTree>
    <p:extLst>
      <p:ext uri="{BB962C8B-B14F-4D97-AF65-F5344CB8AC3E}">
        <p14:creationId xmlns:p14="http://schemas.microsoft.com/office/powerpoint/2010/main" val="1705218193"/>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6_1 foto centraal">
    <p:bg>
      <p:bgPr>
        <a:solidFill>
          <a:srgbClr val="24211F"/>
        </a:solidFill>
        <a:effectLst/>
      </p:bgPr>
    </p:bg>
    <p:spTree>
      <p:nvGrpSpPr>
        <p:cNvPr id="1" name=""/>
        <p:cNvGrpSpPr/>
        <p:nvPr/>
      </p:nvGrpSpPr>
      <p:grpSpPr>
        <a:xfrm>
          <a:off x="0" y="0"/>
          <a:ext cx="0" cy="0"/>
          <a:chOff x="0" y="0"/>
          <a:chExt cx="0" cy="0"/>
        </a:xfrm>
      </p:grpSpPr>
      <p:sp>
        <p:nvSpPr>
          <p:cNvPr id="2" name="Picture Placeholder 2"/>
          <p:cNvSpPr>
            <a:spLocks noGrp="1"/>
          </p:cNvSpPr>
          <p:nvPr>
            <p:ph type="pic" idx="10"/>
          </p:nvPr>
        </p:nvSpPr>
        <p:spPr>
          <a:xfrm>
            <a:off x="3890972" y="2264149"/>
            <a:ext cx="10506057" cy="5758703"/>
          </a:xfrm>
        </p:spPr>
        <p:txBody>
          <a:bodyPr rtlCol="0">
            <a:normAutofit/>
          </a:bodyPr>
          <a:lstStyle>
            <a:lvl1pPr marL="0" indent="0">
              <a:buNone/>
              <a:defRPr sz="4800">
                <a:solidFill>
                  <a:srgbClr val="E6E1DC"/>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en-US" noProof="0"/>
              <a:t>Click icon to add picture</a:t>
            </a:r>
            <a:endParaRPr lang="en-BE" noProof="0" dirty="0"/>
          </a:p>
        </p:txBody>
      </p:sp>
      <p:sp>
        <p:nvSpPr>
          <p:cNvPr id="5" name="Title 9"/>
          <p:cNvSpPr>
            <a:spLocks noGrp="1"/>
          </p:cNvSpPr>
          <p:nvPr>
            <p:ph type="title"/>
          </p:nvPr>
        </p:nvSpPr>
        <p:spPr>
          <a:xfrm>
            <a:off x="495300" y="7979569"/>
            <a:ext cx="15773400" cy="1988345"/>
          </a:xfrm>
          <a:prstGeom prst="rect">
            <a:avLst/>
          </a:prstGeom>
        </p:spPr>
        <p:txBody>
          <a:bodyPr anchor="b" anchorCtr="0"/>
          <a:lstStyle>
            <a:lvl1pPr>
              <a:defRPr sz="5250">
                <a:solidFill>
                  <a:srgbClr val="E6E1DC"/>
                </a:solidFill>
              </a:defRPr>
            </a:lvl1pPr>
          </a:lstStyle>
          <a:p>
            <a:r>
              <a:rPr lang="en-US"/>
              <a:t>Click to edit Master title style</a:t>
            </a:r>
            <a:endParaRPr lang="en-BE" dirty="0"/>
          </a:p>
        </p:txBody>
      </p:sp>
      <p:sp>
        <p:nvSpPr>
          <p:cNvPr id="4" name="TextBox 3">
            <a:extLst>
              <a:ext uri="{FF2B5EF4-FFF2-40B4-BE49-F238E27FC236}">
                <a16:creationId xmlns:a16="http://schemas.microsoft.com/office/drawing/2014/main" id="{96565264-AAE1-3983-A929-0561E618E771}"/>
              </a:ext>
            </a:extLst>
          </p:cNvPr>
          <p:cNvSpPr txBox="1">
            <a:spLocks noChangeArrowheads="1"/>
          </p:cNvSpPr>
          <p:nvPr/>
        </p:nvSpPr>
        <p:spPr bwMode="auto">
          <a:xfrm>
            <a:off x="8958073" y="8558923"/>
            <a:ext cx="8960645" cy="148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lnSpc>
                <a:spcPct val="80000"/>
              </a:lnSpc>
            </a:pPr>
            <a:r>
              <a:rPr lang="en-BE" altLang="en-BE" sz="3750" dirty="0">
                <a:solidFill>
                  <a:schemeClr val="bg1"/>
                </a:solidFill>
                <a:latin typeface="Galvji" panose="020B0504020202020204" pitchFamily="34" charset="77"/>
              </a:rPr>
              <a:t>YOUR</a:t>
            </a:r>
            <a:br>
              <a:rPr lang="en-BE" altLang="en-BE" sz="3750" dirty="0">
                <a:solidFill>
                  <a:schemeClr val="bg1"/>
                </a:solidFill>
                <a:latin typeface="Galvji" panose="020B0504020202020204" pitchFamily="34" charset="77"/>
              </a:rPr>
            </a:br>
            <a:r>
              <a:rPr lang="en-BE" altLang="en-BE" sz="3750" dirty="0">
                <a:solidFill>
                  <a:schemeClr val="bg1"/>
                </a:solidFill>
                <a:latin typeface="Galvji" panose="020B0504020202020204" pitchFamily="34" charset="77"/>
              </a:rPr>
              <a:t>EMPOWERED</a:t>
            </a:r>
            <a:br>
              <a:rPr lang="en-BE" altLang="en-BE" sz="3750" dirty="0">
                <a:solidFill>
                  <a:schemeClr val="bg1"/>
                </a:solidFill>
                <a:latin typeface="Galvji" panose="020B0504020202020204" pitchFamily="34" charset="77"/>
              </a:rPr>
            </a:br>
            <a:r>
              <a:rPr lang="en-BE" altLang="en-BE" sz="3750" dirty="0">
                <a:solidFill>
                  <a:schemeClr val="bg1"/>
                </a:solidFill>
                <a:latin typeface="Galvji" panose="020B0504020202020204" pitchFamily="34" charset="77"/>
              </a:rPr>
              <a:t>YOU</a:t>
            </a:r>
          </a:p>
        </p:txBody>
      </p:sp>
    </p:spTree>
    <p:extLst>
      <p:ext uri="{BB962C8B-B14F-4D97-AF65-F5344CB8AC3E}">
        <p14:creationId xmlns:p14="http://schemas.microsoft.com/office/powerpoint/2010/main" val="3075471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1 foto centraal">
    <p:bg>
      <p:bgPr>
        <a:solidFill>
          <a:srgbClr val="24211F"/>
        </a:solidFill>
        <a:effectLst/>
      </p:bgPr>
    </p:bg>
    <p:spTree>
      <p:nvGrpSpPr>
        <p:cNvPr id="1" name=""/>
        <p:cNvGrpSpPr/>
        <p:nvPr/>
      </p:nvGrpSpPr>
      <p:grpSpPr>
        <a:xfrm>
          <a:off x="0" y="0"/>
          <a:ext cx="0" cy="0"/>
          <a:chOff x="0" y="0"/>
          <a:chExt cx="0" cy="0"/>
        </a:xfrm>
      </p:grpSpPr>
      <p:sp>
        <p:nvSpPr>
          <p:cNvPr id="2" name="Picture Placeholder 2"/>
          <p:cNvSpPr>
            <a:spLocks noGrp="1"/>
          </p:cNvSpPr>
          <p:nvPr>
            <p:ph type="pic" idx="10"/>
          </p:nvPr>
        </p:nvSpPr>
        <p:spPr>
          <a:xfrm>
            <a:off x="0" y="2"/>
            <a:ext cx="18288000" cy="10286997"/>
          </a:xfrm>
        </p:spPr>
        <p:txBody>
          <a:bodyPr rtlCol="0">
            <a:normAutofit/>
          </a:bodyPr>
          <a:lstStyle>
            <a:lvl1pPr marL="0" indent="0">
              <a:buNone/>
              <a:defRPr sz="4800">
                <a:solidFill>
                  <a:srgbClr val="E6E1DC"/>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en-US" noProof="0"/>
              <a:t>Click icon to add picture</a:t>
            </a:r>
            <a:endParaRPr lang="en-BE" noProof="0" dirty="0"/>
          </a:p>
        </p:txBody>
      </p:sp>
    </p:spTree>
    <p:extLst>
      <p:ext uri="{BB962C8B-B14F-4D97-AF65-F5344CB8AC3E}">
        <p14:creationId xmlns:p14="http://schemas.microsoft.com/office/powerpoint/2010/main" val="2921670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1015" y="449193"/>
            <a:ext cx="8515349" cy="1235868"/>
          </a:xfrm>
        </p:spPr>
        <p:txBody>
          <a:bodyPr anchor="b"/>
          <a:lstStyle>
            <a:lvl1pPr marL="0" indent="0" algn="ctr">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481015" y="1943101"/>
            <a:ext cx="8515349" cy="73413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dirty="0"/>
          </a:p>
        </p:txBody>
      </p:sp>
      <p:sp>
        <p:nvSpPr>
          <p:cNvPr id="5" name="Text Placeholder 4"/>
          <p:cNvSpPr>
            <a:spLocks noGrp="1"/>
          </p:cNvSpPr>
          <p:nvPr>
            <p:ph type="body" sz="quarter" idx="3"/>
          </p:nvPr>
        </p:nvSpPr>
        <p:spPr>
          <a:xfrm>
            <a:off x="9258299" y="449193"/>
            <a:ext cx="8515349" cy="1235868"/>
          </a:xfrm>
        </p:spPr>
        <p:txBody>
          <a:bodyPr anchor="b"/>
          <a:lstStyle>
            <a:lvl1pPr marL="0" indent="0" algn="ctr">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299" y="1943101"/>
            <a:ext cx="8515349" cy="73413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dirty="0"/>
          </a:p>
        </p:txBody>
      </p:sp>
      <p:sp>
        <p:nvSpPr>
          <p:cNvPr id="14" name="Title 9"/>
          <p:cNvSpPr>
            <a:spLocks noGrp="1"/>
          </p:cNvSpPr>
          <p:nvPr>
            <p:ph type="title"/>
          </p:nvPr>
        </p:nvSpPr>
        <p:spPr>
          <a:xfrm>
            <a:off x="495300" y="7979569"/>
            <a:ext cx="15773400" cy="1988345"/>
          </a:xfrm>
          <a:prstGeom prst="rect">
            <a:avLst/>
          </a:prstGeom>
        </p:spPr>
        <p:txBody>
          <a:bodyPr anchor="b" anchorCtr="0"/>
          <a:lstStyle>
            <a:lvl1pPr>
              <a:defRPr sz="5250"/>
            </a:lvl1pPr>
          </a:lstStyle>
          <a:p>
            <a:r>
              <a:rPr lang="en-US"/>
              <a:t>Click to edit Master title style</a:t>
            </a:r>
            <a:endParaRPr lang="en-BE" dirty="0"/>
          </a:p>
        </p:txBody>
      </p:sp>
      <p:pic>
        <p:nvPicPr>
          <p:cNvPr id="2" name="Picture 1" descr="Logo, icon&#10;&#10;Description automatically generated">
            <a:extLst>
              <a:ext uri="{FF2B5EF4-FFF2-40B4-BE49-F238E27FC236}">
                <a16:creationId xmlns:a16="http://schemas.microsoft.com/office/drawing/2014/main" id="{369FBDCD-9378-6BB4-ED5A-ADA0795943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46437" y="8973740"/>
            <a:ext cx="1022903" cy="1022903"/>
          </a:xfrm>
          <a:prstGeom prst="rect">
            <a:avLst/>
          </a:prstGeom>
        </p:spPr>
      </p:pic>
    </p:spTree>
    <p:extLst>
      <p:ext uri="{BB962C8B-B14F-4D97-AF65-F5344CB8AC3E}">
        <p14:creationId xmlns:p14="http://schemas.microsoft.com/office/powerpoint/2010/main" val="3637108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idde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1171575"/>
            <a:ext cx="11887200" cy="7943850"/>
          </a:xfrm>
        </p:spPr>
        <p:txBody>
          <a:bodyPr anchor="ctr"/>
          <a:lstStyle>
            <a:lvl1pPr marL="342900" indent="-342900">
              <a:buFont typeface="System Font Regular"/>
              <a:buChar char="—"/>
              <a:defRPr/>
            </a:lvl1pPr>
            <a:lvl2pPr marL="1028700" indent="-342900">
              <a:buFont typeface="System Font Regular"/>
              <a:buChar char="—"/>
              <a:defRPr/>
            </a:lvl2pPr>
            <a:lvl3pPr marL="1714500" indent="-342900">
              <a:buFont typeface="System Font Regular"/>
              <a:buChar char="—"/>
              <a:defRPr/>
            </a:lvl3pPr>
            <a:lvl4pPr marL="2400300" indent="-342900">
              <a:buFont typeface="System Font Regular"/>
              <a:buChar char="—"/>
              <a:defRPr/>
            </a:lvl4pPr>
            <a:lvl5pPr marL="3086100" indent="-3429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dirty="0"/>
          </a:p>
        </p:txBody>
      </p:sp>
      <p:sp>
        <p:nvSpPr>
          <p:cNvPr id="11" name="Title 9"/>
          <p:cNvSpPr>
            <a:spLocks noGrp="1"/>
          </p:cNvSpPr>
          <p:nvPr>
            <p:ph type="title"/>
          </p:nvPr>
        </p:nvSpPr>
        <p:spPr>
          <a:xfrm>
            <a:off x="495300" y="7979569"/>
            <a:ext cx="15773400" cy="1988345"/>
          </a:xfrm>
          <a:prstGeom prst="rect">
            <a:avLst/>
          </a:prstGeom>
        </p:spPr>
        <p:txBody>
          <a:bodyPr anchor="b" anchorCtr="0"/>
          <a:lstStyle>
            <a:lvl1pPr>
              <a:defRPr sz="5250"/>
            </a:lvl1pPr>
          </a:lstStyle>
          <a:p>
            <a:r>
              <a:rPr lang="en-US"/>
              <a:t>Click to edit Master title style</a:t>
            </a:r>
            <a:endParaRPr lang="en-BE" dirty="0"/>
          </a:p>
        </p:txBody>
      </p:sp>
      <p:pic>
        <p:nvPicPr>
          <p:cNvPr id="2" name="Picture 1" descr="Logo, icon&#10;&#10;Description automatically generated">
            <a:extLst>
              <a:ext uri="{FF2B5EF4-FFF2-40B4-BE49-F238E27FC236}">
                <a16:creationId xmlns:a16="http://schemas.microsoft.com/office/drawing/2014/main" id="{3072E476-233A-1DAC-43A6-CA8B4F2C87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46437" y="8973740"/>
            <a:ext cx="1022903" cy="1022903"/>
          </a:xfrm>
          <a:prstGeom prst="rect">
            <a:avLst/>
          </a:prstGeom>
        </p:spPr>
      </p:pic>
    </p:spTree>
    <p:extLst>
      <p:ext uri="{BB962C8B-B14F-4D97-AF65-F5344CB8AC3E}">
        <p14:creationId xmlns:p14="http://schemas.microsoft.com/office/powerpoint/2010/main" val="914675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ekst midd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35AE52-EE8E-8829-F9C6-5EEC5C54CDC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7275" y="-1371600"/>
            <a:ext cx="8184357"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5C83503-E961-EA87-8EF7-730F548365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39413" y="6050757"/>
            <a:ext cx="8377238" cy="5855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200400" y="1171575"/>
            <a:ext cx="11887200" cy="7943850"/>
          </a:xfrm>
        </p:spPr>
        <p:txBody>
          <a:bodyPr anchor="ctr"/>
          <a:lstStyle>
            <a:lvl1pPr marL="342900" indent="-342900">
              <a:buFont typeface="System Font Regular"/>
              <a:buChar char="—"/>
              <a:defRPr sz="5400"/>
            </a:lvl1pPr>
            <a:lvl2pPr marL="1028700" indent="-342900">
              <a:buFont typeface="System Font Regular"/>
              <a:buChar char="—"/>
              <a:defRPr sz="4200"/>
            </a:lvl2pPr>
            <a:lvl3pPr marL="1714500" indent="-342900">
              <a:buFont typeface="System Font Regular"/>
              <a:buChar char="—"/>
              <a:defRPr/>
            </a:lvl3pPr>
            <a:lvl4pPr marL="2400300" indent="-342900">
              <a:buFont typeface="System Font Regular"/>
              <a:buChar char="—"/>
              <a:defRPr/>
            </a:lvl4pPr>
            <a:lvl5pPr marL="3086100" indent="-3429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dirty="0"/>
          </a:p>
        </p:txBody>
      </p:sp>
      <p:pic>
        <p:nvPicPr>
          <p:cNvPr id="5" name="Picture 4" descr="Logo, icon&#10;&#10;Description automatically generated">
            <a:extLst>
              <a:ext uri="{FF2B5EF4-FFF2-40B4-BE49-F238E27FC236}">
                <a16:creationId xmlns:a16="http://schemas.microsoft.com/office/drawing/2014/main" id="{16020335-1FCE-21DA-60D6-65EF646E89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635" y="8973740"/>
            <a:ext cx="1022903" cy="1022903"/>
          </a:xfrm>
          <a:prstGeom prst="rect">
            <a:avLst/>
          </a:prstGeom>
        </p:spPr>
      </p:pic>
    </p:spTree>
    <p:extLst>
      <p:ext uri="{BB962C8B-B14F-4D97-AF65-F5344CB8AC3E}">
        <p14:creationId xmlns:p14="http://schemas.microsoft.com/office/powerpoint/2010/main" val="342649461"/>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510748" y="509587"/>
            <a:ext cx="17262902" cy="8628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dirty="0"/>
          </a:p>
        </p:txBody>
      </p:sp>
      <p:sp>
        <p:nvSpPr>
          <p:cNvPr id="10" name="Title 9"/>
          <p:cNvSpPr>
            <a:spLocks noGrp="1"/>
          </p:cNvSpPr>
          <p:nvPr>
            <p:ph type="title"/>
          </p:nvPr>
        </p:nvSpPr>
        <p:spPr>
          <a:xfrm>
            <a:off x="495300" y="7979569"/>
            <a:ext cx="15773400" cy="1988345"/>
          </a:xfrm>
          <a:prstGeom prst="rect">
            <a:avLst/>
          </a:prstGeom>
        </p:spPr>
        <p:txBody>
          <a:bodyPr anchor="b" anchorCtr="0"/>
          <a:lstStyle>
            <a:lvl1pPr>
              <a:defRPr sz="5250"/>
            </a:lvl1pPr>
          </a:lstStyle>
          <a:p>
            <a:r>
              <a:rPr lang="en-US"/>
              <a:t>Click to edit Master title style</a:t>
            </a:r>
            <a:endParaRPr lang="en-BE" dirty="0"/>
          </a:p>
        </p:txBody>
      </p:sp>
      <p:sp>
        <p:nvSpPr>
          <p:cNvPr id="2" name="TextBox 3">
            <a:extLst>
              <a:ext uri="{FF2B5EF4-FFF2-40B4-BE49-F238E27FC236}">
                <a16:creationId xmlns:a16="http://schemas.microsoft.com/office/drawing/2014/main" id="{275B4A6F-FFE6-7A07-C780-7A32254EE3B7}"/>
              </a:ext>
            </a:extLst>
          </p:cNvPr>
          <p:cNvSpPr txBox="1">
            <a:spLocks noChangeArrowheads="1"/>
          </p:cNvSpPr>
          <p:nvPr/>
        </p:nvSpPr>
        <p:spPr bwMode="auto">
          <a:xfrm>
            <a:off x="8958073" y="8558923"/>
            <a:ext cx="8960645" cy="148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lnSpc>
                <a:spcPct val="80000"/>
              </a:lnSpc>
            </a:pPr>
            <a:r>
              <a:rPr lang="en-BE" altLang="en-BE" sz="3750" dirty="0">
                <a:latin typeface="Galvji" panose="020B0504020202020204" pitchFamily="34" charset="77"/>
              </a:rPr>
              <a:t>YOUR</a:t>
            </a:r>
            <a:br>
              <a:rPr lang="en-BE" altLang="en-BE" sz="3750" dirty="0">
                <a:latin typeface="Galvji" panose="020B0504020202020204" pitchFamily="34" charset="77"/>
              </a:rPr>
            </a:br>
            <a:r>
              <a:rPr lang="en-BE" altLang="en-BE" sz="3750" dirty="0">
                <a:latin typeface="Galvji" panose="020B0504020202020204" pitchFamily="34" charset="77"/>
              </a:rPr>
              <a:t>EMPOWERED</a:t>
            </a:r>
            <a:br>
              <a:rPr lang="en-BE" altLang="en-BE" sz="3750" dirty="0">
                <a:latin typeface="Galvji" panose="020B0504020202020204" pitchFamily="34" charset="77"/>
              </a:rPr>
            </a:br>
            <a:r>
              <a:rPr lang="en-BE" altLang="en-BE" sz="3750" dirty="0">
                <a:latin typeface="Galvji" panose="020B0504020202020204" pitchFamily="34" charset="77"/>
              </a:rPr>
              <a:t>YOU</a:t>
            </a:r>
          </a:p>
        </p:txBody>
      </p:sp>
    </p:spTree>
    <p:extLst>
      <p:ext uri="{BB962C8B-B14F-4D97-AF65-F5344CB8AC3E}">
        <p14:creationId xmlns:p14="http://schemas.microsoft.com/office/powerpoint/2010/main" val="1246432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Tekst midden">
    <p:bg>
      <p:bgPr>
        <a:solidFill>
          <a:srgbClr val="24211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53E19E-A9EE-2577-3A81-169A5C9E47D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7275" y="-1371600"/>
            <a:ext cx="8184357"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C5AA04B-E369-5E32-034D-7DE899CC92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39413" y="6050757"/>
            <a:ext cx="8377238" cy="5855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200400" y="1171575"/>
            <a:ext cx="11887200" cy="7943850"/>
          </a:xfrm>
        </p:spPr>
        <p:txBody>
          <a:bodyPr anchor="ctr"/>
          <a:lstStyle>
            <a:lvl1pPr marL="342900" indent="-342900">
              <a:buFont typeface="System Font Regular"/>
              <a:buChar char="—"/>
              <a:defRPr sz="5400">
                <a:solidFill>
                  <a:schemeClr val="bg1"/>
                </a:solidFill>
              </a:defRPr>
            </a:lvl1pPr>
            <a:lvl2pPr marL="1028700" indent="-342900">
              <a:buFont typeface="System Font Regular"/>
              <a:buChar char="—"/>
              <a:defRPr sz="4200">
                <a:solidFill>
                  <a:schemeClr val="bg1"/>
                </a:solidFill>
              </a:defRPr>
            </a:lvl2pPr>
            <a:lvl3pPr marL="1714500" indent="-342900">
              <a:buFont typeface="System Font Regular"/>
              <a:buChar char="—"/>
              <a:defRPr>
                <a:solidFill>
                  <a:schemeClr val="bg1"/>
                </a:solidFill>
              </a:defRPr>
            </a:lvl3pPr>
            <a:lvl4pPr marL="2400300" indent="-342900">
              <a:buFont typeface="System Font Regular"/>
              <a:buChar char="—"/>
              <a:defRPr>
                <a:solidFill>
                  <a:schemeClr val="bg1"/>
                </a:solidFill>
              </a:defRPr>
            </a:lvl4pPr>
            <a:lvl5pPr marL="3086100" indent="-342900">
              <a:buFont typeface="System Font Regular"/>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dirty="0"/>
          </a:p>
        </p:txBody>
      </p:sp>
      <p:pic>
        <p:nvPicPr>
          <p:cNvPr id="5" name="Picture 4" descr="Logo, icon&#10;&#10;Description automatically generated">
            <a:extLst>
              <a:ext uri="{FF2B5EF4-FFF2-40B4-BE49-F238E27FC236}">
                <a16:creationId xmlns:a16="http://schemas.microsoft.com/office/drawing/2014/main" id="{4B2F939D-F176-96D6-C393-1665FC7E5F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635" y="8973740"/>
            <a:ext cx="1022903" cy="1022903"/>
          </a:xfrm>
          <a:prstGeom prst="rect">
            <a:avLst/>
          </a:prstGeom>
        </p:spPr>
      </p:pic>
    </p:spTree>
    <p:extLst>
      <p:ext uri="{BB962C8B-B14F-4D97-AF65-F5344CB8AC3E}">
        <p14:creationId xmlns:p14="http://schemas.microsoft.com/office/powerpoint/2010/main" val="2079678749"/>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Tekst midd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F521A-711B-A69A-5A44-264C00B1C2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7275" y="-1352550"/>
            <a:ext cx="8184357"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45194BB-CF8A-CA35-DECD-EE574A2F2F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06075" y="6029325"/>
            <a:ext cx="8410575"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200400" y="1171575"/>
            <a:ext cx="11887200" cy="7943850"/>
          </a:xfrm>
        </p:spPr>
        <p:txBody>
          <a:bodyPr anchor="ctr"/>
          <a:lstStyle>
            <a:lvl1pPr marL="342900" indent="-342900">
              <a:buFont typeface="System Font Regular"/>
              <a:buChar char="—"/>
              <a:defRPr sz="5400"/>
            </a:lvl1pPr>
            <a:lvl2pPr marL="1028700" indent="-342900">
              <a:buFont typeface="System Font Regular"/>
              <a:buChar char="—"/>
              <a:defRPr sz="4200"/>
            </a:lvl2pPr>
            <a:lvl3pPr marL="1714500" indent="-342900">
              <a:buFont typeface="System Font Regular"/>
              <a:buChar char="—"/>
              <a:defRPr/>
            </a:lvl3pPr>
            <a:lvl4pPr marL="2400300" indent="-342900">
              <a:buFont typeface="System Font Regular"/>
              <a:buChar char="—"/>
              <a:defRPr/>
            </a:lvl4pPr>
            <a:lvl5pPr marL="3086100" indent="-3429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dirty="0"/>
          </a:p>
        </p:txBody>
      </p:sp>
      <p:pic>
        <p:nvPicPr>
          <p:cNvPr id="5" name="Picture 4" descr="Logo, icon&#10;&#10;Description automatically generated">
            <a:extLst>
              <a:ext uri="{FF2B5EF4-FFF2-40B4-BE49-F238E27FC236}">
                <a16:creationId xmlns:a16="http://schemas.microsoft.com/office/drawing/2014/main" id="{D92C49B3-0377-8A1A-8A6D-40728656A5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635" y="8973740"/>
            <a:ext cx="1022903" cy="1022903"/>
          </a:xfrm>
          <a:prstGeom prst="rect">
            <a:avLst/>
          </a:prstGeom>
        </p:spPr>
      </p:pic>
    </p:spTree>
    <p:extLst>
      <p:ext uri="{BB962C8B-B14F-4D97-AF65-F5344CB8AC3E}">
        <p14:creationId xmlns:p14="http://schemas.microsoft.com/office/powerpoint/2010/main" val="1385682102"/>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Tekst midden">
    <p:bg>
      <p:bgPr>
        <a:solidFill>
          <a:srgbClr val="24211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25989C-AA53-E7F5-3912-F2DB4300F8E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7275" y="-1352550"/>
            <a:ext cx="8184357"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3E82FF3-DD76-CEE1-87DB-7A8C47B54A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06075" y="6029325"/>
            <a:ext cx="8410575"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200400" y="1171575"/>
            <a:ext cx="11887200" cy="7943850"/>
          </a:xfrm>
        </p:spPr>
        <p:txBody>
          <a:bodyPr anchor="ctr"/>
          <a:lstStyle>
            <a:lvl1pPr marL="342900" indent="-342900">
              <a:buFont typeface="System Font Regular"/>
              <a:buChar char="—"/>
              <a:defRPr sz="5400">
                <a:solidFill>
                  <a:schemeClr val="bg1"/>
                </a:solidFill>
              </a:defRPr>
            </a:lvl1pPr>
            <a:lvl2pPr marL="1028700" indent="-342900">
              <a:buFont typeface="System Font Regular"/>
              <a:buChar char="—"/>
              <a:defRPr sz="4200">
                <a:solidFill>
                  <a:schemeClr val="bg1"/>
                </a:solidFill>
              </a:defRPr>
            </a:lvl2pPr>
            <a:lvl3pPr marL="1714500" indent="-342900">
              <a:buFont typeface="System Font Regular"/>
              <a:buChar char="—"/>
              <a:defRPr>
                <a:solidFill>
                  <a:schemeClr val="bg1"/>
                </a:solidFill>
              </a:defRPr>
            </a:lvl3pPr>
            <a:lvl4pPr marL="2400300" indent="-342900">
              <a:buFont typeface="System Font Regular"/>
              <a:buChar char="—"/>
              <a:defRPr>
                <a:solidFill>
                  <a:schemeClr val="bg1"/>
                </a:solidFill>
              </a:defRPr>
            </a:lvl4pPr>
            <a:lvl5pPr marL="3086100" indent="-342900">
              <a:buFont typeface="System Font Regular"/>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dirty="0"/>
          </a:p>
        </p:txBody>
      </p:sp>
      <p:pic>
        <p:nvPicPr>
          <p:cNvPr id="5" name="Picture 4" descr="Logo, icon&#10;&#10;Description automatically generated">
            <a:extLst>
              <a:ext uri="{FF2B5EF4-FFF2-40B4-BE49-F238E27FC236}">
                <a16:creationId xmlns:a16="http://schemas.microsoft.com/office/drawing/2014/main" id="{6DE856AF-A5A1-D3BB-CDCB-EB656AE38D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635" y="8973740"/>
            <a:ext cx="1022903" cy="1022903"/>
          </a:xfrm>
          <a:prstGeom prst="rect">
            <a:avLst/>
          </a:prstGeom>
        </p:spPr>
      </p:pic>
    </p:spTree>
    <p:extLst>
      <p:ext uri="{BB962C8B-B14F-4D97-AF65-F5344CB8AC3E}">
        <p14:creationId xmlns:p14="http://schemas.microsoft.com/office/powerpoint/2010/main" val="3429332697"/>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elpagina - 1">
    <p:spTree>
      <p:nvGrpSpPr>
        <p:cNvPr id="1" name=""/>
        <p:cNvGrpSpPr/>
        <p:nvPr/>
      </p:nvGrpSpPr>
      <p:grpSpPr>
        <a:xfrm>
          <a:off x="0" y="0"/>
          <a:ext cx="0" cy="0"/>
          <a:chOff x="0" y="0"/>
          <a:chExt cx="0" cy="0"/>
        </a:xfrm>
      </p:grpSpPr>
      <p:pic>
        <p:nvPicPr>
          <p:cNvPr id="2" name="Picture 1" descr="Icon&#10;&#10;Description automatically generated with medium confidence">
            <a:extLst>
              <a:ext uri="{FF2B5EF4-FFF2-40B4-BE49-F238E27FC236}">
                <a16:creationId xmlns:a16="http://schemas.microsoft.com/office/drawing/2014/main" id="{FA3A02C4-B514-F825-90CF-DE142A34009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870" y="0"/>
            <a:ext cx="18480882"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285750" y="8055769"/>
            <a:ext cx="15773400" cy="1988345"/>
          </a:xfrm>
          <a:prstGeom prst="rect">
            <a:avLst/>
          </a:prstGeom>
        </p:spPr>
        <p:txBody>
          <a:bodyPr anchor="b" anchorCtr="0"/>
          <a:lstStyle>
            <a:lvl1pPr>
              <a:defRPr sz="8250"/>
            </a:lvl1pPr>
          </a:lstStyle>
          <a:p>
            <a:r>
              <a:rPr lang="en-US"/>
              <a:t>Click to edit Master title style</a:t>
            </a:r>
            <a:endParaRPr lang="en-BE" dirty="0"/>
          </a:p>
        </p:txBody>
      </p:sp>
      <p:pic>
        <p:nvPicPr>
          <p:cNvPr id="7" name="Picture 6" descr="A picture containing icon&#10;&#10;Description automatically generated">
            <a:extLst>
              <a:ext uri="{FF2B5EF4-FFF2-40B4-BE49-F238E27FC236}">
                <a16:creationId xmlns:a16="http://schemas.microsoft.com/office/drawing/2014/main" id="{382989E6-05FF-D6A7-C33B-DC551DC3C5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24261" y="8951564"/>
            <a:ext cx="1067252" cy="1067252"/>
          </a:xfrm>
          <a:prstGeom prst="rect">
            <a:avLst/>
          </a:prstGeom>
        </p:spPr>
      </p:pic>
      <p:sp>
        <p:nvSpPr>
          <p:cNvPr id="3" name="TextBox 3">
            <a:extLst>
              <a:ext uri="{FF2B5EF4-FFF2-40B4-BE49-F238E27FC236}">
                <a16:creationId xmlns:a16="http://schemas.microsoft.com/office/drawing/2014/main" id="{C234BD77-179A-AE28-80F2-E88770C6F2C9}"/>
              </a:ext>
            </a:extLst>
          </p:cNvPr>
          <p:cNvSpPr txBox="1">
            <a:spLocks noChangeArrowheads="1"/>
          </p:cNvSpPr>
          <p:nvPr/>
        </p:nvSpPr>
        <p:spPr bwMode="auto">
          <a:xfrm>
            <a:off x="328613" y="397670"/>
            <a:ext cx="8960645" cy="148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80000"/>
              </a:lnSpc>
            </a:pPr>
            <a:r>
              <a:rPr lang="en-BE" altLang="en-BE" sz="3750" dirty="0">
                <a:latin typeface="Galvji" panose="020B0504020202020204" pitchFamily="34" charset="77"/>
              </a:rPr>
              <a:t>YOUR</a:t>
            </a:r>
            <a:br>
              <a:rPr lang="en-BE" altLang="en-BE" sz="3750" dirty="0">
                <a:latin typeface="Galvji" panose="020B0504020202020204" pitchFamily="34" charset="77"/>
              </a:rPr>
            </a:br>
            <a:r>
              <a:rPr lang="en-BE" altLang="en-BE" sz="3750" dirty="0">
                <a:latin typeface="Galvji" panose="020B0504020202020204" pitchFamily="34" charset="77"/>
              </a:rPr>
              <a:t>EMPOWERED</a:t>
            </a:r>
            <a:br>
              <a:rPr lang="en-BE" altLang="en-BE" sz="3750" dirty="0">
                <a:latin typeface="Galvji" panose="020B0504020202020204" pitchFamily="34" charset="77"/>
              </a:rPr>
            </a:br>
            <a:r>
              <a:rPr lang="en-BE" altLang="en-BE" sz="3750" dirty="0">
                <a:latin typeface="Galvji" panose="020B0504020202020204" pitchFamily="34" charset="77"/>
              </a:rPr>
              <a:t>YOU</a:t>
            </a:r>
          </a:p>
        </p:txBody>
      </p:sp>
    </p:spTree>
    <p:extLst>
      <p:ext uri="{BB962C8B-B14F-4D97-AF65-F5344CB8AC3E}">
        <p14:creationId xmlns:p14="http://schemas.microsoft.com/office/powerpoint/2010/main" val="1449141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elpagina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A62939-AEA9-B002-693D-BAD59D20FB5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294" y="0"/>
            <a:ext cx="18421352"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9"/>
          <p:cNvSpPr>
            <a:spLocks noGrp="1"/>
          </p:cNvSpPr>
          <p:nvPr>
            <p:ph type="title"/>
          </p:nvPr>
        </p:nvSpPr>
        <p:spPr>
          <a:xfrm>
            <a:off x="285750" y="8055769"/>
            <a:ext cx="15773400" cy="1988345"/>
          </a:xfrm>
          <a:prstGeom prst="rect">
            <a:avLst/>
          </a:prstGeom>
        </p:spPr>
        <p:txBody>
          <a:bodyPr anchor="b" anchorCtr="0"/>
          <a:lstStyle>
            <a:lvl1pPr>
              <a:defRPr sz="8250"/>
            </a:lvl1pPr>
          </a:lstStyle>
          <a:p>
            <a:r>
              <a:rPr lang="en-US"/>
              <a:t>Click to edit Master title style</a:t>
            </a:r>
            <a:endParaRPr lang="en-BE" dirty="0"/>
          </a:p>
        </p:txBody>
      </p:sp>
      <p:pic>
        <p:nvPicPr>
          <p:cNvPr id="3" name="Picture 2" descr="A picture containing icon&#10;&#10;Description automatically generated">
            <a:extLst>
              <a:ext uri="{FF2B5EF4-FFF2-40B4-BE49-F238E27FC236}">
                <a16:creationId xmlns:a16="http://schemas.microsoft.com/office/drawing/2014/main" id="{41B42140-0826-91C5-2436-0B3319AC5A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24261" y="8951564"/>
            <a:ext cx="1067252" cy="1067252"/>
          </a:xfrm>
          <a:prstGeom prst="rect">
            <a:avLst/>
          </a:prstGeom>
        </p:spPr>
      </p:pic>
      <p:sp>
        <p:nvSpPr>
          <p:cNvPr id="4" name="TextBox 3">
            <a:extLst>
              <a:ext uri="{FF2B5EF4-FFF2-40B4-BE49-F238E27FC236}">
                <a16:creationId xmlns:a16="http://schemas.microsoft.com/office/drawing/2014/main" id="{2E341953-6CDD-BCD6-2800-77E76974FEB8}"/>
              </a:ext>
            </a:extLst>
          </p:cNvPr>
          <p:cNvSpPr txBox="1">
            <a:spLocks noChangeArrowheads="1"/>
          </p:cNvSpPr>
          <p:nvPr/>
        </p:nvSpPr>
        <p:spPr bwMode="auto">
          <a:xfrm>
            <a:off x="328613" y="397670"/>
            <a:ext cx="8960645" cy="148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80000"/>
              </a:lnSpc>
            </a:pPr>
            <a:r>
              <a:rPr lang="en-BE" altLang="en-BE" sz="3750" dirty="0">
                <a:latin typeface="Galvji" panose="020B0504020202020204" pitchFamily="34" charset="77"/>
              </a:rPr>
              <a:t>YOUR</a:t>
            </a:r>
            <a:br>
              <a:rPr lang="en-BE" altLang="en-BE" sz="3750" dirty="0">
                <a:latin typeface="Galvji" panose="020B0504020202020204" pitchFamily="34" charset="77"/>
              </a:rPr>
            </a:br>
            <a:r>
              <a:rPr lang="en-BE" altLang="en-BE" sz="3750" dirty="0">
                <a:latin typeface="Galvji" panose="020B0504020202020204" pitchFamily="34" charset="77"/>
              </a:rPr>
              <a:t>EMPOWERED</a:t>
            </a:r>
            <a:br>
              <a:rPr lang="en-BE" altLang="en-BE" sz="3750" dirty="0">
                <a:latin typeface="Galvji" panose="020B0504020202020204" pitchFamily="34" charset="77"/>
              </a:rPr>
            </a:br>
            <a:r>
              <a:rPr lang="en-BE" altLang="en-BE" sz="3750" dirty="0">
                <a:latin typeface="Galvji" panose="020B0504020202020204" pitchFamily="34" charset="77"/>
              </a:rPr>
              <a:t>YOU</a:t>
            </a:r>
          </a:p>
        </p:txBody>
      </p:sp>
    </p:spTree>
    <p:extLst>
      <p:ext uri="{BB962C8B-B14F-4D97-AF65-F5344CB8AC3E}">
        <p14:creationId xmlns:p14="http://schemas.microsoft.com/office/powerpoint/2010/main" val="2297057095"/>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elpagina - 3">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E2929D24-9763-989F-9D24-1EBAC1EFB2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82"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9"/>
          <p:cNvSpPr>
            <a:spLocks noGrp="1"/>
          </p:cNvSpPr>
          <p:nvPr>
            <p:ph type="title"/>
          </p:nvPr>
        </p:nvSpPr>
        <p:spPr>
          <a:xfrm>
            <a:off x="285750" y="8055769"/>
            <a:ext cx="15773400" cy="1988345"/>
          </a:xfrm>
          <a:prstGeom prst="rect">
            <a:avLst/>
          </a:prstGeom>
        </p:spPr>
        <p:txBody>
          <a:bodyPr anchor="b" anchorCtr="0"/>
          <a:lstStyle>
            <a:lvl1pPr>
              <a:defRPr sz="8250"/>
            </a:lvl1pPr>
          </a:lstStyle>
          <a:p>
            <a:r>
              <a:rPr lang="en-US"/>
              <a:t>Click to edit Master title style</a:t>
            </a:r>
            <a:endParaRPr lang="en-BE" dirty="0"/>
          </a:p>
        </p:txBody>
      </p:sp>
      <p:pic>
        <p:nvPicPr>
          <p:cNvPr id="4" name="Picture 3" descr="A picture containing icon&#10;&#10;Description automatically generated">
            <a:extLst>
              <a:ext uri="{FF2B5EF4-FFF2-40B4-BE49-F238E27FC236}">
                <a16:creationId xmlns:a16="http://schemas.microsoft.com/office/drawing/2014/main" id="{81485BA0-174C-6C7A-F74F-8ADBBA2FC4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24261" y="8951564"/>
            <a:ext cx="1067252" cy="1067252"/>
          </a:xfrm>
          <a:prstGeom prst="rect">
            <a:avLst/>
          </a:prstGeom>
        </p:spPr>
      </p:pic>
      <p:sp>
        <p:nvSpPr>
          <p:cNvPr id="5" name="TextBox 3">
            <a:extLst>
              <a:ext uri="{FF2B5EF4-FFF2-40B4-BE49-F238E27FC236}">
                <a16:creationId xmlns:a16="http://schemas.microsoft.com/office/drawing/2014/main" id="{6F92C834-11EC-9276-DD5F-8C3F588DE57D}"/>
              </a:ext>
            </a:extLst>
          </p:cNvPr>
          <p:cNvSpPr txBox="1">
            <a:spLocks noChangeArrowheads="1"/>
          </p:cNvSpPr>
          <p:nvPr/>
        </p:nvSpPr>
        <p:spPr bwMode="auto">
          <a:xfrm>
            <a:off x="328613" y="397670"/>
            <a:ext cx="8960645" cy="148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80000"/>
              </a:lnSpc>
            </a:pPr>
            <a:r>
              <a:rPr lang="en-BE" altLang="en-BE" sz="3750" dirty="0">
                <a:latin typeface="Galvji" panose="020B0504020202020204" pitchFamily="34" charset="77"/>
              </a:rPr>
              <a:t>YOUR</a:t>
            </a:r>
            <a:br>
              <a:rPr lang="en-BE" altLang="en-BE" sz="3750" dirty="0">
                <a:latin typeface="Galvji" panose="020B0504020202020204" pitchFamily="34" charset="77"/>
              </a:rPr>
            </a:br>
            <a:r>
              <a:rPr lang="en-BE" altLang="en-BE" sz="3750" dirty="0">
                <a:latin typeface="Galvji" panose="020B0504020202020204" pitchFamily="34" charset="77"/>
              </a:rPr>
              <a:t>EMPOWERED</a:t>
            </a:r>
            <a:br>
              <a:rPr lang="en-BE" altLang="en-BE" sz="3750" dirty="0">
                <a:latin typeface="Galvji" panose="020B0504020202020204" pitchFamily="34" charset="77"/>
              </a:rPr>
            </a:br>
            <a:r>
              <a:rPr lang="en-BE" altLang="en-BE" sz="3750" dirty="0">
                <a:latin typeface="Galvji" panose="020B0504020202020204" pitchFamily="34" charset="77"/>
              </a:rPr>
              <a:t>YOU</a:t>
            </a:r>
          </a:p>
        </p:txBody>
      </p:sp>
    </p:spTree>
    <p:extLst>
      <p:ext uri="{BB962C8B-B14F-4D97-AF65-F5344CB8AC3E}">
        <p14:creationId xmlns:p14="http://schemas.microsoft.com/office/powerpoint/2010/main" val="3243534434"/>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elpagina - 4">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4BB719F3-5BF4-8EEC-7F7D-AE757188FC9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82"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9"/>
          <p:cNvSpPr>
            <a:spLocks noGrp="1"/>
          </p:cNvSpPr>
          <p:nvPr>
            <p:ph type="title"/>
          </p:nvPr>
        </p:nvSpPr>
        <p:spPr>
          <a:xfrm>
            <a:off x="285750" y="8055769"/>
            <a:ext cx="15773400" cy="1988345"/>
          </a:xfrm>
          <a:prstGeom prst="rect">
            <a:avLst/>
          </a:prstGeom>
        </p:spPr>
        <p:txBody>
          <a:bodyPr anchor="b" anchorCtr="0"/>
          <a:lstStyle>
            <a:lvl1pPr>
              <a:defRPr sz="8250"/>
            </a:lvl1pPr>
          </a:lstStyle>
          <a:p>
            <a:r>
              <a:rPr lang="en-US"/>
              <a:t>Click to edit Master title style</a:t>
            </a:r>
            <a:endParaRPr lang="en-BE" dirty="0"/>
          </a:p>
        </p:txBody>
      </p:sp>
      <p:pic>
        <p:nvPicPr>
          <p:cNvPr id="4" name="Picture 3" descr="A picture containing icon&#10;&#10;Description automatically generated">
            <a:extLst>
              <a:ext uri="{FF2B5EF4-FFF2-40B4-BE49-F238E27FC236}">
                <a16:creationId xmlns:a16="http://schemas.microsoft.com/office/drawing/2014/main" id="{3EA1169E-98E3-F9B0-D8CC-87B1979C21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24261" y="8951564"/>
            <a:ext cx="1067252" cy="1067252"/>
          </a:xfrm>
          <a:prstGeom prst="rect">
            <a:avLst/>
          </a:prstGeom>
        </p:spPr>
      </p:pic>
      <p:sp>
        <p:nvSpPr>
          <p:cNvPr id="5" name="TextBox 3">
            <a:extLst>
              <a:ext uri="{FF2B5EF4-FFF2-40B4-BE49-F238E27FC236}">
                <a16:creationId xmlns:a16="http://schemas.microsoft.com/office/drawing/2014/main" id="{C88E21C9-CE02-9803-7668-CF9EC1752339}"/>
              </a:ext>
            </a:extLst>
          </p:cNvPr>
          <p:cNvSpPr txBox="1">
            <a:spLocks noChangeArrowheads="1"/>
          </p:cNvSpPr>
          <p:nvPr/>
        </p:nvSpPr>
        <p:spPr bwMode="auto">
          <a:xfrm>
            <a:off x="328613" y="397670"/>
            <a:ext cx="8960645" cy="148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80000"/>
              </a:lnSpc>
            </a:pPr>
            <a:r>
              <a:rPr lang="en-BE" altLang="en-BE" sz="3750" dirty="0">
                <a:latin typeface="Galvji" panose="020B0504020202020204" pitchFamily="34" charset="77"/>
              </a:rPr>
              <a:t>YOUR</a:t>
            </a:r>
            <a:br>
              <a:rPr lang="en-BE" altLang="en-BE" sz="3750" dirty="0">
                <a:latin typeface="Galvji" panose="020B0504020202020204" pitchFamily="34" charset="77"/>
              </a:rPr>
            </a:br>
            <a:r>
              <a:rPr lang="en-BE" altLang="en-BE" sz="3750" dirty="0">
                <a:latin typeface="Galvji" panose="020B0504020202020204" pitchFamily="34" charset="77"/>
              </a:rPr>
              <a:t>EMPOWERED</a:t>
            </a:r>
            <a:br>
              <a:rPr lang="en-BE" altLang="en-BE" sz="3750" dirty="0">
                <a:latin typeface="Galvji" panose="020B0504020202020204" pitchFamily="34" charset="77"/>
              </a:rPr>
            </a:br>
            <a:r>
              <a:rPr lang="en-BE" altLang="en-BE" sz="3750" dirty="0">
                <a:latin typeface="Galvji" panose="020B0504020202020204" pitchFamily="34" charset="77"/>
              </a:rPr>
              <a:t>YOU</a:t>
            </a:r>
          </a:p>
        </p:txBody>
      </p:sp>
    </p:spTree>
    <p:extLst>
      <p:ext uri="{BB962C8B-B14F-4D97-AF65-F5344CB8AC3E}">
        <p14:creationId xmlns:p14="http://schemas.microsoft.com/office/powerpoint/2010/main" val="707686309"/>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elpagina - 5">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93C545E1-BFA2-BD99-C0A0-65DAD718C66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82"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9"/>
          <p:cNvSpPr>
            <a:spLocks noGrp="1"/>
          </p:cNvSpPr>
          <p:nvPr>
            <p:ph type="title"/>
          </p:nvPr>
        </p:nvSpPr>
        <p:spPr>
          <a:xfrm>
            <a:off x="285750" y="8055769"/>
            <a:ext cx="15773400" cy="1988345"/>
          </a:xfrm>
          <a:prstGeom prst="rect">
            <a:avLst/>
          </a:prstGeom>
        </p:spPr>
        <p:txBody>
          <a:bodyPr anchor="b" anchorCtr="0"/>
          <a:lstStyle>
            <a:lvl1pPr>
              <a:defRPr sz="8250"/>
            </a:lvl1pPr>
          </a:lstStyle>
          <a:p>
            <a:r>
              <a:rPr lang="en-US"/>
              <a:t>Click to edit Master title style</a:t>
            </a:r>
            <a:endParaRPr lang="en-BE" dirty="0"/>
          </a:p>
        </p:txBody>
      </p:sp>
      <p:pic>
        <p:nvPicPr>
          <p:cNvPr id="4" name="Picture 3" descr="A picture containing icon&#10;&#10;Description automatically generated">
            <a:extLst>
              <a:ext uri="{FF2B5EF4-FFF2-40B4-BE49-F238E27FC236}">
                <a16:creationId xmlns:a16="http://schemas.microsoft.com/office/drawing/2014/main" id="{4D940E3F-3A1E-0DEA-E710-55F2D778FA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24261" y="8951564"/>
            <a:ext cx="1067252" cy="1067252"/>
          </a:xfrm>
          <a:prstGeom prst="rect">
            <a:avLst/>
          </a:prstGeom>
        </p:spPr>
      </p:pic>
      <p:sp>
        <p:nvSpPr>
          <p:cNvPr id="5" name="TextBox 3">
            <a:extLst>
              <a:ext uri="{FF2B5EF4-FFF2-40B4-BE49-F238E27FC236}">
                <a16:creationId xmlns:a16="http://schemas.microsoft.com/office/drawing/2014/main" id="{F3ACCDAB-4514-5956-D04A-CA3869EFA125}"/>
              </a:ext>
            </a:extLst>
          </p:cNvPr>
          <p:cNvSpPr txBox="1">
            <a:spLocks noChangeArrowheads="1"/>
          </p:cNvSpPr>
          <p:nvPr/>
        </p:nvSpPr>
        <p:spPr bwMode="auto">
          <a:xfrm>
            <a:off x="328613" y="397670"/>
            <a:ext cx="8960645" cy="148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80000"/>
              </a:lnSpc>
            </a:pPr>
            <a:r>
              <a:rPr lang="en-BE" altLang="en-BE" sz="3750" dirty="0">
                <a:latin typeface="Galvji" panose="020B0504020202020204" pitchFamily="34" charset="77"/>
              </a:rPr>
              <a:t>YOUR</a:t>
            </a:r>
            <a:br>
              <a:rPr lang="en-BE" altLang="en-BE" sz="3750" dirty="0">
                <a:latin typeface="Galvji" panose="020B0504020202020204" pitchFamily="34" charset="77"/>
              </a:rPr>
            </a:br>
            <a:r>
              <a:rPr lang="en-BE" altLang="en-BE" sz="3750" dirty="0">
                <a:latin typeface="Galvji" panose="020B0504020202020204" pitchFamily="34" charset="77"/>
              </a:rPr>
              <a:t>EMPOWERED</a:t>
            </a:r>
            <a:br>
              <a:rPr lang="en-BE" altLang="en-BE" sz="3750" dirty="0">
                <a:latin typeface="Galvji" panose="020B0504020202020204" pitchFamily="34" charset="77"/>
              </a:rPr>
            </a:br>
            <a:r>
              <a:rPr lang="en-BE" altLang="en-BE" sz="3750" dirty="0">
                <a:latin typeface="Galvji" panose="020B0504020202020204" pitchFamily="34" charset="77"/>
              </a:rPr>
              <a:t>YOU</a:t>
            </a:r>
          </a:p>
        </p:txBody>
      </p:sp>
    </p:spTree>
    <p:extLst>
      <p:ext uri="{BB962C8B-B14F-4D97-AF65-F5344CB8AC3E}">
        <p14:creationId xmlns:p14="http://schemas.microsoft.com/office/powerpoint/2010/main" val="4055288421"/>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Laatste slide">
    <p:bg>
      <p:bgPr>
        <a:solidFill>
          <a:srgbClr val="24211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B285DD-84D7-906A-84C8-089D6CED3CBB}"/>
              </a:ext>
            </a:extLst>
          </p:cNvPr>
          <p:cNvSpPr txBox="1">
            <a:spLocks noChangeArrowheads="1"/>
          </p:cNvSpPr>
          <p:nvPr/>
        </p:nvSpPr>
        <p:spPr bwMode="auto">
          <a:xfrm>
            <a:off x="328613" y="397670"/>
            <a:ext cx="8960645" cy="148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80000"/>
              </a:lnSpc>
            </a:pPr>
            <a:r>
              <a:rPr lang="en-BE" altLang="en-BE" sz="3750">
                <a:solidFill>
                  <a:srgbClr val="E6E1DC"/>
                </a:solidFill>
                <a:latin typeface="Galvji" panose="020B0504020202020204" pitchFamily="34" charset="77"/>
              </a:rPr>
              <a:t>YOUR</a:t>
            </a:r>
            <a:br>
              <a:rPr lang="en-BE" altLang="en-BE" sz="3750">
                <a:solidFill>
                  <a:srgbClr val="E6E1DC"/>
                </a:solidFill>
                <a:latin typeface="Galvji" panose="020B0504020202020204" pitchFamily="34" charset="77"/>
              </a:rPr>
            </a:br>
            <a:r>
              <a:rPr lang="en-BE" altLang="en-BE" sz="3750">
                <a:solidFill>
                  <a:srgbClr val="E6E1DC"/>
                </a:solidFill>
                <a:latin typeface="Galvji" panose="020B0504020202020204" pitchFamily="34" charset="77"/>
              </a:rPr>
              <a:t>EMPOWERED</a:t>
            </a:r>
            <a:br>
              <a:rPr lang="en-BE" altLang="en-BE" sz="3750">
                <a:solidFill>
                  <a:srgbClr val="E6E1DC"/>
                </a:solidFill>
                <a:latin typeface="Galvji" panose="020B0504020202020204" pitchFamily="34" charset="77"/>
              </a:rPr>
            </a:br>
            <a:r>
              <a:rPr lang="en-BE" altLang="en-BE" sz="3750">
                <a:solidFill>
                  <a:srgbClr val="E6E1DC"/>
                </a:solidFill>
                <a:latin typeface="Galvji" panose="020B0504020202020204" pitchFamily="34" charset="77"/>
              </a:rPr>
              <a:t>YOU</a:t>
            </a:r>
          </a:p>
        </p:txBody>
      </p:sp>
      <p:sp>
        <p:nvSpPr>
          <p:cNvPr id="3" name="TextBox 3">
            <a:extLst>
              <a:ext uri="{FF2B5EF4-FFF2-40B4-BE49-F238E27FC236}">
                <a16:creationId xmlns:a16="http://schemas.microsoft.com/office/drawing/2014/main" id="{29A1F44B-FA19-F09A-942F-C07A2D7440CD}"/>
              </a:ext>
            </a:extLst>
          </p:cNvPr>
          <p:cNvSpPr txBox="1">
            <a:spLocks noChangeArrowheads="1"/>
          </p:cNvSpPr>
          <p:nvPr/>
        </p:nvSpPr>
        <p:spPr bwMode="auto">
          <a:xfrm>
            <a:off x="8998744" y="9031452"/>
            <a:ext cx="8960643" cy="102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lnSpc>
                <a:spcPct val="80000"/>
              </a:lnSpc>
            </a:pPr>
            <a:r>
              <a:rPr lang="en-BE" altLang="en-BE" sz="3750">
                <a:solidFill>
                  <a:srgbClr val="E6E1DC"/>
                </a:solidFill>
                <a:latin typeface="Galvji" panose="020B0504020202020204" pitchFamily="34" charset="77"/>
              </a:rPr>
              <a:t>HOUSE OF</a:t>
            </a:r>
            <a:br>
              <a:rPr lang="en-BE" altLang="en-BE" sz="3750">
                <a:solidFill>
                  <a:srgbClr val="E6E1DC"/>
                </a:solidFill>
                <a:latin typeface="Galvji" panose="020B0504020202020204" pitchFamily="34" charset="77"/>
              </a:rPr>
            </a:br>
            <a:r>
              <a:rPr lang="en-BE" altLang="en-BE" sz="3750">
                <a:solidFill>
                  <a:srgbClr val="E6E1DC"/>
                </a:solidFill>
                <a:latin typeface="Galvji" panose="020B0504020202020204" pitchFamily="34" charset="77"/>
              </a:rPr>
              <a:t>INSPIRATION</a:t>
            </a:r>
          </a:p>
        </p:txBody>
      </p:sp>
      <p:pic>
        <p:nvPicPr>
          <p:cNvPr id="4" name="Picture 4" descr="Logo, icon&#10;&#10;Description automatically generated">
            <a:extLst>
              <a:ext uri="{FF2B5EF4-FFF2-40B4-BE49-F238E27FC236}">
                <a16:creationId xmlns:a16="http://schemas.microsoft.com/office/drawing/2014/main" id="{1B603D6A-42E0-949D-95CB-E93F2E21EFE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86713" y="3986213"/>
            <a:ext cx="231457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6479149"/>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1 foto centraal">
    <p:bg>
      <p:bgPr>
        <a:solidFill>
          <a:srgbClr val="24211F"/>
        </a:solidFill>
        <a:effectLst/>
      </p:bgPr>
    </p:bg>
    <p:spTree>
      <p:nvGrpSpPr>
        <p:cNvPr id="1" name=""/>
        <p:cNvGrpSpPr/>
        <p:nvPr/>
      </p:nvGrpSpPr>
      <p:grpSpPr>
        <a:xfrm>
          <a:off x="0" y="0"/>
          <a:ext cx="0" cy="0"/>
          <a:chOff x="0" y="0"/>
          <a:chExt cx="0" cy="0"/>
        </a:xfrm>
      </p:grpSpPr>
      <p:pic>
        <p:nvPicPr>
          <p:cNvPr id="4" name="Picture 3" descr="A group of birds flying in the sky&#10;&#10;Description automatically generated with low confidence">
            <a:extLst>
              <a:ext uri="{FF2B5EF4-FFF2-40B4-BE49-F238E27FC236}">
                <a16:creationId xmlns:a16="http://schemas.microsoft.com/office/drawing/2014/main" id="{AB082453-4306-7D8A-D345-202E32734E6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2199" b="-4066"/>
          <a:stretch/>
        </p:blipFill>
        <p:spPr>
          <a:xfrm>
            <a:off x="0" y="2"/>
            <a:ext cx="18288000" cy="10763373"/>
          </a:xfrm>
          <a:prstGeom prst="rect">
            <a:avLst/>
          </a:prstGeom>
        </p:spPr>
      </p:pic>
    </p:spTree>
    <p:extLst>
      <p:ext uri="{BB962C8B-B14F-4D97-AF65-F5344CB8AC3E}">
        <p14:creationId xmlns:p14="http://schemas.microsoft.com/office/powerpoint/2010/main" val="231151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in Titel - 1">
    <p:spTree>
      <p:nvGrpSpPr>
        <p:cNvPr id="1" name=""/>
        <p:cNvGrpSpPr/>
        <p:nvPr/>
      </p:nvGrpSpPr>
      <p:grpSpPr>
        <a:xfrm>
          <a:off x="0" y="0"/>
          <a:ext cx="0" cy="0"/>
          <a:chOff x="0" y="0"/>
          <a:chExt cx="0" cy="0"/>
        </a:xfrm>
      </p:grpSpPr>
      <p:pic>
        <p:nvPicPr>
          <p:cNvPr id="2" name="Picture 1" descr="Chart, funnel chart&#10;&#10;Description automatically generated">
            <a:extLst>
              <a:ext uri="{FF2B5EF4-FFF2-40B4-BE49-F238E27FC236}">
                <a16:creationId xmlns:a16="http://schemas.microsoft.com/office/drawing/2014/main" id="{2A5AD967-F536-749D-787C-8174E648D61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295" y="1"/>
            <a:ext cx="18416589" cy="1036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a:extLst>
              <a:ext uri="{FF2B5EF4-FFF2-40B4-BE49-F238E27FC236}">
                <a16:creationId xmlns:a16="http://schemas.microsoft.com/office/drawing/2014/main" id="{7934B858-EF1C-73F2-B9B8-C1F1A1E50B6C}"/>
              </a:ext>
            </a:extLst>
          </p:cNvPr>
          <p:cNvSpPr txBox="1">
            <a:spLocks noChangeArrowheads="1"/>
          </p:cNvSpPr>
          <p:nvPr/>
        </p:nvSpPr>
        <p:spPr bwMode="auto">
          <a:xfrm>
            <a:off x="328613" y="397670"/>
            <a:ext cx="8960645" cy="148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80000"/>
              </a:lnSpc>
            </a:pPr>
            <a:r>
              <a:rPr lang="en-BE" altLang="en-BE" sz="3750" dirty="0">
                <a:latin typeface="Galvji" panose="020B0504020202020204" pitchFamily="34" charset="77"/>
              </a:rPr>
              <a:t>YOUR</a:t>
            </a:r>
            <a:br>
              <a:rPr lang="en-BE" altLang="en-BE" sz="3750" dirty="0">
                <a:latin typeface="Galvji" panose="020B0504020202020204" pitchFamily="34" charset="77"/>
              </a:rPr>
            </a:br>
            <a:r>
              <a:rPr lang="en-BE" altLang="en-BE" sz="3750" dirty="0">
                <a:latin typeface="Galvji" panose="020B0504020202020204" pitchFamily="34" charset="77"/>
              </a:rPr>
              <a:t>EMPOWERED</a:t>
            </a:r>
            <a:br>
              <a:rPr lang="en-BE" altLang="en-BE" sz="3750" dirty="0">
                <a:latin typeface="Galvji" panose="020B0504020202020204" pitchFamily="34" charset="77"/>
              </a:rPr>
            </a:br>
            <a:r>
              <a:rPr lang="en-BE" altLang="en-BE" sz="3750" dirty="0">
                <a:latin typeface="Galvji" panose="020B0504020202020204" pitchFamily="34" charset="77"/>
              </a:rPr>
              <a:t>YOU</a:t>
            </a:r>
          </a:p>
        </p:txBody>
      </p:sp>
      <p:sp>
        <p:nvSpPr>
          <p:cNvPr id="5" name="TextBox 6">
            <a:extLst>
              <a:ext uri="{FF2B5EF4-FFF2-40B4-BE49-F238E27FC236}">
                <a16:creationId xmlns:a16="http://schemas.microsoft.com/office/drawing/2014/main" id="{D0A396E4-FA7C-501A-EB65-56278B496885}"/>
              </a:ext>
            </a:extLst>
          </p:cNvPr>
          <p:cNvSpPr txBox="1">
            <a:spLocks noChangeArrowheads="1"/>
          </p:cNvSpPr>
          <p:nvPr/>
        </p:nvSpPr>
        <p:spPr bwMode="auto">
          <a:xfrm>
            <a:off x="8998744" y="9031452"/>
            <a:ext cx="8960643" cy="102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lnSpc>
                <a:spcPct val="80000"/>
              </a:lnSpc>
            </a:pPr>
            <a:r>
              <a:rPr lang="en-BE" altLang="en-BE" sz="3750">
                <a:latin typeface="Galvji" panose="020B0504020202020204" pitchFamily="34" charset="77"/>
              </a:rPr>
              <a:t>HOUSE OF</a:t>
            </a:r>
            <a:br>
              <a:rPr lang="en-BE" altLang="en-BE" sz="3750">
                <a:latin typeface="Galvji" panose="020B0504020202020204" pitchFamily="34" charset="77"/>
              </a:rPr>
            </a:br>
            <a:r>
              <a:rPr lang="en-BE" altLang="en-BE" sz="3750">
                <a:latin typeface="Galvji" panose="020B0504020202020204" pitchFamily="34" charset="77"/>
              </a:rPr>
              <a:t>INSPIRATION</a:t>
            </a:r>
          </a:p>
        </p:txBody>
      </p:sp>
      <p:pic>
        <p:nvPicPr>
          <p:cNvPr id="6" name="Picture 7" descr="A picture containing icon&#10;&#10;Description automatically generated">
            <a:extLst>
              <a:ext uri="{FF2B5EF4-FFF2-40B4-BE49-F238E27FC236}">
                <a16:creationId xmlns:a16="http://schemas.microsoft.com/office/drawing/2014/main" id="{9ED4C915-BE13-8B0F-DB27-17A762AE207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8613" y="7672388"/>
            <a:ext cx="231219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9">
            <a:extLst>
              <a:ext uri="{FF2B5EF4-FFF2-40B4-BE49-F238E27FC236}">
                <a16:creationId xmlns:a16="http://schemas.microsoft.com/office/drawing/2014/main" id="{4C48DB58-BD77-665A-A8C8-D049DAF100BF}"/>
              </a:ext>
            </a:extLst>
          </p:cNvPr>
          <p:cNvSpPr>
            <a:spLocks noGrp="1"/>
          </p:cNvSpPr>
          <p:nvPr>
            <p:ph type="title"/>
          </p:nvPr>
        </p:nvSpPr>
        <p:spPr>
          <a:xfrm>
            <a:off x="9471793" y="352529"/>
            <a:ext cx="8670131" cy="1623806"/>
          </a:xfrm>
          <a:prstGeom prst="rect">
            <a:avLst/>
          </a:prstGeom>
        </p:spPr>
        <p:txBody>
          <a:bodyPr anchor="t" anchorCtr="0"/>
          <a:lstStyle>
            <a:lvl1pPr algn="r">
              <a:defRPr sz="3750"/>
            </a:lvl1pPr>
          </a:lstStyle>
          <a:p>
            <a:r>
              <a:rPr lang="en-US"/>
              <a:t>Click to edit Master title style</a:t>
            </a:r>
            <a:endParaRPr lang="en-BE" dirty="0"/>
          </a:p>
        </p:txBody>
      </p:sp>
    </p:spTree>
    <p:extLst>
      <p:ext uri="{BB962C8B-B14F-4D97-AF65-F5344CB8AC3E}">
        <p14:creationId xmlns:p14="http://schemas.microsoft.com/office/powerpoint/2010/main" val="14060403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_1 foto centraal">
    <p:bg>
      <p:bgPr>
        <a:solidFill>
          <a:srgbClr val="24211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082453-4306-7D8A-D345-202E32734E6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50851" b="8673"/>
          <a:stretch/>
        </p:blipFill>
        <p:spPr>
          <a:xfrm>
            <a:off x="0" y="2"/>
            <a:ext cx="18288000" cy="10763373"/>
          </a:xfrm>
          <a:prstGeom prst="rect">
            <a:avLst/>
          </a:prstGeom>
        </p:spPr>
      </p:pic>
    </p:spTree>
    <p:extLst>
      <p:ext uri="{BB962C8B-B14F-4D97-AF65-F5344CB8AC3E}">
        <p14:creationId xmlns:p14="http://schemas.microsoft.com/office/powerpoint/2010/main" val="2498734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_1 foto centraal">
    <p:bg>
      <p:bgPr>
        <a:solidFill>
          <a:srgbClr val="24211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082453-4306-7D8A-D345-202E32734E6D}"/>
              </a:ext>
            </a:extLst>
          </p:cNvPr>
          <p:cNvPicPr>
            <a:picLocks noChangeAspect="1"/>
          </p:cNvPicPr>
          <p:nvPr/>
        </p:nvPicPr>
        <p:blipFill>
          <a:blip r:embed="rId2" cstate="email">
            <a:extLst>
              <a:ext uri="{28A0092B-C50C-407E-A947-70E740481C1C}">
                <a14:useLocalDpi xmlns:a14="http://schemas.microsoft.com/office/drawing/2010/main"/>
              </a:ext>
            </a:extLst>
          </a:blip>
          <a:srcRect t="5859" b="5859"/>
          <a:stretch/>
        </p:blipFill>
        <p:spPr>
          <a:xfrm>
            <a:off x="0" y="2"/>
            <a:ext cx="18288000" cy="10763373"/>
          </a:xfrm>
          <a:prstGeom prst="rect">
            <a:avLst/>
          </a:prstGeom>
        </p:spPr>
      </p:pic>
    </p:spTree>
    <p:extLst>
      <p:ext uri="{BB962C8B-B14F-4D97-AF65-F5344CB8AC3E}">
        <p14:creationId xmlns:p14="http://schemas.microsoft.com/office/powerpoint/2010/main" val="4038120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_1 foto centraal">
    <p:bg>
      <p:bgPr>
        <a:solidFill>
          <a:srgbClr val="24211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082453-4306-7D8A-D345-202E32734E6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49319" b="3597"/>
          <a:stretch/>
        </p:blipFill>
        <p:spPr>
          <a:xfrm>
            <a:off x="0" y="2"/>
            <a:ext cx="18288000" cy="10763373"/>
          </a:xfrm>
          <a:prstGeom prst="rect">
            <a:avLst/>
          </a:prstGeom>
        </p:spPr>
      </p:pic>
    </p:spTree>
    <p:extLst>
      <p:ext uri="{BB962C8B-B14F-4D97-AF65-F5344CB8AC3E}">
        <p14:creationId xmlns:p14="http://schemas.microsoft.com/office/powerpoint/2010/main" val="425801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5725F-8A6C-CE1F-AC3D-9D04A464A04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BE"/>
          </a:p>
        </p:txBody>
      </p:sp>
      <p:sp>
        <p:nvSpPr>
          <p:cNvPr id="3" name="Subtitle 2">
            <a:extLst>
              <a:ext uri="{FF2B5EF4-FFF2-40B4-BE49-F238E27FC236}">
                <a16:creationId xmlns:a16="http://schemas.microsoft.com/office/drawing/2014/main" id="{3004A6FD-7E19-0DA3-B4DA-2D8E3E77201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BE"/>
          </a:p>
        </p:txBody>
      </p:sp>
      <p:sp>
        <p:nvSpPr>
          <p:cNvPr id="4" name="Date Placeholder 3">
            <a:extLst>
              <a:ext uri="{FF2B5EF4-FFF2-40B4-BE49-F238E27FC236}">
                <a16:creationId xmlns:a16="http://schemas.microsoft.com/office/drawing/2014/main" id="{3379C2A9-D3DA-F6C2-9A50-AC3BC947DEFD}"/>
              </a:ext>
            </a:extLst>
          </p:cNvPr>
          <p:cNvSpPr>
            <a:spLocks noGrp="1"/>
          </p:cNvSpPr>
          <p:nvPr>
            <p:ph type="dt" sz="half" idx="10"/>
          </p:nvPr>
        </p:nvSpPr>
        <p:spPr/>
        <p:txBody>
          <a:bodyPr/>
          <a:lstStyle/>
          <a:p>
            <a:fld id="{1D8BD707-D9CF-40AE-B4C6-C98DA3205C09}" type="datetimeFigureOut">
              <a:rPr lang="en-US" smtClean="0"/>
              <a:pPr/>
              <a:t>1/5/2024</a:t>
            </a:fld>
            <a:endParaRPr lang="en-US"/>
          </a:p>
        </p:txBody>
      </p:sp>
      <p:sp>
        <p:nvSpPr>
          <p:cNvPr id="5" name="Footer Placeholder 4">
            <a:extLst>
              <a:ext uri="{FF2B5EF4-FFF2-40B4-BE49-F238E27FC236}">
                <a16:creationId xmlns:a16="http://schemas.microsoft.com/office/drawing/2014/main" id="{A2E27AB2-D07F-ABA6-4DDE-93BBB15130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4757C8-1BFD-C8F2-1367-D113C46DC23F}"/>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7506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3604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BA6EF6-9DCE-4AFC-9F8A-EA9EE5DE6C93}" type="datetimeFigureOut">
              <a:rPr lang="en-BE" smtClean="0"/>
              <a:t>01/05/2024</a:t>
            </a:fld>
            <a:endParaRPr lang="en-BE"/>
          </a:p>
        </p:txBody>
      </p:sp>
      <p:sp>
        <p:nvSpPr>
          <p:cNvPr id="5" name="Footer Placeholder 4"/>
          <p:cNvSpPr>
            <a:spLocks noGrp="1"/>
          </p:cNvSpPr>
          <p:nvPr>
            <p:ph type="ftr" sz="quarter" idx="11"/>
          </p:nvPr>
        </p:nvSpPr>
        <p:spPr/>
        <p:txBody>
          <a:bodyPr/>
          <a:lstStyle/>
          <a:p>
            <a:endParaRPr lang="en-BE"/>
          </a:p>
        </p:txBody>
      </p:sp>
      <p:sp>
        <p:nvSpPr>
          <p:cNvPr id="6" name="Slide Number Placeholder 5"/>
          <p:cNvSpPr>
            <a:spLocks noGrp="1"/>
          </p:cNvSpPr>
          <p:nvPr>
            <p:ph type="sldNum" sz="quarter" idx="12"/>
          </p:nvPr>
        </p:nvSpPr>
        <p:spPr/>
        <p:txBody>
          <a:bodyPr/>
          <a:lstStyle/>
          <a:p>
            <a:fld id="{CDB8AE86-29BA-4B90-84BF-72D7791A0E70}" type="slidenum">
              <a:rPr lang="en-BE" smtClean="0"/>
              <a:t>‹#›</a:t>
            </a:fld>
            <a:endParaRPr lang="en-BE"/>
          </a:p>
        </p:txBody>
      </p:sp>
    </p:spTree>
    <p:extLst>
      <p:ext uri="{BB962C8B-B14F-4D97-AF65-F5344CB8AC3E}">
        <p14:creationId xmlns:p14="http://schemas.microsoft.com/office/powerpoint/2010/main" val="419555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Main Titel - 2">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45B7A4D-9C3D-6023-2873-A61F604672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8587" y="0"/>
            <a:ext cx="18416588"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a:extLst>
              <a:ext uri="{FF2B5EF4-FFF2-40B4-BE49-F238E27FC236}">
                <a16:creationId xmlns:a16="http://schemas.microsoft.com/office/drawing/2014/main" id="{20BEB750-6933-10B0-7619-ABFC9CC745B7}"/>
              </a:ext>
            </a:extLst>
          </p:cNvPr>
          <p:cNvSpPr txBox="1">
            <a:spLocks noChangeArrowheads="1"/>
          </p:cNvSpPr>
          <p:nvPr/>
        </p:nvSpPr>
        <p:spPr bwMode="auto">
          <a:xfrm>
            <a:off x="328613" y="397670"/>
            <a:ext cx="8960645" cy="148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80000"/>
              </a:lnSpc>
            </a:pPr>
            <a:r>
              <a:rPr lang="en-BE" altLang="en-BE" sz="3750" dirty="0">
                <a:latin typeface="Galvji" panose="020B0504020202020204" pitchFamily="34" charset="77"/>
              </a:rPr>
              <a:t>YOUR</a:t>
            </a:r>
            <a:br>
              <a:rPr lang="en-BE" altLang="en-BE" sz="3750" dirty="0">
                <a:latin typeface="Galvji" panose="020B0504020202020204" pitchFamily="34" charset="77"/>
              </a:rPr>
            </a:br>
            <a:r>
              <a:rPr lang="en-BE" altLang="en-BE" sz="3750" dirty="0">
                <a:latin typeface="Galvji" panose="020B0504020202020204" pitchFamily="34" charset="77"/>
              </a:rPr>
              <a:t>EMPOWERED</a:t>
            </a:r>
            <a:br>
              <a:rPr lang="en-BE" altLang="en-BE" sz="3750" dirty="0">
                <a:latin typeface="Galvji" panose="020B0504020202020204" pitchFamily="34" charset="77"/>
              </a:rPr>
            </a:br>
            <a:r>
              <a:rPr lang="en-BE" altLang="en-BE" sz="3750" dirty="0">
                <a:latin typeface="Galvji" panose="020B0504020202020204" pitchFamily="34" charset="77"/>
              </a:rPr>
              <a:t>YOU</a:t>
            </a:r>
          </a:p>
        </p:txBody>
      </p:sp>
      <p:sp>
        <p:nvSpPr>
          <p:cNvPr id="5" name="TextBox 6">
            <a:extLst>
              <a:ext uri="{FF2B5EF4-FFF2-40B4-BE49-F238E27FC236}">
                <a16:creationId xmlns:a16="http://schemas.microsoft.com/office/drawing/2014/main" id="{FCC82DDC-6AE9-8C79-7A90-ADAB9D090C9C}"/>
              </a:ext>
            </a:extLst>
          </p:cNvPr>
          <p:cNvSpPr txBox="1">
            <a:spLocks noChangeArrowheads="1"/>
          </p:cNvSpPr>
          <p:nvPr/>
        </p:nvSpPr>
        <p:spPr bwMode="auto">
          <a:xfrm>
            <a:off x="8998744" y="9031452"/>
            <a:ext cx="8960643" cy="102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lnSpc>
                <a:spcPct val="80000"/>
              </a:lnSpc>
            </a:pPr>
            <a:r>
              <a:rPr lang="en-BE" altLang="en-BE" sz="3750">
                <a:latin typeface="Galvji" panose="020B0504020202020204" pitchFamily="34" charset="77"/>
              </a:rPr>
              <a:t>HOUSE OF</a:t>
            </a:r>
            <a:br>
              <a:rPr lang="en-BE" altLang="en-BE" sz="3750">
                <a:latin typeface="Galvji" panose="020B0504020202020204" pitchFamily="34" charset="77"/>
              </a:rPr>
            </a:br>
            <a:r>
              <a:rPr lang="en-BE" altLang="en-BE" sz="3750">
                <a:latin typeface="Galvji" panose="020B0504020202020204" pitchFamily="34" charset="77"/>
              </a:rPr>
              <a:t>INSPIRATION</a:t>
            </a:r>
          </a:p>
        </p:txBody>
      </p:sp>
      <p:pic>
        <p:nvPicPr>
          <p:cNvPr id="6" name="Picture 7" descr="A picture containing icon&#10;&#10;Description automatically generated">
            <a:extLst>
              <a:ext uri="{FF2B5EF4-FFF2-40B4-BE49-F238E27FC236}">
                <a16:creationId xmlns:a16="http://schemas.microsoft.com/office/drawing/2014/main" id="{DE46A198-8EFF-FC31-F2F6-80BA96AA2ED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8613" y="7672388"/>
            <a:ext cx="231219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9">
            <a:extLst>
              <a:ext uri="{FF2B5EF4-FFF2-40B4-BE49-F238E27FC236}">
                <a16:creationId xmlns:a16="http://schemas.microsoft.com/office/drawing/2014/main" id="{9AE3EBB2-3A81-DA86-3A7A-D2E360D981AE}"/>
              </a:ext>
            </a:extLst>
          </p:cNvPr>
          <p:cNvSpPr>
            <a:spLocks noGrp="1"/>
          </p:cNvSpPr>
          <p:nvPr>
            <p:ph type="title"/>
          </p:nvPr>
        </p:nvSpPr>
        <p:spPr>
          <a:xfrm>
            <a:off x="9471793" y="352529"/>
            <a:ext cx="8670131" cy="1623806"/>
          </a:xfrm>
          <a:prstGeom prst="rect">
            <a:avLst/>
          </a:prstGeom>
        </p:spPr>
        <p:txBody>
          <a:bodyPr anchor="t" anchorCtr="0"/>
          <a:lstStyle>
            <a:lvl1pPr algn="r">
              <a:defRPr sz="3750"/>
            </a:lvl1pPr>
          </a:lstStyle>
          <a:p>
            <a:r>
              <a:rPr lang="en-US"/>
              <a:t>Click to edit Master title style</a:t>
            </a:r>
            <a:endParaRPr lang="en-BE" dirty="0"/>
          </a:p>
        </p:txBody>
      </p:sp>
    </p:spTree>
    <p:extLst>
      <p:ext uri="{BB962C8B-B14F-4D97-AF65-F5344CB8AC3E}">
        <p14:creationId xmlns:p14="http://schemas.microsoft.com/office/powerpoint/2010/main" val="2921897724"/>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ain Titel - 3">
    <p:spTree>
      <p:nvGrpSpPr>
        <p:cNvPr id="1" name=""/>
        <p:cNvGrpSpPr/>
        <p:nvPr/>
      </p:nvGrpSpPr>
      <p:grpSpPr>
        <a:xfrm>
          <a:off x="0" y="0"/>
          <a:ext cx="0" cy="0"/>
          <a:chOff x="0" y="0"/>
          <a:chExt cx="0" cy="0"/>
        </a:xfrm>
      </p:grpSpPr>
      <p:pic>
        <p:nvPicPr>
          <p:cNvPr id="2" name="Picture 1" descr="Icon&#10;&#10;Description automatically generated with medium confidence">
            <a:extLst>
              <a:ext uri="{FF2B5EF4-FFF2-40B4-BE49-F238E27FC236}">
                <a16:creationId xmlns:a16="http://schemas.microsoft.com/office/drawing/2014/main" id="{C95242BB-96B7-F0F2-509B-81C9D474731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870" y="0"/>
            <a:ext cx="18480882"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a:extLst>
              <a:ext uri="{FF2B5EF4-FFF2-40B4-BE49-F238E27FC236}">
                <a16:creationId xmlns:a16="http://schemas.microsoft.com/office/drawing/2014/main" id="{DC8DAB79-25E6-5FEF-A06F-145DC4E5D397}"/>
              </a:ext>
            </a:extLst>
          </p:cNvPr>
          <p:cNvSpPr txBox="1">
            <a:spLocks noChangeArrowheads="1"/>
          </p:cNvSpPr>
          <p:nvPr/>
        </p:nvSpPr>
        <p:spPr bwMode="auto">
          <a:xfrm>
            <a:off x="328613" y="397670"/>
            <a:ext cx="8960645" cy="148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80000"/>
              </a:lnSpc>
            </a:pPr>
            <a:r>
              <a:rPr lang="en-BE" altLang="en-BE" sz="3750">
                <a:latin typeface="Galvji" panose="020B0504020202020204" pitchFamily="34" charset="77"/>
              </a:rPr>
              <a:t>YOUR</a:t>
            </a:r>
            <a:br>
              <a:rPr lang="en-BE" altLang="en-BE" sz="3750">
                <a:latin typeface="Galvji" panose="020B0504020202020204" pitchFamily="34" charset="77"/>
              </a:rPr>
            </a:br>
            <a:r>
              <a:rPr lang="en-BE" altLang="en-BE" sz="3750">
                <a:latin typeface="Galvji" panose="020B0504020202020204" pitchFamily="34" charset="77"/>
              </a:rPr>
              <a:t>EMPOWERED</a:t>
            </a:r>
            <a:br>
              <a:rPr lang="en-BE" altLang="en-BE" sz="3750">
                <a:latin typeface="Galvji" panose="020B0504020202020204" pitchFamily="34" charset="77"/>
              </a:rPr>
            </a:br>
            <a:r>
              <a:rPr lang="en-BE" altLang="en-BE" sz="3750">
                <a:latin typeface="Galvji" panose="020B0504020202020204" pitchFamily="34" charset="77"/>
              </a:rPr>
              <a:t>YOU</a:t>
            </a:r>
          </a:p>
        </p:txBody>
      </p:sp>
      <p:sp>
        <p:nvSpPr>
          <p:cNvPr id="5" name="TextBox 6">
            <a:extLst>
              <a:ext uri="{FF2B5EF4-FFF2-40B4-BE49-F238E27FC236}">
                <a16:creationId xmlns:a16="http://schemas.microsoft.com/office/drawing/2014/main" id="{479D76C5-F883-EA23-3422-814A426338C6}"/>
              </a:ext>
            </a:extLst>
          </p:cNvPr>
          <p:cNvSpPr txBox="1">
            <a:spLocks noChangeArrowheads="1"/>
          </p:cNvSpPr>
          <p:nvPr/>
        </p:nvSpPr>
        <p:spPr bwMode="auto">
          <a:xfrm>
            <a:off x="8998744" y="9031452"/>
            <a:ext cx="8960643" cy="102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lnSpc>
                <a:spcPct val="80000"/>
              </a:lnSpc>
            </a:pPr>
            <a:r>
              <a:rPr lang="en-BE" altLang="en-BE" sz="3750">
                <a:latin typeface="Galvji" panose="020B0504020202020204" pitchFamily="34" charset="77"/>
              </a:rPr>
              <a:t>HOUSE OF</a:t>
            </a:r>
            <a:br>
              <a:rPr lang="en-BE" altLang="en-BE" sz="3750">
                <a:latin typeface="Galvji" panose="020B0504020202020204" pitchFamily="34" charset="77"/>
              </a:rPr>
            </a:br>
            <a:r>
              <a:rPr lang="en-BE" altLang="en-BE" sz="3750">
                <a:latin typeface="Galvji" panose="020B0504020202020204" pitchFamily="34" charset="77"/>
              </a:rPr>
              <a:t>INSPIRATION</a:t>
            </a:r>
          </a:p>
        </p:txBody>
      </p:sp>
      <p:pic>
        <p:nvPicPr>
          <p:cNvPr id="6" name="Picture 7" descr="A picture containing icon&#10;&#10;Description automatically generated">
            <a:extLst>
              <a:ext uri="{FF2B5EF4-FFF2-40B4-BE49-F238E27FC236}">
                <a16:creationId xmlns:a16="http://schemas.microsoft.com/office/drawing/2014/main" id="{103DB50A-ED20-E81D-AB3A-7053B2D019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8613" y="7672388"/>
            <a:ext cx="231219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9">
            <a:extLst>
              <a:ext uri="{FF2B5EF4-FFF2-40B4-BE49-F238E27FC236}">
                <a16:creationId xmlns:a16="http://schemas.microsoft.com/office/drawing/2014/main" id="{304CE829-0B55-FFF0-FC3C-F4492477BB28}"/>
              </a:ext>
            </a:extLst>
          </p:cNvPr>
          <p:cNvSpPr>
            <a:spLocks noGrp="1"/>
          </p:cNvSpPr>
          <p:nvPr>
            <p:ph type="title"/>
          </p:nvPr>
        </p:nvSpPr>
        <p:spPr>
          <a:xfrm>
            <a:off x="9471793" y="352529"/>
            <a:ext cx="8670131" cy="1623806"/>
          </a:xfrm>
          <a:prstGeom prst="rect">
            <a:avLst/>
          </a:prstGeom>
        </p:spPr>
        <p:txBody>
          <a:bodyPr anchor="t" anchorCtr="0"/>
          <a:lstStyle>
            <a:lvl1pPr algn="r">
              <a:defRPr sz="3750"/>
            </a:lvl1pPr>
          </a:lstStyle>
          <a:p>
            <a:r>
              <a:rPr lang="en-US"/>
              <a:t>Click to edit Master title style</a:t>
            </a:r>
            <a:endParaRPr lang="en-BE" dirty="0"/>
          </a:p>
        </p:txBody>
      </p:sp>
    </p:spTree>
    <p:extLst>
      <p:ext uri="{BB962C8B-B14F-4D97-AF65-F5344CB8AC3E}">
        <p14:creationId xmlns:p14="http://schemas.microsoft.com/office/powerpoint/2010/main" val="469309052"/>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Main Titel -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915C1A-C22A-DB79-EC8A-3CE3303DE35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82"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a:extLst>
              <a:ext uri="{FF2B5EF4-FFF2-40B4-BE49-F238E27FC236}">
                <a16:creationId xmlns:a16="http://schemas.microsoft.com/office/drawing/2014/main" id="{D5E4564C-D80A-5B4B-9E7A-EFE562722174}"/>
              </a:ext>
            </a:extLst>
          </p:cNvPr>
          <p:cNvSpPr txBox="1">
            <a:spLocks noChangeArrowheads="1"/>
          </p:cNvSpPr>
          <p:nvPr/>
        </p:nvSpPr>
        <p:spPr bwMode="auto">
          <a:xfrm>
            <a:off x="328613" y="397670"/>
            <a:ext cx="8960645" cy="148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80000"/>
              </a:lnSpc>
            </a:pPr>
            <a:r>
              <a:rPr lang="en-BE" altLang="en-BE" sz="3750">
                <a:latin typeface="Galvji" panose="020B0504020202020204" pitchFamily="34" charset="77"/>
              </a:rPr>
              <a:t>YOUR</a:t>
            </a:r>
            <a:br>
              <a:rPr lang="en-BE" altLang="en-BE" sz="3750">
                <a:latin typeface="Galvji" panose="020B0504020202020204" pitchFamily="34" charset="77"/>
              </a:rPr>
            </a:br>
            <a:r>
              <a:rPr lang="en-BE" altLang="en-BE" sz="3750">
                <a:latin typeface="Galvji" panose="020B0504020202020204" pitchFamily="34" charset="77"/>
              </a:rPr>
              <a:t>EMPOWERED</a:t>
            </a:r>
            <a:br>
              <a:rPr lang="en-BE" altLang="en-BE" sz="3750">
                <a:latin typeface="Galvji" panose="020B0504020202020204" pitchFamily="34" charset="77"/>
              </a:rPr>
            </a:br>
            <a:r>
              <a:rPr lang="en-BE" altLang="en-BE" sz="3750">
                <a:latin typeface="Galvji" panose="020B0504020202020204" pitchFamily="34" charset="77"/>
              </a:rPr>
              <a:t>YOU</a:t>
            </a:r>
          </a:p>
        </p:txBody>
      </p:sp>
      <p:sp>
        <p:nvSpPr>
          <p:cNvPr id="5" name="TextBox 6">
            <a:extLst>
              <a:ext uri="{FF2B5EF4-FFF2-40B4-BE49-F238E27FC236}">
                <a16:creationId xmlns:a16="http://schemas.microsoft.com/office/drawing/2014/main" id="{27C3BF5E-596A-A897-BFF0-C7758BBA0CBC}"/>
              </a:ext>
            </a:extLst>
          </p:cNvPr>
          <p:cNvSpPr txBox="1">
            <a:spLocks noChangeArrowheads="1"/>
          </p:cNvSpPr>
          <p:nvPr/>
        </p:nvSpPr>
        <p:spPr bwMode="auto">
          <a:xfrm>
            <a:off x="8998744" y="9031452"/>
            <a:ext cx="8960643" cy="102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lnSpc>
                <a:spcPct val="80000"/>
              </a:lnSpc>
            </a:pPr>
            <a:r>
              <a:rPr lang="en-BE" altLang="en-BE" sz="3750">
                <a:latin typeface="Galvji" panose="020B0504020202020204" pitchFamily="34" charset="77"/>
              </a:rPr>
              <a:t>HOUSE OF</a:t>
            </a:r>
            <a:br>
              <a:rPr lang="en-BE" altLang="en-BE" sz="3750">
                <a:latin typeface="Galvji" panose="020B0504020202020204" pitchFamily="34" charset="77"/>
              </a:rPr>
            </a:br>
            <a:r>
              <a:rPr lang="en-BE" altLang="en-BE" sz="3750">
                <a:latin typeface="Galvji" panose="020B0504020202020204" pitchFamily="34" charset="77"/>
              </a:rPr>
              <a:t>INSPIRATION</a:t>
            </a:r>
          </a:p>
        </p:txBody>
      </p:sp>
      <p:pic>
        <p:nvPicPr>
          <p:cNvPr id="6" name="Picture 7" descr="A picture containing icon&#10;&#10;Description automatically generated">
            <a:extLst>
              <a:ext uri="{FF2B5EF4-FFF2-40B4-BE49-F238E27FC236}">
                <a16:creationId xmlns:a16="http://schemas.microsoft.com/office/drawing/2014/main" id="{80663B78-7A5C-710B-F343-5B434237A56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8613" y="7672388"/>
            <a:ext cx="231219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9">
            <a:extLst>
              <a:ext uri="{FF2B5EF4-FFF2-40B4-BE49-F238E27FC236}">
                <a16:creationId xmlns:a16="http://schemas.microsoft.com/office/drawing/2014/main" id="{6A852F77-D48D-4CB0-AD85-AD461DD1B032}"/>
              </a:ext>
            </a:extLst>
          </p:cNvPr>
          <p:cNvSpPr>
            <a:spLocks noGrp="1"/>
          </p:cNvSpPr>
          <p:nvPr>
            <p:ph type="title"/>
          </p:nvPr>
        </p:nvSpPr>
        <p:spPr>
          <a:xfrm>
            <a:off x="9471793" y="352529"/>
            <a:ext cx="8670131" cy="1623806"/>
          </a:xfrm>
          <a:prstGeom prst="rect">
            <a:avLst/>
          </a:prstGeom>
        </p:spPr>
        <p:txBody>
          <a:bodyPr anchor="t" anchorCtr="0"/>
          <a:lstStyle>
            <a:lvl1pPr algn="r">
              <a:defRPr sz="3750"/>
            </a:lvl1pPr>
          </a:lstStyle>
          <a:p>
            <a:r>
              <a:rPr lang="en-US"/>
              <a:t>Click to edit Master title style</a:t>
            </a:r>
            <a:endParaRPr lang="en-BE" dirty="0"/>
          </a:p>
        </p:txBody>
      </p:sp>
    </p:spTree>
    <p:extLst>
      <p:ext uri="{BB962C8B-B14F-4D97-AF65-F5344CB8AC3E}">
        <p14:creationId xmlns:p14="http://schemas.microsoft.com/office/powerpoint/2010/main" val="2766420173"/>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ain Titel -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642E11-5A90-93AD-1806-0F44A18B466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82"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a:extLst>
              <a:ext uri="{FF2B5EF4-FFF2-40B4-BE49-F238E27FC236}">
                <a16:creationId xmlns:a16="http://schemas.microsoft.com/office/drawing/2014/main" id="{82BE7687-1A40-D9C0-227D-3D908F969586}"/>
              </a:ext>
            </a:extLst>
          </p:cNvPr>
          <p:cNvSpPr txBox="1">
            <a:spLocks noChangeArrowheads="1"/>
          </p:cNvSpPr>
          <p:nvPr/>
        </p:nvSpPr>
        <p:spPr bwMode="auto">
          <a:xfrm>
            <a:off x="328613" y="397670"/>
            <a:ext cx="8960645" cy="148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80000"/>
              </a:lnSpc>
            </a:pPr>
            <a:r>
              <a:rPr lang="en-BE" altLang="en-BE" sz="3750">
                <a:latin typeface="Galvji" panose="020B0504020202020204" pitchFamily="34" charset="77"/>
              </a:rPr>
              <a:t>YOUR</a:t>
            </a:r>
            <a:br>
              <a:rPr lang="en-BE" altLang="en-BE" sz="3750">
                <a:latin typeface="Galvji" panose="020B0504020202020204" pitchFamily="34" charset="77"/>
              </a:rPr>
            </a:br>
            <a:r>
              <a:rPr lang="en-BE" altLang="en-BE" sz="3750">
                <a:latin typeface="Galvji" panose="020B0504020202020204" pitchFamily="34" charset="77"/>
              </a:rPr>
              <a:t>EMPOWERED</a:t>
            </a:r>
            <a:br>
              <a:rPr lang="en-BE" altLang="en-BE" sz="3750">
                <a:latin typeface="Galvji" panose="020B0504020202020204" pitchFamily="34" charset="77"/>
              </a:rPr>
            </a:br>
            <a:r>
              <a:rPr lang="en-BE" altLang="en-BE" sz="3750">
                <a:latin typeface="Galvji" panose="020B0504020202020204" pitchFamily="34" charset="77"/>
              </a:rPr>
              <a:t>YOU</a:t>
            </a:r>
          </a:p>
        </p:txBody>
      </p:sp>
      <p:sp>
        <p:nvSpPr>
          <p:cNvPr id="5" name="TextBox 6">
            <a:extLst>
              <a:ext uri="{FF2B5EF4-FFF2-40B4-BE49-F238E27FC236}">
                <a16:creationId xmlns:a16="http://schemas.microsoft.com/office/drawing/2014/main" id="{AFA783A0-2052-88FF-95B9-EBB9162F482E}"/>
              </a:ext>
            </a:extLst>
          </p:cNvPr>
          <p:cNvSpPr txBox="1">
            <a:spLocks noChangeArrowheads="1"/>
          </p:cNvSpPr>
          <p:nvPr/>
        </p:nvSpPr>
        <p:spPr bwMode="auto">
          <a:xfrm>
            <a:off x="8998744" y="9031452"/>
            <a:ext cx="8960643" cy="102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lnSpc>
                <a:spcPct val="80000"/>
              </a:lnSpc>
            </a:pPr>
            <a:r>
              <a:rPr lang="en-BE" altLang="en-BE" sz="3750">
                <a:latin typeface="Galvji" panose="020B0504020202020204" pitchFamily="34" charset="77"/>
              </a:rPr>
              <a:t>HOUSE OF</a:t>
            </a:r>
            <a:br>
              <a:rPr lang="en-BE" altLang="en-BE" sz="3750">
                <a:latin typeface="Galvji" panose="020B0504020202020204" pitchFamily="34" charset="77"/>
              </a:rPr>
            </a:br>
            <a:r>
              <a:rPr lang="en-BE" altLang="en-BE" sz="3750">
                <a:latin typeface="Galvji" panose="020B0504020202020204" pitchFamily="34" charset="77"/>
              </a:rPr>
              <a:t>INSPIRATION</a:t>
            </a:r>
          </a:p>
        </p:txBody>
      </p:sp>
      <p:pic>
        <p:nvPicPr>
          <p:cNvPr id="6" name="Picture 7" descr="A picture containing icon&#10;&#10;Description automatically generated">
            <a:extLst>
              <a:ext uri="{FF2B5EF4-FFF2-40B4-BE49-F238E27FC236}">
                <a16:creationId xmlns:a16="http://schemas.microsoft.com/office/drawing/2014/main" id="{7C4556D4-251D-ABE3-8FAE-BFBC30BDD95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8613" y="7672388"/>
            <a:ext cx="231219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9">
            <a:extLst>
              <a:ext uri="{FF2B5EF4-FFF2-40B4-BE49-F238E27FC236}">
                <a16:creationId xmlns:a16="http://schemas.microsoft.com/office/drawing/2014/main" id="{9D590CCC-C821-FF87-05A0-39E34B33ED01}"/>
              </a:ext>
            </a:extLst>
          </p:cNvPr>
          <p:cNvSpPr>
            <a:spLocks noGrp="1"/>
          </p:cNvSpPr>
          <p:nvPr>
            <p:ph type="title"/>
          </p:nvPr>
        </p:nvSpPr>
        <p:spPr>
          <a:xfrm>
            <a:off x="9471793" y="352529"/>
            <a:ext cx="8670131" cy="1623806"/>
          </a:xfrm>
          <a:prstGeom prst="rect">
            <a:avLst/>
          </a:prstGeom>
        </p:spPr>
        <p:txBody>
          <a:bodyPr anchor="t" anchorCtr="0"/>
          <a:lstStyle>
            <a:lvl1pPr algn="r">
              <a:defRPr sz="3750"/>
            </a:lvl1pPr>
          </a:lstStyle>
          <a:p>
            <a:r>
              <a:rPr lang="en-US"/>
              <a:t>Click to edit Master title style</a:t>
            </a:r>
            <a:endParaRPr lang="en-BE" dirty="0"/>
          </a:p>
        </p:txBody>
      </p:sp>
    </p:spTree>
    <p:extLst>
      <p:ext uri="{BB962C8B-B14F-4D97-AF65-F5344CB8AC3E}">
        <p14:creationId xmlns:p14="http://schemas.microsoft.com/office/powerpoint/2010/main" val="336455919"/>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ain Titel -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28B231-9059-4AE1-16E9-5E9AEF2031D5}"/>
              </a:ext>
            </a:extLst>
          </p:cNvPr>
          <p:cNvPicPr>
            <a:picLocks noChangeAspect="1" noChangeArrowheads="1"/>
          </p:cNvPicPr>
          <p:nvPr/>
        </p:nvPicPr>
        <p:blipFill>
          <a:blip r:embed="rId2">
            <a:extLst>
              <a:ext uri="{28A0092B-C50C-407E-A947-70E740481C1C}">
                <a14:useLocalDpi xmlns:a14="http://schemas.microsoft.com/office/drawing/2010/main"/>
              </a:ext>
            </a:extLst>
          </a:blip>
          <a:srcRect r="3600" b="3600"/>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a:extLst>
              <a:ext uri="{FF2B5EF4-FFF2-40B4-BE49-F238E27FC236}">
                <a16:creationId xmlns:a16="http://schemas.microsoft.com/office/drawing/2014/main" id="{187D07E4-4312-1D0D-1A21-D7AEEF4A92F7}"/>
              </a:ext>
            </a:extLst>
          </p:cNvPr>
          <p:cNvSpPr txBox="1">
            <a:spLocks noChangeArrowheads="1"/>
          </p:cNvSpPr>
          <p:nvPr/>
        </p:nvSpPr>
        <p:spPr bwMode="auto">
          <a:xfrm>
            <a:off x="328613" y="397670"/>
            <a:ext cx="8960645" cy="148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80000"/>
              </a:lnSpc>
            </a:pPr>
            <a:r>
              <a:rPr lang="en-BE" altLang="en-BE" sz="3750">
                <a:latin typeface="Galvji" panose="020B0504020202020204" pitchFamily="34" charset="77"/>
              </a:rPr>
              <a:t>YOUR</a:t>
            </a:r>
            <a:br>
              <a:rPr lang="en-BE" altLang="en-BE" sz="3750">
                <a:latin typeface="Galvji" panose="020B0504020202020204" pitchFamily="34" charset="77"/>
              </a:rPr>
            </a:br>
            <a:r>
              <a:rPr lang="en-BE" altLang="en-BE" sz="3750">
                <a:latin typeface="Galvji" panose="020B0504020202020204" pitchFamily="34" charset="77"/>
              </a:rPr>
              <a:t>EMPOWERED</a:t>
            </a:r>
            <a:br>
              <a:rPr lang="en-BE" altLang="en-BE" sz="3750">
                <a:latin typeface="Galvji" panose="020B0504020202020204" pitchFamily="34" charset="77"/>
              </a:rPr>
            </a:br>
            <a:r>
              <a:rPr lang="en-BE" altLang="en-BE" sz="3750">
                <a:latin typeface="Galvji" panose="020B0504020202020204" pitchFamily="34" charset="77"/>
              </a:rPr>
              <a:t>YOU</a:t>
            </a:r>
          </a:p>
        </p:txBody>
      </p:sp>
      <p:sp>
        <p:nvSpPr>
          <p:cNvPr id="5" name="TextBox 6">
            <a:extLst>
              <a:ext uri="{FF2B5EF4-FFF2-40B4-BE49-F238E27FC236}">
                <a16:creationId xmlns:a16="http://schemas.microsoft.com/office/drawing/2014/main" id="{DE732B70-5262-A489-2FA9-5B7868490A10}"/>
              </a:ext>
            </a:extLst>
          </p:cNvPr>
          <p:cNvSpPr txBox="1">
            <a:spLocks noChangeArrowheads="1"/>
          </p:cNvSpPr>
          <p:nvPr/>
        </p:nvSpPr>
        <p:spPr bwMode="auto">
          <a:xfrm>
            <a:off x="8998744" y="9031452"/>
            <a:ext cx="8960643" cy="102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lnSpc>
                <a:spcPct val="80000"/>
              </a:lnSpc>
            </a:pPr>
            <a:r>
              <a:rPr lang="en-BE" altLang="en-BE" sz="3750">
                <a:latin typeface="Galvji" panose="020B0504020202020204" pitchFamily="34" charset="77"/>
              </a:rPr>
              <a:t>HOUSE OF</a:t>
            </a:r>
            <a:br>
              <a:rPr lang="en-BE" altLang="en-BE" sz="3750">
                <a:latin typeface="Galvji" panose="020B0504020202020204" pitchFamily="34" charset="77"/>
              </a:rPr>
            </a:br>
            <a:r>
              <a:rPr lang="en-BE" altLang="en-BE" sz="3750">
                <a:latin typeface="Galvji" panose="020B0504020202020204" pitchFamily="34" charset="77"/>
              </a:rPr>
              <a:t>INSPIRATION</a:t>
            </a:r>
          </a:p>
        </p:txBody>
      </p:sp>
      <p:pic>
        <p:nvPicPr>
          <p:cNvPr id="6" name="Picture 7" descr="A picture containing icon&#10;&#10;Description automatically generated">
            <a:extLst>
              <a:ext uri="{FF2B5EF4-FFF2-40B4-BE49-F238E27FC236}">
                <a16:creationId xmlns:a16="http://schemas.microsoft.com/office/drawing/2014/main" id="{E55D9D48-1235-DC13-AC23-98DEBABD0F5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8613" y="7672388"/>
            <a:ext cx="231219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9">
            <a:extLst>
              <a:ext uri="{FF2B5EF4-FFF2-40B4-BE49-F238E27FC236}">
                <a16:creationId xmlns:a16="http://schemas.microsoft.com/office/drawing/2014/main" id="{FA90DCD4-754B-ABA8-38B7-65DBA70F54D1}"/>
              </a:ext>
            </a:extLst>
          </p:cNvPr>
          <p:cNvSpPr>
            <a:spLocks noGrp="1"/>
          </p:cNvSpPr>
          <p:nvPr>
            <p:ph type="title"/>
          </p:nvPr>
        </p:nvSpPr>
        <p:spPr>
          <a:xfrm>
            <a:off x="9471793" y="352529"/>
            <a:ext cx="8670131" cy="1623806"/>
          </a:xfrm>
          <a:prstGeom prst="rect">
            <a:avLst/>
          </a:prstGeom>
        </p:spPr>
        <p:txBody>
          <a:bodyPr anchor="t" anchorCtr="0"/>
          <a:lstStyle>
            <a:lvl1pPr algn="r">
              <a:defRPr sz="3750"/>
            </a:lvl1pPr>
          </a:lstStyle>
          <a:p>
            <a:r>
              <a:rPr lang="en-US"/>
              <a:t>Click to edit Master title style</a:t>
            </a:r>
            <a:endParaRPr lang="en-BE" dirty="0"/>
          </a:p>
        </p:txBody>
      </p:sp>
    </p:spTree>
    <p:extLst>
      <p:ext uri="{BB962C8B-B14F-4D97-AF65-F5344CB8AC3E}">
        <p14:creationId xmlns:p14="http://schemas.microsoft.com/office/powerpoint/2010/main" val="3612472558"/>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kolomme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10749" y="509587"/>
            <a:ext cx="8518950" cy="8628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dirty="0"/>
          </a:p>
        </p:txBody>
      </p:sp>
      <p:sp>
        <p:nvSpPr>
          <p:cNvPr id="4" name="Content Placeholder 3"/>
          <p:cNvSpPr>
            <a:spLocks noGrp="1"/>
          </p:cNvSpPr>
          <p:nvPr>
            <p:ph sz="half" idx="2"/>
          </p:nvPr>
        </p:nvSpPr>
        <p:spPr>
          <a:xfrm>
            <a:off x="9273749" y="509587"/>
            <a:ext cx="8518950" cy="8628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10" name="Title 9"/>
          <p:cNvSpPr>
            <a:spLocks noGrp="1"/>
          </p:cNvSpPr>
          <p:nvPr>
            <p:ph type="title"/>
          </p:nvPr>
        </p:nvSpPr>
        <p:spPr>
          <a:xfrm>
            <a:off x="495300" y="7979569"/>
            <a:ext cx="15773400" cy="1988345"/>
          </a:xfrm>
          <a:prstGeom prst="rect">
            <a:avLst/>
          </a:prstGeom>
        </p:spPr>
        <p:txBody>
          <a:bodyPr anchor="b" anchorCtr="0"/>
          <a:lstStyle>
            <a:lvl1pPr>
              <a:defRPr sz="5250"/>
            </a:lvl1pPr>
          </a:lstStyle>
          <a:p>
            <a:r>
              <a:rPr lang="en-US"/>
              <a:t>Click to edit Master title style</a:t>
            </a:r>
            <a:endParaRPr lang="en-BE" dirty="0"/>
          </a:p>
        </p:txBody>
      </p:sp>
      <p:pic>
        <p:nvPicPr>
          <p:cNvPr id="2" name="Picture 1" descr="Logo, icon&#10;&#10;Description automatically generated">
            <a:extLst>
              <a:ext uri="{FF2B5EF4-FFF2-40B4-BE49-F238E27FC236}">
                <a16:creationId xmlns:a16="http://schemas.microsoft.com/office/drawing/2014/main" id="{52BEDAE1-67D9-F265-93F2-BFD28038F6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46437" y="8973740"/>
            <a:ext cx="1022903" cy="1022903"/>
          </a:xfrm>
          <a:prstGeom prst="rect">
            <a:avLst/>
          </a:prstGeom>
        </p:spPr>
      </p:pic>
    </p:spTree>
    <p:extLst>
      <p:ext uri="{BB962C8B-B14F-4D97-AF65-F5344CB8AC3E}">
        <p14:creationId xmlns:p14="http://schemas.microsoft.com/office/powerpoint/2010/main" val="99820873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36830F54-0746-5537-6C3C-04DBCEBCFA57}"/>
              </a:ext>
            </a:extLst>
          </p:cNvPr>
          <p:cNvSpPr>
            <a:spLocks noGrp="1" noChangeArrowheads="1"/>
          </p:cNvSpPr>
          <p:nvPr>
            <p:ph type="body" idx="1"/>
          </p:nvPr>
        </p:nvSpPr>
        <p:spPr bwMode="auto">
          <a:xfrm>
            <a:off x="495300" y="471488"/>
            <a:ext cx="17297400" cy="866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BE"/>
              <a:t>Click to edit Master text styles</a:t>
            </a:r>
          </a:p>
          <a:p>
            <a:pPr lvl="1"/>
            <a:r>
              <a:rPr lang="en-US" altLang="en-BE"/>
              <a:t>Second level</a:t>
            </a:r>
          </a:p>
          <a:p>
            <a:pPr lvl="2"/>
            <a:r>
              <a:rPr lang="en-US" altLang="en-BE"/>
              <a:t>Third level</a:t>
            </a:r>
          </a:p>
          <a:p>
            <a:pPr lvl="3"/>
            <a:r>
              <a:rPr lang="en-US" altLang="en-BE"/>
              <a:t>Fourth level</a:t>
            </a:r>
          </a:p>
          <a:p>
            <a:pPr lvl="4"/>
            <a:r>
              <a:rPr lang="en-US" altLang="en-BE"/>
              <a:t>Fifth level</a:t>
            </a:r>
            <a:endParaRPr lang="en-BE" altLang="en-BE"/>
          </a:p>
        </p:txBody>
      </p:sp>
      <p:sp>
        <p:nvSpPr>
          <p:cNvPr id="6" name="Slide Number Placeholder 5">
            <a:extLst>
              <a:ext uri="{FF2B5EF4-FFF2-40B4-BE49-F238E27FC236}">
                <a16:creationId xmlns:a16="http://schemas.microsoft.com/office/drawing/2014/main" id="{802E3604-82C9-9555-E1DF-D9F0C5F167B4}"/>
              </a:ext>
            </a:extLst>
          </p:cNvPr>
          <p:cNvSpPr>
            <a:spLocks noGrp="1"/>
          </p:cNvSpPr>
          <p:nvPr>
            <p:ph type="sldNum" sz="quarter" idx="4"/>
          </p:nvPr>
        </p:nvSpPr>
        <p:spPr>
          <a:xfrm>
            <a:off x="13963650" y="9534526"/>
            <a:ext cx="4114800" cy="547688"/>
          </a:xfrm>
          <a:prstGeom prst="rect">
            <a:avLst/>
          </a:prstGeom>
        </p:spPr>
        <p:txBody>
          <a:bodyPr vert="horz" lIns="91440" tIns="45720" rIns="91440" bIns="45720" rtlCol="0" anchor="ctr"/>
          <a:lstStyle>
            <a:lvl1pPr algn="r" eaLnBrk="1" fontAlgn="auto" hangingPunct="1">
              <a:spcBef>
                <a:spcPts val="0"/>
              </a:spcBef>
              <a:spcAft>
                <a:spcPts val="0"/>
              </a:spcAft>
              <a:defRPr sz="1800" baseline="0" smtClean="0">
                <a:solidFill>
                  <a:schemeClr val="tx1">
                    <a:tint val="75000"/>
                  </a:schemeClr>
                </a:solidFill>
                <a:latin typeface="Galvji" panose="020B0504020202020204" pitchFamily="34" charset="77"/>
              </a:defRPr>
            </a:lvl1pPr>
          </a:lstStyle>
          <a:p>
            <a:fld id="{B6F15528-21DE-4FAA-801E-634DDDAF4B2B}" type="slidenum">
              <a:rPr lang="en-US" smtClean="0"/>
              <a:pPr/>
              <a:t>‹#›</a:t>
            </a:fld>
            <a:endParaRPr lang="en-US"/>
          </a:p>
        </p:txBody>
      </p:sp>
      <p:sp>
        <p:nvSpPr>
          <p:cNvPr id="2" name="Freeform 2">
            <a:extLst>
              <a:ext uri="{FF2B5EF4-FFF2-40B4-BE49-F238E27FC236}">
                <a16:creationId xmlns:a16="http://schemas.microsoft.com/office/drawing/2014/main" id="{52283C97-02DF-6904-F71A-06FD62B645B4}"/>
              </a:ext>
            </a:extLst>
          </p:cNvPr>
          <p:cNvSpPr/>
          <p:nvPr userDrawn="1"/>
        </p:nvSpPr>
        <p:spPr>
          <a:xfrm>
            <a:off x="0" y="0"/>
            <a:ext cx="18288000" cy="1313394"/>
          </a:xfrm>
          <a:custGeom>
            <a:avLst/>
            <a:gdLst/>
            <a:ahLst/>
            <a:cxnLst/>
            <a:rect l="l" t="t" r="r" b="b"/>
            <a:pathLst>
              <a:path w="18288000" h="1313394">
                <a:moveTo>
                  <a:pt x="0" y="0"/>
                </a:moveTo>
                <a:lnTo>
                  <a:pt x="18288000" y="0"/>
                </a:lnTo>
                <a:lnTo>
                  <a:pt x="18288000" y="1313394"/>
                </a:lnTo>
                <a:lnTo>
                  <a:pt x="0" y="1313394"/>
                </a:lnTo>
                <a:lnTo>
                  <a:pt x="0" y="0"/>
                </a:lnTo>
                <a:close/>
              </a:path>
            </a:pathLst>
          </a:custGeom>
          <a:blipFill>
            <a:blip r:embed="rId37"/>
            <a:stretch>
              <a:fillRect t="-23140" b="-23140"/>
            </a:stretch>
          </a:blipFill>
        </p:spPr>
        <p:txBody>
          <a:bodyPr/>
          <a:lstStyle/>
          <a:p>
            <a:endParaRPr lang="en-US"/>
          </a:p>
        </p:txBody>
      </p:sp>
    </p:spTree>
    <p:extLst>
      <p:ext uri="{BB962C8B-B14F-4D97-AF65-F5344CB8AC3E}">
        <p14:creationId xmlns:p14="http://schemas.microsoft.com/office/powerpoint/2010/main" val="67353805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 id="2147483796" r:id="rId28"/>
    <p:sldLayoutId id="2147483797" r:id="rId29"/>
    <p:sldLayoutId id="2147483798" r:id="rId30"/>
    <p:sldLayoutId id="2147483799" r:id="rId31"/>
    <p:sldLayoutId id="2147483800" r:id="rId32"/>
    <p:sldLayoutId id="2147483801" r:id="rId33"/>
    <p:sldLayoutId id="2147483802" r:id="rId34"/>
    <p:sldLayoutId id="2147483803" r:id="rId35"/>
  </p:sldLayoutIdLst>
  <p:txStyles>
    <p:titleStyle>
      <a:lvl1pPr algn="l" rtl="0" eaLnBrk="1" fontAlgn="base" hangingPunct="1">
        <a:lnSpc>
          <a:spcPct val="90000"/>
        </a:lnSpc>
        <a:spcBef>
          <a:spcPct val="0"/>
        </a:spcBef>
        <a:spcAft>
          <a:spcPct val="0"/>
        </a:spcAft>
        <a:defRPr sz="6600" kern="1200">
          <a:solidFill>
            <a:schemeClr val="tx1"/>
          </a:solidFill>
          <a:latin typeface="Galvji" panose="020B0504020202020204" pitchFamily="34" charset="77"/>
          <a:ea typeface="+mj-ea"/>
          <a:cs typeface="+mj-cs"/>
        </a:defRPr>
      </a:lvl1pPr>
      <a:lvl2pPr algn="l" rtl="0" eaLnBrk="1" fontAlgn="base" hangingPunct="1">
        <a:lnSpc>
          <a:spcPct val="90000"/>
        </a:lnSpc>
        <a:spcBef>
          <a:spcPct val="0"/>
        </a:spcBef>
        <a:spcAft>
          <a:spcPct val="0"/>
        </a:spcAft>
        <a:defRPr sz="6600">
          <a:solidFill>
            <a:schemeClr val="tx1"/>
          </a:solidFill>
          <a:latin typeface="Galvji" panose="020B0504020202020204" pitchFamily="34" charset="77"/>
        </a:defRPr>
      </a:lvl2pPr>
      <a:lvl3pPr algn="l" rtl="0" eaLnBrk="1" fontAlgn="base" hangingPunct="1">
        <a:lnSpc>
          <a:spcPct val="90000"/>
        </a:lnSpc>
        <a:spcBef>
          <a:spcPct val="0"/>
        </a:spcBef>
        <a:spcAft>
          <a:spcPct val="0"/>
        </a:spcAft>
        <a:defRPr sz="6600">
          <a:solidFill>
            <a:schemeClr val="tx1"/>
          </a:solidFill>
          <a:latin typeface="Galvji" panose="020B0504020202020204" pitchFamily="34" charset="77"/>
        </a:defRPr>
      </a:lvl3pPr>
      <a:lvl4pPr algn="l" rtl="0" eaLnBrk="1" fontAlgn="base" hangingPunct="1">
        <a:lnSpc>
          <a:spcPct val="90000"/>
        </a:lnSpc>
        <a:spcBef>
          <a:spcPct val="0"/>
        </a:spcBef>
        <a:spcAft>
          <a:spcPct val="0"/>
        </a:spcAft>
        <a:defRPr sz="6600">
          <a:solidFill>
            <a:schemeClr val="tx1"/>
          </a:solidFill>
          <a:latin typeface="Galvji" panose="020B0504020202020204" pitchFamily="34" charset="77"/>
        </a:defRPr>
      </a:lvl4pPr>
      <a:lvl5pPr algn="l" rtl="0" eaLnBrk="1" fontAlgn="base" hangingPunct="1">
        <a:lnSpc>
          <a:spcPct val="90000"/>
        </a:lnSpc>
        <a:spcBef>
          <a:spcPct val="0"/>
        </a:spcBef>
        <a:spcAft>
          <a:spcPct val="0"/>
        </a:spcAft>
        <a:defRPr sz="6600">
          <a:solidFill>
            <a:schemeClr val="tx1"/>
          </a:solidFill>
          <a:latin typeface="Galvji" panose="020B0504020202020204" pitchFamily="34" charset="77"/>
        </a:defRPr>
      </a:lvl5pPr>
      <a:lvl6pPr marL="685800" algn="l" rtl="0" eaLnBrk="1" fontAlgn="base" hangingPunct="1">
        <a:lnSpc>
          <a:spcPct val="90000"/>
        </a:lnSpc>
        <a:spcBef>
          <a:spcPct val="0"/>
        </a:spcBef>
        <a:spcAft>
          <a:spcPct val="0"/>
        </a:spcAft>
        <a:defRPr sz="6600">
          <a:solidFill>
            <a:schemeClr val="tx1"/>
          </a:solidFill>
          <a:latin typeface="Galvji" panose="020B0504020202020204" pitchFamily="34" charset="77"/>
        </a:defRPr>
      </a:lvl6pPr>
      <a:lvl7pPr marL="1371600" algn="l" rtl="0" eaLnBrk="1" fontAlgn="base" hangingPunct="1">
        <a:lnSpc>
          <a:spcPct val="90000"/>
        </a:lnSpc>
        <a:spcBef>
          <a:spcPct val="0"/>
        </a:spcBef>
        <a:spcAft>
          <a:spcPct val="0"/>
        </a:spcAft>
        <a:defRPr sz="6600">
          <a:solidFill>
            <a:schemeClr val="tx1"/>
          </a:solidFill>
          <a:latin typeface="Galvji" panose="020B0504020202020204" pitchFamily="34" charset="77"/>
        </a:defRPr>
      </a:lvl7pPr>
      <a:lvl8pPr marL="2057400" algn="l" rtl="0" eaLnBrk="1" fontAlgn="base" hangingPunct="1">
        <a:lnSpc>
          <a:spcPct val="90000"/>
        </a:lnSpc>
        <a:spcBef>
          <a:spcPct val="0"/>
        </a:spcBef>
        <a:spcAft>
          <a:spcPct val="0"/>
        </a:spcAft>
        <a:defRPr sz="6600">
          <a:solidFill>
            <a:schemeClr val="tx1"/>
          </a:solidFill>
          <a:latin typeface="Galvji" panose="020B0504020202020204" pitchFamily="34" charset="77"/>
        </a:defRPr>
      </a:lvl8pPr>
      <a:lvl9pPr marL="2743200" algn="l" rtl="0" eaLnBrk="1" fontAlgn="base" hangingPunct="1">
        <a:lnSpc>
          <a:spcPct val="90000"/>
        </a:lnSpc>
        <a:spcBef>
          <a:spcPct val="0"/>
        </a:spcBef>
        <a:spcAft>
          <a:spcPct val="0"/>
        </a:spcAft>
        <a:defRPr sz="6600">
          <a:solidFill>
            <a:schemeClr val="tx1"/>
          </a:solidFill>
          <a:latin typeface="Galvji" panose="020B0504020202020204" pitchFamily="34" charset="77"/>
        </a:defRPr>
      </a:lvl9pPr>
    </p:titleStyle>
    <p:bodyStyle>
      <a:lvl1pPr marL="342900" indent="-342900" algn="l" rtl="0" eaLnBrk="1" fontAlgn="base" hangingPunct="1">
        <a:lnSpc>
          <a:spcPct val="90000"/>
        </a:lnSpc>
        <a:spcBef>
          <a:spcPts val="1500"/>
        </a:spcBef>
        <a:spcAft>
          <a:spcPct val="0"/>
        </a:spcAft>
        <a:buFont typeface="System Font Regular"/>
        <a:buChar char="—"/>
        <a:defRPr sz="4200" kern="1200">
          <a:solidFill>
            <a:schemeClr val="tx1"/>
          </a:solidFill>
          <a:latin typeface="Galvji" panose="020B0504020202020204" pitchFamily="34" charset="77"/>
          <a:ea typeface="+mn-ea"/>
          <a:cs typeface="+mn-cs"/>
        </a:defRPr>
      </a:lvl1pPr>
      <a:lvl2pPr marL="1028700" indent="-342900" algn="l" rtl="0" eaLnBrk="1" fontAlgn="base" hangingPunct="1">
        <a:lnSpc>
          <a:spcPct val="90000"/>
        </a:lnSpc>
        <a:spcBef>
          <a:spcPts val="750"/>
        </a:spcBef>
        <a:spcAft>
          <a:spcPct val="0"/>
        </a:spcAft>
        <a:buFont typeface="System Font Regular"/>
        <a:buChar char="—"/>
        <a:defRPr sz="3600" kern="1200">
          <a:solidFill>
            <a:schemeClr val="tx1"/>
          </a:solidFill>
          <a:latin typeface="Galvji" panose="020B0504020202020204" pitchFamily="34" charset="77"/>
          <a:ea typeface="+mn-ea"/>
          <a:cs typeface="+mn-cs"/>
        </a:defRPr>
      </a:lvl2pPr>
      <a:lvl3pPr marL="1714500" indent="-342900" algn="l" rtl="0" eaLnBrk="1" fontAlgn="base" hangingPunct="1">
        <a:lnSpc>
          <a:spcPct val="90000"/>
        </a:lnSpc>
        <a:spcBef>
          <a:spcPts val="750"/>
        </a:spcBef>
        <a:spcAft>
          <a:spcPct val="0"/>
        </a:spcAft>
        <a:buFont typeface="System Font Regular"/>
        <a:buChar char="—"/>
        <a:defRPr sz="3000" kern="1200">
          <a:solidFill>
            <a:schemeClr val="tx1"/>
          </a:solidFill>
          <a:latin typeface="Galvji" panose="020B0504020202020204" pitchFamily="34" charset="77"/>
          <a:ea typeface="+mn-ea"/>
          <a:cs typeface="+mn-cs"/>
        </a:defRPr>
      </a:lvl3pPr>
      <a:lvl4pPr marL="2400300" indent="-342900" algn="l" rtl="0" eaLnBrk="1" fontAlgn="base" hangingPunct="1">
        <a:lnSpc>
          <a:spcPct val="90000"/>
        </a:lnSpc>
        <a:spcBef>
          <a:spcPts val="750"/>
        </a:spcBef>
        <a:spcAft>
          <a:spcPct val="0"/>
        </a:spcAft>
        <a:buFont typeface="System Font Regular"/>
        <a:buChar char="—"/>
        <a:defRPr kern="1200">
          <a:solidFill>
            <a:schemeClr val="tx1"/>
          </a:solidFill>
          <a:latin typeface="Galvji" panose="020B0504020202020204" pitchFamily="34" charset="77"/>
          <a:ea typeface="+mn-ea"/>
          <a:cs typeface="+mn-cs"/>
        </a:defRPr>
      </a:lvl4pPr>
      <a:lvl5pPr marL="3086100" indent="-342900" algn="l" rtl="0" eaLnBrk="1" fontAlgn="base" hangingPunct="1">
        <a:lnSpc>
          <a:spcPct val="90000"/>
        </a:lnSpc>
        <a:spcBef>
          <a:spcPts val="750"/>
        </a:spcBef>
        <a:spcAft>
          <a:spcPct val="0"/>
        </a:spcAft>
        <a:buFont typeface="System Font Regular"/>
        <a:buChar char="—"/>
        <a:defRPr kern="1200">
          <a:solidFill>
            <a:schemeClr val="tx1"/>
          </a:solidFill>
          <a:latin typeface="Galvji" panose="020B0504020202020204" pitchFamily="34"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BE"/>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2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4.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34.xml"/><Relationship Id="rId5" Type="http://schemas.openxmlformats.org/officeDocument/2006/relationships/image" Target="../media/image42.pn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4.xml"/><Relationship Id="rId5" Type="http://schemas.openxmlformats.org/officeDocument/2006/relationships/image" Target="../media/image1.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4.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34.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34.xml"/><Relationship Id="rId5" Type="http://schemas.microsoft.com/office/2007/relationships/hdphoto" Target="../media/hdphoto2.wdp"/><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3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6D77"/>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t="10131" b="10131"/>
          <a:stretch>
            <a:fillRect/>
          </a:stretch>
        </p:blipFill>
        <p:spPr>
          <a:xfrm>
            <a:off x="0" y="1028700"/>
            <a:ext cx="18288000" cy="8229600"/>
          </a:xfrm>
          <a:prstGeom prst="rect">
            <a:avLst/>
          </a:prstGeom>
        </p:spPr>
      </p:pic>
      <p:sp>
        <p:nvSpPr>
          <p:cNvPr id="3" name="TextBox 3"/>
          <p:cNvSpPr txBox="1"/>
          <p:nvPr/>
        </p:nvSpPr>
        <p:spPr>
          <a:xfrm>
            <a:off x="1474066" y="7847325"/>
            <a:ext cx="15339868" cy="1410975"/>
          </a:xfrm>
          <a:prstGeom prst="rect">
            <a:avLst/>
          </a:prstGeom>
        </p:spPr>
        <p:txBody>
          <a:bodyPr lIns="0" tIns="0" rIns="0" bIns="0" rtlCol="0" anchor="t">
            <a:spAutoFit/>
          </a:bodyPr>
          <a:lstStyle/>
          <a:p>
            <a:pPr marL="0" lvl="0" indent="0" algn="ctr">
              <a:lnSpc>
                <a:spcPts val="5300"/>
              </a:lnSpc>
            </a:pPr>
            <a:r>
              <a:rPr lang="en-US" sz="5300" dirty="0">
                <a:solidFill>
                  <a:srgbClr val="FFFFFF"/>
                </a:solidFill>
                <a:latin typeface="+mj-lt"/>
              </a:rPr>
              <a:t>THE INFLUENCE OF PHYSICAL ACTIVITY ON DIGESTIVE HEALTH AND GUT MICROBIOTA</a:t>
            </a:r>
          </a:p>
        </p:txBody>
      </p:sp>
      <p:sp>
        <p:nvSpPr>
          <p:cNvPr id="4" name="Freeform 4"/>
          <p:cNvSpPr/>
          <p:nvPr/>
        </p:nvSpPr>
        <p:spPr>
          <a:xfrm>
            <a:off x="0" y="0"/>
            <a:ext cx="18288000" cy="1313394"/>
          </a:xfrm>
          <a:custGeom>
            <a:avLst/>
            <a:gdLst/>
            <a:ahLst/>
            <a:cxnLst/>
            <a:rect l="l" t="t" r="r" b="b"/>
            <a:pathLst>
              <a:path w="18288000" h="1313394">
                <a:moveTo>
                  <a:pt x="0" y="0"/>
                </a:moveTo>
                <a:lnTo>
                  <a:pt x="18288000" y="0"/>
                </a:lnTo>
                <a:lnTo>
                  <a:pt x="18288000" y="1313394"/>
                </a:lnTo>
                <a:lnTo>
                  <a:pt x="0" y="1313394"/>
                </a:lnTo>
                <a:lnTo>
                  <a:pt x="0" y="0"/>
                </a:lnTo>
                <a:close/>
              </a:path>
            </a:pathLst>
          </a:custGeom>
          <a:blipFill>
            <a:blip r:embed="rId6"/>
            <a:stretch>
              <a:fillRect t="-23140" b="-23140"/>
            </a:stretch>
          </a:blipFill>
        </p:spPr>
        <p:txBody>
          <a:bodyPr/>
          <a:lstStyle/>
          <a:p>
            <a:endParaRPr lang="en-US" dirty="0"/>
          </a:p>
        </p:txBody>
      </p:sp>
      <p:sp>
        <p:nvSpPr>
          <p:cNvPr id="6" name="TextBox 5">
            <a:extLst>
              <a:ext uri="{FF2B5EF4-FFF2-40B4-BE49-F238E27FC236}">
                <a16:creationId xmlns:a16="http://schemas.microsoft.com/office/drawing/2014/main" id="{663033A0-5346-C1EB-32B8-D3B456F87A73}"/>
              </a:ext>
            </a:extLst>
          </p:cNvPr>
          <p:cNvSpPr txBox="1"/>
          <p:nvPr/>
        </p:nvSpPr>
        <p:spPr>
          <a:xfrm>
            <a:off x="5715000" y="9410700"/>
            <a:ext cx="7467600" cy="769441"/>
          </a:xfrm>
          <a:prstGeom prst="rect">
            <a:avLst/>
          </a:prstGeom>
          <a:noFill/>
        </p:spPr>
        <p:txBody>
          <a:bodyPr wrap="square" rtlCol="0">
            <a:spAutoFit/>
          </a:bodyPr>
          <a:lstStyle/>
          <a:p>
            <a:r>
              <a:rPr lang="en-US" sz="4400" dirty="0">
                <a:solidFill>
                  <a:schemeClr val="accent1">
                    <a:lumMod val="60000"/>
                    <a:lumOff val="40000"/>
                  </a:schemeClr>
                </a:solidFill>
              </a:rPr>
              <a:t>Thiago </a:t>
            </a:r>
            <a:r>
              <a:rPr lang="en-US" sz="4400" dirty="0" err="1">
                <a:solidFill>
                  <a:schemeClr val="accent1">
                    <a:lumMod val="60000"/>
                    <a:lumOff val="40000"/>
                  </a:schemeClr>
                </a:solidFill>
              </a:rPr>
              <a:t>Guimarães</a:t>
            </a:r>
            <a:r>
              <a:rPr lang="en-US" sz="4400" dirty="0">
                <a:solidFill>
                  <a:schemeClr val="accent1">
                    <a:lumMod val="60000"/>
                    <a:lumOff val="40000"/>
                  </a:schemeClr>
                </a:solidFill>
              </a:rPr>
              <a:t> Osório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E1DC"/>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313394"/>
          </a:xfrm>
          <a:custGeom>
            <a:avLst/>
            <a:gdLst/>
            <a:ahLst/>
            <a:cxnLst/>
            <a:rect l="l" t="t" r="r" b="b"/>
            <a:pathLst>
              <a:path w="18288000" h="1313394">
                <a:moveTo>
                  <a:pt x="0" y="0"/>
                </a:moveTo>
                <a:lnTo>
                  <a:pt x="18288000" y="0"/>
                </a:lnTo>
                <a:lnTo>
                  <a:pt x="18288000" y="1313394"/>
                </a:lnTo>
                <a:lnTo>
                  <a:pt x="0" y="1313394"/>
                </a:lnTo>
                <a:lnTo>
                  <a:pt x="0" y="0"/>
                </a:lnTo>
                <a:close/>
              </a:path>
            </a:pathLst>
          </a:custGeom>
          <a:blipFill>
            <a:blip r:embed="rId3"/>
            <a:stretch>
              <a:fillRect t="-23140" b="-23140"/>
            </a:stretch>
          </a:blipFill>
        </p:spPr>
        <p:txBody>
          <a:bodyPr/>
          <a:lstStyle/>
          <a:p>
            <a:endParaRPr lang="en-US" dirty="0"/>
          </a:p>
        </p:txBody>
      </p:sp>
      <p:sp>
        <p:nvSpPr>
          <p:cNvPr id="3" name="TextBox 3"/>
          <p:cNvSpPr txBox="1"/>
          <p:nvPr/>
        </p:nvSpPr>
        <p:spPr>
          <a:xfrm>
            <a:off x="0" y="1663157"/>
            <a:ext cx="18463798" cy="769620"/>
          </a:xfrm>
          <a:prstGeom prst="rect">
            <a:avLst/>
          </a:prstGeom>
        </p:spPr>
        <p:txBody>
          <a:bodyPr lIns="0" tIns="0" rIns="0" bIns="0" rtlCol="0" anchor="t">
            <a:spAutoFit/>
          </a:bodyPr>
          <a:lstStyle/>
          <a:p>
            <a:pPr algn="ctr">
              <a:lnSpc>
                <a:spcPts val="5940"/>
              </a:lnSpc>
            </a:pPr>
            <a:r>
              <a:rPr lang="en-US" sz="5500" dirty="0">
                <a:solidFill>
                  <a:srgbClr val="494B25"/>
                </a:solidFill>
                <a:latin typeface="+mj-lt"/>
              </a:rPr>
              <a:t>IS REGULAR EXERCISE GOOD FOR US?</a:t>
            </a:r>
          </a:p>
        </p:txBody>
      </p:sp>
      <p:sp>
        <p:nvSpPr>
          <p:cNvPr id="4" name="Freeform 4"/>
          <p:cNvSpPr/>
          <p:nvPr/>
        </p:nvSpPr>
        <p:spPr>
          <a:xfrm>
            <a:off x="381000" y="2432777"/>
            <a:ext cx="7799990" cy="4157510"/>
          </a:xfrm>
          <a:custGeom>
            <a:avLst/>
            <a:gdLst/>
            <a:ahLst/>
            <a:cxnLst/>
            <a:rect l="l" t="t" r="r" b="b"/>
            <a:pathLst>
              <a:path w="7799990" h="4157510">
                <a:moveTo>
                  <a:pt x="0" y="0"/>
                </a:moveTo>
                <a:lnTo>
                  <a:pt x="7799990" y="0"/>
                </a:lnTo>
                <a:lnTo>
                  <a:pt x="7799990" y="4157510"/>
                </a:lnTo>
                <a:lnTo>
                  <a:pt x="0" y="4157510"/>
                </a:lnTo>
                <a:lnTo>
                  <a:pt x="0" y="0"/>
                </a:lnTo>
                <a:close/>
              </a:path>
            </a:pathLst>
          </a:custGeom>
          <a:blipFill>
            <a:blip r:embed="rId4" cstate="email">
              <a:extLst>
                <a:ext uri="{28A0092B-C50C-407E-A947-70E740481C1C}">
                  <a14:useLocalDpi xmlns:a14="http://schemas.microsoft.com/office/drawing/2010/main"/>
                </a:ext>
              </a:extLst>
            </a:blip>
            <a:stretch>
              <a:fillRect t="1038"/>
            </a:stretch>
          </a:blipFill>
        </p:spPr>
        <p:txBody>
          <a:bodyPr/>
          <a:lstStyle/>
          <a:p>
            <a:endParaRPr lang="en-US" dirty="0"/>
          </a:p>
        </p:txBody>
      </p:sp>
      <p:sp>
        <p:nvSpPr>
          <p:cNvPr id="5" name="Freeform 5"/>
          <p:cNvSpPr/>
          <p:nvPr/>
        </p:nvSpPr>
        <p:spPr>
          <a:xfrm>
            <a:off x="1745249" y="7066505"/>
            <a:ext cx="14973300" cy="3114675"/>
          </a:xfrm>
          <a:custGeom>
            <a:avLst/>
            <a:gdLst/>
            <a:ahLst/>
            <a:cxnLst/>
            <a:rect l="l" t="t" r="r" b="b"/>
            <a:pathLst>
              <a:path w="14973300" h="3114675">
                <a:moveTo>
                  <a:pt x="0" y="0"/>
                </a:moveTo>
                <a:lnTo>
                  <a:pt x="14973300" y="0"/>
                </a:lnTo>
                <a:lnTo>
                  <a:pt x="14973300" y="3114675"/>
                </a:lnTo>
                <a:lnTo>
                  <a:pt x="0" y="3114675"/>
                </a:lnTo>
                <a:lnTo>
                  <a:pt x="0" y="0"/>
                </a:lnTo>
                <a:close/>
              </a:path>
            </a:pathLst>
          </a:custGeom>
          <a:blipFill>
            <a:blip r:embed="rId5"/>
            <a:stretch>
              <a:fillRect/>
            </a:stretch>
          </a:blipFill>
        </p:spPr>
        <p:txBody>
          <a:bodyPr/>
          <a:lstStyle/>
          <a:p>
            <a:endParaRPr lang="en-US" dirty="0"/>
          </a:p>
        </p:txBody>
      </p:sp>
      <p:sp>
        <p:nvSpPr>
          <p:cNvPr id="6" name="TextBox 5">
            <a:extLst>
              <a:ext uri="{FF2B5EF4-FFF2-40B4-BE49-F238E27FC236}">
                <a16:creationId xmlns:a16="http://schemas.microsoft.com/office/drawing/2014/main" id="{F3D5662D-2C60-F340-4D10-086558BB3BEC}"/>
              </a:ext>
            </a:extLst>
          </p:cNvPr>
          <p:cNvSpPr txBox="1"/>
          <p:nvPr/>
        </p:nvSpPr>
        <p:spPr>
          <a:xfrm>
            <a:off x="10464894" y="3276879"/>
            <a:ext cx="5715000" cy="1815882"/>
          </a:xfrm>
          <a:prstGeom prst="rect">
            <a:avLst/>
          </a:prstGeom>
          <a:noFill/>
        </p:spPr>
        <p:txBody>
          <a:bodyPr wrap="square" rtlCol="0">
            <a:spAutoFit/>
          </a:bodyPr>
          <a:lstStyle/>
          <a:p>
            <a:r>
              <a:rPr lang="en-US" sz="2800" dirty="0"/>
              <a:t>4,137Participants</a:t>
            </a:r>
          </a:p>
          <a:p>
            <a:r>
              <a:rPr lang="en-US" sz="2800" dirty="0"/>
              <a:t>Mean age:42.8   </a:t>
            </a:r>
          </a:p>
          <a:p>
            <a:r>
              <a:rPr lang="en-US" sz="2800" dirty="0"/>
              <a:t>Followed for 24 years for mortality. </a:t>
            </a:r>
          </a:p>
          <a:p>
            <a:endParaRPr lang="en-US"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E1DC"/>
        </a:solidFill>
        <a:effectLst/>
      </p:bgPr>
    </p:bg>
    <p:spTree>
      <p:nvGrpSpPr>
        <p:cNvPr id="1" name=""/>
        <p:cNvGrpSpPr/>
        <p:nvPr/>
      </p:nvGrpSpPr>
      <p:grpSpPr>
        <a:xfrm>
          <a:off x="0" y="0"/>
          <a:ext cx="0" cy="0"/>
          <a:chOff x="0" y="0"/>
          <a:chExt cx="0" cy="0"/>
        </a:xfrm>
      </p:grpSpPr>
      <p:sp>
        <p:nvSpPr>
          <p:cNvPr id="2" name="TextBox 2"/>
          <p:cNvSpPr txBox="1"/>
          <p:nvPr/>
        </p:nvSpPr>
        <p:spPr>
          <a:xfrm>
            <a:off x="2408762" y="2971139"/>
            <a:ext cx="5148258" cy="4103688"/>
          </a:xfrm>
          <a:prstGeom prst="rect">
            <a:avLst/>
          </a:prstGeom>
        </p:spPr>
        <p:txBody>
          <a:bodyPr lIns="0" tIns="0" rIns="0" bIns="0" rtlCol="0" anchor="t">
            <a:spAutoFit/>
          </a:bodyPr>
          <a:lstStyle/>
          <a:p>
            <a:pPr algn="l">
              <a:lnSpc>
                <a:spcPts val="7970"/>
              </a:lnSpc>
            </a:pPr>
            <a:r>
              <a:rPr lang="en-US" sz="7379" dirty="0">
                <a:solidFill>
                  <a:srgbClr val="494B25"/>
                </a:solidFill>
              </a:rPr>
              <a:t>IS REGULAR EXERCISE GOOD FOR US?</a:t>
            </a:r>
          </a:p>
        </p:txBody>
      </p:sp>
      <p:grpSp>
        <p:nvGrpSpPr>
          <p:cNvPr id="3" name="Group 3"/>
          <p:cNvGrpSpPr/>
          <p:nvPr/>
        </p:nvGrpSpPr>
        <p:grpSpPr>
          <a:xfrm>
            <a:off x="8351933" y="8002426"/>
            <a:ext cx="8907367" cy="1419877"/>
            <a:chOff x="0" y="0"/>
            <a:chExt cx="12552680" cy="2000958"/>
          </a:xfrm>
        </p:grpSpPr>
        <p:sp>
          <p:nvSpPr>
            <p:cNvPr id="4" name="Freeform 4"/>
            <p:cNvSpPr/>
            <p:nvPr/>
          </p:nvSpPr>
          <p:spPr>
            <a:xfrm>
              <a:off x="12700" y="12700"/>
              <a:ext cx="12527280" cy="1975612"/>
            </a:xfrm>
            <a:custGeom>
              <a:avLst/>
              <a:gdLst/>
              <a:ahLst/>
              <a:cxnLst/>
              <a:rect l="l" t="t" r="r" b="b"/>
              <a:pathLst>
                <a:path w="12527280" h="1975612">
                  <a:moveTo>
                    <a:pt x="0" y="0"/>
                  </a:moveTo>
                  <a:lnTo>
                    <a:pt x="12527280" y="0"/>
                  </a:lnTo>
                  <a:lnTo>
                    <a:pt x="12527280" y="1975612"/>
                  </a:lnTo>
                  <a:lnTo>
                    <a:pt x="0" y="1975612"/>
                  </a:lnTo>
                  <a:close/>
                </a:path>
              </a:pathLst>
            </a:custGeom>
            <a:solidFill>
              <a:srgbClr val="55382A"/>
            </a:solidFill>
          </p:spPr>
          <p:txBody>
            <a:bodyPr/>
            <a:lstStyle/>
            <a:p>
              <a:endParaRPr lang="en-US">
                <a:latin typeface="+mj-lt"/>
              </a:endParaRPr>
            </a:p>
          </p:txBody>
        </p:sp>
        <p:sp>
          <p:nvSpPr>
            <p:cNvPr id="5" name="Freeform 5"/>
            <p:cNvSpPr/>
            <p:nvPr/>
          </p:nvSpPr>
          <p:spPr>
            <a:xfrm>
              <a:off x="0" y="0"/>
              <a:ext cx="12552680" cy="2001012"/>
            </a:xfrm>
            <a:custGeom>
              <a:avLst/>
              <a:gdLst/>
              <a:ahLst/>
              <a:cxnLst/>
              <a:rect l="l" t="t" r="r" b="b"/>
              <a:pathLst>
                <a:path w="12552680" h="2001012">
                  <a:moveTo>
                    <a:pt x="12700" y="0"/>
                  </a:moveTo>
                  <a:lnTo>
                    <a:pt x="12539980" y="0"/>
                  </a:lnTo>
                  <a:cubicBezTo>
                    <a:pt x="12546965" y="0"/>
                    <a:pt x="12552680" y="5715"/>
                    <a:pt x="12552680" y="12700"/>
                  </a:cubicBezTo>
                  <a:lnTo>
                    <a:pt x="12552680" y="1988312"/>
                  </a:lnTo>
                  <a:cubicBezTo>
                    <a:pt x="12552680" y="1995297"/>
                    <a:pt x="12546965" y="2001012"/>
                    <a:pt x="12539980" y="2001012"/>
                  </a:cubicBezTo>
                  <a:lnTo>
                    <a:pt x="12700" y="2001012"/>
                  </a:lnTo>
                  <a:cubicBezTo>
                    <a:pt x="5715" y="2001012"/>
                    <a:pt x="0" y="1995297"/>
                    <a:pt x="0" y="1988312"/>
                  </a:cubicBezTo>
                  <a:lnTo>
                    <a:pt x="0" y="12700"/>
                  </a:lnTo>
                  <a:cubicBezTo>
                    <a:pt x="0" y="5715"/>
                    <a:pt x="5715" y="0"/>
                    <a:pt x="12700" y="0"/>
                  </a:cubicBezTo>
                  <a:moveTo>
                    <a:pt x="12700" y="25400"/>
                  </a:moveTo>
                  <a:lnTo>
                    <a:pt x="12700" y="12700"/>
                  </a:lnTo>
                  <a:lnTo>
                    <a:pt x="25400" y="12700"/>
                  </a:lnTo>
                  <a:lnTo>
                    <a:pt x="25400" y="1988312"/>
                  </a:lnTo>
                  <a:lnTo>
                    <a:pt x="12700" y="1988312"/>
                  </a:lnTo>
                  <a:lnTo>
                    <a:pt x="12700" y="1975612"/>
                  </a:lnTo>
                  <a:lnTo>
                    <a:pt x="12539980" y="1975612"/>
                  </a:lnTo>
                  <a:lnTo>
                    <a:pt x="12539980" y="1988312"/>
                  </a:lnTo>
                  <a:lnTo>
                    <a:pt x="12527280" y="1988312"/>
                  </a:lnTo>
                  <a:lnTo>
                    <a:pt x="12527280" y="12700"/>
                  </a:lnTo>
                  <a:lnTo>
                    <a:pt x="12539980" y="12700"/>
                  </a:lnTo>
                  <a:lnTo>
                    <a:pt x="12539980" y="25400"/>
                  </a:lnTo>
                  <a:lnTo>
                    <a:pt x="12700" y="25400"/>
                  </a:lnTo>
                  <a:close/>
                </a:path>
              </a:pathLst>
            </a:custGeom>
            <a:solidFill>
              <a:srgbClr val="BAC427"/>
            </a:solidFill>
          </p:spPr>
          <p:txBody>
            <a:bodyPr/>
            <a:lstStyle/>
            <a:p>
              <a:endParaRPr lang="en-US">
                <a:latin typeface="+mj-lt"/>
              </a:endParaRPr>
            </a:p>
          </p:txBody>
        </p:sp>
      </p:grpSp>
      <p:sp>
        <p:nvSpPr>
          <p:cNvPr id="6" name="TextBox 6"/>
          <p:cNvSpPr txBox="1"/>
          <p:nvPr/>
        </p:nvSpPr>
        <p:spPr>
          <a:xfrm>
            <a:off x="8466324" y="8388602"/>
            <a:ext cx="8678585" cy="666576"/>
          </a:xfrm>
          <a:prstGeom prst="rect">
            <a:avLst/>
          </a:prstGeom>
        </p:spPr>
        <p:txBody>
          <a:bodyPr lIns="0" tIns="0" rIns="0" bIns="0" rtlCol="0" anchor="t">
            <a:spAutoFit/>
          </a:bodyPr>
          <a:lstStyle/>
          <a:p>
            <a:pPr algn="ctr">
              <a:lnSpc>
                <a:spcPts val="2605"/>
              </a:lnSpc>
            </a:pPr>
            <a:r>
              <a:rPr lang="en-US" sz="2412" spc="511">
                <a:solidFill>
                  <a:srgbClr val="FFFFFF"/>
                </a:solidFill>
                <a:latin typeface="+mj-lt"/>
              </a:rPr>
              <a:t>THIS STUDY HAD A MEAN FOLLOW-UP OF 24.2 YEARS</a:t>
            </a:r>
          </a:p>
        </p:txBody>
      </p:sp>
      <p:grpSp>
        <p:nvGrpSpPr>
          <p:cNvPr id="7" name="Group 7"/>
          <p:cNvGrpSpPr/>
          <p:nvPr/>
        </p:nvGrpSpPr>
        <p:grpSpPr>
          <a:xfrm rot="-10800000">
            <a:off x="8351933" y="5867402"/>
            <a:ext cx="8907367" cy="2174076"/>
            <a:chOff x="0" y="0"/>
            <a:chExt cx="12552680" cy="3063810"/>
          </a:xfrm>
        </p:grpSpPr>
        <p:sp>
          <p:nvSpPr>
            <p:cNvPr id="8" name="Freeform 8"/>
            <p:cNvSpPr/>
            <p:nvPr/>
          </p:nvSpPr>
          <p:spPr>
            <a:xfrm>
              <a:off x="12700" y="12700"/>
              <a:ext cx="12527280" cy="3038348"/>
            </a:xfrm>
            <a:custGeom>
              <a:avLst/>
              <a:gdLst/>
              <a:ahLst/>
              <a:cxnLst/>
              <a:rect l="l" t="t" r="r" b="b"/>
              <a:pathLst>
                <a:path w="12527280" h="3038348">
                  <a:moveTo>
                    <a:pt x="0" y="1064133"/>
                  </a:moveTo>
                  <a:lnTo>
                    <a:pt x="5881497" y="1064133"/>
                  </a:lnTo>
                  <a:lnTo>
                    <a:pt x="5881497" y="759587"/>
                  </a:lnTo>
                  <a:lnTo>
                    <a:pt x="5499227" y="759587"/>
                  </a:lnTo>
                  <a:lnTo>
                    <a:pt x="6263640" y="0"/>
                  </a:lnTo>
                  <a:lnTo>
                    <a:pt x="7028053" y="759587"/>
                  </a:lnTo>
                  <a:lnTo>
                    <a:pt x="6645783" y="759587"/>
                  </a:lnTo>
                  <a:lnTo>
                    <a:pt x="6645783" y="1064133"/>
                  </a:lnTo>
                  <a:lnTo>
                    <a:pt x="12527280" y="1064133"/>
                  </a:lnTo>
                  <a:lnTo>
                    <a:pt x="12527280" y="3038348"/>
                  </a:lnTo>
                  <a:lnTo>
                    <a:pt x="0" y="3038348"/>
                  </a:lnTo>
                  <a:close/>
                </a:path>
              </a:pathLst>
            </a:custGeom>
            <a:solidFill>
              <a:srgbClr val="55382A"/>
            </a:solidFill>
          </p:spPr>
          <p:txBody>
            <a:bodyPr/>
            <a:lstStyle/>
            <a:p>
              <a:endParaRPr lang="en-US">
                <a:latin typeface="+mj-lt"/>
              </a:endParaRPr>
            </a:p>
          </p:txBody>
        </p:sp>
        <p:sp>
          <p:nvSpPr>
            <p:cNvPr id="9" name="Freeform 9"/>
            <p:cNvSpPr/>
            <p:nvPr/>
          </p:nvSpPr>
          <p:spPr>
            <a:xfrm>
              <a:off x="0" y="-1270"/>
              <a:ext cx="12552680" cy="3065018"/>
            </a:xfrm>
            <a:custGeom>
              <a:avLst/>
              <a:gdLst/>
              <a:ahLst/>
              <a:cxnLst/>
              <a:rect l="l" t="t" r="r" b="b"/>
              <a:pathLst>
                <a:path w="12552680" h="3065018">
                  <a:moveTo>
                    <a:pt x="12700" y="1065403"/>
                  </a:moveTo>
                  <a:lnTo>
                    <a:pt x="5894197" y="1065403"/>
                  </a:lnTo>
                  <a:lnTo>
                    <a:pt x="5894197" y="1078103"/>
                  </a:lnTo>
                  <a:lnTo>
                    <a:pt x="5881497" y="1078103"/>
                  </a:lnTo>
                  <a:lnTo>
                    <a:pt x="5881497" y="773557"/>
                  </a:lnTo>
                  <a:lnTo>
                    <a:pt x="5894197" y="773557"/>
                  </a:lnTo>
                  <a:lnTo>
                    <a:pt x="5894197" y="786257"/>
                  </a:lnTo>
                  <a:lnTo>
                    <a:pt x="5511927" y="786257"/>
                  </a:lnTo>
                  <a:cubicBezTo>
                    <a:pt x="5506720" y="786257"/>
                    <a:pt x="5502148" y="783209"/>
                    <a:pt x="5500243" y="778383"/>
                  </a:cubicBezTo>
                  <a:cubicBezTo>
                    <a:pt x="5498338" y="773557"/>
                    <a:pt x="5499354" y="768096"/>
                    <a:pt x="5503037" y="764540"/>
                  </a:cubicBezTo>
                  <a:lnTo>
                    <a:pt x="6267450" y="4953"/>
                  </a:lnTo>
                  <a:cubicBezTo>
                    <a:pt x="6272403" y="0"/>
                    <a:pt x="6280404" y="0"/>
                    <a:pt x="6285357" y="4953"/>
                  </a:cubicBezTo>
                  <a:lnTo>
                    <a:pt x="7049643" y="764540"/>
                  </a:lnTo>
                  <a:cubicBezTo>
                    <a:pt x="7053326" y="768223"/>
                    <a:pt x="7054342" y="773684"/>
                    <a:pt x="7052437" y="778383"/>
                  </a:cubicBezTo>
                  <a:cubicBezTo>
                    <a:pt x="7050532" y="783082"/>
                    <a:pt x="7045833" y="786257"/>
                    <a:pt x="7040753" y="786257"/>
                  </a:cubicBezTo>
                  <a:lnTo>
                    <a:pt x="6658483" y="786257"/>
                  </a:lnTo>
                  <a:lnTo>
                    <a:pt x="6658483" y="773557"/>
                  </a:lnTo>
                  <a:lnTo>
                    <a:pt x="6671183" y="773557"/>
                  </a:lnTo>
                  <a:lnTo>
                    <a:pt x="6671183" y="1078103"/>
                  </a:lnTo>
                  <a:lnTo>
                    <a:pt x="6658483" y="1078103"/>
                  </a:lnTo>
                  <a:lnTo>
                    <a:pt x="6658483" y="1065403"/>
                  </a:lnTo>
                  <a:lnTo>
                    <a:pt x="12539980" y="1065403"/>
                  </a:lnTo>
                  <a:cubicBezTo>
                    <a:pt x="12546965" y="1065403"/>
                    <a:pt x="12552680" y="1071118"/>
                    <a:pt x="12552680" y="1078103"/>
                  </a:cubicBezTo>
                  <a:lnTo>
                    <a:pt x="12552680" y="3052318"/>
                  </a:lnTo>
                  <a:cubicBezTo>
                    <a:pt x="12552680" y="3059303"/>
                    <a:pt x="12546965" y="3065018"/>
                    <a:pt x="12539980" y="3065018"/>
                  </a:cubicBezTo>
                  <a:lnTo>
                    <a:pt x="12700" y="3065018"/>
                  </a:lnTo>
                  <a:cubicBezTo>
                    <a:pt x="5715" y="3065018"/>
                    <a:pt x="0" y="3059303"/>
                    <a:pt x="0" y="3052318"/>
                  </a:cubicBezTo>
                  <a:lnTo>
                    <a:pt x="0" y="1078103"/>
                  </a:lnTo>
                  <a:cubicBezTo>
                    <a:pt x="0" y="1071118"/>
                    <a:pt x="5715" y="1065403"/>
                    <a:pt x="12700" y="1065403"/>
                  </a:cubicBezTo>
                  <a:moveTo>
                    <a:pt x="12700" y="1090803"/>
                  </a:moveTo>
                  <a:lnTo>
                    <a:pt x="12700" y="1078103"/>
                  </a:lnTo>
                  <a:lnTo>
                    <a:pt x="25400" y="1078103"/>
                  </a:lnTo>
                  <a:lnTo>
                    <a:pt x="25400" y="3052318"/>
                  </a:lnTo>
                  <a:lnTo>
                    <a:pt x="12700" y="3052318"/>
                  </a:lnTo>
                  <a:lnTo>
                    <a:pt x="12700" y="3039618"/>
                  </a:lnTo>
                  <a:lnTo>
                    <a:pt x="12539980" y="3039618"/>
                  </a:lnTo>
                  <a:lnTo>
                    <a:pt x="12539980" y="3052318"/>
                  </a:lnTo>
                  <a:lnTo>
                    <a:pt x="12527280" y="3052318"/>
                  </a:lnTo>
                  <a:lnTo>
                    <a:pt x="12527280" y="1078103"/>
                  </a:lnTo>
                  <a:lnTo>
                    <a:pt x="12539980" y="1078103"/>
                  </a:lnTo>
                  <a:lnTo>
                    <a:pt x="12539980" y="1090803"/>
                  </a:lnTo>
                  <a:lnTo>
                    <a:pt x="6658483" y="1090803"/>
                  </a:lnTo>
                  <a:cubicBezTo>
                    <a:pt x="6651498" y="1090803"/>
                    <a:pt x="6645783" y="1085088"/>
                    <a:pt x="6645783" y="1078103"/>
                  </a:cubicBezTo>
                  <a:lnTo>
                    <a:pt x="6645783" y="773557"/>
                  </a:lnTo>
                  <a:cubicBezTo>
                    <a:pt x="6645783" y="766572"/>
                    <a:pt x="6651498" y="760857"/>
                    <a:pt x="6658483" y="760857"/>
                  </a:cubicBezTo>
                  <a:lnTo>
                    <a:pt x="7040626" y="760857"/>
                  </a:lnTo>
                  <a:lnTo>
                    <a:pt x="7040626" y="773557"/>
                  </a:lnTo>
                  <a:lnTo>
                    <a:pt x="7031736" y="782574"/>
                  </a:lnTo>
                  <a:lnTo>
                    <a:pt x="6267450" y="22987"/>
                  </a:lnTo>
                  <a:lnTo>
                    <a:pt x="6276340" y="13970"/>
                  </a:lnTo>
                  <a:lnTo>
                    <a:pt x="6285230" y="22987"/>
                  </a:lnTo>
                  <a:lnTo>
                    <a:pt x="5520817" y="782574"/>
                  </a:lnTo>
                  <a:lnTo>
                    <a:pt x="5511927" y="773557"/>
                  </a:lnTo>
                  <a:lnTo>
                    <a:pt x="5511927" y="760857"/>
                  </a:lnTo>
                  <a:lnTo>
                    <a:pt x="5894070" y="760857"/>
                  </a:lnTo>
                  <a:cubicBezTo>
                    <a:pt x="5901055" y="760857"/>
                    <a:pt x="5906770" y="766572"/>
                    <a:pt x="5906770" y="773557"/>
                  </a:cubicBezTo>
                  <a:lnTo>
                    <a:pt x="5906770" y="1078103"/>
                  </a:lnTo>
                  <a:cubicBezTo>
                    <a:pt x="5906770" y="1085088"/>
                    <a:pt x="5901055" y="1090803"/>
                    <a:pt x="5894070" y="1090803"/>
                  </a:cubicBezTo>
                  <a:lnTo>
                    <a:pt x="12700" y="1090803"/>
                  </a:lnTo>
                  <a:close/>
                </a:path>
              </a:pathLst>
            </a:custGeom>
            <a:solidFill>
              <a:srgbClr val="BAC427"/>
            </a:solidFill>
          </p:spPr>
          <p:txBody>
            <a:bodyPr/>
            <a:lstStyle/>
            <a:p>
              <a:endParaRPr lang="en-US">
                <a:latin typeface="+mj-lt"/>
              </a:endParaRPr>
            </a:p>
          </p:txBody>
        </p:sp>
      </p:grpSp>
      <p:sp>
        <p:nvSpPr>
          <p:cNvPr id="10" name="TextBox 10"/>
          <p:cNvSpPr txBox="1"/>
          <p:nvPr/>
        </p:nvSpPr>
        <p:spPr>
          <a:xfrm>
            <a:off x="8466324" y="6002881"/>
            <a:ext cx="8678585" cy="1179810"/>
          </a:xfrm>
          <a:prstGeom prst="rect">
            <a:avLst/>
          </a:prstGeom>
        </p:spPr>
        <p:txBody>
          <a:bodyPr lIns="0" tIns="0" rIns="0" bIns="0" rtlCol="0" anchor="t">
            <a:spAutoFit/>
          </a:bodyPr>
          <a:lstStyle/>
          <a:p>
            <a:pPr algn="ctr">
              <a:lnSpc>
                <a:spcPts val="2308"/>
              </a:lnSpc>
            </a:pPr>
            <a:r>
              <a:rPr lang="en-US" sz="2137" spc="453" dirty="0">
                <a:solidFill>
                  <a:srgbClr val="FFFFFF"/>
                </a:solidFill>
                <a:latin typeface="+mj-lt"/>
              </a:rPr>
              <a:t>AT ANY POINT IN TIME, LOW-FIT WOMEN HAD A 28%,34% AND 34% INCREASED RISK OF DYING FROM ALL-CAUSES, CVD, AND CANCER COMPARED WITH HIGH-FIT WOMEN</a:t>
            </a:r>
          </a:p>
        </p:txBody>
      </p:sp>
      <p:grpSp>
        <p:nvGrpSpPr>
          <p:cNvPr id="11" name="Group 11"/>
          <p:cNvGrpSpPr/>
          <p:nvPr/>
        </p:nvGrpSpPr>
        <p:grpSpPr>
          <a:xfrm rot="-10800000">
            <a:off x="8351933" y="3732377"/>
            <a:ext cx="8907367" cy="2174076"/>
            <a:chOff x="0" y="0"/>
            <a:chExt cx="12552680" cy="3063810"/>
          </a:xfrm>
        </p:grpSpPr>
        <p:sp>
          <p:nvSpPr>
            <p:cNvPr id="12" name="Freeform 12"/>
            <p:cNvSpPr/>
            <p:nvPr/>
          </p:nvSpPr>
          <p:spPr>
            <a:xfrm>
              <a:off x="12700" y="12700"/>
              <a:ext cx="12527280" cy="3038348"/>
            </a:xfrm>
            <a:custGeom>
              <a:avLst/>
              <a:gdLst/>
              <a:ahLst/>
              <a:cxnLst/>
              <a:rect l="l" t="t" r="r" b="b"/>
              <a:pathLst>
                <a:path w="12527280" h="3038348">
                  <a:moveTo>
                    <a:pt x="0" y="1064133"/>
                  </a:moveTo>
                  <a:lnTo>
                    <a:pt x="5881497" y="1064133"/>
                  </a:lnTo>
                  <a:lnTo>
                    <a:pt x="5881497" y="759587"/>
                  </a:lnTo>
                  <a:lnTo>
                    <a:pt x="5499227" y="759587"/>
                  </a:lnTo>
                  <a:lnTo>
                    <a:pt x="6263640" y="0"/>
                  </a:lnTo>
                  <a:lnTo>
                    <a:pt x="7028053" y="759587"/>
                  </a:lnTo>
                  <a:lnTo>
                    <a:pt x="6645783" y="759587"/>
                  </a:lnTo>
                  <a:lnTo>
                    <a:pt x="6645783" y="1064133"/>
                  </a:lnTo>
                  <a:lnTo>
                    <a:pt x="12527280" y="1064133"/>
                  </a:lnTo>
                  <a:lnTo>
                    <a:pt x="12527280" y="3038348"/>
                  </a:lnTo>
                  <a:lnTo>
                    <a:pt x="0" y="3038348"/>
                  </a:lnTo>
                  <a:close/>
                </a:path>
              </a:pathLst>
            </a:custGeom>
            <a:solidFill>
              <a:srgbClr val="55382A"/>
            </a:solidFill>
          </p:spPr>
          <p:txBody>
            <a:bodyPr/>
            <a:lstStyle/>
            <a:p>
              <a:endParaRPr lang="en-US">
                <a:latin typeface="+mj-lt"/>
              </a:endParaRPr>
            </a:p>
          </p:txBody>
        </p:sp>
        <p:sp>
          <p:nvSpPr>
            <p:cNvPr id="13" name="Freeform 13"/>
            <p:cNvSpPr/>
            <p:nvPr/>
          </p:nvSpPr>
          <p:spPr>
            <a:xfrm>
              <a:off x="0" y="-1270"/>
              <a:ext cx="12552680" cy="3065018"/>
            </a:xfrm>
            <a:custGeom>
              <a:avLst/>
              <a:gdLst/>
              <a:ahLst/>
              <a:cxnLst/>
              <a:rect l="l" t="t" r="r" b="b"/>
              <a:pathLst>
                <a:path w="12552680" h="3065018">
                  <a:moveTo>
                    <a:pt x="12700" y="1065403"/>
                  </a:moveTo>
                  <a:lnTo>
                    <a:pt x="5894197" y="1065403"/>
                  </a:lnTo>
                  <a:lnTo>
                    <a:pt x="5894197" y="1078103"/>
                  </a:lnTo>
                  <a:lnTo>
                    <a:pt x="5881497" y="1078103"/>
                  </a:lnTo>
                  <a:lnTo>
                    <a:pt x="5881497" y="773557"/>
                  </a:lnTo>
                  <a:lnTo>
                    <a:pt x="5894197" y="773557"/>
                  </a:lnTo>
                  <a:lnTo>
                    <a:pt x="5894197" y="786257"/>
                  </a:lnTo>
                  <a:lnTo>
                    <a:pt x="5511927" y="786257"/>
                  </a:lnTo>
                  <a:cubicBezTo>
                    <a:pt x="5506720" y="786257"/>
                    <a:pt x="5502148" y="783209"/>
                    <a:pt x="5500243" y="778383"/>
                  </a:cubicBezTo>
                  <a:cubicBezTo>
                    <a:pt x="5498338" y="773557"/>
                    <a:pt x="5499354" y="768096"/>
                    <a:pt x="5503037" y="764540"/>
                  </a:cubicBezTo>
                  <a:lnTo>
                    <a:pt x="6267450" y="4953"/>
                  </a:lnTo>
                  <a:cubicBezTo>
                    <a:pt x="6272403" y="0"/>
                    <a:pt x="6280404" y="0"/>
                    <a:pt x="6285357" y="4953"/>
                  </a:cubicBezTo>
                  <a:lnTo>
                    <a:pt x="7049643" y="764540"/>
                  </a:lnTo>
                  <a:cubicBezTo>
                    <a:pt x="7053326" y="768223"/>
                    <a:pt x="7054342" y="773684"/>
                    <a:pt x="7052437" y="778383"/>
                  </a:cubicBezTo>
                  <a:cubicBezTo>
                    <a:pt x="7050532" y="783082"/>
                    <a:pt x="7045833" y="786257"/>
                    <a:pt x="7040753" y="786257"/>
                  </a:cubicBezTo>
                  <a:lnTo>
                    <a:pt x="6658483" y="786257"/>
                  </a:lnTo>
                  <a:lnTo>
                    <a:pt x="6658483" y="773557"/>
                  </a:lnTo>
                  <a:lnTo>
                    <a:pt x="6671183" y="773557"/>
                  </a:lnTo>
                  <a:lnTo>
                    <a:pt x="6671183" y="1078103"/>
                  </a:lnTo>
                  <a:lnTo>
                    <a:pt x="6658483" y="1078103"/>
                  </a:lnTo>
                  <a:lnTo>
                    <a:pt x="6658483" y="1065403"/>
                  </a:lnTo>
                  <a:lnTo>
                    <a:pt x="12539980" y="1065403"/>
                  </a:lnTo>
                  <a:cubicBezTo>
                    <a:pt x="12546965" y="1065403"/>
                    <a:pt x="12552680" y="1071118"/>
                    <a:pt x="12552680" y="1078103"/>
                  </a:cubicBezTo>
                  <a:lnTo>
                    <a:pt x="12552680" y="3052318"/>
                  </a:lnTo>
                  <a:cubicBezTo>
                    <a:pt x="12552680" y="3059303"/>
                    <a:pt x="12546965" y="3065018"/>
                    <a:pt x="12539980" y="3065018"/>
                  </a:cubicBezTo>
                  <a:lnTo>
                    <a:pt x="12700" y="3065018"/>
                  </a:lnTo>
                  <a:cubicBezTo>
                    <a:pt x="5715" y="3065018"/>
                    <a:pt x="0" y="3059303"/>
                    <a:pt x="0" y="3052318"/>
                  </a:cubicBezTo>
                  <a:lnTo>
                    <a:pt x="0" y="1078103"/>
                  </a:lnTo>
                  <a:cubicBezTo>
                    <a:pt x="0" y="1071118"/>
                    <a:pt x="5715" y="1065403"/>
                    <a:pt x="12700" y="1065403"/>
                  </a:cubicBezTo>
                  <a:moveTo>
                    <a:pt x="12700" y="1090803"/>
                  </a:moveTo>
                  <a:lnTo>
                    <a:pt x="12700" y="1078103"/>
                  </a:lnTo>
                  <a:lnTo>
                    <a:pt x="25400" y="1078103"/>
                  </a:lnTo>
                  <a:lnTo>
                    <a:pt x="25400" y="3052318"/>
                  </a:lnTo>
                  <a:lnTo>
                    <a:pt x="12700" y="3052318"/>
                  </a:lnTo>
                  <a:lnTo>
                    <a:pt x="12700" y="3039618"/>
                  </a:lnTo>
                  <a:lnTo>
                    <a:pt x="12539980" y="3039618"/>
                  </a:lnTo>
                  <a:lnTo>
                    <a:pt x="12539980" y="3052318"/>
                  </a:lnTo>
                  <a:lnTo>
                    <a:pt x="12527280" y="3052318"/>
                  </a:lnTo>
                  <a:lnTo>
                    <a:pt x="12527280" y="1078103"/>
                  </a:lnTo>
                  <a:lnTo>
                    <a:pt x="12539980" y="1078103"/>
                  </a:lnTo>
                  <a:lnTo>
                    <a:pt x="12539980" y="1090803"/>
                  </a:lnTo>
                  <a:lnTo>
                    <a:pt x="6658483" y="1090803"/>
                  </a:lnTo>
                  <a:cubicBezTo>
                    <a:pt x="6651498" y="1090803"/>
                    <a:pt x="6645783" y="1085088"/>
                    <a:pt x="6645783" y="1078103"/>
                  </a:cubicBezTo>
                  <a:lnTo>
                    <a:pt x="6645783" y="773557"/>
                  </a:lnTo>
                  <a:cubicBezTo>
                    <a:pt x="6645783" y="766572"/>
                    <a:pt x="6651498" y="760857"/>
                    <a:pt x="6658483" y="760857"/>
                  </a:cubicBezTo>
                  <a:lnTo>
                    <a:pt x="7040626" y="760857"/>
                  </a:lnTo>
                  <a:lnTo>
                    <a:pt x="7040626" y="773557"/>
                  </a:lnTo>
                  <a:lnTo>
                    <a:pt x="7031736" y="782574"/>
                  </a:lnTo>
                  <a:lnTo>
                    <a:pt x="6267450" y="22987"/>
                  </a:lnTo>
                  <a:lnTo>
                    <a:pt x="6276340" y="13970"/>
                  </a:lnTo>
                  <a:lnTo>
                    <a:pt x="6285230" y="22987"/>
                  </a:lnTo>
                  <a:lnTo>
                    <a:pt x="5520817" y="782574"/>
                  </a:lnTo>
                  <a:lnTo>
                    <a:pt x="5511927" y="773557"/>
                  </a:lnTo>
                  <a:lnTo>
                    <a:pt x="5511927" y="760857"/>
                  </a:lnTo>
                  <a:lnTo>
                    <a:pt x="5894070" y="760857"/>
                  </a:lnTo>
                  <a:cubicBezTo>
                    <a:pt x="5901055" y="760857"/>
                    <a:pt x="5906770" y="766572"/>
                    <a:pt x="5906770" y="773557"/>
                  </a:cubicBezTo>
                  <a:lnTo>
                    <a:pt x="5906770" y="1078103"/>
                  </a:lnTo>
                  <a:cubicBezTo>
                    <a:pt x="5906770" y="1085088"/>
                    <a:pt x="5901055" y="1090803"/>
                    <a:pt x="5894070" y="1090803"/>
                  </a:cubicBezTo>
                  <a:lnTo>
                    <a:pt x="12700" y="1090803"/>
                  </a:lnTo>
                  <a:close/>
                </a:path>
              </a:pathLst>
            </a:custGeom>
            <a:solidFill>
              <a:srgbClr val="BAC427"/>
            </a:solidFill>
          </p:spPr>
          <p:txBody>
            <a:bodyPr/>
            <a:lstStyle/>
            <a:p>
              <a:endParaRPr lang="en-US">
                <a:latin typeface="+mj-lt"/>
              </a:endParaRPr>
            </a:p>
          </p:txBody>
        </p:sp>
      </p:grpSp>
      <p:sp>
        <p:nvSpPr>
          <p:cNvPr id="14" name="TextBox 14"/>
          <p:cNvSpPr txBox="1"/>
          <p:nvPr/>
        </p:nvSpPr>
        <p:spPr>
          <a:xfrm>
            <a:off x="8466324" y="3932986"/>
            <a:ext cx="8678585" cy="1077218"/>
          </a:xfrm>
          <a:prstGeom prst="rect">
            <a:avLst/>
          </a:prstGeom>
        </p:spPr>
        <p:txBody>
          <a:bodyPr lIns="0" tIns="0" rIns="0" bIns="0" rtlCol="0" anchor="t">
            <a:spAutoFit/>
          </a:bodyPr>
          <a:lstStyle/>
          <a:p>
            <a:pPr algn="ctr">
              <a:lnSpc>
                <a:spcPts val="2091"/>
              </a:lnSpc>
            </a:pPr>
            <a:r>
              <a:rPr lang="en-US" sz="1936" spc="410" dirty="0">
                <a:solidFill>
                  <a:srgbClr val="FFFFFF"/>
                </a:solidFill>
                <a:latin typeface="+mj-lt"/>
              </a:rPr>
              <a:t>MEN CATEGORIZED AS LOW-FIT HAD A 54%, 49%, AND 46% GREATER LIKELIHOOD OF DYING FROM ALL-CAUSES, CVD, AND CANCER THAN HIGH-FIT MEN (P &lt; 0.001) AFTER ADJUSTING FOR AGE;</a:t>
            </a:r>
          </a:p>
        </p:txBody>
      </p:sp>
      <p:grpSp>
        <p:nvGrpSpPr>
          <p:cNvPr id="15" name="Group 15"/>
          <p:cNvGrpSpPr/>
          <p:nvPr/>
        </p:nvGrpSpPr>
        <p:grpSpPr>
          <a:xfrm rot="-10800000">
            <a:off x="8351933" y="1597353"/>
            <a:ext cx="8907367" cy="2174076"/>
            <a:chOff x="0" y="0"/>
            <a:chExt cx="12552680" cy="3063810"/>
          </a:xfrm>
        </p:grpSpPr>
        <p:sp>
          <p:nvSpPr>
            <p:cNvPr id="16" name="Freeform 16"/>
            <p:cNvSpPr/>
            <p:nvPr/>
          </p:nvSpPr>
          <p:spPr>
            <a:xfrm>
              <a:off x="12700" y="12700"/>
              <a:ext cx="12527280" cy="3038348"/>
            </a:xfrm>
            <a:custGeom>
              <a:avLst/>
              <a:gdLst/>
              <a:ahLst/>
              <a:cxnLst/>
              <a:rect l="l" t="t" r="r" b="b"/>
              <a:pathLst>
                <a:path w="12527280" h="3038348">
                  <a:moveTo>
                    <a:pt x="0" y="1064133"/>
                  </a:moveTo>
                  <a:lnTo>
                    <a:pt x="5881497" y="1064133"/>
                  </a:lnTo>
                  <a:lnTo>
                    <a:pt x="5881497" y="759587"/>
                  </a:lnTo>
                  <a:lnTo>
                    <a:pt x="5499227" y="759587"/>
                  </a:lnTo>
                  <a:lnTo>
                    <a:pt x="6263640" y="0"/>
                  </a:lnTo>
                  <a:lnTo>
                    <a:pt x="7028053" y="759587"/>
                  </a:lnTo>
                  <a:lnTo>
                    <a:pt x="6645783" y="759587"/>
                  </a:lnTo>
                  <a:lnTo>
                    <a:pt x="6645783" y="1064133"/>
                  </a:lnTo>
                  <a:lnTo>
                    <a:pt x="12527280" y="1064133"/>
                  </a:lnTo>
                  <a:lnTo>
                    <a:pt x="12527280" y="3038348"/>
                  </a:lnTo>
                  <a:lnTo>
                    <a:pt x="0" y="3038348"/>
                  </a:lnTo>
                  <a:close/>
                </a:path>
              </a:pathLst>
            </a:custGeom>
            <a:solidFill>
              <a:srgbClr val="55382A"/>
            </a:solidFill>
          </p:spPr>
          <p:txBody>
            <a:bodyPr/>
            <a:lstStyle/>
            <a:p>
              <a:endParaRPr lang="en-US"/>
            </a:p>
          </p:txBody>
        </p:sp>
        <p:sp>
          <p:nvSpPr>
            <p:cNvPr id="17" name="Freeform 17"/>
            <p:cNvSpPr/>
            <p:nvPr/>
          </p:nvSpPr>
          <p:spPr>
            <a:xfrm>
              <a:off x="0" y="-1270"/>
              <a:ext cx="12552680" cy="3065018"/>
            </a:xfrm>
            <a:custGeom>
              <a:avLst/>
              <a:gdLst/>
              <a:ahLst/>
              <a:cxnLst/>
              <a:rect l="l" t="t" r="r" b="b"/>
              <a:pathLst>
                <a:path w="12552680" h="3065018">
                  <a:moveTo>
                    <a:pt x="12700" y="1065403"/>
                  </a:moveTo>
                  <a:lnTo>
                    <a:pt x="5894197" y="1065403"/>
                  </a:lnTo>
                  <a:lnTo>
                    <a:pt x="5894197" y="1078103"/>
                  </a:lnTo>
                  <a:lnTo>
                    <a:pt x="5881497" y="1078103"/>
                  </a:lnTo>
                  <a:lnTo>
                    <a:pt x="5881497" y="773557"/>
                  </a:lnTo>
                  <a:lnTo>
                    <a:pt x="5894197" y="773557"/>
                  </a:lnTo>
                  <a:lnTo>
                    <a:pt x="5894197" y="786257"/>
                  </a:lnTo>
                  <a:lnTo>
                    <a:pt x="5511927" y="786257"/>
                  </a:lnTo>
                  <a:cubicBezTo>
                    <a:pt x="5506720" y="786257"/>
                    <a:pt x="5502148" y="783209"/>
                    <a:pt x="5500243" y="778383"/>
                  </a:cubicBezTo>
                  <a:cubicBezTo>
                    <a:pt x="5498338" y="773557"/>
                    <a:pt x="5499354" y="768096"/>
                    <a:pt x="5503037" y="764540"/>
                  </a:cubicBezTo>
                  <a:lnTo>
                    <a:pt x="6267450" y="4953"/>
                  </a:lnTo>
                  <a:cubicBezTo>
                    <a:pt x="6272403" y="0"/>
                    <a:pt x="6280404" y="0"/>
                    <a:pt x="6285357" y="4953"/>
                  </a:cubicBezTo>
                  <a:lnTo>
                    <a:pt x="7049643" y="764540"/>
                  </a:lnTo>
                  <a:cubicBezTo>
                    <a:pt x="7053326" y="768223"/>
                    <a:pt x="7054342" y="773684"/>
                    <a:pt x="7052437" y="778383"/>
                  </a:cubicBezTo>
                  <a:cubicBezTo>
                    <a:pt x="7050532" y="783082"/>
                    <a:pt x="7045833" y="786257"/>
                    <a:pt x="7040753" y="786257"/>
                  </a:cubicBezTo>
                  <a:lnTo>
                    <a:pt x="6658483" y="786257"/>
                  </a:lnTo>
                  <a:lnTo>
                    <a:pt x="6658483" y="773557"/>
                  </a:lnTo>
                  <a:lnTo>
                    <a:pt x="6671183" y="773557"/>
                  </a:lnTo>
                  <a:lnTo>
                    <a:pt x="6671183" y="1078103"/>
                  </a:lnTo>
                  <a:lnTo>
                    <a:pt x="6658483" y="1078103"/>
                  </a:lnTo>
                  <a:lnTo>
                    <a:pt x="6658483" y="1065403"/>
                  </a:lnTo>
                  <a:lnTo>
                    <a:pt x="12539980" y="1065403"/>
                  </a:lnTo>
                  <a:cubicBezTo>
                    <a:pt x="12546965" y="1065403"/>
                    <a:pt x="12552680" y="1071118"/>
                    <a:pt x="12552680" y="1078103"/>
                  </a:cubicBezTo>
                  <a:lnTo>
                    <a:pt x="12552680" y="3052318"/>
                  </a:lnTo>
                  <a:cubicBezTo>
                    <a:pt x="12552680" y="3059303"/>
                    <a:pt x="12546965" y="3065018"/>
                    <a:pt x="12539980" y="3065018"/>
                  </a:cubicBezTo>
                  <a:lnTo>
                    <a:pt x="12700" y="3065018"/>
                  </a:lnTo>
                  <a:cubicBezTo>
                    <a:pt x="5715" y="3065018"/>
                    <a:pt x="0" y="3059303"/>
                    <a:pt x="0" y="3052318"/>
                  </a:cubicBezTo>
                  <a:lnTo>
                    <a:pt x="0" y="1078103"/>
                  </a:lnTo>
                  <a:cubicBezTo>
                    <a:pt x="0" y="1071118"/>
                    <a:pt x="5715" y="1065403"/>
                    <a:pt x="12700" y="1065403"/>
                  </a:cubicBezTo>
                  <a:moveTo>
                    <a:pt x="12700" y="1090803"/>
                  </a:moveTo>
                  <a:lnTo>
                    <a:pt x="12700" y="1078103"/>
                  </a:lnTo>
                  <a:lnTo>
                    <a:pt x="25400" y="1078103"/>
                  </a:lnTo>
                  <a:lnTo>
                    <a:pt x="25400" y="3052318"/>
                  </a:lnTo>
                  <a:lnTo>
                    <a:pt x="12700" y="3052318"/>
                  </a:lnTo>
                  <a:lnTo>
                    <a:pt x="12700" y="3039618"/>
                  </a:lnTo>
                  <a:lnTo>
                    <a:pt x="12539980" y="3039618"/>
                  </a:lnTo>
                  <a:lnTo>
                    <a:pt x="12539980" y="3052318"/>
                  </a:lnTo>
                  <a:lnTo>
                    <a:pt x="12527280" y="3052318"/>
                  </a:lnTo>
                  <a:lnTo>
                    <a:pt x="12527280" y="1078103"/>
                  </a:lnTo>
                  <a:lnTo>
                    <a:pt x="12539980" y="1078103"/>
                  </a:lnTo>
                  <a:lnTo>
                    <a:pt x="12539980" y="1090803"/>
                  </a:lnTo>
                  <a:lnTo>
                    <a:pt x="6658483" y="1090803"/>
                  </a:lnTo>
                  <a:cubicBezTo>
                    <a:pt x="6651498" y="1090803"/>
                    <a:pt x="6645783" y="1085088"/>
                    <a:pt x="6645783" y="1078103"/>
                  </a:cubicBezTo>
                  <a:lnTo>
                    <a:pt x="6645783" y="773557"/>
                  </a:lnTo>
                  <a:cubicBezTo>
                    <a:pt x="6645783" y="766572"/>
                    <a:pt x="6651498" y="760857"/>
                    <a:pt x="6658483" y="760857"/>
                  </a:cubicBezTo>
                  <a:lnTo>
                    <a:pt x="7040626" y="760857"/>
                  </a:lnTo>
                  <a:lnTo>
                    <a:pt x="7040626" y="773557"/>
                  </a:lnTo>
                  <a:lnTo>
                    <a:pt x="7031736" y="782574"/>
                  </a:lnTo>
                  <a:lnTo>
                    <a:pt x="6267450" y="22987"/>
                  </a:lnTo>
                  <a:lnTo>
                    <a:pt x="6276340" y="13970"/>
                  </a:lnTo>
                  <a:lnTo>
                    <a:pt x="6285230" y="22987"/>
                  </a:lnTo>
                  <a:lnTo>
                    <a:pt x="5520817" y="782574"/>
                  </a:lnTo>
                  <a:lnTo>
                    <a:pt x="5511927" y="773557"/>
                  </a:lnTo>
                  <a:lnTo>
                    <a:pt x="5511927" y="760857"/>
                  </a:lnTo>
                  <a:lnTo>
                    <a:pt x="5894070" y="760857"/>
                  </a:lnTo>
                  <a:cubicBezTo>
                    <a:pt x="5901055" y="760857"/>
                    <a:pt x="5906770" y="766572"/>
                    <a:pt x="5906770" y="773557"/>
                  </a:cubicBezTo>
                  <a:lnTo>
                    <a:pt x="5906770" y="1078103"/>
                  </a:lnTo>
                  <a:cubicBezTo>
                    <a:pt x="5906770" y="1085088"/>
                    <a:pt x="5901055" y="1090803"/>
                    <a:pt x="5894070" y="1090803"/>
                  </a:cubicBezTo>
                  <a:lnTo>
                    <a:pt x="12700" y="1090803"/>
                  </a:lnTo>
                  <a:close/>
                </a:path>
              </a:pathLst>
            </a:custGeom>
            <a:solidFill>
              <a:srgbClr val="BAC427"/>
            </a:solidFill>
          </p:spPr>
          <p:txBody>
            <a:bodyPr/>
            <a:lstStyle/>
            <a:p>
              <a:endParaRPr lang="en-US"/>
            </a:p>
          </p:txBody>
        </p:sp>
      </p:grpSp>
      <p:sp>
        <p:nvSpPr>
          <p:cNvPr id="18" name="TextBox 18"/>
          <p:cNvSpPr txBox="1"/>
          <p:nvPr/>
        </p:nvSpPr>
        <p:spPr>
          <a:xfrm>
            <a:off x="8466324" y="1983071"/>
            <a:ext cx="8678585" cy="666576"/>
          </a:xfrm>
          <a:prstGeom prst="rect">
            <a:avLst/>
          </a:prstGeom>
        </p:spPr>
        <p:txBody>
          <a:bodyPr lIns="0" tIns="0" rIns="0" bIns="0" rtlCol="0" anchor="t">
            <a:spAutoFit/>
          </a:bodyPr>
          <a:lstStyle/>
          <a:p>
            <a:pPr algn="ctr">
              <a:lnSpc>
                <a:spcPts val="2605"/>
              </a:lnSpc>
            </a:pPr>
            <a:r>
              <a:rPr lang="en-US" sz="2412" spc="511" dirty="0">
                <a:solidFill>
                  <a:srgbClr val="FFFFFF"/>
                </a:solidFill>
                <a:latin typeface="+mj-lt"/>
              </a:rPr>
              <a:t>INVERSE RELATIONSHIP BETWEEN CRF AND MORTALITY OUTCOMES;</a:t>
            </a:r>
          </a:p>
        </p:txBody>
      </p:sp>
      <p:sp>
        <p:nvSpPr>
          <p:cNvPr id="19" name="Freeform 19"/>
          <p:cNvSpPr/>
          <p:nvPr/>
        </p:nvSpPr>
        <p:spPr>
          <a:xfrm>
            <a:off x="0" y="0"/>
            <a:ext cx="18288000" cy="1313394"/>
          </a:xfrm>
          <a:custGeom>
            <a:avLst/>
            <a:gdLst/>
            <a:ahLst/>
            <a:cxnLst/>
            <a:rect l="l" t="t" r="r" b="b"/>
            <a:pathLst>
              <a:path w="18288000" h="1313394">
                <a:moveTo>
                  <a:pt x="0" y="0"/>
                </a:moveTo>
                <a:lnTo>
                  <a:pt x="18288000" y="0"/>
                </a:lnTo>
                <a:lnTo>
                  <a:pt x="18288000" y="1313394"/>
                </a:lnTo>
                <a:lnTo>
                  <a:pt x="0" y="1313394"/>
                </a:lnTo>
                <a:lnTo>
                  <a:pt x="0" y="0"/>
                </a:lnTo>
                <a:close/>
              </a:path>
            </a:pathLst>
          </a:custGeom>
          <a:blipFill>
            <a:blip r:embed="rId3"/>
            <a:stretch>
              <a:fillRect t="-23140" b="-23140"/>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E1DC"/>
        </a:solidFill>
        <a:effectLst/>
      </p:bgPr>
    </p:bg>
    <p:spTree>
      <p:nvGrpSpPr>
        <p:cNvPr id="1" name=""/>
        <p:cNvGrpSpPr/>
        <p:nvPr/>
      </p:nvGrpSpPr>
      <p:grpSpPr>
        <a:xfrm>
          <a:off x="0" y="0"/>
          <a:ext cx="0" cy="0"/>
          <a:chOff x="0" y="0"/>
          <a:chExt cx="0" cy="0"/>
        </a:xfrm>
      </p:grpSpPr>
      <p:sp>
        <p:nvSpPr>
          <p:cNvPr id="2" name="TextBox 2"/>
          <p:cNvSpPr txBox="1"/>
          <p:nvPr/>
        </p:nvSpPr>
        <p:spPr>
          <a:xfrm>
            <a:off x="1353312" y="2158365"/>
            <a:ext cx="5218410" cy="4462760"/>
          </a:xfrm>
          <a:prstGeom prst="rect">
            <a:avLst/>
          </a:prstGeom>
        </p:spPr>
        <p:txBody>
          <a:bodyPr lIns="0" tIns="0" rIns="0" bIns="0" rtlCol="0" anchor="t">
            <a:spAutoFit/>
          </a:bodyPr>
          <a:lstStyle/>
          <a:p>
            <a:pPr algn="l">
              <a:lnSpc>
                <a:spcPts val="8748"/>
              </a:lnSpc>
            </a:pPr>
            <a:r>
              <a:rPr lang="en-US" sz="8100" dirty="0">
                <a:solidFill>
                  <a:srgbClr val="494B25"/>
                </a:solidFill>
              </a:rPr>
              <a:t>IS REGULAR EXERCISE GOOD FOR US?</a:t>
            </a:r>
          </a:p>
        </p:txBody>
      </p:sp>
      <p:sp>
        <p:nvSpPr>
          <p:cNvPr id="3" name="TextBox 3"/>
          <p:cNvSpPr txBox="1"/>
          <p:nvPr/>
        </p:nvSpPr>
        <p:spPr>
          <a:xfrm>
            <a:off x="7781067" y="2452530"/>
            <a:ext cx="9153622" cy="4154984"/>
          </a:xfrm>
          <a:prstGeom prst="rect">
            <a:avLst/>
          </a:prstGeom>
        </p:spPr>
        <p:txBody>
          <a:bodyPr lIns="0" tIns="0" rIns="0" bIns="0" rtlCol="0" anchor="t">
            <a:spAutoFit/>
          </a:bodyPr>
          <a:lstStyle/>
          <a:p>
            <a:pPr marL="597217" lvl="1" indent="-298609" algn="l">
              <a:lnSpc>
                <a:spcPts val="3564"/>
              </a:lnSpc>
              <a:buFont typeface="Arial"/>
              <a:buChar char="•"/>
            </a:pPr>
            <a:r>
              <a:rPr lang="en-US" sz="3300" spc="699" dirty="0">
                <a:solidFill>
                  <a:srgbClr val="494B25"/>
                </a:solidFill>
                <a:latin typeface="+mj-lt"/>
              </a:rPr>
              <a:t>AFTER ADJUSTING FOR EXAMINATION YEAR AND TRADITIONAL RISK FACTORS, THE </a:t>
            </a:r>
            <a:r>
              <a:rPr lang="en-US" sz="3300" spc="699" dirty="0">
                <a:solidFill>
                  <a:srgbClr val="D95821"/>
                </a:solidFill>
                <a:latin typeface="+mj-lt"/>
              </a:rPr>
              <a:t>LOW-FIT GROUP WAS ASSOCIATED WITH 73% INCREASED RISK OF ALL-CAUSE MORTALITY</a:t>
            </a:r>
            <a:r>
              <a:rPr lang="en-US" sz="3300" spc="699" dirty="0">
                <a:solidFill>
                  <a:srgbClr val="494B25"/>
                </a:solidFill>
                <a:latin typeface="+mj-lt"/>
              </a:rPr>
              <a:t>, AND A MORE THAN 2-FOLD INCREASED HAZARD FOR BOTH CVD AND CANCER MORTALITY (P &lt; 0.01).</a:t>
            </a:r>
          </a:p>
        </p:txBody>
      </p:sp>
      <p:sp>
        <p:nvSpPr>
          <p:cNvPr id="4" name="Freeform 4"/>
          <p:cNvSpPr/>
          <p:nvPr/>
        </p:nvSpPr>
        <p:spPr>
          <a:xfrm>
            <a:off x="0" y="0"/>
            <a:ext cx="18288000" cy="1313394"/>
          </a:xfrm>
          <a:custGeom>
            <a:avLst/>
            <a:gdLst/>
            <a:ahLst/>
            <a:cxnLst/>
            <a:rect l="l" t="t" r="r" b="b"/>
            <a:pathLst>
              <a:path w="18288000" h="1313394">
                <a:moveTo>
                  <a:pt x="0" y="0"/>
                </a:moveTo>
                <a:lnTo>
                  <a:pt x="18288000" y="0"/>
                </a:lnTo>
                <a:lnTo>
                  <a:pt x="18288000" y="1313394"/>
                </a:lnTo>
                <a:lnTo>
                  <a:pt x="0" y="1313394"/>
                </a:lnTo>
                <a:lnTo>
                  <a:pt x="0" y="0"/>
                </a:lnTo>
                <a:close/>
              </a:path>
            </a:pathLst>
          </a:custGeom>
          <a:blipFill>
            <a:blip r:embed="rId3"/>
            <a:stretch>
              <a:fillRect t="-23140" b="-23140"/>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6E1DC"/>
        </a:solidFill>
        <a:effectLst/>
      </p:bgPr>
    </p:bg>
    <p:spTree>
      <p:nvGrpSpPr>
        <p:cNvPr id="1" name=""/>
        <p:cNvGrpSpPr/>
        <p:nvPr/>
      </p:nvGrpSpPr>
      <p:grpSpPr>
        <a:xfrm>
          <a:off x="0" y="0"/>
          <a:ext cx="0" cy="0"/>
          <a:chOff x="0" y="0"/>
          <a:chExt cx="0" cy="0"/>
        </a:xfrm>
      </p:grpSpPr>
      <p:sp>
        <p:nvSpPr>
          <p:cNvPr id="2" name="TextBox 2"/>
          <p:cNvSpPr txBox="1"/>
          <p:nvPr/>
        </p:nvSpPr>
        <p:spPr>
          <a:xfrm>
            <a:off x="-1705240" y="1562100"/>
            <a:ext cx="8789037" cy="843915"/>
          </a:xfrm>
          <a:prstGeom prst="rect">
            <a:avLst/>
          </a:prstGeom>
        </p:spPr>
        <p:txBody>
          <a:bodyPr lIns="0" tIns="0" rIns="0" bIns="0" rtlCol="0" anchor="t">
            <a:spAutoFit/>
          </a:bodyPr>
          <a:lstStyle/>
          <a:p>
            <a:pPr algn="ctr">
              <a:lnSpc>
                <a:spcPts val="6480"/>
              </a:lnSpc>
            </a:pPr>
            <a:r>
              <a:rPr lang="en-US" sz="6000" dirty="0">
                <a:solidFill>
                  <a:srgbClr val="494B25"/>
                </a:solidFill>
                <a:latin typeface="+mj-lt"/>
              </a:rPr>
              <a:t>PARADOX</a:t>
            </a:r>
          </a:p>
        </p:txBody>
      </p:sp>
      <p:sp>
        <p:nvSpPr>
          <p:cNvPr id="3" name="Freeform 3"/>
          <p:cNvSpPr/>
          <p:nvPr/>
        </p:nvSpPr>
        <p:spPr>
          <a:xfrm>
            <a:off x="8111346" y="7234004"/>
            <a:ext cx="10176654" cy="3052996"/>
          </a:xfrm>
          <a:custGeom>
            <a:avLst/>
            <a:gdLst/>
            <a:ahLst/>
            <a:cxnLst/>
            <a:rect l="l" t="t" r="r" b="b"/>
            <a:pathLst>
              <a:path w="10176654" h="3052996">
                <a:moveTo>
                  <a:pt x="0" y="0"/>
                </a:moveTo>
                <a:lnTo>
                  <a:pt x="10176654" y="0"/>
                </a:lnTo>
                <a:lnTo>
                  <a:pt x="10176654" y="3052996"/>
                </a:lnTo>
                <a:lnTo>
                  <a:pt x="0" y="3052996"/>
                </a:lnTo>
                <a:lnTo>
                  <a:pt x="0" y="0"/>
                </a:lnTo>
                <a:close/>
              </a:path>
            </a:pathLst>
          </a:custGeom>
          <a:blipFill>
            <a:blip r:embed="rId3"/>
            <a:stretch>
              <a:fillRect l="-126" r="-126"/>
            </a:stretch>
          </a:blipFill>
        </p:spPr>
        <p:txBody>
          <a:bodyPr/>
          <a:lstStyle/>
          <a:p>
            <a:endParaRPr lang="en-US"/>
          </a:p>
        </p:txBody>
      </p:sp>
      <p:sp>
        <p:nvSpPr>
          <p:cNvPr id="4" name="Freeform 4"/>
          <p:cNvSpPr/>
          <p:nvPr/>
        </p:nvSpPr>
        <p:spPr>
          <a:xfrm>
            <a:off x="533399" y="2406015"/>
            <a:ext cx="4311758" cy="3035995"/>
          </a:xfrm>
          <a:custGeom>
            <a:avLst/>
            <a:gdLst/>
            <a:ahLst/>
            <a:cxnLst/>
            <a:rect l="l" t="t" r="r" b="b"/>
            <a:pathLst>
              <a:path w="4311758" h="3035995">
                <a:moveTo>
                  <a:pt x="0" y="0"/>
                </a:moveTo>
                <a:lnTo>
                  <a:pt x="4311758" y="0"/>
                </a:lnTo>
                <a:lnTo>
                  <a:pt x="4311758" y="3035995"/>
                </a:lnTo>
                <a:lnTo>
                  <a:pt x="0" y="3035995"/>
                </a:lnTo>
                <a:lnTo>
                  <a:pt x="0" y="0"/>
                </a:lnTo>
                <a:close/>
              </a:path>
            </a:pathLst>
          </a:custGeom>
          <a:blipFill>
            <a:blip r:embed="rId4"/>
            <a:stretch>
              <a:fillRect/>
            </a:stretch>
          </a:blipFill>
        </p:spPr>
        <p:txBody>
          <a:bodyPr/>
          <a:lstStyle/>
          <a:p>
            <a:endParaRPr lang="en-US"/>
          </a:p>
        </p:txBody>
      </p:sp>
      <p:sp>
        <p:nvSpPr>
          <p:cNvPr id="5" name="Freeform 5"/>
          <p:cNvSpPr/>
          <p:nvPr/>
        </p:nvSpPr>
        <p:spPr>
          <a:xfrm>
            <a:off x="5208183" y="1333500"/>
            <a:ext cx="13079817" cy="4865359"/>
          </a:xfrm>
          <a:custGeom>
            <a:avLst/>
            <a:gdLst/>
            <a:ahLst/>
            <a:cxnLst/>
            <a:rect l="l" t="t" r="r" b="b"/>
            <a:pathLst>
              <a:path w="13079817" h="4865359">
                <a:moveTo>
                  <a:pt x="0" y="0"/>
                </a:moveTo>
                <a:lnTo>
                  <a:pt x="13079817" y="0"/>
                </a:lnTo>
                <a:lnTo>
                  <a:pt x="13079817" y="4865359"/>
                </a:lnTo>
                <a:lnTo>
                  <a:pt x="0" y="4865359"/>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95906" y="6819900"/>
            <a:ext cx="8015440" cy="3231654"/>
          </a:xfrm>
          <a:prstGeom prst="rect">
            <a:avLst/>
          </a:prstGeom>
        </p:spPr>
        <p:txBody>
          <a:bodyPr lIns="0" tIns="0" rIns="0" bIns="0" rtlCol="0" anchor="t">
            <a:spAutoFit/>
          </a:bodyPr>
          <a:lstStyle/>
          <a:p>
            <a:pPr marL="543207" lvl="1" indent="-271604" algn="l">
              <a:lnSpc>
                <a:spcPts val="3601"/>
              </a:lnSpc>
              <a:buFont typeface="Arial"/>
              <a:buChar char="•"/>
            </a:pPr>
            <a:r>
              <a:rPr lang="en-US" sz="3001" spc="306" dirty="0">
                <a:solidFill>
                  <a:srgbClr val="F8733A"/>
                </a:solidFill>
                <a:latin typeface="+mj-lt"/>
              </a:rPr>
              <a:t>LESS THAN 1/3</a:t>
            </a:r>
            <a:r>
              <a:rPr lang="en-US" sz="3001" spc="306" dirty="0">
                <a:solidFill>
                  <a:srgbClr val="494B25"/>
                </a:solidFill>
                <a:latin typeface="+mj-lt"/>
              </a:rPr>
              <a:t> OF THE EU CITIZENS DECLARED SPENDING AT LEAST 150 MINUTES/WEEK</a:t>
            </a:r>
          </a:p>
          <a:p>
            <a:pPr algn="l">
              <a:lnSpc>
                <a:spcPts val="3601"/>
              </a:lnSpc>
            </a:pPr>
            <a:endParaRPr lang="en-US" sz="3001" spc="306" dirty="0">
              <a:solidFill>
                <a:srgbClr val="494B25"/>
              </a:solidFill>
              <a:latin typeface="+mj-lt"/>
            </a:endParaRPr>
          </a:p>
          <a:p>
            <a:pPr marL="543207" lvl="1" indent="-271604" algn="l">
              <a:lnSpc>
                <a:spcPts val="3601"/>
              </a:lnSpc>
              <a:buFont typeface="Arial"/>
              <a:buChar char="•"/>
            </a:pPr>
            <a:r>
              <a:rPr lang="en-US" sz="3001" spc="306" dirty="0">
                <a:solidFill>
                  <a:srgbClr val="D95821"/>
                </a:solidFill>
                <a:latin typeface="+mj-lt"/>
              </a:rPr>
              <a:t>46%</a:t>
            </a:r>
            <a:r>
              <a:rPr lang="en-US" sz="3001" spc="306" dirty="0">
                <a:solidFill>
                  <a:srgbClr val="494B25"/>
                </a:solidFill>
                <a:latin typeface="+mj-lt"/>
              </a:rPr>
              <a:t> OF THE EUROPEANS NEVER EXERCISE OR PLAY SPORT (EUROBAROMETER 2018)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6E1DC"/>
        </a:solidFill>
        <a:effectLst/>
      </p:bgPr>
    </p:bg>
    <p:spTree>
      <p:nvGrpSpPr>
        <p:cNvPr id="1" name=""/>
        <p:cNvGrpSpPr/>
        <p:nvPr/>
      </p:nvGrpSpPr>
      <p:grpSpPr>
        <a:xfrm>
          <a:off x="0" y="0"/>
          <a:ext cx="0" cy="0"/>
          <a:chOff x="0" y="0"/>
          <a:chExt cx="0" cy="0"/>
        </a:xfrm>
      </p:grpSpPr>
      <p:sp>
        <p:nvSpPr>
          <p:cNvPr id="2" name="Freeform 2"/>
          <p:cNvSpPr/>
          <p:nvPr/>
        </p:nvSpPr>
        <p:spPr>
          <a:xfrm>
            <a:off x="0" y="1695514"/>
            <a:ext cx="11266505" cy="4983537"/>
          </a:xfrm>
          <a:custGeom>
            <a:avLst/>
            <a:gdLst/>
            <a:ahLst/>
            <a:cxnLst/>
            <a:rect l="l" t="t" r="r" b="b"/>
            <a:pathLst>
              <a:path w="11266505" h="4983537">
                <a:moveTo>
                  <a:pt x="0" y="0"/>
                </a:moveTo>
                <a:lnTo>
                  <a:pt x="11266505" y="0"/>
                </a:lnTo>
                <a:lnTo>
                  <a:pt x="11266505" y="4983537"/>
                </a:lnTo>
                <a:lnTo>
                  <a:pt x="0" y="4983537"/>
                </a:lnTo>
                <a:lnTo>
                  <a:pt x="0" y="0"/>
                </a:lnTo>
                <a:close/>
              </a:path>
            </a:pathLst>
          </a:custGeom>
          <a:blipFill>
            <a:blip r:embed="rId3"/>
            <a:stretch>
              <a:fillRect/>
            </a:stretch>
          </a:blipFill>
        </p:spPr>
        <p:txBody>
          <a:bodyPr/>
          <a:lstStyle/>
          <a:p>
            <a:endParaRPr lang="en-US"/>
          </a:p>
        </p:txBody>
      </p:sp>
      <p:sp>
        <p:nvSpPr>
          <p:cNvPr id="3" name="Freeform 3"/>
          <p:cNvSpPr/>
          <p:nvPr/>
        </p:nvSpPr>
        <p:spPr>
          <a:xfrm>
            <a:off x="7059787" y="7429500"/>
            <a:ext cx="11228213" cy="1994200"/>
          </a:xfrm>
          <a:custGeom>
            <a:avLst/>
            <a:gdLst/>
            <a:ahLst/>
            <a:cxnLst/>
            <a:rect l="l" t="t" r="r" b="b"/>
            <a:pathLst>
              <a:path w="11228213" h="1994200">
                <a:moveTo>
                  <a:pt x="0" y="0"/>
                </a:moveTo>
                <a:lnTo>
                  <a:pt x="11228213" y="0"/>
                </a:lnTo>
                <a:lnTo>
                  <a:pt x="11228213" y="1994200"/>
                </a:lnTo>
                <a:lnTo>
                  <a:pt x="0" y="1994200"/>
                </a:lnTo>
                <a:lnTo>
                  <a:pt x="0" y="0"/>
                </a:lnTo>
                <a:close/>
              </a:path>
            </a:pathLst>
          </a:custGeom>
          <a:blipFill>
            <a:blip r:embed="rId4"/>
            <a:stretch>
              <a:fillRect/>
            </a:stretch>
          </a:blipFill>
        </p:spPr>
        <p:txBody>
          <a:bodyPr/>
          <a:lstStyle/>
          <a:p>
            <a:endParaRPr lang="en-US"/>
          </a:p>
        </p:txBody>
      </p:sp>
      <p:sp>
        <p:nvSpPr>
          <p:cNvPr id="4" name="Freeform 4"/>
          <p:cNvSpPr/>
          <p:nvPr/>
        </p:nvSpPr>
        <p:spPr>
          <a:xfrm>
            <a:off x="0" y="0"/>
            <a:ext cx="18288000" cy="1313394"/>
          </a:xfrm>
          <a:custGeom>
            <a:avLst/>
            <a:gdLst/>
            <a:ahLst/>
            <a:cxnLst/>
            <a:rect l="l" t="t" r="r" b="b"/>
            <a:pathLst>
              <a:path w="18288000" h="1313394">
                <a:moveTo>
                  <a:pt x="0" y="0"/>
                </a:moveTo>
                <a:lnTo>
                  <a:pt x="18288000" y="0"/>
                </a:lnTo>
                <a:lnTo>
                  <a:pt x="18288000" y="1313394"/>
                </a:lnTo>
                <a:lnTo>
                  <a:pt x="0" y="1313394"/>
                </a:lnTo>
                <a:lnTo>
                  <a:pt x="0" y="0"/>
                </a:lnTo>
                <a:close/>
              </a:path>
            </a:pathLst>
          </a:custGeom>
          <a:blipFill>
            <a:blip r:embed="rId5"/>
            <a:stretch>
              <a:fillRect t="-23140" b="-23140"/>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6E1DC"/>
        </a:solidFill>
        <a:effectLst/>
      </p:bgPr>
    </p:bg>
    <p:spTree>
      <p:nvGrpSpPr>
        <p:cNvPr id="1" name=""/>
        <p:cNvGrpSpPr/>
        <p:nvPr/>
      </p:nvGrpSpPr>
      <p:grpSpPr>
        <a:xfrm>
          <a:off x="0" y="0"/>
          <a:ext cx="0" cy="0"/>
          <a:chOff x="0" y="0"/>
          <a:chExt cx="0" cy="0"/>
        </a:xfrm>
      </p:grpSpPr>
      <p:sp>
        <p:nvSpPr>
          <p:cNvPr id="2" name="TextBox 2"/>
          <p:cNvSpPr txBox="1"/>
          <p:nvPr/>
        </p:nvSpPr>
        <p:spPr>
          <a:xfrm>
            <a:off x="2751147" y="3951875"/>
            <a:ext cx="12785706" cy="2287999"/>
          </a:xfrm>
          <a:prstGeom prst="rect">
            <a:avLst/>
          </a:prstGeom>
        </p:spPr>
        <p:txBody>
          <a:bodyPr lIns="0" tIns="0" rIns="0" bIns="0" rtlCol="0" anchor="t">
            <a:spAutoFit/>
          </a:bodyPr>
          <a:lstStyle/>
          <a:p>
            <a:pPr algn="ctr">
              <a:lnSpc>
                <a:spcPts val="6121"/>
              </a:lnSpc>
            </a:pPr>
            <a:r>
              <a:rPr lang="en-US" sz="4372" dirty="0">
                <a:solidFill>
                  <a:srgbClr val="000000"/>
                </a:solidFill>
                <a:latin typeface="+mj-lt"/>
              </a:rPr>
              <a:t>Exercise is possibly the single most important</a:t>
            </a:r>
          </a:p>
          <a:p>
            <a:pPr algn="ctr">
              <a:lnSpc>
                <a:spcPts val="6121"/>
              </a:lnSpc>
            </a:pPr>
            <a:r>
              <a:rPr lang="en-US" sz="4372" dirty="0">
                <a:solidFill>
                  <a:srgbClr val="000000"/>
                </a:solidFill>
                <a:latin typeface="+mj-lt"/>
              </a:rPr>
              <a:t>and accessible lifestyle component that offers</a:t>
            </a:r>
          </a:p>
          <a:p>
            <a:pPr algn="ctr">
              <a:lnSpc>
                <a:spcPts val="6121"/>
              </a:lnSpc>
            </a:pPr>
            <a:r>
              <a:rPr lang="en-US" sz="4372" dirty="0">
                <a:solidFill>
                  <a:srgbClr val="000000"/>
                </a:solidFill>
                <a:latin typeface="+mj-lt"/>
              </a:rPr>
              <a:t>protection from a large range of diseases.</a:t>
            </a:r>
          </a:p>
        </p:txBody>
      </p:sp>
      <p:sp>
        <p:nvSpPr>
          <p:cNvPr id="3" name="Freeform 3"/>
          <p:cNvSpPr/>
          <p:nvPr/>
        </p:nvSpPr>
        <p:spPr>
          <a:xfrm>
            <a:off x="0" y="0"/>
            <a:ext cx="18288000" cy="1313394"/>
          </a:xfrm>
          <a:custGeom>
            <a:avLst/>
            <a:gdLst/>
            <a:ahLst/>
            <a:cxnLst/>
            <a:rect l="l" t="t" r="r" b="b"/>
            <a:pathLst>
              <a:path w="18288000" h="1313394">
                <a:moveTo>
                  <a:pt x="0" y="0"/>
                </a:moveTo>
                <a:lnTo>
                  <a:pt x="18288000" y="0"/>
                </a:lnTo>
                <a:lnTo>
                  <a:pt x="18288000" y="1313394"/>
                </a:lnTo>
                <a:lnTo>
                  <a:pt x="0" y="1313394"/>
                </a:lnTo>
                <a:lnTo>
                  <a:pt x="0" y="0"/>
                </a:lnTo>
                <a:close/>
              </a:path>
            </a:pathLst>
          </a:custGeom>
          <a:blipFill>
            <a:blip r:embed="rId3"/>
            <a:stretch>
              <a:fillRect t="-23140" b="-23140"/>
            </a:stretch>
          </a:blipFill>
        </p:spPr>
        <p:txBody>
          <a:bodyPr/>
          <a:lstStyle/>
          <a:p>
            <a:endParaRPr lang="en-US"/>
          </a:p>
        </p:txBody>
      </p:sp>
      <p:sp>
        <p:nvSpPr>
          <p:cNvPr id="4" name="TextBox 4"/>
          <p:cNvSpPr txBox="1"/>
          <p:nvPr/>
        </p:nvSpPr>
        <p:spPr>
          <a:xfrm>
            <a:off x="11188810" y="10152803"/>
            <a:ext cx="7099190" cy="134197"/>
          </a:xfrm>
          <a:prstGeom prst="rect">
            <a:avLst/>
          </a:prstGeom>
        </p:spPr>
        <p:txBody>
          <a:bodyPr lIns="0" tIns="0" rIns="0" bIns="0" rtlCol="0" anchor="t">
            <a:spAutoFit/>
          </a:bodyPr>
          <a:lstStyle/>
          <a:p>
            <a:pPr algn="ctr">
              <a:lnSpc>
                <a:spcPts val="1120"/>
              </a:lnSpc>
            </a:pPr>
            <a:r>
              <a:rPr lang="en-US" sz="800">
                <a:solidFill>
                  <a:srgbClr val="000000"/>
                </a:solidFill>
                <a:latin typeface="Canva Sans"/>
              </a:rPr>
              <a:t>Neufer, P. D. et al. Understanding the cellular and molecular mechanisms of physical activity-induced health benefits. Cell Metab. 22, 4–11 (2015).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6E1DC"/>
        </a:solidFill>
        <a:effectLst/>
      </p:bgPr>
    </p:bg>
    <p:spTree>
      <p:nvGrpSpPr>
        <p:cNvPr id="1" name=""/>
        <p:cNvGrpSpPr/>
        <p:nvPr/>
      </p:nvGrpSpPr>
      <p:grpSpPr>
        <a:xfrm>
          <a:off x="0" y="0"/>
          <a:ext cx="0" cy="0"/>
          <a:chOff x="0" y="0"/>
          <a:chExt cx="0" cy="0"/>
        </a:xfrm>
      </p:grpSpPr>
      <p:sp>
        <p:nvSpPr>
          <p:cNvPr id="2" name="Freeform 2"/>
          <p:cNvSpPr/>
          <p:nvPr/>
        </p:nvSpPr>
        <p:spPr>
          <a:xfrm>
            <a:off x="0" y="1333500"/>
            <a:ext cx="8534400" cy="8953499"/>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l="-32988" r="-36184"/>
            </a:stretch>
          </a:blipFill>
        </p:spPr>
        <p:txBody>
          <a:bodyPr/>
          <a:lstStyle/>
          <a:p>
            <a:endParaRPr lang="en-US"/>
          </a:p>
        </p:txBody>
      </p:sp>
      <p:sp>
        <p:nvSpPr>
          <p:cNvPr id="4" name="TextBox 4"/>
          <p:cNvSpPr txBox="1"/>
          <p:nvPr/>
        </p:nvSpPr>
        <p:spPr>
          <a:xfrm>
            <a:off x="10493992" y="1866900"/>
            <a:ext cx="6366115" cy="1067472"/>
          </a:xfrm>
          <a:prstGeom prst="rect">
            <a:avLst/>
          </a:prstGeom>
        </p:spPr>
        <p:txBody>
          <a:bodyPr lIns="0" tIns="0" rIns="0" bIns="0" rtlCol="0" anchor="t">
            <a:spAutoFit/>
          </a:bodyPr>
          <a:lstStyle/>
          <a:p>
            <a:pPr marL="0" lvl="0" indent="0">
              <a:lnSpc>
                <a:spcPts val="8347"/>
              </a:lnSpc>
            </a:pPr>
            <a:r>
              <a:rPr lang="en-US" sz="7950" dirty="0">
                <a:solidFill>
                  <a:srgbClr val="000000"/>
                </a:solidFill>
                <a:latin typeface="+mj-lt"/>
              </a:rPr>
              <a:t>Gut microbiota</a:t>
            </a:r>
          </a:p>
        </p:txBody>
      </p:sp>
      <p:sp>
        <p:nvSpPr>
          <p:cNvPr id="5" name="TextBox 5"/>
          <p:cNvSpPr txBox="1"/>
          <p:nvPr/>
        </p:nvSpPr>
        <p:spPr>
          <a:xfrm>
            <a:off x="10819372" y="3619500"/>
            <a:ext cx="6021417" cy="2070310"/>
          </a:xfrm>
          <a:prstGeom prst="rect">
            <a:avLst/>
          </a:prstGeom>
        </p:spPr>
        <p:txBody>
          <a:bodyPr lIns="0" tIns="0" rIns="0" bIns="0" rtlCol="0" anchor="t">
            <a:spAutoFit/>
          </a:bodyPr>
          <a:lstStyle/>
          <a:p>
            <a:pPr marL="0" lvl="0" indent="0">
              <a:lnSpc>
                <a:spcPts val="4077"/>
              </a:lnSpc>
            </a:pPr>
            <a:r>
              <a:rPr lang="en-US" sz="2912" spc="43" dirty="0">
                <a:solidFill>
                  <a:srgbClr val="000000"/>
                </a:solidFill>
                <a:latin typeface="+mn-lt"/>
              </a:rPr>
              <a:t>The human gut microbiota has been defined as the entire collection of microbes (bacteria, archaea, </a:t>
            </a:r>
            <a:r>
              <a:rPr lang="en-US" sz="2912" spc="43" dirty="0" err="1">
                <a:solidFill>
                  <a:srgbClr val="000000"/>
                </a:solidFill>
                <a:latin typeface="+mn-lt"/>
              </a:rPr>
              <a:t>eukarya</a:t>
            </a:r>
            <a:r>
              <a:rPr lang="en-US" sz="2912" spc="43" dirty="0">
                <a:solidFill>
                  <a:srgbClr val="000000"/>
                </a:solidFill>
                <a:latin typeface="+mn-lt"/>
              </a:rPr>
              <a:t>, and viruses)</a:t>
            </a:r>
          </a:p>
        </p:txBody>
      </p:sp>
      <p:sp>
        <p:nvSpPr>
          <p:cNvPr id="6" name="TextBox 6"/>
          <p:cNvSpPr txBox="1"/>
          <p:nvPr/>
        </p:nvSpPr>
        <p:spPr>
          <a:xfrm>
            <a:off x="10829031" y="6565497"/>
            <a:ext cx="6642619" cy="2849883"/>
          </a:xfrm>
          <a:prstGeom prst="rect">
            <a:avLst/>
          </a:prstGeom>
        </p:spPr>
        <p:txBody>
          <a:bodyPr lIns="0" tIns="0" rIns="0" bIns="0" rtlCol="0" anchor="t">
            <a:spAutoFit/>
          </a:bodyPr>
          <a:lstStyle/>
          <a:p>
            <a:pPr>
              <a:lnSpc>
                <a:spcPts val="4497"/>
              </a:lnSpc>
            </a:pPr>
            <a:r>
              <a:rPr lang="en-US" sz="3212" spc="48" dirty="0">
                <a:solidFill>
                  <a:srgbClr val="000000"/>
                </a:solidFill>
                <a:latin typeface="+mn-lt"/>
              </a:rPr>
              <a:t>Several important biological functions such as digestion, absorption, stimulating</a:t>
            </a:r>
          </a:p>
          <a:p>
            <a:pPr marL="0" lvl="0" indent="0">
              <a:lnSpc>
                <a:spcPts val="4497"/>
              </a:lnSpc>
            </a:pPr>
            <a:r>
              <a:rPr lang="en-US" sz="3212" spc="48" dirty="0">
                <a:solidFill>
                  <a:srgbClr val="000000"/>
                </a:solidFill>
                <a:latin typeface="+mn-lt"/>
              </a:rPr>
              <a:t>immune responses, and protection against </a:t>
            </a:r>
            <a:r>
              <a:rPr lang="en-US" sz="3212" spc="48" dirty="0" err="1">
                <a:solidFill>
                  <a:srgbClr val="000000"/>
                </a:solidFill>
                <a:latin typeface="+mn-lt"/>
              </a:rPr>
              <a:t>enteropathogens</a:t>
            </a:r>
            <a:r>
              <a:rPr lang="en-US" sz="3212" spc="48" dirty="0">
                <a:solidFill>
                  <a:srgbClr val="000000"/>
                </a:solidFill>
                <a:latin typeface="+mn-lt"/>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333500"/>
            <a:ext cx="8534400" cy="8953499"/>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l="-32988" r="-36184"/>
            </a:stretch>
          </a:blipFill>
        </p:spPr>
        <p:txBody>
          <a:bodyPr/>
          <a:lstStyle/>
          <a:p>
            <a:endParaRPr lang="en-US"/>
          </a:p>
        </p:txBody>
      </p:sp>
      <p:pic>
        <p:nvPicPr>
          <p:cNvPr id="3" name="Picture 2">
            <a:extLst>
              <a:ext uri="{FF2B5EF4-FFF2-40B4-BE49-F238E27FC236}">
                <a16:creationId xmlns:a16="http://schemas.microsoft.com/office/drawing/2014/main" id="{14B51627-93E1-8C66-09D4-6C20DABC7212}"/>
              </a:ext>
            </a:extLst>
          </p:cNvPr>
          <p:cNvPicPr>
            <a:picLocks noChangeAspect="1"/>
          </p:cNvPicPr>
          <p:nvPr/>
        </p:nvPicPr>
        <p:blipFill rotWithShape="1">
          <a:blip r:embed="rId3"/>
          <a:srcRect t="4673"/>
          <a:stretch/>
        </p:blipFill>
        <p:spPr>
          <a:xfrm>
            <a:off x="8686800" y="3086100"/>
            <a:ext cx="9161421" cy="5292913"/>
          </a:xfrm>
          <a:prstGeom prst="rect">
            <a:avLst/>
          </a:prstGeom>
        </p:spPr>
      </p:pic>
      <p:pic>
        <p:nvPicPr>
          <p:cNvPr id="7" name="Picture 6">
            <a:extLst>
              <a:ext uri="{FF2B5EF4-FFF2-40B4-BE49-F238E27FC236}">
                <a16:creationId xmlns:a16="http://schemas.microsoft.com/office/drawing/2014/main" id="{9C65AAC6-B82F-DF66-EF00-63C4B80952A3}"/>
              </a:ext>
            </a:extLst>
          </p:cNvPr>
          <p:cNvPicPr>
            <a:picLocks noChangeAspect="1"/>
          </p:cNvPicPr>
          <p:nvPr/>
        </p:nvPicPr>
        <p:blipFill>
          <a:blip r:embed="rId4"/>
          <a:stretch>
            <a:fillRect/>
          </a:stretch>
        </p:blipFill>
        <p:spPr>
          <a:xfrm>
            <a:off x="14172626" y="9940029"/>
            <a:ext cx="4115374" cy="323895"/>
          </a:xfrm>
          <a:prstGeom prst="rect">
            <a:avLst/>
          </a:prstGeom>
        </p:spPr>
      </p:pic>
    </p:spTree>
    <p:extLst>
      <p:ext uri="{BB962C8B-B14F-4D97-AF65-F5344CB8AC3E}">
        <p14:creationId xmlns:p14="http://schemas.microsoft.com/office/powerpoint/2010/main" val="341380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420D05-1C5B-4C56-11D0-6F9ED14D8920}"/>
              </a:ext>
            </a:extLst>
          </p:cNvPr>
          <p:cNvSpPr txBox="1"/>
          <p:nvPr/>
        </p:nvSpPr>
        <p:spPr>
          <a:xfrm>
            <a:off x="0" y="1409700"/>
            <a:ext cx="17068800" cy="6832640"/>
          </a:xfrm>
          <a:prstGeom prst="rect">
            <a:avLst/>
          </a:prstGeom>
          <a:noFill/>
        </p:spPr>
        <p:txBody>
          <a:bodyPr wrap="square">
            <a:spAutoFit/>
          </a:bodyPr>
          <a:lstStyle/>
          <a:p>
            <a:pPr algn="ctr"/>
            <a:r>
              <a:rPr lang="en-US" sz="3200" b="1" i="0" dirty="0">
                <a:effectLst/>
                <a:latin typeface="+mn-lt"/>
              </a:rPr>
              <a:t>Benefits of Physical Activity on Digestive Health</a:t>
            </a:r>
          </a:p>
          <a:p>
            <a:pPr algn="l"/>
            <a:endParaRPr lang="en-US" b="1" i="0" dirty="0">
              <a:effectLst/>
              <a:latin typeface="+mn-lt"/>
            </a:endParaRPr>
          </a:p>
          <a:p>
            <a:pPr algn="l"/>
            <a:endParaRPr lang="en-US" b="1" dirty="0">
              <a:latin typeface="+mn-lt"/>
            </a:endParaRPr>
          </a:p>
          <a:p>
            <a:pPr marL="457200" indent="-457200" algn="l">
              <a:buFont typeface="Arial" panose="020B0604020202020204" pitchFamily="34" charset="0"/>
              <a:buChar char="•"/>
            </a:pPr>
            <a:r>
              <a:rPr lang="en-US" sz="3200" i="0" dirty="0">
                <a:effectLst/>
                <a:latin typeface="+mn-lt"/>
              </a:rPr>
              <a:t>Enhanced Digestive Efficiency</a:t>
            </a:r>
          </a:p>
          <a:p>
            <a:pPr marL="457200" indent="-457200" algn="l">
              <a:buFont typeface="Arial" panose="020B0604020202020204" pitchFamily="34" charset="0"/>
              <a:buChar char="•"/>
            </a:pPr>
            <a:endParaRPr lang="en-US" sz="3200" i="0" dirty="0">
              <a:effectLst/>
              <a:latin typeface="+mn-lt"/>
            </a:endParaRPr>
          </a:p>
          <a:p>
            <a:pPr marL="457200" indent="-457200" algn="l">
              <a:buFont typeface="Arial" panose="020B0604020202020204" pitchFamily="34" charset="0"/>
              <a:buChar char="•"/>
            </a:pPr>
            <a:r>
              <a:rPr lang="en-US" sz="3200" i="0" dirty="0">
                <a:effectLst/>
                <a:latin typeface="+mn-lt"/>
              </a:rPr>
              <a:t>Lower Risk of Gastrointestinal Disorders</a:t>
            </a:r>
          </a:p>
          <a:p>
            <a:pPr algn="l">
              <a:buFont typeface="Arial" panose="020B0604020202020204" pitchFamily="34" charset="0"/>
              <a:buChar char="•"/>
            </a:pPr>
            <a:endParaRPr lang="en-US" sz="3200" i="0" dirty="0">
              <a:effectLst/>
              <a:latin typeface="+mn-lt"/>
            </a:endParaRPr>
          </a:p>
          <a:p>
            <a:pPr marL="457200" indent="-457200" algn="l">
              <a:buFont typeface="Arial" panose="020B0604020202020204" pitchFamily="34" charset="0"/>
              <a:buChar char="•"/>
            </a:pPr>
            <a:r>
              <a:rPr lang="en-US" sz="3200" i="0" dirty="0">
                <a:effectLst/>
                <a:latin typeface="+mn-lt"/>
              </a:rPr>
              <a:t>Improved Nutrient Absorption</a:t>
            </a:r>
          </a:p>
          <a:p>
            <a:pPr algn="l">
              <a:buFont typeface="Arial" panose="020B0604020202020204" pitchFamily="34" charset="0"/>
              <a:buChar char="•"/>
            </a:pPr>
            <a:endParaRPr lang="en-US" sz="3200" i="0" dirty="0">
              <a:effectLst/>
              <a:latin typeface="+mn-lt"/>
            </a:endParaRPr>
          </a:p>
          <a:p>
            <a:pPr marL="457200" indent="-457200" algn="l">
              <a:buFont typeface="Arial" panose="020B0604020202020204" pitchFamily="34" charset="0"/>
              <a:buChar char="•"/>
            </a:pPr>
            <a:r>
              <a:rPr lang="en-US" sz="3200" i="0" dirty="0">
                <a:effectLst/>
                <a:latin typeface="+mn-lt"/>
              </a:rPr>
              <a:t>Stress Reduction and Digestive Health</a:t>
            </a:r>
          </a:p>
          <a:p>
            <a:pPr marL="457200" indent="-457200" algn="l">
              <a:buFont typeface="Arial" panose="020B0604020202020204" pitchFamily="34" charset="0"/>
              <a:buChar char="•"/>
            </a:pPr>
            <a:endParaRPr lang="en-US" sz="3200" i="0" dirty="0">
              <a:effectLst/>
              <a:latin typeface="+mn-lt"/>
            </a:endParaRPr>
          </a:p>
          <a:p>
            <a:pPr marL="457200" indent="-457200" algn="l">
              <a:buFont typeface="Arial" panose="020B0604020202020204" pitchFamily="34" charset="0"/>
              <a:buChar char="•"/>
            </a:pPr>
            <a:r>
              <a:rPr lang="en-US" sz="3200" i="0" dirty="0">
                <a:effectLst/>
                <a:latin typeface="+mn-lt"/>
              </a:rPr>
              <a:t>Weight Management and Digestive Disorders</a:t>
            </a:r>
          </a:p>
          <a:p>
            <a:pPr marL="457200" indent="-457200" algn="l">
              <a:buFont typeface="Arial" panose="020B0604020202020204" pitchFamily="34" charset="0"/>
              <a:buChar char="•"/>
            </a:pPr>
            <a:endParaRPr lang="en-US" sz="3200" i="0" dirty="0">
              <a:effectLst/>
              <a:latin typeface="+mn-lt"/>
            </a:endParaRPr>
          </a:p>
          <a:p>
            <a:pPr marL="457200" indent="-457200" algn="l">
              <a:buFont typeface="Arial" panose="020B0604020202020204" pitchFamily="34" charset="0"/>
              <a:buChar char="•"/>
            </a:pPr>
            <a:r>
              <a:rPr lang="en-US" sz="3200" i="0" dirty="0">
                <a:effectLst/>
                <a:latin typeface="+mn-lt"/>
              </a:rPr>
              <a:t>Enhanced Insulin Sensitivity</a:t>
            </a:r>
          </a:p>
          <a:p>
            <a:pPr algn="l"/>
            <a:endParaRPr lang="en-US" b="1" i="0" dirty="0">
              <a:effectLst/>
              <a:latin typeface="+mn-lt"/>
            </a:endParaRPr>
          </a:p>
        </p:txBody>
      </p:sp>
    </p:spTree>
    <p:extLst>
      <p:ext uri="{BB962C8B-B14F-4D97-AF65-F5344CB8AC3E}">
        <p14:creationId xmlns:p14="http://schemas.microsoft.com/office/powerpoint/2010/main" val="2092233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6E1DC"/>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313394"/>
          </a:xfrm>
          <a:custGeom>
            <a:avLst/>
            <a:gdLst/>
            <a:ahLst/>
            <a:cxnLst/>
            <a:rect l="l" t="t" r="r" b="b"/>
            <a:pathLst>
              <a:path w="18288000" h="1313394">
                <a:moveTo>
                  <a:pt x="0" y="0"/>
                </a:moveTo>
                <a:lnTo>
                  <a:pt x="18288000" y="0"/>
                </a:lnTo>
                <a:lnTo>
                  <a:pt x="18288000" y="1313394"/>
                </a:lnTo>
                <a:lnTo>
                  <a:pt x="0" y="1313394"/>
                </a:lnTo>
                <a:lnTo>
                  <a:pt x="0" y="0"/>
                </a:lnTo>
                <a:close/>
              </a:path>
            </a:pathLst>
          </a:custGeom>
          <a:blipFill>
            <a:blip r:embed="rId2"/>
            <a:stretch>
              <a:fillRect t="-23140" b="-23140"/>
            </a:stretch>
          </a:blipFill>
        </p:spPr>
        <p:txBody>
          <a:bodyPr/>
          <a:lstStyle/>
          <a:p>
            <a:endParaRPr lang="en-US"/>
          </a:p>
        </p:txBody>
      </p:sp>
      <p:sp>
        <p:nvSpPr>
          <p:cNvPr id="3" name="TextBox 3"/>
          <p:cNvSpPr txBox="1"/>
          <p:nvPr/>
        </p:nvSpPr>
        <p:spPr>
          <a:xfrm>
            <a:off x="152400" y="1638300"/>
            <a:ext cx="18059400" cy="6519221"/>
          </a:xfrm>
          <a:prstGeom prst="rect">
            <a:avLst/>
          </a:prstGeom>
        </p:spPr>
        <p:txBody>
          <a:bodyPr wrap="square" lIns="0" tIns="0" rIns="0" bIns="0" rtlCol="0" anchor="t">
            <a:spAutoFit/>
          </a:bodyPr>
          <a:lstStyle/>
          <a:p>
            <a:pPr algn="ctr">
              <a:lnSpc>
                <a:spcPts val="3380"/>
              </a:lnSpc>
            </a:pPr>
            <a:r>
              <a:rPr lang="en-US" sz="4000" b="1" dirty="0">
                <a:solidFill>
                  <a:srgbClr val="000000"/>
                </a:solidFill>
                <a:latin typeface="+mj-lt"/>
              </a:rPr>
              <a:t>Dysbiosis or imbalance in gut microbiota has been associated</a:t>
            </a:r>
          </a:p>
          <a:p>
            <a:pPr algn="ctr">
              <a:lnSpc>
                <a:spcPts val="3380"/>
              </a:lnSpc>
            </a:pPr>
            <a:endParaRPr lang="en-US" sz="4000" b="1" dirty="0">
              <a:solidFill>
                <a:srgbClr val="000000"/>
              </a:solidFill>
              <a:latin typeface="+mj-lt"/>
            </a:endParaRPr>
          </a:p>
          <a:p>
            <a:pPr algn="ctr">
              <a:lnSpc>
                <a:spcPts val="3380"/>
              </a:lnSpc>
            </a:pPr>
            <a:r>
              <a:rPr lang="en-US" sz="4000" b="1" dirty="0">
                <a:solidFill>
                  <a:srgbClr val="000000"/>
                </a:solidFill>
                <a:latin typeface="+mj-lt"/>
              </a:rPr>
              <a:t> </a:t>
            </a:r>
          </a:p>
          <a:p>
            <a:pPr marL="561341" lvl="1" indent="-280670">
              <a:lnSpc>
                <a:spcPts val="3380"/>
              </a:lnSpc>
              <a:buFont typeface="Arial"/>
              <a:buChar char="•"/>
            </a:pPr>
            <a:r>
              <a:rPr lang="en-US" sz="2600" dirty="0">
                <a:solidFill>
                  <a:srgbClr val="000000"/>
                </a:solidFill>
                <a:latin typeface="+mj-lt"/>
              </a:rPr>
              <a:t>Ulcerative colitis</a:t>
            </a:r>
          </a:p>
          <a:p>
            <a:pPr marL="561341" lvl="1" indent="-280670">
              <a:lnSpc>
                <a:spcPts val="3380"/>
              </a:lnSpc>
              <a:buFont typeface="Arial"/>
              <a:buChar char="•"/>
            </a:pPr>
            <a:r>
              <a:rPr lang="en-US" sz="2600" dirty="0">
                <a:solidFill>
                  <a:srgbClr val="000000"/>
                </a:solidFill>
                <a:latin typeface="+mj-lt"/>
              </a:rPr>
              <a:t>Crohn’s disease</a:t>
            </a:r>
          </a:p>
          <a:p>
            <a:pPr marL="561341" lvl="1" indent="-280670">
              <a:lnSpc>
                <a:spcPts val="3380"/>
              </a:lnSpc>
              <a:buFont typeface="Arial"/>
              <a:buChar char="•"/>
            </a:pPr>
            <a:r>
              <a:rPr lang="en-US" sz="2600" dirty="0">
                <a:solidFill>
                  <a:srgbClr val="000000"/>
                </a:solidFill>
                <a:latin typeface="+mj-lt"/>
              </a:rPr>
              <a:t>Colon cancer</a:t>
            </a:r>
          </a:p>
          <a:p>
            <a:pPr marL="561341" lvl="1" indent="-280670">
              <a:lnSpc>
                <a:spcPts val="3380"/>
              </a:lnSpc>
              <a:buFont typeface="Arial"/>
              <a:buChar char="•"/>
            </a:pPr>
            <a:r>
              <a:rPr lang="en-US" sz="2600" dirty="0">
                <a:solidFill>
                  <a:srgbClr val="000000"/>
                </a:solidFill>
                <a:latin typeface="+mj-lt"/>
              </a:rPr>
              <a:t>Metabolic syndrome</a:t>
            </a:r>
          </a:p>
          <a:p>
            <a:pPr marL="561341" lvl="1" indent="-280670">
              <a:lnSpc>
                <a:spcPts val="3380"/>
              </a:lnSpc>
              <a:buFont typeface="Arial"/>
              <a:buChar char="•"/>
            </a:pPr>
            <a:r>
              <a:rPr lang="en-US" sz="2600" dirty="0">
                <a:solidFill>
                  <a:srgbClr val="000000"/>
                </a:solidFill>
                <a:latin typeface="+mj-lt"/>
              </a:rPr>
              <a:t>Type I and type II diabetes</a:t>
            </a:r>
          </a:p>
          <a:p>
            <a:pPr marL="561341" lvl="1" indent="-280670">
              <a:lnSpc>
                <a:spcPts val="3380"/>
              </a:lnSpc>
              <a:buFont typeface="Arial"/>
              <a:buChar char="•"/>
            </a:pPr>
            <a:r>
              <a:rPr lang="en-US" sz="2600" dirty="0">
                <a:solidFill>
                  <a:srgbClr val="000000"/>
                </a:solidFill>
                <a:latin typeface="+mj-lt"/>
              </a:rPr>
              <a:t>Cardiovascular disease</a:t>
            </a:r>
          </a:p>
          <a:p>
            <a:pPr marL="561341" lvl="1" indent="-280670">
              <a:lnSpc>
                <a:spcPts val="3380"/>
              </a:lnSpc>
              <a:buFont typeface="Arial"/>
              <a:buChar char="•"/>
            </a:pPr>
            <a:r>
              <a:rPr lang="en-US" sz="2600" dirty="0">
                <a:solidFill>
                  <a:srgbClr val="000000"/>
                </a:solidFill>
                <a:latin typeface="+mj-lt"/>
              </a:rPr>
              <a:t>Allergy </a:t>
            </a:r>
          </a:p>
          <a:p>
            <a:pPr marL="561341" lvl="1" indent="-280670">
              <a:lnSpc>
                <a:spcPts val="3380"/>
              </a:lnSpc>
              <a:buFont typeface="Arial"/>
              <a:buChar char="•"/>
            </a:pPr>
            <a:r>
              <a:rPr lang="en-US" sz="2600" dirty="0">
                <a:solidFill>
                  <a:srgbClr val="000000"/>
                </a:solidFill>
                <a:latin typeface="+mj-lt"/>
              </a:rPr>
              <a:t>Asthma</a:t>
            </a:r>
          </a:p>
          <a:p>
            <a:pPr marL="561341" lvl="1" indent="-280670">
              <a:lnSpc>
                <a:spcPts val="3380"/>
              </a:lnSpc>
              <a:buFont typeface="Arial"/>
              <a:buChar char="•"/>
            </a:pPr>
            <a:r>
              <a:rPr lang="en-US" sz="2600" dirty="0">
                <a:solidFill>
                  <a:srgbClr val="000000"/>
                </a:solidFill>
                <a:latin typeface="+mj-lt"/>
              </a:rPr>
              <a:t>Eczema</a:t>
            </a:r>
          </a:p>
          <a:p>
            <a:pPr marL="561341" lvl="1" indent="-280670">
              <a:lnSpc>
                <a:spcPts val="3380"/>
              </a:lnSpc>
              <a:buFont typeface="Arial"/>
              <a:buChar char="•"/>
            </a:pPr>
            <a:r>
              <a:rPr lang="en-US" sz="2600" dirty="0">
                <a:solidFill>
                  <a:srgbClr val="000000"/>
                </a:solidFill>
                <a:latin typeface="+mj-lt"/>
              </a:rPr>
              <a:t>Autism</a:t>
            </a:r>
          </a:p>
          <a:p>
            <a:pPr marL="561341" lvl="1" indent="-280670">
              <a:lnSpc>
                <a:spcPts val="3380"/>
              </a:lnSpc>
              <a:buFont typeface="Arial"/>
              <a:buChar char="•"/>
            </a:pPr>
            <a:r>
              <a:rPr lang="en-US" sz="2600" dirty="0">
                <a:solidFill>
                  <a:srgbClr val="000000"/>
                </a:solidFill>
                <a:latin typeface="+mj-lt"/>
              </a:rPr>
              <a:t>Depression</a:t>
            </a:r>
          </a:p>
          <a:p>
            <a:pPr marL="561341" lvl="1" indent="-280670">
              <a:lnSpc>
                <a:spcPts val="3380"/>
              </a:lnSpc>
              <a:buFont typeface="Arial"/>
              <a:buChar char="•"/>
            </a:pPr>
            <a:r>
              <a:rPr lang="en-US" sz="2600" dirty="0">
                <a:solidFill>
                  <a:srgbClr val="000000"/>
                </a:solidFill>
                <a:latin typeface="+mj-lt"/>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extBox 2"/>
          <p:cNvSpPr txBox="1"/>
          <p:nvPr/>
        </p:nvSpPr>
        <p:spPr>
          <a:xfrm>
            <a:off x="265263" y="153629"/>
            <a:ext cx="3933044" cy="231675"/>
          </a:xfrm>
          <a:prstGeom prst="rect">
            <a:avLst/>
          </a:prstGeom>
        </p:spPr>
        <p:txBody>
          <a:bodyPr lIns="0" tIns="0" rIns="0" bIns="0" rtlCol="0" anchor="t">
            <a:spAutoFit/>
          </a:bodyPr>
          <a:lstStyle/>
          <a:p>
            <a:pPr algn="l">
              <a:lnSpc>
                <a:spcPts val="1930"/>
              </a:lnSpc>
            </a:pPr>
            <a:r>
              <a:rPr lang="en-US" sz="1378" spc="292" dirty="0">
                <a:solidFill>
                  <a:srgbClr val="494B25"/>
                </a:solidFill>
                <a:latin typeface="League Spartan"/>
              </a:rPr>
              <a:t>(B)ELMO-ALL RIGHTS RESERVED</a:t>
            </a:r>
          </a:p>
        </p:txBody>
      </p:sp>
      <p:sp>
        <p:nvSpPr>
          <p:cNvPr id="3" name="Freeform 3"/>
          <p:cNvSpPr/>
          <p:nvPr/>
        </p:nvSpPr>
        <p:spPr>
          <a:xfrm>
            <a:off x="30" y="0"/>
            <a:ext cx="18287970" cy="10287000"/>
          </a:xfrm>
          <a:custGeom>
            <a:avLst/>
            <a:gdLst/>
            <a:ahLst/>
            <a:cxnLst/>
            <a:rect l="l" t="t" r="r" b="b"/>
            <a:pathLst>
              <a:path w="18287970" h="10287000">
                <a:moveTo>
                  <a:pt x="0" y="0"/>
                </a:moveTo>
                <a:lnTo>
                  <a:pt x="18287970" y="0"/>
                </a:lnTo>
                <a:lnTo>
                  <a:pt x="1828797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t="-18666" r="-149"/>
            </a:stretch>
          </a:blipFill>
        </p:spPr>
        <p:txBody>
          <a:bodyPr/>
          <a:lstStyle/>
          <a:p>
            <a:endParaRPr lang="en-US" dirty="0"/>
          </a:p>
        </p:txBody>
      </p:sp>
      <p:sp>
        <p:nvSpPr>
          <p:cNvPr id="4" name="TextBox 4"/>
          <p:cNvSpPr txBox="1"/>
          <p:nvPr/>
        </p:nvSpPr>
        <p:spPr>
          <a:xfrm>
            <a:off x="265263" y="1780534"/>
            <a:ext cx="7550012" cy="2739009"/>
          </a:xfrm>
          <a:prstGeom prst="rect">
            <a:avLst/>
          </a:prstGeom>
        </p:spPr>
        <p:txBody>
          <a:bodyPr lIns="0" tIns="0" rIns="0" bIns="0" rtlCol="0" anchor="t">
            <a:spAutoFit/>
          </a:bodyPr>
          <a:lstStyle/>
          <a:p>
            <a:pPr algn="l">
              <a:lnSpc>
                <a:spcPts val="7128"/>
              </a:lnSpc>
            </a:pPr>
            <a:r>
              <a:rPr lang="en-US" sz="6600" spc="673" dirty="0">
                <a:solidFill>
                  <a:srgbClr val="494B25"/>
                </a:solidFill>
                <a:latin typeface="+mj-lt"/>
              </a:rPr>
              <a:t>POTENTIAL CONFLICTS OF INTEREST:</a:t>
            </a:r>
          </a:p>
        </p:txBody>
      </p:sp>
      <p:sp>
        <p:nvSpPr>
          <p:cNvPr id="5" name="TextBox 5"/>
          <p:cNvSpPr txBox="1"/>
          <p:nvPr/>
        </p:nvSpPr>
        <p:spPr>
          <a:xfrm>
            <a:off x="9139413" y="1790059"/>
            <a:ext cx="7573412" cy="3065904"/>
          </a:xfrm>
          <a:prstGeom prst="rect">
            <a:avLst/>
          </a:prstGeom>
        </p:spPr>
        <p:txBody>
          <a:bodyPr lIns="0" tIns="0" rIns="0" bIns="0" rtlCol="0" anchor="t">
            <a:spAutoFit/>
          </a:bodyPr>
          <a:lstStyle/>
          <a:p>
            <a:pPr marL="1316593" lvl="1" indent="-658297" algn="l">
              <a:lnSpc>
                <a:spcPts val="7857"/>
              </a:lnSpc>
              <a:buFont typeface="Arial"/>
              <a:buChar char="•"/>
            </a:pPr>
            <a:r>
              <a:rPr lang="en-US" sz="7275" dirty="0">
                <a:solidFill>
                  <a:srgbClr val="494B25"/>
                </a:solidFill>
                <a:latin typeface="+mj-lt"/>
              </a:rPr>
              <a:t>PASSIONATE ABOUT </a:t>
            </a:r>
          </a:p>
          <a:p>
            <a:pPr marL="1316593" lvl="1" indent="-658297" algn="l">
              <a:lnSpc>
                <a:spcPts val="7857"/>
              </a:lnSpc>
            </a:pPr>
            <a:endParaRPr lang="en-US" sz="7275" dirty="0">
              <a:solidFill>
                <a:srgbClr val="494B25"/>
              </a:solidFill>
              <a:latin typeface="League Spartan"/>
            </a:endParaRPr>
          </a:p>
        </p:txBody>
      </p:sp>
      <p:sp>
        <p:nvSpPr>
          <p:cNvPr id="6" name="TextBox 6"/>
          <p:cNvSpPr txBox="1"/>
          <p:nvPr/>
        </p:nvSpPr>
        <p:spPr>
          <a:xfrm>
            <a:off x="7543800" y="3657196"/>
            <a:ext cx="9786925" cy="1812740"/>
          </a:xfrm>
          <a:prstGeom prst="rect">
            <a:avLst/>
          </a:prstGeom>
        </p:spPr>
        <p:txBody>
          <a:bodyPr wrap="square" lIns="0" tIns="0" rIns="0" bIns="0" rtlCol="0" anchor="t">
            <a:spAutoFit/>
          </a:bodyPr>
          <a:lstStyle/>
          <a:p>
            <a:pPr algn="ctr">
              <a:lnSpc>
                <a:spcPts val="13590"/>
              </a:lnSpc>
              <a:spcBef>
                <a:spcPct val="0"/>
              </a:spcBef>
            </a:pPr>
            <a:r>
              <a:rPr lang="en-US" sz="15100" spc="1615" dirty="0">
                <a:solidFill>
                  <a:srgbClr val="CF4533"/>
                </a:solidFill>
                <a:latin typeface="Source Sans Pro" panose="020B0503030403020204" pitchFamily="34" charset="0"/>
                <a:ea typeface="Source Sans Pro" panose="020B0503030403020204" pitchFamily="34" charset="0"/>
              </a:rPr>
              <a:t>LIFE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6E1DC"/>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313394"/>
          </a:xfrm>
          <a:custGeom>
            <a:avLst/>
            <a:gdLst/>
            <a:ahLst/>
            <a:cxnLst/>
            <a:rect l="l" t="t" r="r" b="b"/>
            <a:pathLst>
              <a:path w="18288000" h="1313394">
                <a:moveTo>
                  <a:pt x="0" y="0"/>
                </a:moveTo>
                <a:lnTo>
                  <a:pt x="18288000" y="0"/>
                </a:lnTo>
                <a:lnTo>
                  <a:pt x="18288000" y="1313394"/>
                </a:lnTo>
                <a:lnTo>
                  <a:pt x="0" y="1313394"/>
                </a:lnTo>
                <a:lnTo>
                  <a:pt x="0" y="0"/>
                </a:lnTo>
                <a:close/>
              </a:path>
            </a:pathLst>
          </a:custGeom>
          <a:blipFill>
            <a:blip r:embed="rId2"/>
            <a:stretch>
              <a:fillRect t="-23140" b="-23140"/>
            </a:stretch>
          </a:blipFill>
        </p:spPr>
        <p:txBody>
          <a:bodyPr/>
          <a:lstStyle/>
          <a:p>
            <a:endParaRPr lang="en-US"/>
          </a:p>
        </p:txBody>
      </p:sp>
      <p:sp>
        <p:nvSpPr>
          <p:cNvPr id="3" name="TextBox 3"/>
          <p:cNvSpPr txBox="1"/>
          <p:nvPr/>
        </p:nvSpPr>
        <p:spPr>
          <a:xfrm>
            <a:off x="4312890" y="1714456"/>
            <a:ext cx="9662220" cy="527067"/>
          </a:xfrm>
          <a:prstGeom prst="rect">
            <a:avLst/>
          </a:prstGeom>
        </p:spPr>
        <p:txBody>
          <a:bodyPr wrap="square" lIns="0" tIns="0" rIns="0" bIns="0" rtlCol="0" anchor="t">
            <a:spAutoFit/>
          </a:bodyPr>
          <a:lstStyle/>
          <a:p>
            <a:pPr algn="ctr">
              <a:lnSpc>
                <a:spcPts val="3380"/>
              </a:lnSpc>
              <a:spcBef>
                <a:spcPct val="0"/>
              </a:spcBef>
            </a:pPr>
            <a:r>
              <a:rPr lang="en-US" sz="6000" b="1" i="0" u="none" strike="noStrike" baseline="0" dirty="0">
                <a:latin typeface="+mn-lt"/>
              </a:rPr>
              <a:t>Short Chain Fatty Acids</a:t>
            </a:r>
            <a:endParaRPr lang="en-US" sz="7200" b="1" dirty="0">
              <a:solidFill>
                <a:srgbClr val="000000"/>
              </a:solidFill>
              <a:latin typeface="+mn-lt"/>
            </a:endParaRPr>
          </a:p>
        </p:txBody>
      </p:sp>
      <p:sp>
        <p:nvSpPr>
          <p:cNvPr id="4" name="TextBox 3">
            <a:extLst>
              <a:ext uri="{FF2B5EF4-FFF2-40B4-BE49-F238E27FC236}">
                <a16:creationId xmlns:a16="http://schemas.microsoft.com/office/drawing/2014/main" id="{66E49579-75F4-DDB9-3A53-1B526B761FB5}"/>
              </a:ext>
            </a:extLst>
          </p:cNvPr>
          <p:cNvSpPr txBox="1"/>
          <p:nvPr/>
        </p:nvSpPr>
        <p:spPr>
          <a:xfrm>
            <a:off x="0" y="2253865"/>
            <a:ext cx="18288000" cy="6186309"/>
          </a:xfrm>
          <a:prstGeom prst="rect">
            <a:avLst/>
          </a:prstGeom>
          <a:noFill/>
        </p:spPr>
        <p:txBody>
          <a:bodyPr wrap="square" rtlCol="0">
            <a:spAutoFit/>
          </a:bodyPr>
          <a:lstStyle/>
          <a:p>
            <a:r>
              <a:rPr lang="en-US" sz="3600" b="0" i="0" dirty="0">
                <a:effectLst/>
                <a:latin typeface="+mj-lt"/>
              </a:rPr>
              <a:t>They are </a:t>
            </a:r>
            <a:r>
              <a:rPr lang="en-US" sz="3600" dirty="0">
                <a:effectLst/>
                <a:latin typeface="+mj-lt"/>
              </a:rPr>
              <a:t>m</a:t>
            </a:r>
            <a:r>
              <a:rPr lang="en-US" sz="3600" b="0" i="0" u="none" strike="noStrike" baseline="0" dirty="0">
                <a:latin typeface="+mj-lt"/>
              </a:rPr>
              <a:t>etabolites </a:t>
            </a:r>
            <a:r>
              <a:rPr lang="en-US" sz="3600" b="0" i="0" dirty="0">
                <a:effectLst/>
                <a:latin typeface="+mj-lt"/>
              </a:rPr>
              <a:t>produced by the bacterial fermentation of indigestible carbohydrates and dietary fibers in the colon.</a:t>
            </a:r>
            <a:endParaRPr lang="en-US" sz="3600" b="0" i="0" u="none" strike="noStrike" baseline="0" dirty="0">
              <a:latin typeface="+mj-lt"/>
            </a:endParaRPr>
          </a:p>
          <a:p>
            <a:r>
              <a:rPr lang="en-US" sz="3600" dirty="0">
                <a:latin typeface="+mj-lt"/>
              </a:rPr>
              <a:t>P</a:t>
            </a:r>
            <a:r>
              <a:rPr lang="en-US" sz="3600" b="0" i="0" u="none" strike="noStrike" baseline="0" dirty="0">
                <a:latin typeface="+mj-lt"/>
              </a:rPr>
              <a:t>roduction and absorption occurs mainly in the proximal large intestine</a:t>
            </a:r>
            <a:endParaRPr lang="en-US" sz="3600" dirty="0">
              <a:latin typeface="+mj-lt"/>
            </a:endParaRPr>
          </a:p>
          <a:p>
            <a:endParaRPr lang="en-US" sz="3600" dirty="0">
              <a:latin typeface="+mj-lt"/>
            </a:endParaRPr>
          </a:p>
          <a:p>
            <a:r>
              <a:rPr lang="en-US" sz="3600" dirty="0">
                <a:latin typeface="+mj-lt"/>
              </a:rPr>
              <a:t>Functions?</a:t>
            </a:r>
          </a:p>
          <a:p>
            <a:pPr marL="571500" indent="-571500">
              <a:buFont typeface="Arial" panose="020B0604020202020204" pitchFamily="34" charset="0"/>
              <a:buChar char="•"/>
            </a:pPr>
            <a:r>
              <a:rPr lang="en-US" sz="3600" dirty="0">
                <a:latin typeface="+mj-lt"/>
              </a:rPr>
              <a:t>S</a:t>
            </a:r>
            <a:r>
              <a:rPr lang="en-US" sz="3600" b="0" i="0" u="none" strike="noStrike" baseline="0" dirty="0">
                <a:latin typeface="+mj-lt"/>
              </a:rPr>
              <a:t>ubstrates for energy metabolism;</a:t>
            </a:r>
          </a:p>
          <a:p>
            <a:pPr marL="571500" indent="-571500" algn="l">
              <a:buFont typeface="Arial" panose="020B0604020202020204" pitchFamily="34" charset="0"/>
              <a:buChar char="•"/>
            </a:pPr>
            <a:r>
              <a:rPr lang="en-US" sz="3600" dirty="0">
                <a:latin typeface="+mj-lt"/>
              </a:rPr>
              <a:t>I</a:t>
            </a:r>
            <a:r>
              <a:rPr lang="en-US" sz="3600" b="0" i="0" u="none" strike="noStrike" baseline="0" dirty="0">
                <a:latin typeface="+mj-lt"/>
              </a:rPr>
              <a:t>ncrease ATP production and improve metabolic efficiency of myofibers;</a:t>
            </a:r>
          </a:p>
          <a:p>
            <a:pPr marL="571500" indent="-571500" algn="l">
              <a:buFont typeface="Arial" panose="020B0604020202020204" pitchFamily="34" charset="0"/>
              <a:buChar char="•"/>
            </a:pPr>
            <a:r>
              <a:rPr lang="en-US" sz="3600" dirty="0">
                <a:latin typeface="+mj-lt"/>
              </a:rPr>
              <a:t>C</a:t>
            </a:r>
            <a:r>
              <a:rPr lang="en-US" sz="3600" b="0" i="0" u="none" strike="noStrike" baseline="0" dirty="0">
                <a:latin typeface="+mj-lt"/>
              </a:rPr>
              <a:t>ontribute to regulate immune and inflammatory responses;</a:t>
            </a:r>
          </a:p>
          <a:p>
            <a:pPr marL="571500" indent="-571500" algn="l">
              <a:buFont typeface="Arial" panose="020B0604020202020204" pitchFamily="34" charset="0"/>
              <a:buChar char="•"/>
            </a:pPr>
            <a:r>
              <a:rPr lang="en-US" sz="3600" dirty="0">
                <a:latin typeface="+mj-lt"/>
              </a:rPr>
              <a:t>L</a:t>
            </a:r>
            <a:r>
              <a:rPr lang="en-US" sz="3600" b="0" i="0" u="none" strike="noStrike" baseline="0" dirty="0">
                <a:latin typeface="+mj-lt"/>
              </a:rPr>
              <a:t>ipid accumulation and inhibition;</a:t>
            </a:r>
          </a:p>
          <a:p>
            <a:pPr marL="571500" indent="-571500" algn="l">
              <a:buFont typeface="Arial" panose="020B0604020202020204" pitchFamily="34" charset="0"/>
              <a:buChar char="•"/>
            </a:pPr>
            <a:r>
              <a:rPr lang="en-US" sz="3600" dirty="0">
                <a:latin typeface="+mj-lt"/>
              </a:rPr>
              <a:t>R</a:t>
            </a:r>
            <a:r>
              <a:rPr lang="en-US" sz="3600" b="0" i="0" u="none" strike="noStrike" baseline="0" dirty="0">
                <a:latin typeface="+mj-lt"/>
              </a:rPr>
              <a:t>egulation of food intake, appetite and glucose homeostasis;</a:t>
            </a:r>
          </a:p>
          <a:p>
            <a:pPr marL="571500" indent="-571500" algn="l">
              <a:buFont typeface="Arial" panose="020B0604020202020204" pitchFamily="34" charset="0"/>
              <a:buChar char="•"/>
            </a:pPr>
            <a:r>
              <a:rPr lang="en-US" sz="3600" b="0" i="0" u="none" strike="noStrike" baseline="0" dirty="0">
                <a:latin typeface="+mj-lt"/>
              </a:rPr>
              <a:t>In the Brain acting in cellular metabolism, </a:t>
            </a:r>
            <a:r>
              <a:rPr lang="en-US" sz="3600" dirty="0">
                <a:latin typeface="+mj-lt"/>
              </a:rPr>
              <a:t>and </a:t>
            </a:r>
            <a:r>
              <a:rPr lang="en-US" sz="3600" b="0" i="0" u="none" strike="noStrike" baseline="0" dirty="0">
                <a:latin typeface="+mj-lt"/>
              </a:rPr>
              <a:t>neurotransmitter synthesis.</a:t>
            </a:r>
            <a:endParaRPr lang="en-US" sz="36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6E1DC"/>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313394"/>
          </a:xfrm>
          <a:custGeom>
            <a:avLst/>
            <a:gdLst/>
            <a:ahLst/>
            <a:cxnLst/>
            <a:rect l="l" t="t" r="r" b="b"/>
            <a:pathLst>
              <a:path w="18288000" h="1313394">
                <a:moveTo>
                  <a:pt x="0" y="0"/>
                </a:moveTo>
                <a:lnTo>
                  <a:pt x="18288000" y="0"/>
                </a:lnTo>
                <a:lnTo>
                  <a:pt x="18288000" y="1313394"/>
                </a:lnTo>
                <a:lnTo>
                  <a:pt x="0" y="1313394"/>
                </a:lnTo>
                <a:lnTo>
                  <a:pt x="0" y="0"/>
                </a:lnTo>
                <a:close/>
              </a:path>
            </a:pathLst>
          </a:custGeom>
          <a:blipFill>
            <a:blip r:embed="rId2"/>
            <a:stretch>
              <a:fillRect t="-23140" b="-23140"/>
            </a:stretch>
          </a:blipFill>
        </p:spPr>
        <p:txBody>
          <a:bodyPr/>
          <a:lstStyle/>
          <a:p>
            <a:endParaRPr lang="en-US"/>
          </a:p>
        </p:txBody>
      </p:sp>
      <p:sp>
        <p:nvSpPr>
          <p:cNvPr id="6" name="TextBox 5">
            <a:extLst>
              <a:ext uri="{FF2B5EF4-FFF2-40B4-BE49-F238E27FC236}">
                <a16:creationId xmlns:a16="http://schemas.microsoft.com/office/drawing/2014/main" id="{00A7361D-5499-D4FE-FAEB-0327927890D3}"/>
              </a:ext>
            </a:extLst>
          </p:cNvPr>
          <p:cNvSpPr txBox="1"/>
          <p:nvPr/>
        </p:nvSpPr>
        <p:spPr>
          <a:xfrm>
            <a:off x="4572000" y="1474358"/>
            <a:ext cx="9144000" cy="1015663"/>
          </a:xfrm>
          <a:prstGeom prst="rect">
            <a:avLst/>
          </a:prstGeom>
          <a:noFill/>
        </p:spPr>
        <p:txBody>
          <a:bodyPr wrap="square">
            <a:spAutoFit/>
          </a:bodyPr>
          <a:lstStyle/>
          <a:p>
            <a:pPr algn="ctr"/>
            <a:r>
              <a:rPr lang="en-US" sz="6000" b="1" dirty="0">
                <a:latin typeface="+mj-lt"/>
              </a:rPr>
              <a:t>The G</a:t>
            </a:r>
            <a:r>
              <a:rPr lang="en-US" sz="6000" b="1" i="0" u="none" strike="noStrike" baseline="0" dirty="0">
                <a:latin typeface="+mj-lt"/>
              </a:rPr>
              <a:t>ut-muscle </a:t>
            </a:r>
            <a:r>
              <a:rPr lang="en-US" sz="6000" b="1" dirty="0">
                <a:latin typeface="+mj-lt"/>
              </a:rPr>
              <a:t>A</a:t>
            </a:r>
            <a:r>
              <a:rPr lang="en-US" sz="6000" b="1" i="0" u="none" strike="noStrike" baseline="0" dirty="0">
                <a:latin typeface="+mj-lt"/>
              </a:rPr>
              <a:t>xis</a:t>
            </a:r>
            <a:endParaRPr lang="en-US" sz="6000" b="1" dirty="0">
              <a:latin typeface="+mj-lt"/>
            </a:endParaRPr>
          </a:p>
        </p:txBody>
      </p:sp>
      <p:sp>
        <p:nvSpPr>
          <p:cNvPr id="7" name="TextBox 6">
            <a:extLst>
              <a:ext uri="{FF2B5EF4-FFF2-40B4-BE49-F238E27FC236}">
                <a16:creationId xmlns:a16="http://schemas.microsoft.com/office/drawing/2014/main" id="{E7589D59-7B76-8B1E-B7DE-72743BE29766}"/>
              </a:ext>
            </a:extLst>
          </p:cNvPr>
          <p:cNvSpPr txBox="1"/>
          <p:nvPr/>
        </p:nvSpPr>
        <p:spPr>
          <a:xfrm>
            <a:off x="304800" y="2466320"/>
            <a:ext cx="17983200" cy="5509200"/>
          </a:xfrm>
          <a:prstGeom prst="rect">
            <a:avLst/>
          </a:prstGeom>
          <a:noFill/>
        </p:spPr>
        <p:txBody>
          <a:bodyPr wrap="square" rtlCol="0">
            <a:spAutoFit/>
          </a:bodyPr>
          <a:lstStyle/>
          <a:p>
            <a:r>
              <a:rPr lang="en-US" sz="3200" b="0" i="0" u="none" strike="noStrike" baseline="0" dirty="0">
                <a:latin typeface="+mj-lt"/>
              </a:rPr>
              <a:t>SCFAs appear to increase after exercise and are positively associated with physical activity level and cardiorespiratory fitness;</a:t>
            </a:r>
            <a:endParaRPr lang="en-US" sz="3200" dirty="0">
              <a:latin typeface="+mj-lt"/>
            </a:endParaRPr>
          </a:p>
          <a:p>
            <a:pPr algn="l"/>
            <a:r>
              <a:rPr lang="en-US" sz="3200" b="0" i="0" u="none" strike="noStrike" baseline="0" dirty="0">
                <a:latin typeface="+mj-lt"/>
              </a:rPr>
              <a:t>Contraction of skeletal muscle during exercise has an anti-inflammatory</a:t>
            </a:r>
            <a:r>
              <a:rPr lang="en-US" sz="3200" dirty="0">
                <a:latin typeface="+mj-lt"/>
              </a:rPr>
              <a:t> </a:t>
            </a:r>
            <a:r>
              <a:rPr lang="en-US" sz="3200" b="0" i="0" u="none" strike="noStrike" baseline="0" dirty="0">
                <a:latin typeface="+mj-lt"/>
              </a:rPr>
              <a:t>effect because of the release of myokines;</a:t>
            </a:r>
          </a:p>
          <a:p>
            <a:pPr algn="l"/>
            <a:r>
              <a:rPr lang="en-US" sz="3200" dirty="0">
                <a:latin typeface="+mj-lt"/>
              </a:rPr>
              <a:t>Myokines </a:t>
            </a:r>
            <a:r>
              <a:rPr lang="en-US" sz="3200" b="0" i="0" u="none" strike="noStrike" baseline="0" dirty="0">
                <a:latin typeface="+mj-lt"/>
              </a:rPr>
              <a:t>mediate the secretion of GLP-1, a key involved in whole-body metabolism, in the gut during exercise;</a:t>
            </a:r>
          </a:p>
          <a:p>
            <a:pPr algn="l"/>
            <a:r>
              <a:rPr lang="en-US" sz="3200" dirty="0">
                <a:latin typeface="+mj-lt"/>
              </a:rPr>
              <a:t>Increase g</a:t>
            </a:r>
            <a:r>
              <a:rPr lang="en-US" sz="3200" b="0" i="0" u="none" strike="noStrike" baseline="0" dirty="0">
                <a:latin typeface="+mj-lt"/>
              </a:rPr>
              <a:t>ut microbiota producing SCFAs—key mediators of energy metabolism in the mitochondria of skeletal muscles</a:t>
            </a:r>
            <a:r>
              <a:rPr lang="en-US" sz="3200" dirty="0">
                <a:latin typeface="+mj-lt"/>
              </a:rPr>
              <a:t>;</a:t>
            </a:r>
            <a:endParaRPr lang="en-US" sz="3200" b="0" i="0" u="none" strike="noStrike" baseline="0" dirty="0">
              <a:latin typeface="+mj-lt"/>
            </a:endParaRPr>
          </a:p>
          <a:p>
            <a:pPr algn="l"/>
            <a:r>
              <a:rPr lang="en-US" sz="3200" b="0" i="0" u="none" strike="noStrike" baseline="0" dirty="0">
                <a:latin typeface="+mj-lt"/>
              </a:rPr>
              <a:t>SCFAs enhance muscle fat oxidation. Thus, enhance metabolic flexibility</a:t>
            </a:r>
            <a:r>
              <a:rPr lang="en-US" sz="3200" dirty="0">
                <a:latin typeface="+mj-lt"/>
              </a:rPr>
              <a:t>;</a:t>
            </a:r>
            <a:endParaRPr lang="en-US" sz="3200" b="0" i="0" u="none" strike="noStrike" baseline="0" dirty="0">
              <a:latin typeface="+mj-lt"/>
            </a:endParaRPr>
          </a:p>
          <a:p>
            <a:pPr algn="l"/>
            <a:r>
              <a:rPr lang="en-US" sz="3200" b="0" i="0" u="none" strike="noStrike" baseline="0" dirty="0">
                <a:latin typeface="+mj-lt"/>
              </a:rPr>
              <a:t>Butyrate also protect against muscle protein catabolism and therefore preventing age-related muscle mass loss.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6E1DC"/>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313394"/>
          </a:xfrm>
          <a:custGeom>
            <a:avLst/>
            <a:gdLst/>
            <a:ahLst/>
            <a:cxnLst/>
            <a:rect l="l" t="t" r="r" b="b"/>
            <a:pathLst>
              <a:path w="18288000" h="1313394">
                <a:moveTo>
                  <a:pt x="0" y="0"/>
                </a:moveTo>
                <a:lnTo>
                  <a:pt x="18288000" y="0"/>
                </a:lnTo>
                <a:lnTo>
                  <a:pt x="18288000" y="1313394"/>
                </a:lnTo>
                <a:lnTo>
                  <a:pt x="0" y="1313394"/>
                </a:lnTo>
                <a:lnTo>
                  <a:pt x="0" y="0"/>
                </a:lnTo>
                <a:close/>
              </a:path>
            </a:pathLst>
          </a:custGeom>
          <a:blipFill>
            <a:blip r:embed="rId2"/>
            <a:stretch>
              <a:fillRect t="-23140" b="-23140"/>
            </a:stretch>
          </a:blipFill>
        </p:spPr>
        <p:txBody>
          <a:bodyPr/>
          <a:lstStyle/>
          <a:p>
            <a:endParaRPr lang="en-US">
              <a:latin typeface="+mj-lt"/>
            </a:endParaRPr>
          </a:p>
        </p:txBody>
      </p:sp>
      <p:sp>
        <p:nvSpPr>
          <p:cNvPr id="4" name="TextBox 3">
            <a:extLst>
              <a:ext uri="{FF2B5EF4-FFF2-40B4-BE49-F238E27FC236}">
                <a16:creationId xmlns:a16="http://schemas.microsoft.com/office/drawing/2014/main" id="{D2D04EF0-8803-DCC5-A145-50A4550C25C0}"/>
              </a:ext>
            </a:extLst>
          </p:cNvPr>
          <p:cNvSpPr txBox="1"/>
          <p:nvPr/>
        </p:nvSpPr>
        <p:spPr>
          <a:xfrm>
            <a:off x="4572000" y="1562100"/>
            <a:ext cx="9144000" cy="1015663"/>
          </a:xfrm>
          <a:prstGeom prst="rect">
            <a:avLst/>
          </a:prstGeom>
          <a:noFill/>
        </p:spPr>
        <p:txBody>
          <a:bodyPr wrap="square">
            <a:spAutoFit/>
          </a:bodyPr>
          <a:lstStyle/>
          <a:p>
            <a:pPr algn="ctr"/>
            <a:r>
              <a:rPr lang="en-US" sz="6000" b="1" i="0" u="none" strike="noStrike" baseline="0" dirty="0">
                <a:latin typeface="+mj-lt"/>
              </a:rPr>
              <a:t>Neurotransmitters</a:t>
            </a:r>
            <a:endParaRPr lang="en-US" sz="6000" b="1" dirty="0">
              <a:latin typeface="+mj-lt"/>
            </a:endParaRPr>
          </a:p>
        </p:txBody>
      </p:sp>
      <p:sp>
        <p:nvSpPr>
          <p:cNvPr id="5" name="TextBox 4">
            <a:extLst>
              <a:ext uri="{FF2B5EF4-FFF2-40B4-BE49-F238E27FC236}">
                <a16:creationId xmlns:a16="http://schemas.microsoft.com/office/drawing/2014/main" id="{D54C259F-9093-BFCA-BBF5-B539CAB420F0}"/>
              </a:ext>
            </a:extLst>
          </p:cNvPr>
          <p:cNvSpPr txBox="1"/>
          <p:nvPr/>
        </p:nvSpPr>
        <p:spPr>
          <a:xfrm>
            <a:off x="-19318" y="2457137"/>
            <a:ext cx="18288000" cy="5293757"/>
          </a:xfrm>
          <a:prstGeom prst="rect">
            <a:avLst/>
          </a:prstGeom>
          <a:noFill/>
        </p:spPr>
        <p:txBody>
          <a:bodyPr wrap="square" rtlCol="0">
            <a:spAutoFit/>
          </a:bodyPr>
          <a:lstStyle/>
          <a:p>
            <a:r>
              <a:rPr lang="en-US" sz="3200" dirty="0">
                <a:latin typeface="+mj-lt"/>
              </a:rPr>
              <a:t>G</a:t>
            </a:r>
            <a:r>
              <a:rPr lang="en-US" sz="3200" b="0" i="0" u="none" strike="noStrike" baseline="0" dirty="0">
                <a:latin typeface="+mj-lt"/>
              </a:rPr>
              <a:t>ut microbiota is itself a source of local neurotransmitters:</a:t>
            </a:r>
          </a:p>
          <a:p>
            <a:pPr marL="457200" indent="-457200" algn="l">
              <a:buFont typeface="Arial" panose="020B0604020202020204" pitchFamily="34" charset="0"/>
              <a:buChar char="•"/>
            </a:pPr>
            <a:r>
              <a:rPr lang="en-US" sz="3200" dirty="0">
                <a:solidFill>
                  <a:srgbClr val="000000"/>
                </a:solidFill>
                <a:latin typeface="+mj-lt"/>
              </a:rPr>
              <a:t>N</a:t>
            </a:r>
            <a:r>
              <a:rPr lang="en-US" sz="3200" b="0" i="0" u="none" strike="noStrike" baseline="0" dirty="0">
                <a:solidFill>
                  <a:srgbClr val="000000"/>
                </a:solidFill>
                <a:latin typeface="+mj-lt"/>
              </a:rPr>
              <a:t>itric oxide</a:t>
            </a:r>
          </a:p>
          <a:p>
            <a:pPr marL="457200" indent="-457200" algn="l">
              <a:buFont typeface="Arial" panose="020B0604020202020204" pitchFamily="34" charset="0"/>
              <a:buChar char="•"/>
            </a:pPr>
            <a:r>
              <a:rPr lang="en-US" sz="3200" b="0" i="0" u="none" strike="noStrike" baseline="0" dirty="0">
                <a:solidFill>
                  <a:srgbClr val="000000"/>
                </a:solidFill>
                <a:latin typeface="+mj-lt"/>
              </a:rPr>
              <a:t>GABA</a:t>
            </a:r>
          </a:p>
          <a:p>
            <a:pPr marL="457200" indent="-457200" algn="l">
              <a:buFont typeface="Arial" panose="020B0604020202020204" pitchFamily="34" charset="0"/>
              <a:buChar char="•"/>
            </a:pPr>
            <a:r>
              <a:rPr lang="en-US" sz="3200" dirty="0">
                <a:solidFill>
                  <a:srgbClr val="000000"/>
                </a:solidFill>
                <a:latin typeface="+mj-lt"/>
              </a:rPr>
              <a:t>No</a:t>
            </a:r>
            <a:r>
              <a:rPr lang="en-US" sz="3200" b="0" i="0" u="none" strike="noStrike" baseline="0" dirty="0">
                <a:solidFill>
                  <a:srgbClr val="000000"/>
                </a:solidFill>
                <a:latin typeface="+mj-lt"/>
              </a:rPr>
              <a:t>radrenaline</a:t>
            </a:r>
          </a:p>
          <a:p>
            <a:pPr marL="457200" indent="-457200" algn="l">
              <a:buFont typeface="Arial" panose="020B0604020202020204" pitchFamily="34" charset="0"/>
              <a:buChar char="•"/>
            </a:pPr>
            <a:r>
              <a:rPr lang="en-US" sz="3200" dirty="0">
                <a:solidFill>
                  <a:srgbClr val="000000"/>
                </a:solidFill>
                <a:latin typeface="+mj-lt"/>
              </a:rPr>
              <a:t>D</a:t>
            </a:r>
            <a:r>
              <a:rPr lang="en-US" sz="3200" b="0" i="0" u="none" strike="noStrike" baseline="0" dirty="0">
                <a:solidFill>
                  <a:srgbClr val="000000"/>
                </a:solidFill>
                <a:latin typeface="+mj-lt"/>
              </a:rPr>
              <a:t>opamine</a:t>
            </a:r>
          </a:p>
          <a:p>
            <a:pPr marL="457200" indent="-457200" algn="l">
              <a:buFont typeface="Arial" panose="020B0604020202020204" pitchFamily="34" charset="0"/>
              <a:buChar char="•"/>
            </a:pPr>
            <a:r>
              <a:rPr lang="en-US" sz="3200" dirty="0">
                <a:solidFill>
                  <a:srgbClr val="000000"/>
                </a:solidFill>
                <a:latin typeface="+mj-lt"/>
              </a:rPr>
              <a:t>S</a:t>
            </a:r>
            <a:r>
              <a:rPr lang="en-US" sz="3200" b="0" i="0" u="none" strike="noStrike" baseline="0" dirty="0">
                <a:solidFill>
                  <a:srgbClr val="000000"/>
                </a:solidFill>
                <a:latin typeface="+mj-lt"/>
              </a:rPr>
              <a:t>erotonin</a:t>
            </a:r>
          </a:p>
          <a:p>
            <a:pPr algn="l"/>
            <a:endParaRPr lang="en-US" sz="3200" dirty="0">
              <a:solidFill>
                <a:srgbClr val="000000"/>
              </a:solidFill>
              <a:latin typeface="+mj-lt"/>
            </a:endParaRPr>
          </a:p>
          <a:p>
            <a:pPr algn="l"/>
            <a:r>
              <a:rPr lang="en-US" sz="3200" dirty="0">
                <a:solidFill>
                  <a:srgbClr val="000000"/>
                </a:solidFill>
                <a:latin typeface="+mj-lt"/>
              </a:rPr>
              <a:t>T</a:t>
            </a:r>
            <a:r>
              <a:rPr lang="en-US" sz="3200" b="0" i="0" u="none" strike="noStrike" baseline="0" dirty="0">
                <a:solidFill>
                  <a:srgbClr val="000000"/>
                </a:solidFill>
                <a:latin typeface="+mj-lt"/>
              </a:rPr>
              <a:t>he concentrations of tryptophan, a precursor of serotonin, is controlled by the bacteria in the gut.</a:t>
            </a:r>
          </a:p>
          <a:p>
            <a:pPr algn="l"/>
            <a:endParaRPr lang="en-US" sz="3200" dirty="0">
              <a:solidFill>
                <a:srgbClr val="000000"/>
              </a:solidFill>
              <a:latin typeface="+mj-lt"/>
            </a:endParaRPr>
          </a:p>
          <a:p>
            <a:r>
              <a:rPr lang="en-US" sz="3200" dirty="0">
                <a:latin typeface="+mj-lt"/>
              </a:rPr>
              <a:t>A</a:t>
            </a:r>
            <a:r>
              <a:rPr lang="en-US" sz="3200" b="0" i="0" u="none" strike="noStrike" baseline="0" dirty="0">
                <a:latin typeface="+mj-lt"/>
              </a:rPr>
              <a:t>ffect mood, motivation, and sensation of </a:t>
            </a:r>
            <a:r>
              <a:rPr lang="en-US" sz="3200" b="0" i="0" u="none" strike="noStrike" baseline="0" dirty="0">
                <a:solidFill>
                  <a:srgbClr val="FF0000"/>
                </a:solidFill>
                <a:latin typeface="+mj-lt"/>
              </a:rPr>
              <a:t>exhaustion</a:t>
            </a:r>
            <a:r>
              <a:rPr lang="en-US" sz="3200" b="0" i="0" u="none" strike="noStrike" baseline="0" dirty="0">
                <a:latin typeface="+mj-lt"/>
              </a:rPr>
              <a:t> in both sedentary individuals and athletes</a:t>
            </a:r>
          </a:p>
          <a:p>
            <a:pPr algn="l"/>
            <a:endParaRPr lang="en-US" sz="1800" b="0" i="0" u="none" strike="noStrike" baseline="0" dirty="0">
              <a:solidFill>
                <a:srgbClr val="000000"/>
              </a:solidFill>
              <a:latin typeface="+mj-lt"/>
            </a:endParaRPr>
          </a:p>
        </p:txBody>
      </p:sp>
      <p:sp>
        <p:nvSpPr>
          <p:cNvPr id="7" name="TextBox 6">
            <a:extLst>
              <a:ext uri="{FF2B5EF4-FFF2-40B4-BE49-F238E27FC236}">
                <a16:creationId xmlns:a16="http://schemas.microsoft.com/office/drawing/2014/main" id="{A5622C4C-F5CF-808F-BAE7-B6D7509507C1}"/>
              </a:ext>
            </a:extLst>
          </p:cNvPr>
          <p:cNvSpPr txBox="1"/>
          <p:nvPr/>
        </p:nvSpPr>
        <p:spPr>
          <a:xfrm>
            <a:off x="7239000" y="4000500"/>
            <a:ext cx="9229724" cy="1015663"/>
          </a:xfrm>
          <a:prstGeom prst="rect">
            <a:avLst/>
          </a:prstGeom>
          <a:noFill/>
        </p:spPr>
        <p:txBody>
          <a:bodyPr wrap="square">
            <a:spAutoFit/>
          </a:bodyPr>
          <a:lstStyle/>
          <a:p>
            <a:r>
              <a:rPr lang="en-US" sz="6000" b="1" dirty="0"/>
              <a:t>The gut-brain axis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6E1DC"/>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313394"/>
          </a:xfrm>
          <a:custGeom>
            <a:avLst/>
            <a:gdLst/>
            <a:ahLst/>
            <a:cxnLst/>
            <a:rect l="l" t="t" r="r" b="b"/>
            <a:pathLst>
              <a:path w="18288000" h="1313394">
                <a:moveTo>
                  <a:pt x="0" y="0"/>
                </a:moveTo>
                <a:lnTo>
                  <a:pt x="18288000" y="0"/>
                </a:lnTo>
                <a:lnTo>
                  <a:pt x="18288000" y="1313394"/>
                </a:lnTo>
                <a:lnTo>
                  <a:pt x="0" y="1313394"/>
                </a:lnTo>
                <a:lnTo>
                  <a:pt x="0" y="0"/>
                </a:lnTo>
                <a:close/>
              </a:path>
            </a:pathLst>
          </a:custGeom>
          <a:blipFill>
            <a:blip r:embed="rId2"/>
            <a:stretch>
              <a:fillRect t="-23140" b="-23140"/>
            </a:stretch>
          </a:blipFill>
        </p:spPr>
        <p:txBody>
          <a:bodyPr/>
          <a:lstStyle/>
          <a:p>
            <a:endParaRPr lang="en-US"/>
          </a:p>
        </p:txBody>
      </p:sp>
      <p:sp>
        <p:nvSpPr>
          <p:cNvPr id="5" name="Freeform 5"/>
          <p:cNvSpPr/>
          <p:nvPr/>
        </p:nvSpPr>
        <p:spPr>
          <a:xfrm>
            <a:off x="0" y="6134100"/>
            <a:ext cx="9070331" cy="3794563"/>
          </a:xfrm>
          <a:custGeom>
            <a:avLst/>
            <a:gdLst/>
            <a:ahLst/>
            <a:cxnLst/>
            <a:rect l="l" t="t" r="r" b="b"/>
            <a:pathLst>
              <a:path w="8868887" h="3509391">
                <a:moveTo>
                  <a:pt x="0" y="0"/>
                </a:moveTo>
                <a:lnTo>
                  <a:pt x="8868887" y="0"/>
                </a:lnTo>
                <a:lnTo>
                  <a:pt x="8868887" y="3509392"/>
                </a:lnTo>
                <a:lnTo>
                  <a:pt x="0" y="350939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TextBox 6"/>
          <p:cNvSpPr txBox="1"/>
          <p:nvPr/>
        </p:nvSpPr>
        <p:spPr>
          <a:xfrm>
            <a:off x="-33920" y="2421967"/>
            <a:ext cx="8602665" cy="974241"/>
          </a:xfrm>
          <a:prstGeom prst="rect">
            <a:avLst/>
          </a:prstGeom>
        </p:spPr>
        <p:txBody>
          <a:bodyPr wrap="square" lIns="0" tIns="0" rIns="0" bIns="0" rtlCol="0" anchor="t">
            <a:spAutoFit/>
          </a:bodyPr>
          <a:lstStyle/>
          <a:p>
            <a:pPr>
              <a:lnSpc>
                <a:spcPts val="4122"/>
              </a:lnSpc>
            </a:pPr>
            <a:r>
              <a:rPr lang="en-US" dirty="0">
                <a:solidFill>
                  <a:srgbClr val="000000"/>
                </a:solidFill>
                <a:latin typeface="+mj-lt"/>
              </a:rPr>
              <a:t>Recently, interest has increased for moving beyond “</a:t>
            </a:r>
            <a:r>
              <a:rPr lang="en-US" dirty="0">
                <a:solidFill>
                  <a:srgbClr val="FF0000"/>
                </a:solidFill>
                <a:latin typeface="+mj-lt"/>
              </a:rPr>
              <a:t>who’s there</a:t>
            </a:r>
            <a:r>
              <a:rPr lang="en-US" dirty="0">
                <a:solidFill>
                  <a:srgbClr val="000000"/>
                </a:solidFill>
                <a:latin typeface="+mj-lt"/>
              </a:rPr>
              <a:t>?” to better understand the role of the gut microbiota in states of health and disease “</a:t>
            </a:r>
            <a:r>
              <a:rPr lang="en-US" dirty="0">
                <a:solidFill>
                  <a:srgbClr val="FF0000"/>
                </a:solidFill>
                <a:latin typeface="+mj-lt"/>
              </a:rPr>
              <a:t>what are they doing</a:t>
            </a:r>
            <a:r>
              <a:rPr lang="en-US" dirty="0">
                <a:solidFill>
                  <a:srgbClr val="000000"/>
                </a:solidFill>
                <a:latin typeface="+mj-lt"/>
              </a:rPr>
              <a:t>?”.</a:t>
            </a:r>
          </a:p>
        </p:txBody>
      </p:sp>
      <p:sp>
        <p:nvSpPr>
          <p:cNvPr id="10" name="TextBox 9">
            <a:extLst>
              <a:ext uri="{FF2B5EF4-FFF2-40B4-BE49-F238E27FC236}">
                <a16:creationId xmlns:a16="http://schemas.microsoft.com/office/drawing/2014/main" id="{BAF331E0-EB05-5E51-CA7B-5D27FD494BC8}"/>
              </a:ext>
            </a:extLst>
          </p:cNvPr>
          <p:cNvSpPr txBox="1"/>
          <p:nvPr/>
        </p:nvSpPr>
        <p:spPr>
          <a:xfrm>
            <a:off x="-376024" y="1480505"/>
            <a:ext cx="9286874" cy="916276"/>
          </a:xfrm>
          <a:prstGeom prst="rect">
            <a:avLst/>
          </a:prstGeom>
          <a:noFill/>
        </p:spPr>
        <p:txBody>
          <a:bodyPr wrap="square">
            <a:spAutoFit/>
          </a:bodyPr>
          <a:lstStyle/>
          <a:p>
            <a:pPr marL="280671" lvl="1">
              <a:lnSpc>
                <a:spcPts val="3380"/>
              </a:lnSpc>
            </a:pPr>
            <a:r>
              <a:rPr lang="en-US" sz="1800" dirty="0">
                <a:solidFill>
                  <a:srgbClr val="000000"/>
                </a:solidFill>
                <a:latin typeface="+mj-lt"/>
              </a:rPr>
              <a:t>Evidence for a role of exercise in shaping the human gut microbiota emerged only a few years ago.</a:t>
            </a:r>
          </a:p>
        </p:txBody>
      </p:sp>
      <p:pic>
        <p:nvPicPr>
          <p:cNvPr id="12" name="Picture 11" descr="A screen shot of a graph">
            <a:extLst>
              <a:ext uri="{FF2B5EF4-FFF2-40B4-BE49-F238E27FC236}">
                <a16:creationId xmlns:a16="http://schemas.microsoft.com/office/drawing/2014/main" id="{D6A12487-C30C-F72B-4D39-80E853E332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1725" y="1313394"/>
            <a:ext cx="8915400" cy="36268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6E1DC"/>
        </a:solidFill>
        <a:effectLst/>
      </p:bgPr>
    </p:bg>
    <p:spTree>
      <p:nvGrpSpPr>
        <p:cNvPr id="1" name=""/>
        <p:cNvGrpSpPr/>
        <p:nvPr/>
      </p:nvGrpSpPr>
      <p:grpSpPr>
        <a:xfrm>
          <a:off x="0" y="0"/>
          <a:ext cx="0" cy="0"/>
          <a:chOff x="0" y="0"/>
          <a:chExt cx="0" cy="0"/>
        </a:xfrm>
      </p:grpSpPr>
      <p:sp>
        <p:nvSpPr>
          <p:cNvPr id="2" name="Freeform 2"/>
          <p:cNvSpPr/>
          <p:nvPr/>
        </p:nvSpPr>
        <p:spPr>
          <a:xfrm>
            <a:off x="9099" y="1257300"/>
            <a:ext cx="10865057" cy="4758538"/>
          </a:xfrm>
          <a:custGeom>
            <a:avLst/>
            <a:gdLst/>
            <a:ahLst/>
            <a:cxnLst/>
            <a:rect l="l" t="t" r="r" b="b"/>
            <a:pathLst>
              <a:path w="10865057" h="4758538">
                <a:moveTo>
                  <a:pt x="0" y="0"/>
                </a:moveTo>
                <a:lnTo>
                  <a:pt x="10865056" y="0"/>
                </a:lnTo>
                <a:lnTo>
                  <a:pt x="10865056" y="4758538"/>
                </a:lnTo>
                <a:lnTo>
                  <a:pt x="0" y="4758538"/>
                </a:lnTo>
                <a:lnTo>
                  <a:pt x="0" y="0"/>
                </a:lnTo>
                <a:close/>
              </a:path>
            </a:pathLst>
          </a:custGeom>
          <a:blipFill>
            <a:blip r:embed="rId2"/>
            <a:stretch>
              <a:fillRect/>
            </a:stretch>
          </a:blipFill>
        </p:spPr>
        <p:txBody>
          <a:bodyPr/>
          <a:lstStyle/>
          <a:p>
            <a:endParaRPr lang="en-US"/>
          </a:p>
        </p:txBody>
      </p:sp>
      <p:sp>
        <p:nvSpPr>
          <p:cNvPr id="3" name="Freeform 3"/>
          <p:cNvSpPr/>
          <p:nvPr/>
        </p:nvSpPr>
        <p:spPr>
          <a:xfrm>
            <a:off x="0" y="6015838"/>
            <a:ext cx="8594677" cy="3912358"/>
          </a:xfrm>
          <a:custGeom>
            <a:avLst/>
            <a:gdLst/>
            <a:ahLst/>
            <a:cxnLst/>
            <a:rect l="l" t="t" r="r" b="b"/>
            <a:pathLst>
              <a:path w="8937038" h="4502526">
                <a:moveTo>
                  <a:pt x="0" y="0"/>
                </a:moveTo>
                <a:lnTo>
                  <a:pt x="8937038" y="0"/>
                </a:lnTo>
                <a:lnTo>
                  <a:pt x="8937038" y="4502526"/>
                </a:lnTo>
                <a:lnTo>
                  <a:pt x="0" y="4502526"/>
                </a:lnTo>
                <a:lnTo>
                  <a:pt x="0" y="0"/>
                </a:lnTo>
                <a:close/>
              </a:path>
            </a:pathLst>
          </a:custGeom>
          <a:blipFill>
            <a:blip r:embed="rId3"/>
            <a:stretch>
              <a:fillRect/>
            </a:stretch>
          </a:blipFill>
        </p:spPr>
        <p:txBody>
          <a:bodyPr/>
          <a:lstStyle/>
          <a:p>
            <a:endParaRPr lang="en-US"/>
          </a:p>
        </p:txBody>
      </p:sp>
      <p:sp>
        <p:nvSpPr>
          <p:cNvPr id="4" name="TextBox 3">
            <a:extLst>
              <a:ext uri="{FF2B5EF4-FFF2-40B4-BE49-F238E27FC236}">
                <a16:creationId xmlns:a16="http://schemas.microsoft.com/office/drawing/2014/main" id="{7D5DD8BF-C173-5F10-04CC-62A917A52243}"/>
              </a:ext>
            </a:extLst>
          </p:cNvPr>
          <p:cNvSpPr txBox="1"/>
          <p:nvPr/>
        </p:nvSpPr>
        <p:spPr>
          <a:xfrm>
            <a:off x="11430000" y="2781300"/>
            <a:ext cx="5486400" cy="3416320"/>
          </a:xfrm>
          <a:prstGeom prst="rect">
            <a:avLst/>
          </a:prstGeom>
          <a:noFill/>
        </p:spPr>
        <p:txBody>
          <a:bodyPr wrap="square" rtlCol="0">
            <a:spAutoFit/>
          </a:bodyPr>
          <a:lstStyle/>
          <a:p>
            <a:pPr marL="342900" indent="-342900">
              <a:buFont typeface="Arial" panose="020B0604020202020204" pitchFamily="34" charset="0"/>
              <a:buChar char="•"/>
            </a:pPr>
            <a:r>
              <a:rPr lang="en-US" sz="2400" b="0" i="0" u="none" strike="noStrike" baseline="0" dirty="0">
                <a:latin typeface="+mj-lt"/>
              </a:rPr>
              <a:t>39 healthy participants with similar age, BMI, and diets but with varying cardiorespiratory fitness levels.</a:t>
            </a:r>
          </a:p>
          <a:p>
            <a:endParaRPr lang="en-US" sz="2400" dirty="0">
              <a:latin typeface="+mj-lt"/>
            </a:endParaRPr>
          </a:p>
          <a:p>
            <a:pPr marL="342900" indent="-342900">
              <a:buFont typeface="Arial" panose="020B0604020202020204" pitchFamily="34" charset="0"/>
              <a:buChar char="•"/>
            </a:pPr>
            <a:r>
              <a:rPr lang="en-US" sz="2400" dirty="0">
                <a:latin typeface="+mj-lt"/>
              </a:rPr>
              <a:t>VO2peak, can account for more than 20 % of the variation in variety of microbial species , after accounting for all other factors, including diet. </a:t>
            </a:r>
          </a:p>
          <a:p>
            <a:pPr marL="342900" indent="-342900">
              <a:buFont typeface="Arial" panose="020B0604020202020204" pitchFamily="34" charset="0"/>
              <a:buChar char="•"/>
            </a:pPr>
            <a:r>
              <a:rPr lang="en-US" sz="2400" dirty="0">
                <a:latin typeface="+mj-lt"/>
              </a:rPr>
              <a:t>Increases in production of fecal butyrate</a:t>
            </a:r>
          </a:p>
        </p:txBody>
      </p:sp>
      <p:sp>
        <p:nvSpPr>
          <p:cNvPr id="6" name="TextBox 5">
            <a:extLst>
              <a:ext uri="{FF2B5EF4-FFF2-40B4-BE49-F238E27FC236}">
                <a16:creationId xmlns:a16="http://schemas.microsoft.com/office/drawing/2014/main" id="{1E6C4D08-3710-E947-BC0C-A3897598D708}"/>
              </a:ext>
            </a:extLst>
          </p:cNvPr>
          <p:cNvSpPr txBox="1"/>
          <p:nvPr/>
        </p:nvSpPr>
        <p:spPr>
          <a:xfrm>
            <a:off x="11451609" y="9917668"/>
            <a:ext cx="9144000" cy="369332"/>
          </a:xfrm>
          <a:prstGeom prst="rect">
            <a:avLst/>
          </a:prstGeom>
          <a:noFill/>
        </p:spPr>
        <p:txBody>
          <a:bodyPr wrap="square">
            <a:spAutoFit/>
          </a:bodyPr>
          <a:lstStyle/>
          <a:p>
            <a:r>
              <a:rPr lang="en-US" dirty="0" err="1"/>
              <a:t>Estaki</a:t>
            </a:r>
            <a:r>
              <a:rPr lang="en-US" dirty="0"/>
              <a:t> et al. Microbiome (2016) 4:42 DOI 10.1186/s40168-016-0189-7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6E1DC"/>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313394"/>
          </a:xfrm>
          <a:custGeom>
            <a:avLst/>
            <a:gdLst/>
            <a:ahLst/>
            <a:cxnLst/>
            <a:rect l="l" t="t" r="r" b="b"/>
            <a:pathLst>
              <a:path w="18288000" h="1313394">
                <a:moveTo>
                  <a:pt x="0" y="0"/>
                </a:moveTo>
                <a:lnTo>
                  <a:pt x="18288000" y="0"/>
                </a:lnTo>
                <a:lnTo>
                  <a:pt x="18288000" y="1313394"/>
                </a:lnTo>
                <a:lnTo>
                  <a:pt x="0" y="1313394"/>
                </a:lnTo>
                <a:lnTo>
                  <a:pt x="0" y="0"/>
                </a:lnTo>
                <a:close/>
              </a:path>
            </a:pathLst>
          </a:custGeom>
          <a:blipFill>
            <a:blip r:embed="rId2"/>
            <a:stretch>
              <a:fillRect t="-23140" b="-23140"/>
            </a:stretch>
          </a:blipFill>
        </p:spPr>
        <p:txBody>
          <a:bodyPr/>
          <a:lstStyle/>
          <a:p>
            <a:endParaRPr lang="en-US"/>
          </a:p>
        </p:txBody>
      </p:sp>
      <p:pic>
        <p:nvPicPr>
          <p:cNvPr id="4" name="Picture 3">
            <a:extLst>
              <a:ext uri="{FF2B5EF4-FFF2-40B4-BE49-F238E27FC236}">
                <a16:creationId xmlns:a16="http://schemas.microsoft.com/office/drawing/2014/main" id="{16EE7E7D-4E1D-5AC8-CE74-3A200C7C54C5}"/>
              </a:ext>
            </a:extLst>
          </p:cNvPr>
          <p:cNvPicPr>
            <a:picLocks noChangeAspect="1"/>
          </p:cNvPicPr>
          <p:nvPr/>
        </p:nvPicPr>
        <p:blipFill>
          <a:blip r:embed="rId3"/>
          <a:stretch>
            <a:fillRect/>
          </a:stretch>
        </p:blipFill>
        <p:spPr>
          <a:xfrm>
            <a:off x="4353124" y="1521806"/>
            <a:ext cx="9581751" cy="2270281"/>
          </a:xfrm>
          <a:prstGeom prst="rect">
            <a:avLst/>
          </a:prstGeom>
        </p:spPr>
      </p:pic>
      <p:sp>
        <p:nvSpPr>
          <p:cNvPr id="8" name="TextBox 7">
            <a:extLst>
              <a:ext uri="{FF2B5EF4-FFF2-40B4-BE49-F238E27FC236}">
                <a16:creationId xmlns:a16="http://schemas.microsoft.com/office/drawing/2014/main" id="{ABEB2BE1-8463-7496-8B1F-2FFF6B129320}"/>
              </a:ext>
            </a:extLst>
          </p:cNvPr>
          <p:cNvSpPr txBox="1"/>
          <p:nvPr/>
        </p:nvSpPr>
        <p:spPr>
          <a:xfrm>
            <a:off x="11201400" y="10010001"/>
            <a:ext cx="12573000" cy="276999"/>
          </a:xfrm>
          <a:prstGeom prst="rect">
            <a:avLst/>
          </a:prstGeom>
          <a:noFill/>
        </p:spPr>
        <p:txBody>
          <a:bodyPr wrap="square">
            <a:spAutoFit/>
          </a:bodyPr>
          <a:lstStyle/>
          <a:p>
            <a:r>
              <a:rPr lang="en-US" sz="1200" dirty="0"/>
              <a:t>Clinical and Translational Gastroenterology 2020;11:e00126. https://doi.org/10.14309/ctg.0000000000000126</a:t>
            </a:r>
          </a:p>
        </p:txBody>
      </p:sp>
      <p:sp>
        <p:nvSpPr>
          <p:cNvPr id="12" name="TextBox 11">
            <a:extLst>
              <a:ext uri="{FF2B5EF4-FFF2-40B4-BE49-F238E27FC236}">
                <a16:creationId xmlns:a16="http://schemas.microsoft.com/office/drawing/2014/main" id="{1D3E4B79-A5AD-6B17-169E-BDD5DE18DC53}"/>
              </a:ext>
            </a:extLst>
          </p:cNvPr>
          <p:cNvSpPr txBox="1"/>
          <p:nvPr/>
        </p:nvSpPr>
        <p:spPr>
          <a:xfrm>
            <a:off x="0" y="4000500"/>
            <a:ext cx="18288000" cy="3046988"/>
          </a:xfrm>
          <a:prstGeom prst="rect">
            <a:avLst/>
          </a:prstGeom>
          <a:noFill/>
        </p:spPr>
        <p:txBody>
          <a:bodyPr wrap="square">
            <a:spAutoFit/>
          </a:bodyPr>
          <a:lstStyle/>
          <a:p>
            <a:r>
              <a:rPr lang="en-US" sz="3200" dirty="0"/>
              <a:t>The initial search retrieved 619 articles of which 18 met the inclusion criteria;</a:t>
            </a:r>
          </a:p>
          <a:p>
            <a:r>
              <a:rPr lang="en-US" sz="3200" dirty="0"/>
              <a:t>Higher levels of physical activity and cardiorespiratory fitness are associated with higher fecal bacterial diversity and certain short-chain fatty acids. </a:t>
            </a:r>
          </a:p>
          <a:p>
            <a:endParaRPr lang="en-US" sz="3200" dirty="0"/>
          </a:p>
          <a:p>
            <a:r>
              <a:rPr lang="en-US" sz="3200" dirty="0"/>
              <a:t>Very short-term and medium/long-term exercise interventions seem to influence the fecal diversity.</a:t>
            </a:r>
          </a:p>
          <a:p>
            <a:endParaRPr lang="en-US" sz="3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6E1DC"/>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313394"/>
          </a:xfrm>
          <a:custGeom>
            <a:avLst/>
            <a:gdLst/>
            <a:ahLst/>
            <a:cxnLst/>
            <a:rect l="l" t="t" r="r" b="b"/>
            <a:pathLst>
              <a:path w="18288000" h="1313394">
                <a:moveTo>
                  <a:pt x="0" y="0"/>
                </a:moveTo>
                <a:lnTo>
                  <a:pt x="18288000" y="0"/>
                </a:lnTo>
                <a:lnTo>
                  <a:pt x="18288000" y="1313394"/>
                </a:lnTo>
                <a:lnTo>
                  <a:pt x="0" y="1313394"/>
                </a:lnTo>
                <a:lnTo>
                  <a:pt x="0" y="0"/>
                </a:lnTo>
                <a:close/>
              </a:path>
            </a:pathLst>
          </a:custGeom>
          <a:blipFill>
            <a:blip r:embed="rId2"/>
            <a:stretch>
              <a:fillRect t="-23140" b="-23140"/>
            </a:stretch>
          </a:blipFill>
        </p:spPr>
        <p:txBody>
          <a:bodyPr/>
          <a:lstStyle/>
          <a:p>
            <a:endParaRPr lang="en-US"/>
          </a:p>
        </p:txBody>
      </p:sp>
      <p:pic>
        <p:nvPicPr>
          <p:cNvPr id="8" name="Picture 7">
            <a:extLst>
              <a:ext uri="{FF2B5EF4-FFF2-40B4-BE49-F238E27FC236}">
                <a16:creationId xmlns:a16="http://schemas.microsoft.com/office/drawing/2014/main" id="{9C140C18-792F-63FA-0CAD-0460AF4F8D3C}"/>
              </a:ext>
            </a:extLst>
          </p:cNvPr>
          <p:cNvPicPr>
            <a:picLocks noChangeAspect="1"/>
          </p:cNvPicPr>
          <p:nvPr/>
        </p:nvPicPr>
        <p:blipFill>
          <a:blip r:embed="rId3"/>
          <a:stretch>
            <a:fillRect/>
          </a:stretch>
        </p:blipFill>
        <p:spPr>
          <a:xfrm>
            <a:off x="4452283" y="1313394"/>
            <a:ext cx="9383434" cy="3524742"/>
          </a:xfrm>
          <a:prstGeom prst="rect">
            <a:avLst/>
          </a:prstGeom>
        </p:spPr>
      </p:pic>
      <p:sp>
        <p:nvSpPr>
          <p:cNvPr id="10" name="TextBox 9">
            <a:extLst>
              <a:ext uri="{FF2B5EF4-FFF2-40B4-BE49-F238E27FC236}">
                <a16:creationId xmlns:a16="http://schemas.microsoft.com/office/drawing/2014/main" id="{808F78BD-188E-CBBD-DF94-5BAE173F3A0B}"/>
              </a:ext>
            </a:extLst>
          </p:cNvPr>
          <p:cNvSpPr txBox="1"/>
          <p:nvPr/>
        </p:nvSpPr>
        <p:spPr>
          <a:xfrm>
            <a:off x="0" y="4822041"/>
            <a:ext cx="18288000" cy="3416320"/>
          </a:xfrm>
          <a:prstGeom prst="rect">
            <a:avLst/>
          </a:prstGeom>
          <a:noFill/>
        </p:spPr>
        <p:txBody>
          <a:bodyPr wrap="square">
            <a:spAutoFit/>
          </a:bodyPr>
          <a:lstStyle/>
          <a:p>
            <a:pPr marL="571500" indent="-571500">
              <a:buFont typeface="Arial" panose="020B0604020202020204" pitchFamily="34" charset="0"/>
              <a:buChar char="•"/>
            </a:pPr>
            <a:r>
              <a:rPr lang="en-US" sz="3600" dirty="0"/>
              <a:t>After excluding 2052 articles, 38 articles were selected.</a:t>
            </a:r>
          </a:p>
          <a:p>
            <a:pPr marL="571500" indent="-571500">
              <a:buFont typeface="Arial" panose="020B0604020202020204" pitchFamily="34" charset="0"/>
              <a:buChar char="•"/>
            </a:pPr>
            <a:r>
              <a:rPr lang="en-US" sz="3600" dirty="0"/>
              <a:t>Non-athletes rising physical activity markedly influenced the relative abundance of SCFA. </a:t>
            </a:r>
          </a:p>
          <a:p>
            <a:pPr marL="571500" indent="-571500">
              <a:buFont typeface="Arial" panose="020B0604020202020204" pitchFamily="34" charset="0"/>
              <a:buChar char="•"/>
            </a:pPr>
            <a:r>
              <a:rPr lang="en-US" sz="3600" dirty="0"/>
              <a:t>Aerobic training that lasted 60 min, and physical activity that characterized 60% HRmax or more also influenced the abundance of certain microbes and the overall diversity of the gut microbiota is also affected.</a:t>
            </a:r>
          </a:p>
          <a:p>
            <a:pPr marL="571500" indent="-571500">
              <a:buFont typeface="Arial" panose="020B0604020202020204" pitchFamily="34" charset="0"/>
              <a:buChar char="•"/>
            </a:pPr>
            <a:r>
              <a:rPr lang="en-US" sz="3600" dirty="0"/>
              <a:t>High intensity and volume of exercise may lead to gut dysbiosis.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6E1D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2F9A66-510D-6D97-FBA9-707D2ABDED64}"/>
              </a:ext>
            </a:extLst>
          </p:cNvPr>
          <p:cNvPicPr>
            <a:picLocks noChangeAspect="1"/>
          </p:cNvPicPr>
          <p:nvPr/>
        </p:nvPicPr>
        <p:blipFill>
          <a:blip r:embed="rId2"/>
          <a:stretch>
            <a:fillRect/>
          </a:stretch>
        </p:blipFill>
        <p:spPr>
          <a:xfrm>
            <a:off x="4495800" y="1333500"/>
            <a:ext cx="10577622" cy="3581400"/>
          </a:xfrm>
          <a:prstGeom prst="rect">
            <a:avLst/>
          </a:prstGeom>
        </p:spPr>
      </p:pic>
      <p:sp>
        <p:nvSpPr>
          <p:cNvPr id="7" name="TextBox 6">
            <a:extLst>
              <a:ext uri="{FF2B5EF4-FFF2-40B4-BE49-F238E27FC236}">
                <a16:creationId xmlns:a16="http://schemas.microsoft.com/office/drawing/2014/main" id="{460ECA22-E8CA-0BAA-0111-6946267830D3}"/>
              </a:ext>
            </a:extLst>
          </p:cNvPr>
          <p:cNvSpPr txBox="1"/>
          <p:nvPr/>
        </p:nvSpPr>
        <p:spPr>
          <a:xfrm>
            <a:off x="0" y="4958834"/>
            <a:ext cx="18288000" cy="4801314"/>
          </a:xfrm>
          <a:prstGeom prst="rect">
            <a:avLst/>
          </a:prstGeom>
          <a:noFill/>
        </p:spPr>
        <p:txBody>
          <a:bodyPr wrap="square">
            <a:spAutoFit/>
          </a:bodyPr>
          <a:lstStyle/>
          <a:p>
            <a:r>
              <a:rPr lang="en-US" sz="3200" dirty="0"/>
              <a:t>40 women age 18±40 years and body mass index (BMI) 20±25 kg/m2.</a:t>
            </a:r>
          </a:p>
          <a:p>
            <a:r>
              <a:rPr lang="en-US" sz="3200" dirty="0"/>
              <a:t>Sedentary - performed 3 days of exercise per week for 30 minutes at a moderate intensity</a:t>
            </a:r>
          </a:p>
          <a:p>
            <a:r>
              <a:rPr lang="en-US" sz="3200" dirty="0"/>
              <a:t>Active - performed at least 3 hours of physical exercise per week</a:t>
            </a:r>
          </a:p>
          <a:p>
            <a:endParaRPr lang="en-US" sz="3200" dirty="0"/>
          </a:p>
          <a:p>
            <a:pPr marL="514350" indent="-514350">
              <a:buFont typeface="Arial" panose="020B0604020202020204" pitchFamily="34" charset="0"/>
              <a:buChar char="•"/>
            </a:pPr>
            <a:r>
              <a:rPr lang="en-US" sz="3200" dirty="0"/>
              <a:t>Body fat percentage, muscular mass and physical activity significantly correlated with biodiversity.</a:t>
            </a:r>
          </a:p>
          <a:p>
            <a:pPr marL="514350" indent="-514350">
              <a:buFont typeface="Arial" panose="020B0604020202020204" pitchFamily="34" charset="0"/>
              <a:buChar char="•"/>
            </a:pPr>
            <a:r>
              <a:rPr lang="en-US" sz="3200" dirty="0">
                <a:solidFill>
                  <a:srgbClr val="FF0000"/>
                </a:solidFill>
              </a:rPr>
              <a:t>Forced exercise </a:t>
            </a:r>
            <a:r>
              <a:rPr lang="en-US" sz="3200" dirty="0"/>
              <a:t>showed more marked effects on microbiota diversity than voluntary exercise.</a:t>
            </a:r>
          </a:p>
          <a:p>
            <a:pPr marL="514350" indent="-514350">
              <a:buFont typeface="Arial" panose="020B0604020202020204" pitchFamily="34" charset="0"/>
              <a:buChar char="•"/>
            </a:pPr>
            <a:r>
              <a:rPr lang="en-US" sz="3200" dirty="0"/>
              <a:t>An inverse association between sedentary parameters and microbiota richness was observed, emphasizing the importance of active lifestyle patterns.</a:t>
            </a:r>
          </a:p>
          <a:p>
            <a:endParaRPr lang="en-US" sz="3200" dirty="0"/>
          </a:p>
          <a:p>
            <a:r>
              <a:rPr lang="en-US"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57CB0F-B199-B874-E1B6-1D5D65947DDD}"/>
              </a:ext>
            </a:extLst>
          </p:cNvPr>
          <p:cNvPicPr>
            <a:picLocks noChangeAspect="1"/>
          </p:cNvPicPr>
          <p:nvPr/>
        </p:nvPicPr>
        <p:blipFill>
          <a:blip r:embed="rId2"/>
          <a:stretch>
            <a:fillRect/>
          </a:stretch>
        </p:blipFill>
        <p:spPr>
          <a:xfrm>
            <a:off x="3816667" y="1257300"/>
            <a:ext cx="10654665" cy="3581400"/>
          </a:xfrm>
          <a:prstGeom prst="rect">
            <a:avLst/>
          </a:prstGeom>
        </p:spPr>
      </p:pic>
      <p:sp>
        <p:nvSpPr>
          <p:cNvPr id="4" name="TextBox 3">
            <a:extLst>
              <a:ext uri="{FF2B5EF4-FFF2-40B4-BE49-F238E27FC236}">
                <a16:creationId xmlns:a16="http://schemas.microsoft.com/office/drawing/2014/main" id="{6453D53D-F625-9E70-7B17-36CF8E1BB437}"/>
              </a:ext>
            </a:extLst>
          </p:cNvPr>
          <p:cNvSpPr txBox="1"/>
          <p:nvPr/>
        </p:nvSpPr>
        <p:spPr>
          <a:xfrm>
            <a:off x="228600" y="5295900"/>
            <a:ext cx="18059400" cy="2062103"/>
          </a:xfrm>
          <a:prstGeom prst="rect">
            <a:avLst/>
          </a:prstGeom>
          <a:noFill/>
        </p:spPr>
        <p:txBody>
          <a:bodyPr wrap="square" rtlCol="0">
            <a:spAutoFit/>
          </a:bodyPr>
          <a:lstStyle/>
          <a:p>
            <a:r>
              <a:rPr lang="en-US" sz="3200" dirty="0"/>
              <a:t>PA can increase the abundance of health-promoting bacteria and reduce ones in the intestinal microbiota.</a:t>
            </a:r>
          </a:p>
          <a:p>
            <a:endParaRPr lang="en-US" sz="3200" dirty="0"/>
          </a:p>
          <a:p>
            <a:r>
              <a:rPr lang="en-US" sz="3200" dirty="0"/>
              <a:t>However, it should be noted that the practice of sport can be associated with specific food/nutrient intakes, which can favor specific microbial populations.</a:t>
            </a:r>
          </a:p>
        </p:txBody>
      </p:sp>
      <p:sp>
        <p:nvSpPr>
          <p:cNvPr id="5" name="TextBox 4">
            <a:extLst>
              <a:ext uri="{FF2B5EF4-FFF2-40B4-BE49-F238E27FC236}">
                <a16:creationId xmlns:a16="http://schemas.microsoft.com/office/drawing/2014/main" id="{79EBA0C3-4AA0-EFD7-E10A-E09D77459157}"/>
              </a:ext>
            </a:extLst>
          </p:cNvPr>
          <p:cNvSpPr txBox="1"/>
          <p:nvPr/>
        </p:nvSpPr>
        <p:spPr>
          <a:xfrm>
            <a:off x="10515600" y="9940983"/>
            <a:ext cx="9191766" cy="307777"/>
          </a:xfrm>
          <a:prstGeom prst="rect">
            <a:avLst/>
          </a:prstGeom>
          <a:noFill/>
        </p:spPr>
        <p:txBody>
          <a:bodyPr wrap="square">
            <a:spAutoFit/>
          </a:bodyPr>
          <a:lstStyle/>
          <a:p>
            <a:r>
              <a:rPr lang="en-US" sz="1400" dirty="0"/>
              <a:t>Review. Nutrients 2021, 13, 1890. https://doi.org/10.3390/nu13061890</a:t>
            </a:r>
          </a:p>
        </p:txBody>
      </p:sp>
    </p:spTree>
    <p:extLst>
      <p:ext uri="{BB962C8B-B14F-4D97-AF65-F5344CB8AC3E}">
        <p14:creationId xmlns:p14="http://schemas.microsoft.com/office/powerpoint/2010/main" val="6695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6E1DC"/>
        </a:solidFill>
        <a:effectLst/>
      </p:bgPr>
    </p:bg>
    <p:spTree>
      <p:nvGrpSpPr>
        <p:cNvPr id="1" name=""/>
        <p:cNvGrpSpPr/>
        <p:nvPr/>
      </p:nvGrpSpPr>
      <p:grpSpPr>
        <a:xfrm>
          <a:off x="0" y="0"/>
          <a:ext cx="0" cy="0"/>
          <a:chOff x="0" y="0"/>
          <a:chExt cx="0" cy="0"/>
        </a:xfrm>
      </p:grpSpPr>
      <p:sp>
        <p:nvSpPr>
          <p:cNvPr id="2" name="Freeform 2"/>
          <p:cNvSpPr/>
          <p:nvPr/>
        </p:nvSpPr>
        <p:spPr>
          <a:xfrm>
            <a:off x="0" y="1607809"/>
            <a:ext cx="11218578" cy="4449746"/>
          </a:xfrm>
          <a:custGeom>
            <a:avLst/>
            <a:gdLst/>
            <a:ahLst/>
            <a:cxnLst/>
            <a:rect l="l" t="t" r="r" b="b"/>
            <a:pathLst>
              <a:path w="11218578" h="4449746">
                <a:moveTo>
                  <a:pt x="0" y="0"/>
                </a:moveTo>
                <a:lnTo>
                  <a:pt x="11218578" y="0"/>
                </a:lnTo>
                <a:lnTo>
                  <a:pt x="11218578" y="4449746"/>
                </a:lnTo>
                <a:lnTo>
                  <a:pt x="0" y="4449746"/>
                </a:lnTo>
                <a:lnTo>
                  <a:pt x="0" y="0"/>
                </a:lnTo>
                <a:close/>
              </a:path>
            </a:pathLst>
          </a:custGeom>
          <a:blipFill>
            <a:blip r:embed="rId2"/>
            <a:stretch>
              <a:fillRect/>
            </a:stretch>
          </a:blipFill>
        </p:spPr>
        <p:txBody>
          <a:bodyPr/>
          <a:lstStyle/>
          <a:p>
            <a:endParaRPr lang="en-US"/>
          </a:p>
        </p:txBody>
      </p:sp>
      <p:sp>
        <p:nvSpPr>
          <p:cNvPr id="3" name="Freeform 3"/>
          <p:cNvSpPr/>
          <p:nvPr/>
        </p:nvSpPr>
        <p:spPr>
          <a:xfrm>
            <a:off x="0" y="0"/>
            <a:ext cx="18288000" cy="1313394"/>
          </a:xfrm>
          <a:custGeom>
            <a:avLst/>
            <a:gdLst/>
            <a:ahLst/>
            <a:cxnLst/>
            <a:rect l="l" t="t" r="r" b="b"/>
            <a:pathLst>
              <a:path w="18288000" h="1313394">
                <a:moveTo>
                  <a:pt x="0" y="0"/>
                </a:moveTo>
                <a:lnTo>
                  <a:pt x="18288000" y="0"/>
                </a:lnTo>
                <a:lnTo>
                  <a:pt x="18288000" y="1313394"/>
                </a:lnTo>
                <a:lnTo>
                  <a:pt x="0" y="1313394"/>
                </a:lnTo>
                <a:lnTo>
                  <a:pt x="0" y="0"/>
                </a:lnTo>
                <a:close/>
              </a:path>
            </a:pathLst>
          </a:custGeom>
          <a:blipFill>
            <a:blip r:embed="rId3"/>
            <a:stretch>
              <a:fillRect t="-23140" b="-23140"/>
            </a:stretch>
          </a:blipFill>
        </p:spPr>
        <p:txBody>
          <a:bodyPr/>
          <a:lstStyle/>
          <a:p>
            <a:endParaRPr lang="en-US"/>
          </a:p>
        </p:txBody>
      </p:sp>
      <p:sp>
        <p:nvSpPr>
          <p:cNvPr id="7" name="TextBox 6">
            <a:extLst>
              <a:ext uri="{FF2B5EF4-FFF2-40B4-BE49-F238E27FC236}">
                <a16:creationId xmlns:a16="http://schemas.microsoft.com/office/drawing/2014/main" id="{7678FBF1-2C8E-4D9B-3C71-30874D37846E}"/>
              </a:ext>
            </a:extLst>
          </p:cNvPr>
          <p:cNvSpPr txBox="1"/>
          <p:nvPr/>
        </p:nvSpPr>
        <p:spPr>
          <a:xfrm>
            <a:off x="32982" y="6515100"/>
            <a:ext cx="18255018" cy="954107"/>
          </a:xfrm>
          <a:prstGeom prst="rect">
            <a:avLst/>
          </a:prstGeom>
          <a:noFill/>
        </p:spPr>
        <p:txBody>
          <a:bodyPr wrap="square">
            <a:spAutoFit/>
          </a:bodyPr>
          <a:lstStyle/>
          <a:p>
            <a:r>
              <a:rPr lang="en-US" sz="2800" dirty="0"/>
              <a:t>Identified a metabolite triggered gut–brain connection that regulates the </a:t>
            </a:r>
            <a:r>
              <a:rPr lang="en-US" sz="2800" dirty="0">
                <a:solidFill>
                  <a:srgbClr val="FF0000"/>
                </a:solidFill>
              </a:rPr>
              <a:t>motivation for exercise</a:t>
            </a:r>
            <a:r>
              <a:rPr lang="en-US" sz="2800" dirty="0"/>
              <a:t>, linking the intestinal microbiome to midbrain dopamine </a:t>
            </a:r>
            <a:r>
              <a:rPr lang="en-US" sz="2800" dirty="0" err="1"/>
              <a:t>signalling</a:t>
            </a:r>
            <a:r>
              <a:rPr lang="en-US" sz="2800" dirty="0"/>
              <a:t> via afferent sensory neurons.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BA41FD3-56DF-484D-9466-30247205FB50}"/>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252278" y="2009958"/>
            <a:ext cx="6422352" cy="7237998"/>
          </a:xfrm>
          <a:prstGeom prst="rect">
            <a:avLst/>
          </a:prstGeom>
        </p:spPr>
      </p:pic>
      <p:pic>
        <p:nvPicPr>
          <p:cNvPr id="8" name="Imagem 7">
            <a:extLst>
              <a:ext uri="{FF2B5EF4-FFF2-40B4-BE49-F238E27FC236}">
                <a16:creationId xmlns:a16="http://schemas.microsoft.com/office/drawing/2014/main" id="{4CC167B3-A305-4004-A79A-8D6DD924161D}"/>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222662" y="2009957"/>
            <a:ext cx="8190548" cy="7237997"/>
          </a:xfrm>
          <a:prstGeom prst="rect">
            <a:avLst/>
          </a:prstGeom>
        </p:spPr>
      </p:pic>
      <p:sp>
        <p:nvSpPr>
          <p:cNvPr id="2" name="CaixaDeTexto 1">
            <a:extLst>
              <a:ext uri="{FF2B5EF4-FFF2-40B4-BE49-F238E27FC236}">
                <a16:creationId xmlns:a16="http://schemas.microsoft.com/office/drawing/2014/main" id="{319533BE-62A2-496F-A81A-C315A61524F4}"/>
              </a:ext>
            </a:extLst>
          </p:cNvPr>
          <p:cNvSpPr txBox="1"/>
          <p:nvPr/>
        </p:nvSpPr>
        <p:spPr>
          <a:xfrm>
            <a:off x="3951419" y="2954461"/>
            <a:ext cx="745670" cy="507831"/>
          </a:xfrm>
          <a:prstGeom prst="rect">
            <a:avLst/>
          </a:prstGeom>
          <a:noFill/>
        </p:spPr>
        <p:txBody>
          <a:bodyPr wrap="square" rtlCol="0">
            <a:spAutoFit/>
          </a:bodyPr>
          <a:lstStyle/>
          <a:p>
            <a:r>
              <a:rPr lang="en-US" sz="2700" b="1" dirty="0">
                <a:solidFill>
                  <a:schemeClr val="bg1"/>
                </a:solidFill>
              </a:rPr>
              <a:t>1</a:t>
            </a:r>
          </a:p>
        </p:txBody>
      </p:sp>
      <p:sp>
        <p:nvSpPr>
          <p:cNvPr id="3" name="CaixaDeTexto 2">
            <a:extLst>
              <a:ext uri="{FF2B5EF4-FFF2-40B4-BE49-F238E27FC236}">
                <a16:creationId xmlns:a16="http://schemas.microsoft.com/office/drawing/2014/main" id="{87FD4FB9-1E53-4DF1-AF3C-A7E6A205C575}"/>
              </a:ext>
            </a:extLst>
          </p:cNvPr>
          <p:cNvSpPr txBox="1"/>
          <p:nvPr/>
        </p:nvSpPr>
        <p:spPr>
          <a:xfrm>
            <a:off x="2797349" y="4202764"/>
            <a:ext cx="745670" cy="507831"/>
          </a:xfrm>
          <a:prstGeom prst="rect">
            <a:avLst/>
          </a:prstGeom>
          <a:noFill/>
        </p:spPr>
        <p:txBody>
          <a:bodyPr wrap="square" rtlCol="0">
            <a:spAutoFit/>
          </a:bodyPr>
          <a:lstStyle/>
          <a:p>
            <a:r>
              <a:rPr lang="en-US" sz="2700" b="1" dirty="0">
                <a:solidFill>
                  <a:schemeClr val="bg1"/>
                </a:solidFill>
              </a:rPr>
              <a:t>2</a:t>
            </a:r>
          </a:p>
        </p:txBody>
      </p:sp>
      <p:sp>
        <p:nvSpPr>
          <p:cNvPr id="10" name="CaixaDeTexto 9">
            <a:extLst>
              <a:ext uri="{FF2B5EF4-FFF2-40B4-BE49-F238E27FC236}">
                <a16:creationId xmlns:a16="http://schemas.microsoft.com/office/drawing/2014/main" id="{501C1E90-1408-4A41-9413-48F13CBF9027}"/>
              </a:ext>
            </a:extLst>
          </p:cNvPr>
          <p:cNvSpPr txBox="1"/>
          <p:nvPr/>
        </p:nvSpPr>
        <p:spPr>
          <a:xfrm>
            <a:off x="4244050" y="6671258"/>
            <a:ext cx="745670" cy="507831"/>
          </a:xfrm>
          <a:prstGeom prst="rect">
            <a:avLst/>
          </a:prstGeom>
          <a:noFill/>
        </p:spPr>
        <p:txBody>
          <a:bodyPr wrap="square" rtlCol="0">
            <a:spAutoFit/>
          </a:bodyPr>
          <a:lstStyle/>
          <a:p>
            <a:r>
              <a:rPr lang="en-US" sz="2700" b="1" dirty="0">
                <a:solidFill>
                  <a:schemeClr val="bg1"/>
                </a:solidFill>
              </a:rPr>
              <a:t>3</a:t>
            </a:r>
          </a:p>
        </p:txBody>
      </p:sp>
      <p:sp>
        <p:nvSpPr>
          <p:cNvPr id="12" name="CaixaDeTexto 11">
            <a:extLst>
              <a:ext uri="{FF2B5EF4-FFF2-40B4-BE49-F238E27FC236}">
                <a16:creationId xmlns:a16="http://schemas.microsoft.com/office/drawing/2014/main" id="{B521B6D2-511D-46E7-B92C-B34042082C97}"/>
              </a:ext>
            </a:extLst>
          </p:cNvPr>
          <p:cNvSpPr txBox="1"/>
          <p:nvPr/>
        </p:nvSpPr>
        <p:spPr>
          <a:xfrm>
            <a:off x="4988633" y="3604576"/>
            <a:ext cx="745670" cy="507831"/>
          </a:xfrm>
          <a:prstGeom prst="rect">
            <a:avLst/>
          </a:prstGeom>
          <a:noFill/>
        </p:spPr>
        <p:txBody>
          <a:bodyPr wrap="square" rtlCol="0">
            <a:spAutoFit/>
          </a:bodyPr>
          <a:lstStyle/>
          <a:p>
            <a:r>
              <a:rPr lang="en-US" sz="2700" b="1" dirty="0">
                <a:solidFill>
                  <a:schemeClr val="bg1"/>
                </a:solidFill>
              </a:rPr>
              <a:t>4</a:t>
            </a:r>
          </a:p>
        </p:txBody>
      </p:sp>
      <p:sp>
        <p:nvSpPr>
          <p:cNvPr id="14" name="Elipse 13">
            <a:extLst>
              <a:ext uri="{FF2B5EF4-FFF2-40B4-BE49-F238E27FC236}">
                <a16:creationId xmlns:a16="http://schemas.microsoft.com/office/drawing/2014/main" id="{B2731F70-BD59-4D5E-A220-E6FD37D7DFA5}"/>
              </a:ext>
            </a:extLst>
          </p:cNvPr>
          <p:cNvSpPr/>
          <p:nvPr/>
        </p:nvSpPr>
        <p:spPr>
          <a:xfrm>
            <a:off x="2880266" y="4327925"/>
            <a:ext cx="1620297" cy="1370912"/>
          </a:xfrm>
          <a:prstGeom prst="ellipse">
            <a:avLst/>
          </a:prstGeom>
          <a:solidFill>
            <a:srgbClr val="4472C4">
              <a:alpha val="49020"/>
            </a:srgbClr>
          </a:solid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t>P Point</a:t>
            </a:r>
          </a:p>
        </p:txBody>
      </p:sp>
      <p:sp>
        <p:nvSpPr>
          <p:cNvPr id="16" name="CaixaDeTexto 15">
            <a:extLst>
              <a:ext uri="{FF2B5EF4-FFF2-40B4-BE49-F238E27FC236}">
                <a16:creationId xmlns:a16="http://schemas.microsoft.com/office/drawing/2014/main" id="{37126BD7-D2EB-4666-B04E-8330003ADE95}"/>
              </a:ext>
            </a:extLst>
          </p:cNvPr>
          <p:cNvSpPr txBox="1"/>
          <p:nvPr/>
        </p:nvSpPr>
        <p:spPr>
          <a:xfrm>
            <a:off x="11906554" y="2984995"/>
            <a:ext cx="744584" cy="507831"/>
          </a:xfrm>
          <a:prstGeom prst="rect">
            <a:avLst/>
          </a:prstGeom>
          <a:noFill/>
        </p:spPr>
        <p:txBody>
          <a:bodyPr wrap="square" rtlCol="0">
            <a:spAutoFit/>
          </a:bodyPr>
          <a:lstStyle/>
          <a:p>
            <a:r>
              <a:rPr lang="en-US" sz="2700" b="1" dirty="0">
                <a:solidFill>
                  <a:schemeClr val="bg1"/>
                </a:solidFill>
              </a:rPr>
              <a:t>1</a:t>
            </a:r>
          </a:p>
        </p:txBody>
      </p:sp>
      <p:sp>
        <p:nvSpPr>
          <p:cNvPr id="18" name="CaixaDeTexto 17">
            <a:extLst>
              <a:ext uri="{FF2B5EF4-FFF2-40B4-BE49-F238E27FC236}">
                <a16:creationId xmlns:a16="http://schemas.microsoft.com/office/drawing/2014/main" id="{036FA748-73B9-46A1-86C3-AA2FD8813F38}"/>
              </a:ext>
            </a:extLst>
          </p:cNvPr>
          <p:cNvSpPr txBox="1"/>
          <p:nvPr/>
        </p:nvSpPr>
        <p:spPr>
          <a:xfrm>
            <a:off x="12060325" y="6803152"/>
            <a:ext cx="744584" cy="507831"/>
          </a:xfrm>
          <a:prstGeom prst="rect">
            <a:avLst/>
          </a:prstGeom>
          <a:noFill/>
        </p:spPr>
        <p:txBody>
          <a:bodyPr wrap="square" rtlCol="0">
            <a:spAutoFit/>
          </a:bodyPr>
          <a:lstStyle/>
          <a:p>
            <a:r>
              <a:rPr lang="en-US" sz="2700" b="1" dirty="0"/>
              <a:t>3</a:t>
            </a:r>
          </a:p>
        </p:txBody>
      </p:sp>
      <p:sp>
        <p:nvSpPr>
          <p:cNvPr id="20" name="CaixaDeTexto 19">
            <a:extLst>
              <a:ext uri="{FF2B5EF4-FFF2-40B4-BE49-F238E27FC236}">
                <a16:creationId xmlns:a16="http://schemas.microsoft.com/office/drawing/2014/main" id="{0F0B4B99-306A-458E-9490-C5E6A6A3B1FD}"/>
              </a:ext>
            </a:extLst>
          </p:cNvPr>
          <p:cNvSpPr txBox="1"/>
          <p:nvPr/>
        </p:nvSpPr>
        <p:spPr>
          <a:xfrm>
            <a:off x="13583993" y="3628624"/>
            <a:ext cx="744584" cy="507831"/>
          </a:xfrm>
          <a:prstGeom prst="rect">
            <a:avLst/>
          </a:prstGeom>
          <a:noFill/>
        </p:spPr>
        <p:txBody>
          <a:bodyPr wrap="square" rtlCol="0">
            <a:spAutoFit/>
          </a:bodyPr>
          <a:lstStyle/>
          <a:p>
            <a:r>
              <a:rPr lang="en-US" sz="2700" b="1" dirty="0"/>
              <a:t>4</a:t>
            </a:r>
          </a:p>
        </p:txBody>
      </p:sp>
      <p:sp>
        <p:nvSpPr>
          <p:cNvPr id="22" name="CaixaDeTexto 21">
            <a:extLst>
              <a:ext uri="{FF2B5EF4-FFF2-40B4-BE49-F238E27FC236}">
                <a16:creationId xmlns:a16="http://schemas.microsoft.com/office/drawing/2014/main" id="{5FB2E50C-67B6-4A15-A6A9-7E576AB88185}"/>
              </a:ext>
            </a:extLst>
          </p:cNvPr>
          <p:cNvSpPr txBox="1"/>
          <p:nvPr/>
        </p:nvSpPr>
        <p:spPr>
          <a:xfrm>
            <a:off x="11207729" y="4102852"/>
            <a:ext cx="744584" cy="507831"/>
          </a:xfrm>
          <a:prstGeom prst="rect">
            <a:avLst/>
          </a:prstGeom>
          <a:noFill/>
        </p:spPr>
        <p:txBody>
          <a:bodyPr wrap="square" rtlCol="0">
            <a:spAutoFit/>
          </a:bodyPr>
          <a:lstStyle/>
          <a:p>
            <a:r>
              <a:rPr lang="en-US" sz="2700" b="1" dirty="0"/>
              <a:t>2</a:t>
            </a:r>
          </a:p>
        </p:txBody>
      </p:sp>
      <p:sp>
        <p:nvSpPr>
          <p:cNvPr id="24" name="Elipse 23">
            <a:extLst>
              <a:ext uri="{FF2B5EF4-FFF2-40B4-BE49-F238E27FC236}">
                <a16:creationId xmlns:a16="http://schemas.microsoft.com/office/drawing/2014/main" id="{0BB3607E-A50E-437F-BDA1-1E4868CBAD47}"/>
              </a:ext>
            </a:extLst>
          </p:cNvPr>
          <p:cNvSpPr/>
          <p:nvPr/>
        </p:nvSpPr>
        <p:spPr>
          <a:xfrm>
            <a:off x="10872194" y="4453843"/>
            <a:ext cx="1641783" cy="1370912"/>
          </a:xfrm>
          <a:prstGeom prst="ellipse">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P Point</a:t>
            </a:r>
          </a:p>
        </p:txBody>
      </p:sp>
    </p:spTree>
    <p:extLst>
      <p:ext uri="{BB962C8B-B14F-4D97-AF65-F5344CB8AC3E}">
        <p14:creationId xmlns:p14="http://schemas.microsoft.com/office/powerpoint/2010/main" val="112152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6E1DC"/>
        </a:solidFill>
        <a:effectLst/>
      </p:bgPr>
    </p:bg>
    <p:spTree>
      <p:nvGrpSpPr>
        <p:cNvPr id="1" name=""/>
        <p:cNvGrpSpPr/>
        <p:nvPr/>
      </p:nvGrpSpPr>
      <p:grpSpPr>
        <a:xfrm>
          <a:off x="0" y="0"/>
          <a:ext cx="0" cy="0"/>
          <a:chOff x="0" y="0"/>
          <a:chExt cx="0" cy="0"/>
        </a:xfrm>
      </p:grpSpPr>
      <p:sp>
        <p:nvSpPr>
          <p:cNvPr id="2" name="Freeform 2"/>
          <p:cNvSpPr/>
          <p:nvPr/>
        </p:nvSpPr>
        <p:spPr>
          <a:xfrm>
            <a:off x="152400" y="1468973"/>
            <a:ext cx="8307914" cy="4513034"/>
          </a:xfrm>
          <a:custGeom>
            <a:avLst/>
            <a:gdLst/>
            <a:ahLst/>
            <a:cxnLst/>
            <a:rect l="l" t="t" r="r" b="b"/>
            <a:pathLst>
              <a:path w="8307914" h="4513034">
                <a:moveTo>
                  <a:pt x="0" y="0"/>
                </a:moveTo>
                <a:lnTo>
                  <a:pt x="8307914" y="0"/>
                </a:lnTo>
                <a:lnTo>
                  <a:pt x="8307914" y="4513035"/>
                </a:lnTo>
                <a:lnTo>
                  <a:pt x="0" y="4513035"/>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0" y="6561510"/>
            <a:ext cx="18288000" cy="2170466"/>
          </a:xfrm>
          <a:prstGeom prst="rect">
            <a:avLst/>
          </a:prstGeom>
        </p:spPr>
        <p:txBody>
          <a:bodyPr lIns="0" tIns="0" rIns="0" bIns="0" rtlCol="0" anchor="t">
            <a:spAutoFit/>
          </a:bodyPr>
          <a:lstStyle/>
          <a:p>
            <a:pPr marL="669281" lvl="1" indent="-334641">
              <a:lnSpc>
                <a:spcPts val="4339"/>
              </a:lnSpc>
              <a:buFont typeface="Arial"/>
              <a:buChar char="•"/>
            </a:pPr>
            <a:r>
              <a:rPr lang="en-US" sz="3099" dirty="0">
                <a:solidFill>
                  <a:srgbClr val="000000"/>
                </a:solidFill>
                <a:latin typeface="+mj-lt"/>
              </a:rPr>
              <a:t>Data from 47 studies involving over </a:t>
            </a:r>
            <a:r>
              <a:rPr lang="en-US" sz="3099" dirty="0">
                <a:solidFill>
                  <a:srgbClr val="FF0000"/>
                </a:solidFill>
                <a:latin typeface="+mj-lt"/>
              </a:rPr>
              <a:t>5.7 million participants </a:t>
            </a:r>
            <a:r>
              <a:rPr lang="en-US" sz="3099" dirty="0">
                <a:solidFill>
                  <a:srgbClr val="000000"/>
                </a:solidFill>
                <a:latin typeface="+mj-lt"/>
              </a:rPr>
              <a:t>and found that higher levels of PA are generally associated with a reduced risk of DSC.</a:t>
            </a:r>
          </a:p>
          <a:p>
            <a:pPr marL="669281" lvl="1" indent="-334641">
              <a:lnSpc>
                <a:spcPts val="4339"/>
              </a:lnSpc>
              <a:buFont typeface="Arial"/>
              <a:buChar char="•"/>
            </a:pPr>
            <a:r>
              <a:rPr lang="en-US" sz="3099" dirty="0">
                <a:solidFill>
                  <a:srgbClr val="000000"/>
                </a:solidFill>
                <a:latin typeface="+mj-lt"/>
              </a:rPr>
              <a:t>Adjusted for confounders such as smoking, BMI, and alcohol intake in the analysis.</a:t>
            </a:r>
          </a:p>
          <a:p>
            <a:pPr marL="669281" lvl="1" indent="-334641">
              <a:lnSpc>
                <a:spcPts val="4339"/>
              </a:lnSpc>
              <a:buFont typeface="Arial"/>
              <a:buChar char="•"/>
            </a:pPr>
            <a:r>
              <a:rPr lang="en-US" sz="3099" dirty="0">
                <a:solidFill>
                  <a:srgbClr val="000000"/>
                </a:solidFill>
                <a:latin typeface="+mj-lt"/>
              </a:rPr>
              <a:t>High PA levels were linked to an 18% reduction in DSC risk compared to low PA levels.</a:t>
            </a:r>
          </a:p>
        </p:txBody>
      </p:sp>
      <p:sp>
        <p:nvSpPr>
          <p:cNvPr id="4" name="TextBox 4"/>
          <p:cNvSpPr txBox="1"/>
          <p:nvPr/>
        </p:nvSpPr>
        <p:spPr>
          <a:xfrm>
            <a:off x="0" y="9168821"/>
            <a:ext cx="18288000" cy="1118870"/>
          </a:xfrm>
          <a:prstGeom prst="rect">
            <a:avLst/>
          </a:prstGeom>
        </p:spPr>
        <p:txBody>
          <a:bodyPr lIns="0" tIns="0" rIns="0" bIns="0" rtlCol="0" anchor="t">
            <a:spAutoFit/>
          </a:bodyPr>
          <a:lstStyle/>
          <a:p>
            <a:pPr algn="ctr">
              <a:lnSpc>
                <a:spcPts val="4480"/>
              </a:lnSpc>
            </a:pPr>
            <a:r>
              <a:rPr lang="en-US" sz="3200" dirty="0">
                <a:solidFill>
                  <a:srgbClr val="000000"/>
                </a:solidFill>
                <a:latin typeface="+mj-lt"/>
              </a:rPr>
              <a:t>Limitation : Did not allow to identify the specific types and intensity of</a:t>
            </a:r>
          </a:p>
          <a:p>
            <a:pPr algn="ctr">
              <a:lnSpc>
                <a:spcPts val="4480"/>
              </a:lnSpc>
            </a:pPr>
            <a:r>
              <a:rPr lang="en-US" sz="3200" dirty="0">
                <a:solidFill>
                  <a:srgbClr val="000000"/>
                </a:solidFill>
                <a:latin typeface="+mj-lt"/>
              </a:rPr>
              <a:t>PA that might affect its impact on DSC risk.</a:t>
            </a:r>
          </a:p>
        </p:txBody>
      </p:sp>
      <p:sp>
        <p:nvSpPr>
          <p:cNvPr id="5" name="TextBox 5"/>
          <p:cNvSpPr txBox="1"/>
          <p:nvPr/>
        </p:nvSpPr>
        <p:spPr>
          <a:xfrm>
            <a:off x="8960893" y="3009900"/>
            <a:ext cx="9144000" cy="851580"/>
          </a:xfrm>
          <a:prstGeom prst="rect">
            <a:avLst/>
          </a:prstGeom>
        </p:spPr>
        <p:txBody>
          <a:bodyPr lIns="0" tIns="0" rIns="0" bIns="0" rtlCol="0" anchor="t">
            <a:spAutoFit/>
          </a:bodyPr>
          <a:lstStyle/>
          <a:p>
            <a:pPr>
              <a:lnSpc>
                <a:spcPts val="3401"/>
              </a:lnSpc>
              <a:spcBef>
                <a:spcPct val="0"/>
              </a:spcBef>
            </a:pPr>
            <a:r>
              <a:rPr lang="en-US" sz="2616" dirty="0">
                <a:solidFill>
                  <a:srgbClr val="000000"/>
                </a:solidFill>
                <a:latin typeface="+mj-lt"/>
              </a:rPr>
              <a:t>Digestive-system cancers (DSC), including colon, rectal, colorectal, gallbladder, gastric, liver, oropharyngeal, and pancreatic cancers.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752F42-3D74-7E71-300A-B5C1A53353CE}"/>
              </a:ext>
            </a:extLst>
          </p:cNvPr>
          <p:cNvPicPr>
            <a:picLocks noChangeAspect="1"/>
          </p:cNvPicPr>
          <p:nvPr/>
        </p:nvPicPr>
        <p:blipFill>
          <a:blip r:embed="rId2"/>
          <a:stretch>
            <a:fillRect/>
          </a:stretch>
        </p:blipFill>
        <p:spPr>
          <a:xfrm>
            <a:off x="2252134" y="1485900"/>
            <a:ext cx="13783732" cy="8382000"/>
          </a:xfrm>
          <a:prstGeom prst="rect">
            <a:avLst/>
          </a:prstGeom>
        </p:spPr>
      </p:pic>
      <p:sp>
        <p:nvSpPr>
          <p:cNvPr id="5" name="TextBox 4">
            <a:extLst>
              <a:ext uri="{FF2B5EF4-FFF2-40B4-BE49-F238E27FC236}">
                <a16:creationId xmlns:a16="http://schemas.microsoft.com/office/drawing/2014/main" id="{CB6C3EB4-24E9-9510-49D5-BBDDADB8E9A2}"/>
              </a:ext>
            </a:extLst>
          </p:cNvPr>
          <p:cNvSpPr txBox="1"/>
          <p:nvPr/>
        </p:nvSpPr>
        <p:spPr>
          <a:xfrm>
            <a:off x="11277600" y="10071556"/>
            <a:ext cx="9144000" cy="253916"/>
          </a:xfrm>
          <a:prstGeom prst="rect">
            <a:avLst/>
          </a:prstGeom>
          <a:noFill/>
        </p:spPr>
        <p:txBody>
          <a:bodyPr wrap="square">
            <a:spAutoFit/>
          </a:bodyPr>
          <a:lstStyle/>
          <a:p>
            <a:r>
              <a:rPr lang="en-US" sz="1050" b="0" i="0" u="none" strike="noStrike" baseline="0" dirty="0">
                <a:latin typeface="+mj-lt"/>
              </a:rPr>
              <a:t>https://doi.org/10.3390/foods10123075</a:t>
            </a:r>
            <a:endParaRPr lang="en-US" sz="2800" dirty="0">
              <a:latin typeface="+mj-lt"/>
            </a:endParaRPr>
          </a:p>
        </p:txBody>
      </p:sp>
    </p:spTree>
    <p:extLst>
      <p:ext uri="{BB962C8B-B14F-4D97-AF65-F5344CB8AC3E}">
        <p14:creationId xmlns:p14="http://schemas.microsoft.com/office/powerpoint/2010/main" val="111810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313394"/>
          </a:xfrm>
          <a:custGeom>
            <a:avLst/>
            <a:gdLst/>
            <a:ahLst/>
            <a:cxnLst/>
            <a:rect l="l" t="t" r="r" b="b"/>
            <a:pathLst>
              <a:path w="18288000" h="1313394">
                <a:moveTo>
                  <a:pt x="0" y="0"/>
                </a:moveTo>
                <a:lnTo>
                  <a:pt x="18288000" y="0"/>
                </a:lnTo>
                <a:lnTo>
                  <a:pt x="18288000" y="1313394"/>
                </a:lnTo>
                <a:lnTo>
                  <a:pt x="0" y="1313394"/>
                </a:lnTo>
                <a:lnTo>
                  <a:pt x="0" y="0"/>
                </a:lnTo>
                <a:close/>
              </a:path>
            </a:pathLst>
          </a:custGeom>
          <a:blipFill>
            <a:blip r:embed="rId2"/>
            <a:stretch>
              <a:fillRect t="-23140" b="-23140"/>
            </a:stretch>
          </a:blipFill>
        </p:spPr>
        <p:txBody>
          <a:bodyPr/>
          <a:lstStyle/>
          <a:p>
            <a:endParaRPr lang="en-US"/>
          </a:p>
        </p:txBody>
      </p:sp>
      <p:sp>
        <p:nvSpPr>
          <p:cNvPr id="5" name="TextBox 4">
            <a:extLst>
              <a:ext uri="{FF2B5EF4-FFF2-40B4-BE49-F238E27FC236}">
                <a16:creationId xmlns:a16="http://schemas.microsoft.com/office/drawing/2014/main" id="{8AD5DA96-0E9C-9678-76B4-2A97A814226A}"/>
              </a:ext>
            </a:extLst>
          </p:cNvPr>
          <p:cNvSpPr txBox="1"/>
          <p:nvPr/>
        </p:nvSpPr>
        <p:spPr>
          <a:xfrm>
            <a:off x="304800" y="2857500"/>
            <a:ext cx="17830800" cy="2677656"/>
          </a:xfrm>
          <a:prstGeom prst="rect">
            <a:avLst/>
          </a:prstGeom>
          <a:noFill/>
        </p:spPr>
        <p:txBody>
          <a:bodyPr wrap="square">
            <a:spAutoFit/>
          </a:bodyPr>
          <a:lstStyle/>
          <a:p>
            <a:pPr algn="ctr"/>
            <a:r>
              <a:rPr lang="en-US" sz="2800" b="1" dirty="0"/>
              <a:t>The science of the gut microbiome, particularly the interaction with exercise, is still in its early stages. While significant discoveries have been made, our understanding of the communication within the muscle-brain-gut axis is </a:t>
            </a:r>
            <a:r>
              <a:rPr lang="en-US" sz="2800" b="1" dirty="0">
                <a:solidFill>
                  <a:srgbClr val="FF0000"/>
                </a:solidFill>
              </a:rPr>
              <a:t>still far from complete.</a:t>
            </a:r>
          </a:p>
          <a:p>
            <a:pPr algn="ctr"/>
            <a:endParaRPr lang="en-US" sz="2800" b="1" dirty="0"/>
          </a:p>
          <a:p>
            <a:pPr algn="ctr"/>
            <a:r>
              <a:rPr lang="en-US" sz="2800" b="1" dirty="0"/>
              <a:t>What we know is that a clear relationship exists between physical activity, gut microbiota, and a healthy digestive system.</a:t>
            </a:r>
          </a:p>
        </p:txBody>
      </p:sp>
    </p:spTree>
    <p:extLst>
      <p:ext uri="{BB962C8B-B14F-4D97-AF65-F5344CB8AC3E}">
        <p14:creationId xmlns:p14="http://schemas.microsoft.com/office/powerpoint/2010/main" val="233823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9404D"/>
        </a:solidFill>
        <a:effectLst/>
      </p:bgPr>
    </p:bg>
    <p:spTree>
      <p:nvGrpSpPr>
        <p:cNvPr id="1" name=""/>
        <p:cNvGrpSpPr/>
        <p:nvPr/>
      </p:nvGrpSpPr>
      <p:grpSpPr>
        <a:xfrm>
          <a:off x="0" y="0"/>
          <a:ext cx="0" cy="0"/>
          <a:chOff x="0" y="0"/>
          <a:chExt cx="0" cy="0"/>
        </a:xfrm>
      </p:grpSpPr>
      <p:sp>
        <p:nvSpPr>
          <p:cNvPr id="2" name="Freeform 2"/>
          <p:cNvSpPr/>
          <p:nvPr/>
        </p:nvSpPr>
        <p:spPr>
          <a:xfrm>
            <a:off x="11677319" y="1333500"/>
            <a:ext cx="6597802" cy="8935792"/>
          </a:xfrm>
          <a:custGeom>
            <a:avLst/>
            <a:gdLst/>
            <a:ahLst/>
            <a:cxnLst/>
            <a:rect l="l" t="t" r="r" b="b"/>
            <a:pathLst>
              <a:path w="6597802" h="9202545">
                <a:moveTo>
                  <a:pt x="0" y="0"/>
                </a:moveTo>
                <a:lnTo>
                  <a:pt x="6597802" y="0"/>
                </a:lnTo>
                <a:lnTo>
                  <a:pt x="6597802" y="9202544"/>
                </a:lnTo>
                <a:lnTo>
                  <a:pt x="0" y="9202544"/>
                </a:lnTo>
                <a:lnTo>
                  <a:pt x="0" y="0"/>
                </a:lnTo>
                <a:close/>
              </a:path>
            </a:pathLst>
          </a:custGeom>
          <a:blipFill>
            <a:blip r:embed="rId2" cstate="email">
              <a:extLst>
                <a:ext uri="{28A0092B-C50C-407E-A947-70E740481C1C}">
                  <a14:useLocalDpi xmlns:a14="http://schemas.microsoft.com/office/drawing/2010/main"/>
                </a:ext>
              </a:extLst>
            </a:blip>
            <a:stretch>
              <a:fillRect l="-77762" r="-69102"/>
            </a:stretch>
          </a:blipFill>
        </p:spPr>
        <p:txBody>
          <a:bodyPr/>
          <a:lstStyle/>
          <a:p>
            <a:endParaRPr lang="en-US"/>
          </a:p>
        </p:txBody>
      </p:sp>
      <p:sp>
        <p:nvSpPr>
          <p:cNvPr id="9" name="TextBox 8">
            <a:extLst>
              <a:ext uri="{FF2B5EF4-FFF2-40B4-BE49-F238E27FC236}">
                <a16:creationId xmlns:a16="http://schemas.microsoft.com/office/drawing/2014/main" id="{F7DD77CA-FAC2-0544-ED2B-07BE5B9D8E0D}"/>
              </a:ext>
            </a:extLst>
          </p:cNvPr>
          <p:cNvSpPr txBox="1"/>
          <p:nvPr/>
        </p:nvSpPr>
        <p:spPr>
          <a:xfrm>
            <a:off x="762000" y="2628900"/>
            <a:ext cx="10287000" cy="7019550"/>
          </a:xfrm>
          <a:prstGeom prst="rect">
            <a:avLst/>
          </a:prstGeom>
          <a:noFill/>
        </p:spPr>
        <p:txBody>
          <a:bodyPr wrap="square">
            <a:spAutoFit/>
          </a:bodyPr>
          <a:lstStyle/>
          <a:p>
            <a:pPr algn="ctr">
              <a:lnSpc>
                <a:spcPts val="3380"/>
              </a:lnSpc>
              <a:spcBef>
                <a:spcPct val="0"/>
              </a:spcBef>
            </a:pPr>
            <a:r>
              <a:rPr lang="en-US" sz="2400" dirty="0">
                <a:solidFill>
                  <a:schemeClr val="bg1"/>
                </a:solidFill>
                <a:latin typeface="+mn-lt"/>
              </a:rPr>
              <a:t>What frequency, mode, or intensity</a:t>
            </a:r>
          </a:p>
          <a:p>
            <a:pPr algn="ctr">
              <a:lnSpc>
                <a:spcPts val="3380"/>
              </a:lnSpc>
              <a:spcBef>
                <a:spcPct val="0"/>
              </a:spcBef>
            </a:pPr>
            <a:r>
              <a:rPr lang="en-US" sz="2400" dirty="0">
                <a:solidFill>
                  <a:schemeClr val="bg1"/>
                </a:solidFill>
                <a:latin typeface="+mn-lt"/>
              </a:rPr>
              <a:t>of exercise is best? </a:t>
            </a:r>
          </a:p>
          <a:p>
            <a:pPr algn="ctr">
              <a:lnSpc>
                <a:spcPts val="3380"/>
              </a:lnSpc>
              <a:spcBef>
                <a:spcPct val="0"/>
              </a:spcBef>
            </a:pPr>
            <a:endParaRPr lang="en-US" sz="2400" dirty="0">
              <a:solidFill>
                <a:schemeClr val="bg1"/>
              </a:solidFill>
              <a:latin typeface="+mn-lt"/>
            </a:endParaRPr>
          </a:p>
          <a:p>
            <a:pPr algn="ctr">
              <a:lnSpc>
                <a:spcPts val="3380"/>
              </a:lnSpc>
              <a:spcBef>
                <a:spcPct val="0"/>
              </a:spcBef>
            </a:pPr>
            <a:r>
              <a:rPr lang="en-US" sz="2400" dirty="0">
                <a:solidFill>
                  <a:schemeClr val="bg1"/>
                </a:solidFill>
                <a:latin typeface="+mn-lt"/>
              </a:rPr>
              <a:t>How does exercise impact the gut</a:t>
            </a:r>
          </a:p>
          <a:p>
            <a:pPr algn="ctr">
              <a:lnSpc>
                <a:spcPts val="3380"/>
              </a:lnSpc>
              <a:spcBef>
                <a:spcPct val="0"/>
              </a:spcBef>
            </a:pPr>
            <a:r>
              <a:rPr lang="en-US" sz="2400" dirty="0">
                <a:solidFill>
                  <a:schemeClr val="bg1"/>
                </a:solidFill>
                <a:latin typeface="+mn-lt"/>
              </a:rPr>
              <a:t>microbiome in children or the elderly?</a:t>
            </a:r>
          </a:p>
          <a:p>
            <a:pPr algn="ctr">
              <a:lnSpc>
                <a:spcPts val="3380"/>
              </a:lnSpc>
              <a:spcBef>
                <a:spcPct val="0"/>
              </a:spcBef>
            </a:pPr>
            <a:endParaRPr lang="en-US" sz="2400" dirty="0">
              <a:solidFill>
                <a:schemeClr val="bg1"/>
              </a:solidFill>
              <a:latin typeface="+mn-lt"/>
            </a:endParaRPr>
          </a:p>
          <a:p>
            <a:pPr algn="ctr">
              <a:lnSpc>
                <a:spcPts val="3380"/>
              </a:lnSpc>
              <a:spcBef>
                <a:spcPct val="0"/>
              </a:spcBef>
            </a:pPr>
            <a:r>
              <a:rPr lang="en-US" sz="2400" dirty="0">
                <a:solidFill>
                  <a:schemeClr val="bg1"/>
                </a:solidFill>
                <a:latin typeface="+mn-lt"/>
              </a:rPr>
              <a:t> In healthy or diseased</a:t>
            </a:r>
          </a:p>
          <a:p>
            <a:pPr algn="ctr">
              <a:lnSpc>
                <a:spcPts val="3380"/>
              </a:lnSpc>
              <a:spcBef>
                <a:spcPct val="0"/>
              </a:spcBef>
            </a:pPr>
            <a:r>
              <a:rPr lang="en-US" sz="2400" dirty="0">
                <a:solidFill>
                  <a:schemeClr val="bg1"/>
                </a:solidFill>
                <a:latin typeface="+mn-lt"/>
              </a:rPr>
              <a:t>states?</a:t>
            </a:r>
          </a:p>
          <a:p>
            <a:pPr algn="ctr">
              <a:lnSpc>
                <a:spcPts val="3380"/>
              </a:lnSpc>
              <a:spcBef>
                <a:spcPct val="0"/>
              </a:spcBef>
            </a:pPr>
            <a:endParaRPr lang="en-US" sz="2400" dirty="0">
              <a:solidFill>
                <a:schemeClr val="bg1"/>
              </a:solidFill>
              <a:latin typeface="+mn-lt"/>
            </a:endParaRPr>
          </a:p>
          <a:p>
            <a:pPr algn="ctr">
              <a:lnSpc>
                <a:spcPts val="3380"/>
              </a:lnSpc>
              <a:spcBef>
                <a:spcPct val="0"/>
              </a:spcBef>
            </a:pPr>
            <a:r>
              <a:rPr lang="en-US" sz="2400" dirty="0">
                <a:solidFill>
                  <a:schemeClr val="bg1"/>
                </a:solidFill>
                <a:latin typeface="+mn-lt"/>
              </a:rPr>
              <a:t> How does exercise interact with diet in shaping the gut</a:t>
            </a:r>
          </a:p>
          <a:p>
            <a:pPr algn="ctr">
              <a:lnSpc>
                <a:spcPts val="3380"/>
              </a:lnSpc>
              <a:spcBef>
                <a:spcPct val="0"/>
              </a:spcBef>
            </a:pPr>
            <a:r>
              <a:rPr lang="en-US" sz="2400" dirty="0">
                <a:solidFill>
                  <a:schemeClr val="bg1"/>
                </a:solidFill>
                <a:latin typeface="+mn-lt"/>
              </a:rPr>
              <a:t>microbiome?</a:t>
            </a:r>
          </a:p>
          <a:p>
            <a:pPr algn="ctr">
              <a:lnSpc>
                <a:spcPts val="3380"/>
              </a:lnSpc>
              <a:spcBef>
                <a:spcPct val="0"/>
              </a:spcBef>
            </a:pPr>
            <a:endParaRPr lang="en-US" sz="2400" dirty="0">
              <a:solidFill>
                <a:schemeClr val="bg1"/>
              </a:solidFill>
              <a:latin typeface="+mn-lt"/>
            </a:endParaRPr>
          </a:p>
          <a:p>
            <a:pPr algn="ctr">
              <a:lnSpc>
                <a:spcPts val="3380"/>
              </a:lnSpc>
              <a:spcBef>
                <a:spcPct val="0"/>
              </a:spcBef>
            </a:pPr>
            <a:r>
              <a:rPr lang="en-US" sz="2400" dirty="0">
                <a:solidFill>
                  <a:schemeClr val="bg1"/>
                </a:solidFill>
                <a:latin typeface="+mn-lt"/>
              </a:rPr>
              <a:t> Do probiotics or prebiotics influence gut responses</a:t>
            </a:r>
          </a:p>
          <a:p>
            <a:pPr algn="ctr">
              <a:lnSpc>
                <a:spcPts val="3380"/>
              </a:lnSpc>
              <a:spcBef>
                <a:spcPct val="0"/>
              </a:spcBef>
            </a:pPr>
            <a:r>
              <a:rPr lang="en-US" sz="2400" dirty="0">
                <a:solidFill>
                  <a:schemeClr val="bg1"/>
                </a:solidFill>
                <a:latin typeface="+mn-lt"/>
              </a:rPr>
              <a:t>to an exercise intervention?</a:t>
            </a:r>
          </a:p>
          <a:p>
            <a:pPr algn="ctr">
              <a:lnSpc>
                <a:spcPts val="3380"/>
              </a:lnSpc>
              <a:spcBef>
                <a:spcPct val="0"/>
              </a:spcBef>
            </a:pPr>
            <a:endParaRPr lang="en-US" sz="2400" dirty="0">
              <a:solidFill>
                <a:schemeClr val="bg1"/>
              </a:solidFill>
              <a:latin typeface="+mn-lt"/>
            </a:endParaRPr>
          </a:p>
          <a:p>
            <a:pPr algn="ctr">
              <a:lnSpc>
                <a:spcPts val="3380"/>
              </a:lnSpc>
              <a:spcBef>
                <a:spcPct val="0"/>
              </a:spcBef>
            </a:pPr>
            <a:r>
              <a:rPr lang="en-US" sz="2400" dirty="0">
                <a:solidFill>
                  <a:schemeClr val="bg1"/>
                </a:solidFill>
                <a:latin typeface="+mn-lt"/>
              </a:rPr>
              <a:t> What about resistance exercise?</a:t>
            </a:r>
          </a:p>
        </p:txBody>
      </p:sp>
      <p:sp>
        <p:nvSpPr>
          <p:cNvPr id="10" name="TextBox 9">
            <a:extLst>
              <a:ext uri="{FF2B5EF4-FFF2-40B4-BE49-F238E27FC236}">
                <a16:creationId xmlns:a16="http://schemas.microsoft.com/office/drawing/2014/main" id="{A2AD7B08-8EE1-A888-CB1E-BF0A4CAF71FA}"/>
              </a:ext>
            </a:extLst>
          </p:cNvPr>
          <p:cNvSpPr txBox="1"/>
          <p:nvPr/>
        </p:nvSpPr>
        <p:spPr>
          <a:xfrm>
            <a:off x="2514600" y="1638300"/>
            <a:ext cx="7162800" cy="830997"/>
          </a:xfrm>
          <a:prstGeom prst="rect">
            <a:avLst/>
          </a:prstGeom>
          <a:noFill/>
        </p:spPr>
        <p:txBody>
          <a:bodyPr wrap="square" rtlCol="0">
            <a:spAutoFit/>
          </a:bodyPr>
          <a:lstStyle/>
          <a:p>
            <a:pPr algn="ctr"/>
            <a:r>
              <a:rPr lang="en-US" sz="4800" b="1" dirty="0">
                <a:solidFill>
                  <a:schemeClr val="bg1"/>
                </a:solidFill>
              </a:rPr>
              <a:t>Future?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B3B62-8CE0-EA4E-BC69-A0998332F48A}"/>
              </a:ext>
            </a:extLst>
          </p:cNvPr>
          <p:cNvSpPr>
            <a:spLocks noGrp="1"/>
          </p:cNvSpPr>
          <p:nvPr>
            <p:ph type="title"/>
          </p:nvPr>
        </p:nvSpPr>
        <p:spPr>
          <a:xfrm>
            <a:off x="990062" y="4150659"/>
            <a:ext cx="4321242" cy="4607859"/>
          </a:xfrm>
        </p:spPr>
        <p:txBody>
          <a:bodyPr vert="horz" lIns="137160" tIns="68580" rIns="137160" bIns="68580" rtlCol="0" anchor="t">
            <a:normAutofit/>
          </a:bodyPr>
          <a:lstStyle/>
          <a:p>
            <a:r>
              <a:rPr lang="en-US" sz="6000" dirty="0">
                <a:latin typeface="+mj-lt"/>
              </a:rPr>
              <a:t>Prevention!</a:t>
            </a:r>
          </a:p>
        </p:txBody>
      </p:sp>
      <p:pic>
        <p:nvPicPr>
          <p:cNvPr id="5" name="Content Placeholder 4" descr="Text&#10;&#10;Description automatically generated">
            <a:extLst>
              <a:ext uri="{FF2B5EF4-FFF2-40B4-BE49-F238E27FC236}">
                <a16:creationId xmlns:a16="http://schemas.microsoft.com/office/drawing/2014/main" id="{03130521-3E99-4C07-7E81-733052B6143E}"/>
              </a:ext>
            </a:extLst>
          </p:cNvPr>
          <p:cNvPicPr>
            <a:picLocks noGrp="1" noChangeAspect="1"/>
          </p:cNvPicPr>
          <p:nvPr>
            <p:ph idx="1"/>
          </p:nvPr>
        </p:nvPicPr>
        <p:blipFill rotWithShape="1">
          <a:blip r:embed="rId3"/>
          <a:stretch/>
        </p:blipFill>
        <p:spPr>
          <a:xfrm>
            <a:off x="2286000" y="519113"/>
            <a:ext cx="13716000" cy="8572500"/>
          </a:xfrm>
          <a:prstGeom prst="rect">
            <a:avLst/>
          </a:prstGeom>
        </p:spPr>
      </p:pic>
    </p:spTree>
    <p:extLst>
      <p:ext uri="{BB962C8B-B14F-4D97-AF65-F5344CB8AC3E}">
        <p14:creationId xmlns:p14="http://schemas.microsoft.com/office/powerpoint/2010/main" val="122122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2BBB2"/>
        </a:solidFill>
        <a:effectLst/>
      </p:bgPr>
    </p:bg>
    <p:spTree>
      <p:nvGrpSpPr>
        <p:cNvPr id="1" name=""/>
        <p:cNvGrpSpPr/>
        <p:nvPr/>
      </p:nvGrpSpPr>
      <p:grpSpPr>
        <a:xfrm>
          <a:off x="0" y="0"/>
          <a:ext cx="0" cy="0"/>
          <a:chOff x="0" y="0"/>
          <a:chExt cx="0" cy="0"/>
        </a:xfrm>
      </p:grpSpPr>
      <p:sp>
        <p:nvSpPr>
          <p:cNvPr id="2" name="Freeform 2"/>
          <p:cNvSpPr/>
          <p:nvPr/>
        </p:nvSpPr>
        <p:spPr>
          <a:xfrm>
            <a:off x="5339462" y="1229932"/>
            <a:ext cx="12948538" cy="9029700"/>
          </a:xfrm>
          <a:custGeom>
            <a:avLst/>
            <a:gdLst/>
            <a:ahLst/>
            <a:cxnLst/>
            <a:rect l="l" t="t" r="r" b="b"/>
            <a:pathLst>
              <a:path w="15411236" h="10287000">
                <a:moveTo>
                  <a:pt x="0" y="0"/>
                </a:moveTo>
                <a:lnTo>
                  <a:pt x="15411236" y="0"/>
                </a:lnTo>
                <a:lnTo>
                  <a:pt x="15411236"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0" y="1562100"/>
            <a:ext cx="8520577" cy="2952750"/>
          </a:xfrm>
          <a:prstGeom prst="rect">
            <a:avLst/>
          </a:prstGeom>
        </p:spPr>
        <p:txBody>
          <a:bodyPr lIns="0" tIns="0" rIns="0" bIns="0" rtlCol="0" anchor="t">
            <a:spAutoFit/>
          </a:bodyPr>
          <a:lstStyle/>
          <a:p>
            <a:pPr marL="0" lvl="0" indent="0" algn="ctr">
              <a:lnSpc>
                <a:spcPts val="7679"/>
              </a:lnSpc>
              <a:spcBef>
                <a:spcPct val="0"/>
              </a:spcBef>
            </a:pPr>
            <a:r>
              <a:rPr lang="en-US" sz="6399" u="none" dirty="0">
                <a:solidFill>
                  <a:srgbClr val="2E6938"/>
                </a:solidFill>
                <a:latin typeface="+mj-lt"/>
              </a:rPr>
              <a:t>Thank you!</a:t>
            </a:r>
          </a:p>
          <a:p>
            <a:pPr marL="0" lvl="0" indent="0" algn="ctr">
              <a:lnSpc>
                <a:spcPts val="7679"/>
              </a:lnSpc>
              <a:spcBef>
                <a:spcPct val="0"/>
              </a:spcBef>
            </a:pPr>
            <a:r>
              <a:rPr lang="en-US" sz="6399" u="none" dirty="0">
                <a:solidFill>
                  <a:srgbClr val="2E6938"/>
                </a:solidFill>
                <a:latin typeface="+mj-lt"/>
              </a:rPr>
              <a:t> Keep moving and taking care of your gut!</a:t>
            </a:r>
          </a:p>
        </p:txBody>
      </p:sp>
      <p:pic>
        <p:nvPicPr>
          <p:cNvPr id="4" name="Picture 2">
            <a:extLst>
              <a:ext uri="{FF2B5EF4-FFF2-40B4-BE49-F238E27FC236}">
                <a16:creationId xmlns:a16="http://schemas.microsoft.com/office/drawing/2014/main" id="{EAA65D4E-117B-E88E-83CF-A98184DE9D2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236" y="5772151"/>
            <a:ext cx="7995059" cy="44972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Belgium and Brazil stock illustration. Illustration of brazil - 102453735">
            <a:extLst>
              <a:ext uri="{FF2B5EF4-FFF2-40B4-BE49-F238E27FC236}">
                <a16:creationId xmlns:a16="http://schemas.microsoft.com/office/drawing/2014/main" id="{13BA0C4E-4A6D-E79D-1A34-FC9F043D2AD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2400" y="2827287"/>
            <a:ext cx="4249350" cy="2783323"/>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B67F0A1B-E584-0878-3507-5A7A817A2D8B}"/>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l="17252" t="11373" r="18962" b="40453"/>
          <a:stretch/>
        </p:blipFill>
        <p:spPr>
          <a:xfrm>
            <a:off x="2" y="1349473"/>
            <a:ext cx="6754484" cy="2869476"/>
          </a:xfrm>
        </p:spPr>
      </p:pic>
      <p:pic>
        <p:nvPicPr>
          <p:cNvPr id="9" name="Picture 8">
            <a:extLst>
              <a:ext uri="{FF2B5EF4-FFF2-40B4-BE49-F238E27FC236}">
                <a16:creationId xmlns:a16="http://schemas.microsoft.com/office/drawing/2014/main" id="{B56C03BF-8202-EDA6-F31E-057180AE578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3443" t="21132" r="20684" b="45660"/>
          <a:stretch/>
        </p:blipFill>
        <p:spPr>
          <a:xfrm>
            <a:off x="12129040" y="1332198"/>
            <a:ext cx="6148722" cy="3201701"/>
          </a:xfrm>
          <a:prstGeom prst="rect">
            <a:avLst/>
          </a:prstGeom>
        </p:spPr>
      </p:pic>
      <p:pic>
        <p:nvPicPr>
          <p:cNvPr id="11" name="Picture 10">
            <a:extLst>
              <a:ext uri="{FF2B5EF4-FFF2-40B4-BE49-F238E27FC236}">
                <a16:creationId xmlns:a16="http://schemas.microsoft.com/office/drawing/2014/main" id="{A9F767FF-531E-859F-026D-FD9B0799A360}"/>
              </a:ext>
            </a:extLst>
          </p:cNvPr>
          <p:cNvPicPr>
            <a:picLocks noChangeAspect="1"/>
          </p:cNvPicPr>
          <p:nvPr/>
        </p:nvPicPr>
        <p:blipFill rotWithShape="1">
          <a:blip r:embed="rId5"/>
          <a:srcRect l="43373" t="20000" r="19694" b="46792"/>
          <a:stretch/>
        </p:blipFill>
        <p:spPr>
          <a:xfrm>
            <a:off x="1" y="6453419"/>
            <a:ext cx="6754484" cy="3416061"/>
          </a:xfrm>
          <a:prstGeom prst="rect">
            <a:avLst/>
          </a:prstGeom>
        </p:spPr>
      </p:pic>
      <p:pic>
        <p:nvPicPr>
          <p:cNvPr id="13" name="Picture 12">
            <a:extLst>
              <a:ext uri="{FF2B5EF4-FFF2-40B4-BE49-F238E27FC236}">
                <a16:creationId xmlns:a16="http://schemas.microsoft.com/office/drawing/2014/main" id="{A4DAC76A-0385-5B05-1B23-110C40549CD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37713" t="17358" r="2358" b="37485"/>
          <a:stretch/>
        </p:blipFill>
        <p:spPr>
          <a:xfrm>
            <a:off x="9290326" y="6309165"/>
            <a:ext cx="8740301" cy="3704568"/>
          </a:xfrm>
          <a:prstGeom prst="rect">
            <a:avLst/>
          </a:prstGeom>
        </p:spPr>
      </p:pic>
      <p:pic>
        <p:nvPicPr>
          <p:cNvPr id="14" name="Picture 13">
            <a:extLst>
              <a:ext uri="{FF2B5EF4-FFF2-40B4-BE49-F238E27FC236}">
                <a16:creationId xmlns:a16="http://schemas.microsoft.com/office/drawing/2014/main" id="{B90BC3C5-4FAC-8E31-373C-A8CA44CB7B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4403715"/>
            <a:ext cx="7374486" cy="1905450"/>
          </a:xfrm>
          <a:prstGeom prst="rect">
            <a:avLst/>
          </a:prstGeom>
        </p:spPr>
      </p:pic>
    </p:spTree>
    <p:extLst>
      <p:ext uri="{BB962C8B-B14F-4D97-AF65-F5344CB8AC3E}">
        <p14:creationId xmlns:p14="http://schemas.microsoft.com/office/powerpoint/2010/main" val="345902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m's eye view of the feet of a person running on the road">
            <a:extLst>
              <a:ext uri="{FF2B5EF4-FFF2-40B4-BE49-F238E27FC236}">
                <a16:creationId xmlns:a16="http://schemas.microsoft.com/office/drawing/2014/main" id="{1684984A-2DA7-EE1B-A2DB-31460C98068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0862" r="1" b="1"/>
          <a:stretch/>
        </p:blipFill>
        <p:spPr>
          <a:xfrm>
            <a:off x="0" y="3043766"/>
            <a:ext cx="8991600" cy="7243234"/>
          </a:xfrm>
          <a:prstGeom prst="rect">
            <a:avLst/>
          </a:prstGeom>
          <a:noFill/>
        </p:spPr>
      </p:pic>
      <p:sp>
        <p:nvSpPr>
          <p:cNvPr id="5" name="TextBox 4">
            <a:extLst>
              <a:ext uri="{FF2B5EF4-FFF2-40B4-BE49-F238E27FC236}">
                <a16:creationId xmlns:a16="http://schemas.microsoft.com/office/drawing/2014/main" id="{2EE7EE78-F05C-8631-C97C-F718B0477FE8}"/>
              </a:ext>
            </a:extLst>
          </p:cNvPr>
          <p:cNvSpPr txBox="1"/>
          <p:nvPr/>
        </p:nvSpPr>
        <p:spPr>
          <a:xfrm>
            <a:off x="8967716" y="1257300"/>
            <a:ext cx="9144000" cy="1334211"/>
          </a:xfrm>
          <a:prstGeom prst="rect">
            <a:avLst/>
          </a:prstGeom>
          <a:noFill/>
        </p:spPr>
        <p:txBody>
          <a:bodyPr wrap="square">
            <a:spAutoFit/>
          </a:bodyPr>
          <a:lstStyle/>
          <a:p>
            <a:pPr algn="ctr">
              <a:lnSpc>
                <a:spcPts val="10771"/>
              </a:lnSpc>
            </a:pPr>
            <a:r>
              <a:rPr lang="en-US" sz="6000" b="1" dirty="0">
                <a:latin typeface="+mj-lt"/>
              </a:rPr>
              <a:t>Is Physical Activity GOOD ?</a:t>
            </a:r>
          </a:p>
        </p:txBody>
      </p:sp>
    </p:spTree>
    <p:extLst>
      <p:ext uri="{BB962C8B-B14F-4D97-AF65-F5344CB8AC3E}">
        <p14:creationId xmlns:p14="http://schemas.microsoft.com/office/powerpoint/2010/main" val="180001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F78B3-0C38-8ECB-1510-FA2BEE4BB9C6}"/>
              </a:ext>
            </a:extLst>
          </p:cNvPr>
          <p:cNvSpPr>
            <a:spLocks noGrp="1"/>
          </p:cNvSpPr>
          <p:nvPr>
            <p:ph type="title"/>
          </p:nvPr>
        </p:nvSpPr>
        <p:spPr>
          <a:xfrm>
            <a:off x="990062" y="4150659"/>
            <a:ext cx="4321242" cy="4607859"/>
          </a:xfrm>
        </p:spPr>
        <p:txBody>
          <a:bodyPr vert="horz" lIns="137160" tIns="68580" rIns="137160" bIns="68580" rtlCol="0" anchor="t">
            <a:normAutofit/>
          </a:bodyPr>
          <a:lstStyle/>
          <a:p>
            <a:r>
              <a:rPr lang="en-US" sz="6000" dirty="0">
                <a:latin typeface="+mj-lt"/>
              </a:rPr>
              <a:t>Is regular exercise good for us?</a:t>
            </a:r>
          </a:p>
        </p:txBody>
      </p:sp>
      <p:pic>
        <p:nvPicPr>
          <p:cNvPr id="4" name="Content Placeholder 6" descr="Graphical user interface, text, application&#10;&#10;Description automatically generated">
            <a:extLst>
              <a:ext uri="{FF2B5EF4-FFF2-40B4-BE49-F238E27FC236}">
                <a16:creationId xmlns:a16="http://schemas.microsoft.com/office/drawing/2014/main" id="{5BED9A74-85AA-6BC2-5BCA-A19FF7DE307E}"/>
              </a:ext>
            </a:extLst>
          </p:cNvPr>
          <p:cNvPicPr>
            <a:picLocks noGrp="1" noChangeAspect="1"/>
          </p:cNvPicPr>
          <p:nvPr>
            <p:ph idx="1"/>
          </p:nvPr>
        </p:nvPicPr>
        <p:blipFill>
          <a:blip r:embed="rId2"/>
          <a:stretch>
            <a:fillRect/>
          </a:stretch>
        </p:blipFill>
        <p:spPr>
          <a:xfrm>
            <a:off x="7239000" y="1638300"/>
            <a:ext cx="10838622" cy="8128967"/>
          </a:xfrm>
          <a:prstGeom prst="rect">
            <a:avLst/>
          </a:prstGeom>
        </p:spPr>
      </p:pic>
    </p:spTree>
    <p:extLst>
      <p:ext uri="{BB962C8B-B14F-4D97-AF65-F5344CB8AC3E}">
        <p14:creationId xmlns:p14="http://schemas.microsoft.com/office/powerpoint/2010/main" val="16447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F78B3-0C38-8ECB-1510-FA2BEE4BB9C6}"/>
              </a:ext>
            </a:extLst>
          </p:cNvPr>
          <p:cNvSpPr>
            <a:spLocks noGrp="1"/>
          </p:cNvSpPr>
          <p:nvPr>
            <p:ph type="title"/>
          </p:nvPr>
        </p:nvSpPr>
        <p:spPr>
          <a:xfrm>
            <a:off x="990062" y="4150659"/>
            <a:ext cx="4321242" cy="4607859"/>
          </a:xfrm>
        </p:spPr>
        <p:txBody>
          <a:bodyPr vert="horz" lIns="137160" tIns="68580" rIns="137160" bIns="68580" rtlCol="0" anchor="t">
            <a:normAutofit/>
          </a:bodyPr>
          <a:lstStyle/>
          <a:p>
            <a:r>
              <a:rPr lang="en-US" sz="6000" dirty="0">
                <a:latin typeface="+mj-lt"/>
              </a:rPr>
              <a:t>Evolution</a:t>
            </a:r>
          </a:p>
        </p:txBody>
      </p:sp>
      <p:pic>
        <p:nvPicPr>
          <p:cNvPr id="5" name="Content Placeholder 4" descr="Diagram, schematic&#10;&#10;Description automatically generated">
            <a:extLst>
              <a:ext uri="{FF2B5EF4-FFF2-40B4-BE49-F238E27FC236}">
                <a16:creationId xmlns:a16="http://schemas.microsoft.com/office/drawing/2014/main" id="{9BB1B3D7-D9CF-3765-2855-F15E418FED04}"/>
              </a:ext>
            </a:extLst>
          </p:cNvPr>
          <p:cNvPicPr>
            <a:picLocks noGrp="1" noChangeAspect="1"/>
          </p:cNvPicPr>
          <p:nvPr>
            <p:ph idx="1"/>
          </p:nvPr>
        </p:nvPicPr>
        <p:blipFill rotWithShape="1">
          <a:blip r:embed="rId3"/>
          <a:srcRect l="17920" t="18551" r="14825" b="3551"/>
          <a:stretch/>
        </p:blipFill>
        <p:spPr>
          <a:xfrm>
            <a:off x="7010400" y="1638300"/>
            <a:ext cx="10838622" cy="7846134"/>
          </a:xfrm>
          <a:prstGeom prst="rect">
            <a:avLst/>
          </a:prstGeom>
        </p:spPr>
      </p:pic>
    </p:spTree>
    <p:extLst>
      <p:ext uri="{BB962C8B-B14F-4D97-AF65-F5344CB8AC3E}">
        <p14:creationId xmlns:p14="http://schemas.microsoft.com/office/powerpoint/2010/main" val="425181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F78B3-0C38-8ECB-1510-FA2BEE4BB9C6}"/>
              </a:ext>
            </a:extLst>
          </p:cNvPr>
          <p:cNvSpPr>
            <a:spLocks noGrp="1"/>
          </p:cNvSpPr>
          <p:nvPr>
            <p:ph type="title"/>
          </p:nvPr>
        </p:nvSpPr>
        <p:spPr>
          <a:xfrm>
            <a:off x="990062" y="4150659"/>
            <a:ext cx="4321242" cy="4607859"/>
          </a:xfrm>
        </p:spPr>
        <p:txBody>
          <a:bodyPr vert="horz" lIns="137160" tIns="68580" rIns="137160" bIns="68580" rtlCol="0" anchor="t">
            <a:normAutofit/>
          </a:bodyPr>
          <a:lstStyle/>
          <a:p>
            <a:r>
              <a:rPr lang="en-US" sz="6000" dirty="0">
                <a:latin typeface="+mj-lt"/>
              </a:rPr>
              <a:t>Evolution</a:t>
            </a:r>
          </a:p>
        </p:txBody>
      </p:sp>
      <p:pic>
        <p:nvPicPr>
          <p:cNvPr id="4" name="Picture 3">
            <a:extLst>
              <a:ext uri="{FF2B5EF4-FFF2-40B4-BE49-F238E27FC236}">
                <a16:creationId xmlns:a16="http://schemas.microsoft.com/office/drawing/2014/main" id="{6996B739-988D-1E0D-B25E-69FAC40DF536}"/>
              </a:ext>
            </a:extLst>
          </p:cNvPr>
          <p:cNvPicPr>
            <a:picLocks noChangeAspect="1"/>
          </p:cNvPicPr>
          <p:nvPr/>
        </p:nvPicPr>
        <p:blipFill>
          <a:blip r:embed="rId2"/>
          <a:stretch>
            <a:fillRect/>
          </a:stretch>
        </p:blipFill>
        <p:spPr>
          <a:xfrm>
            <a:off x="7315200" y="1638300"/>
            <a:ext cx="10838622" cy="8183157"/>
          </a:xfrm>
          <a:prstGeom prst="rect">
            <a:avLst/>
          </a:prstGeom>
        </p:spPr>
      </p:pic>
    </p:spTree>
    <p:extLst>
      <p:ext uri="{BB962C8B-B14F-4D97-AF65-F5344CB8AC3E}">
        <p14:creationId xmlns:p14="http://schemas.microsoft.com/office/powerpoint/2010/main" val="352489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8E3C3-BDD8-80DF-3B4D-52B095365F5B}"/>
              </a:ext>
            </a:extLst>
          </p:cNvPr>
          <p:cNvSpPr>
            <a:spLocks noGrp="1"/>
          </p:cNvSpPr>
          <p:nvPr>
            <p:ph type="title"/>
          </p:nvPr>
        </p:nvSpPr>
        <p:spPr/>
        <p:txBody>
          <a:bodyPr>
            <a:normAutofit fontScale="90000"/>
          </a:bodyPr>
          <a:lstStyle/>
          <a:p>
            <a:endParaRPr lang="LID4096" sz="8100" dirty="0"/>
          </a:p>
        </p:txBody>
      </p:sp>
      <p:graphicFrame>
        <p:nvGraphicFramePr>
          <p:cNvPr id="6" name="Content Placeholder 2">
            <a:extLst>
              <a:ext uri="{FF2B5EF4-FFF2-40B4-BE49-F238E27FC236}">
                <a16:creationId xmlns:a16="http://schemas.microsoft.com/office/drawing/2014/main" id="{8C3E73D5-57E8-4DD9-87AE-5F8135CEBB3B}"/>
              </a:ext>
            </a:extLst>
          </p:cNvPr>
          <p:cNvGraphicFramePr>
            <a:graphicFrameLocks noGrp="1"/>
          </p:cNvGraphicFramePr>
          <p:nvPr>
            <p:ph idx="1"/>
            <p:extLst>
              <p:ext uri="{D42A27DB-BD31-4B8C-83A1-F6EECF244321}">
                <p14:modId xmlns:p14="http://schemas.microsoft.com/office/powerpoint/2010/main" val="1847360287"/>
              </p:ext>
            </p:extLst>
          </p:nvPr>
        </p:nvGraphicFramePr>
        <p:xfrm>
          <a:off x="381000" y="1638300"/>
          <a:ext cx="17678400" cy="800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485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YEY">
  <a:themeElements>
    <a:clrScheme name="YEY Colours PPT">
      <a:dk1>
        <a:srgbClr val="24201F"/>
      </a:dk1>
      <a:lt1>
        <a:srgbClr val="E6E1DC"/>
      </a:lt1>
      <a:dk2>
        <a:srgbClr val="24201F"/>
      </a:dk2>
      <a:lt2>
        <a:srgbClr val="E6E1DC"/>
      </a:lt2>
      <a:accent1>
        <a:srgbClr val="0083E2"/>
      </a:accent1>
      <a:accent2>
        <a:srgbClr val="BF6938"/>
      </a:accent2>
      <a:accent3>
        <a:srgbClr val="2E6837"/>
      </a:accent3>
      <a:accent4>
        <a:srgbClr val="CF4533"/>
      </a:accent4>
      <a:accent5>
        <a:srgbClr val="EBB6AB"/>
      </a:accent5>
      <a:accent6>
        <a:srgbClr val="FFC000"/>
      </a:accent6>
      <a:hlink>
        <a:srgbClr val="0082E1"/>
      </a:hlink>
      <a:folHlink>
        <a:srgbClr val="CE45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EY" id="{4FEF0E46-5959-42CC-AC29-27B42A59145D}" vid="{5CC56CE8-4768-4957-8F43-812180DED2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1671</Words>
  <Application>Microsoft Office PowerPoint</Application>
  <PresentationFormat>Custom</PresentationFormat>
  <Paragraphs>196</Paragraphs>
  <Slides>35</Slides>
  <Notes>10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Calibri</vt:lpstr>
      <vt:lpstr>Galvji</vt:lpstr>
      <vt:lpstr>League Spartan</vt:lpstr>
      <vt:lpstr>Calibri Light</vt:lpstr>
      <vt:lpstr>Arial</vt:lpstr>
      <vt:lpstr>System Font Regular</vt:lpstr>
      <vt:lpstr>Canva Sans</vt:lpstr>
      <vt:lpstr>Source Sans Pro</vt:lpstr>
      <vt:lpstr>YEY</vt:lpstr>
      <vt:lpstr>PowerPoint Presentation</vt:lpstr>
      <vt:lpstr>PowerPoint Presentation</vt:lpstr>
      <vt:lpstr>PowerPoint Presentation</vt:lpstr>
      <vt:lpstr>PowerPoint Presentation</vt:lpstr>
      <vt:lpstr>PowerPoint Presentation</vt:lpstr>
      <vt:lpstr>Is regular exercise good for us?</vt:lpstr>
      <vt:lpstr>Evolution</vt:lpstr>
      <vt:lpstr>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Prevention!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Activity and Digestive Health</dc:title>
  <dc:creator>Bittium</dc:creator>
  <cp:lastModifiedBy>Yiota Mitroyianni</cp:lastModifiedBy>
  <cp:revision>29</cp:revision>
  <dcterms:created xsi:type="dcterms:W3CDTF">2006-08-16T00:00:00Z</dcterms:created>
  <dcterms:modified xsi:type="dcterms:W3CDTF">2024-01-05T08:15:18Z</dcterms:modified>
  <dc:identifier>DAFzTPZWlxw</dc:identifier>
</cp:coreProperties>
</file>