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441" r:id="rId2"/>
    <p:sldId id="487" r:id="rId3"/>
    <p:sldId id="442" r:id="rId4"/>
    <p:sldId id="360" r:id="rId5"/>
    <p:sldId id="363" r:id="rId6"/>
    <p:sldId id="260" r:id="rId7"/>
    <p:sldId id="490" r:id="rId8"/>
    <p:sldId id="492" r:id="rId9"/>
    <p:sldId id="403" r:id="rId10"/>
    <p:sldId id="401" r:id="rId11"/>
    <p:sldId id="364" r:id="rId12"/>
    <p:sldId id="404" r:id="rId13"/>
    <p:sldId id="323" r:id="rId14"/>
    <p:sldId id="371" r:id="rId15"/>
    <p:sldId id="469" r:id="rId16"/>
    <p:sldId id="340" r:id="rId17"/>
    <p:sldId id="411" r:id="rId18"/>
    <p:sldId id="470" r:id="rId19"/>
    <p:sldId id="320" r:id="rId20"/>
    <p:sldId id="489" r:id="rId21"/>
    <p:sldId id="318" r:id="rId22"/>
    <p:sldId id="412" r:id="rId23"/>
    <p:sldId id="455" r:id="rId24"/>
    <p:sldId id="337" r:id="rId25"/>
    <p:sldId id="437" r:id="rId26"/>
    <p:sldId id="438" r:id="rId27"/>
    <p:sldId id="452" r:id="rId28"/>
    <p:sldId id="338" r:id="rId29"/>
    <p:sldId id="439" r:id="rId30"/>
    <p:sldId id="464" r:id="rId31"/>
    <p:sldId id="440" r:id="rId32"/>
    <p:sldId id="453" r:id="rId33"/>
    <p:sldId id="463" r:id="rId34"/>
    <p:sldId id="465" r:id="rId35"/>
    <p:sldId id="311" r:id="rId36"/>
    <p:sldId id="312" r:id="rId37"/>
    <p:sldId id="346" r:id="rId38"/>
    <p:sldId id="471" r:id="rId39"/>
    <p:sldId id="460" r:id="rId40"/>
    <p:sldId id="477" r:id="rId41"/>
    <p:sldId id="478" r:id="rId42"/>
    <p:sldId id="466" r:id="rId43"/>
    <p:sldId id="443" r:id="rId44"/>
    <p:sldId id="467" r:id="rId45"/>
    <p:sldId id="480" r:id="rId46"/>
    <p:sldId id="457" r:id="rId47"/>
    <p:sldId id="484" r:id="rId48"/>
    <p:sldId id="485" r:id="rId49"/>
    <p:sldId id="486" r:id="rId50"/>
    <p:sldId id="408" r:id="rId51"/>
    <p:sldId id="448" r:id="rId52"/>
    <p:sldId id="493" r:id="rId53"/>
    <p:sldId id="445" r:id="rId54"/>
    <p:sldId id="454" r:id="rId55"/>
    <p:sldId id="450" r:id="rId56"/>
    <p:sldId id="44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FF5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63158" autoAdjust="0"/>
  </p:normalViewPr>
  <p:slideViewPr>
    <p:cSldViewPr snapToGrid="0">
      <p:cViewPr varScale="1">
        <p:scale>
          <a:sx n="97" d="100"/>
          <a:sy n="97" d="100"/>
        </p:scale>
        <p:origin x="25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D2413-B99C-4C2F-8F55-E4D768B38D1B}" type="doc">
      <dgm:prSet loTypeId="urn:microsoft.com/office/officeart/2005/8/layout/arrow2" loCatId="process" qsTypeId="urn:microsoft.com/office/officeart/2005/8/quickstyle/simple1" qsCatId="simple" csTypeId="urn:microsoft.com/office/officeart/2005/8/colors/accent2_3" csCatId="accent2" phldr="1"/>
      <dgm:spPr/>
    </dgm:pt>
    <dgm:pt modelId="{67C9FBF4-00AD-48BB-A214-4F99D9F39FC3}">
      <dgm:prSet phldrT="[Text]" custT="1"/>
      <dgm:spPr/>
      <dgm:t>
        <a:bodyPr/>
        <a:lstStyle/>
        <a:p>
          <a:r>
            <a:rPr lang="en-US" sz="2400" b="1" dirty="0"/>
            <a:t>More drugs</a:t>
          </a:r>
        </a:p>
        <a:p>
          <a:r>
            <a:rPr lang="en-US" sz="2400" dirty="0"/>
            <a:t>6o+ recent years</a:t>
          </a:r>
        </a:p>
        <a:p>
          <a:r>
            <a:rPr lang="en-US" sz="2400" b="1" dirty="0"/>
            <a:t>New drugs</a:t>
          </a:r>
        </a:p>
        <a:p>
          <a:r>
            <a:rPr lang="en-US" sz="2400" dirty="0"/>
            <a:t>molecularly targeted</a:t>
          </a:r>
        </a:p>
      </dgm:t>
    </dgm:pt>
    <dgm:pt modelId="{41D11EF4-0247-4D62-8D31-C8E8558E67F0}" type="parTrans" cxnId="{09EC74A5-2526-49AB-894A-1A50BAB91FAF}">
      <dgm:prSet/>
      <dgm:spPr/>
      <dgm:t>
        <a:bodyPr/>
        <a:lstStyle/>
        <a:p>
          <a:endParaRPr lang="en-US"/>
        </a:p>
      </dgm:t>
    </dgm:pt>
    <dgm:pt modelId="{CD5FB54F-9304-477A-9FD7-46842A08367D}" type="sibTrans" cxnId="{09EC74A5-2526-49AB-894A-1A50BAB91FAF}">
      <dgm:prSet/>
      <dgm:spPr/>
      <dgm:t>
        <a:bodyPr/>
        <a:lstStyle/>
        <a:p>
          <a:endParaRPr lang="en-US"/>
        </a:p>
      </dgm:t>
    </dgm:pt>
    <dgm:pt modelId="{325EC148-C140-404B-BCB3-BD12F6A5DB12}">
      <dgm:prSet phldrT="[Text]" custT="1"/>
      <dgm:spPr/>
      <dgm:t>
        <a:bodyPr/>
        <a:lstStyle/>
        <a:p>
          <a:r>
            <a:rPr lang="en-US" sz="2400" b="1" dirty="0"/>
            <a:t>20 % reduction in c</a:t>
          </a:r>
          <a:r>
            <a:rPr lang="en-US" sz="2400" b="1" i="0" u="none" strike="noStrike" baseline="0" dirty="0">
              <a:latin typeface="+mn-lt"/>
            </a:rPr>
            <a:t>ancer death rates </a:t>
          </a:r>
          <a:endParaRPr lang="en-US" sz="2400" b="1" dirty="0"/>
        </a:p>
      </dgm:t>
    </dgm:pt>
    <dgm:pt modelId="{0EDCE60C-3F67-4EBC-A074-CC73EA4453F0}" type="parTrans" cxnId="{E2E29E0F-E73A-4A85-ABBF-E654E98D7A2A}">
      <dgm:prSet/>
      <dgm:spPr/>
      <dgm:t>
        <a:bodyPr/>
        <a:lstStyle/>
        <a:p>
          <a:endParaRPr lang="en-US"/>
        </a:p>
      </dgm:t>
    </dgm:pt>
    <dgm:pt modelId="{CD68981E-92DB-49A9-89AE-532D9824EFBE}" type="sibTrans" cxnId="{E2E29E0F-E73A-4A85-ABBF-E654E98D7A2A}">
      <dgm:prSet/>
      <dgm:spPr/>
      <dgm:t>
        <a:bodyPr/>
        <a:lstStyle/>
        <a:p>
          <a:endParaRPr lang="en-US"/>
        </a:p>
      </dgm:t>
    </dgm:pt>
    <dgm:pt modelId="{9C8D7552-CDA7-4270-B2F5-370C53449A36}">
      <dgm:prSet phldrT="[Text]" custT="1"/>
      <dgm:spPr/>
      <dgm:t>
        <a:bodyPr/>
        <a:lstStyle/>
        <a:p>
          <a:r>
            <a:rPr lang="en-US" sz="2400" b="1" dirty="0"/>
            <a:t>Life expectancy </a:t>
          </a:r>
        </a:p>
        <a:p>
          <a:r>
            <a:rPr lang="en-US" sz="2400" dirty="0"/>
            <a:t>Cancer survivors prevalence</a:t>
          </a:r>
        </a:p>
      </dgm:t>
    </dgm:pt>
    <dgm:pt modelId="{FB2B9705-B09E-40F4-9035-2970306BE62C}" type="parTrans" cxnId="{84B7632B-1675-461B-B51F-62B5E2EDB076}">
      <dgm:prSet/>
      <dgm:spPr/>
      <dgm:t>
        <a:bodyPr/>
        <a:lstStyle/>
        <a:p>
          <a:endParaRPr lang="en-US"/>
        </a:p>
      </dgm:t>
    </dgm:pt>
    <dgm:pt modelId="{3777388A-62F8-4020-A995-E1600F5C3F1E}" type="sibTrans" cxnId="{84B7632B-1675-461B-B51F-62B5E2EDB076}">
      <dgm:prSet/>
      <dgm:spPr/>
      <dgm:t>
        <a:bodyPr/>
        <a:lstStyle/>
        <a:p>
          <a:endParaRPr lang="en-US"/>
        </a:p>
      </dgm:t>
    </dgm:pt>
    <dgm:pt modelId="{772E6FBB-D6FC-4867-AB78-614F366E0F55}" type="pres">
      <dgm:prSet presAssocID="{4E0D2413-B99C-4C2F-8F55-E4D768B38D1B}" presName="arrowDiagram" presStyleCnt="0">
        <dgm:presLayoutVars>
          <dgm:chMax val="5"/>
          <dgm:dir/>
          <dgm:resizeHandles val="exact"/>
        </dgm:presLayoutVars>
      </dgm:prSet>
      <dgm:spPr/>
    </dgm:pt>
    <dgm:pt modelId="{98BD16E8-C2E2-40F1-ADD3-A6C985E88D71}" type="pres">
      <dgm:prSet presAssocID="{4E0D2413-B99C-4C2F-8F55-E4D768B38D1B}" presName="arrow" presStyleLbl="bgShp" presStyleIdx="0" presStyleCnt="1"/>
      <dgm:spPr/>
    </dgm:pt>
    <dgm:pt modelId="{793640D9-4453-4481-827A-A225BB991579}" type="pres">
      <dgm:prSet presAssocID="{4E0D2413-B99C-4C2F-8F55-E4D768B38D1B}" presName="arrowDiagram3" presStyleCnt="0"/>
      <dgm:spPr/>
    </dgm:pt>
    <dgm:pt modelId="{698C3862-91C2-4481-9299-9A174A1390B3}" type="pres">
      <dgm:prSet presAssocID="{67C9FBF4-00AD-48BB-A214-4F99D9F39FC3}" presName="bullet3a" presStyleLbl="node1" presStyleIdx="0" presStyleCnt="3"/>
      <dgm:spPr/>
    </dgm:pt>
    <dgm:pt modelId="{0BDB3473-7ACA-4B9B-9072-C5BDF70B6DBD}" type="pres">
      <dgm:prSet presAssocID="{67C9FBF4-00AD-48BB-A214-4F99D9F39FC3}" presName="textBox3a" presStyleLbl="revTx" presStyleIdx="0" presStyleCnt="3" custScaleX="160557" custLinFactNeighborX="37514" custLinFactNeighborY="10418">
        <dgm:presLayoutVars>
          <dgm:bulletEnabled val="1"/>
        </dgm:presLayoutVars>
      </dgm:prSet>
      <dgm:spPr/>
    </dgm:pt>
    <dgm:pt modelId="{66CBAF6E-80F9-4E70-B2B2-D4A34F9750FA}" type="pres">
      <dgm:prSet presAssocID="{325EC148-C140-404B-BCB3-BD12F6A5DB12}" presName="bullet3b" presStyleLbl="node1" presStyleIdx="1" presStyleCnt="3"/>
      <dgm:spPr/>
    </dgm:pt>
    <dgm:pt modelId="{2B2141FD-30F7-45F1-9C9A-E6A8371CA318}" type="pres">
      <dgm:prSet presAssocID="{325EC148-C140-404B-BCB3-BD12F6A5DB12}" presName="textBox3b" presStyleLbl="revTx" presStyleIdx="1" presStyleCnt="3" custScaleY="42156" custLinFactNeighborX="9611" custLinFactNeighborY="-19638">
        <dgm:presLayoutVars>
          <dgm:bulletEnabled val="1"/>
        </dgm:presLayoutVars>
      </dgm:prSet>
      <dgm:spPr/>
    </dgm:pt>
    <dgm:pt modelId="{B8E6774B-6BB5-4CDA-ACE2-D64859945454}" type="pres">
      <dgm:prSet presAssocID="{9C8D7552-CDA7-4270-B2F5-370C53449A36}" presName="bullet3c" presStyleLbl="node1" presStyleIdx="2" presStyleCnt="3"/>
      <dgm:spPr/>
    </dgm:pt>
    <dgm:pt modelId="{0AA9F3CD-9876-4A15-ABD3-A2C1D86182E0}" type="pres">
      <dgm:prSet presAssocID="{9C8D7552-CDA7-4270-B2F5-370C53449A36}" presName="textBox3c" presStyleLbl="revTx" presStyleIdx="2" presStyleCnt="3" custScaleX="141372" custScaleY="56930" custLinFactNeighborX="42490" custLinFactNeighborY="-38526">
        <dgm:presLayoutVars>
          <dgm:bulletEnabled val="1"/>
        </dgm:presLayoutVars>
      </dgm:prSet>
      <dgm:spPr/>
    </dgm:pt>
  </dgm:ptLst>
  <dgm:cxnLst>
    <dgm:cxn modelId="{E2E29E0F-E73A-4A85-ABBF-E654E98D7A2A}" srcId="{4E0D2413-B99C-4C2F-8F55-E4D768B38D1B}" destId="{325EC148-C140-404B-BCB3-BD12F6A5DB12}" srcOrd="1" destOrd="0" parTransId="{0EDCE60C-3F67-4EBC-A074-CC73EA4453F0}" sibTransId="{CD68981E-92DB-49A9-89AE-532D9824EFBE}"/>
    <dgm:cxn modelId="{05E6CF23-F91A-458F-B9FA-504D0A8D3191}" type="presOf" srcId="{325EC148-C140-404B-BCB3-BD12F6A5DB12}" destId="{2B2141FD-30F7-45F1-9C9A-E6A8371CA318}" srcOrd="0" destOrd="0" presId="urn:microsoft.com/office/officeart/2005/8/layout/arrow2"/>
    <dgm:cxn modelId="{E5973F25-AE69-4274-9775-22222A5C61C1}" type="presOf" srcId="{4E0D2413-B99C-4C2F-8F55-E4D768B38D1B}" destId="{772E6FBB-D6FC-4867-AB78-614F366E0F55}" srcOrd="0" destOrd="0" presId="urn:microsoft.com/office/officeart/2005/8/layout/arrow2"/>
    <dgm:cxn modelId="{84B7632B-1675-461B-B51F-62B5E2EDB076}" srcId="{4E0D2413-B99C-4C2F-8F55-E4D768B38D1B}" destId="{9C8D7552-CDA7-4270-B2F5-370C53449A36}" srcOrd="2" destOrd="0" parTransId="{FB2B9705-B09E-40F4-9035-2970306BE62C}" sibTransId="{3777388A-62F8-4020-A995-E1600F5C3F1E}"/>
    <dgm:cxn modelId="{915D0F5F-1B4D-4AE1-8716-29D74407DB0E}" type="presOf" srcId="{67C9FBF4-00AD-48BB-A214-4F99D9F39FC3}" destId="{0BDB3473-7ACA-4B9B-9072-C5BDF70B6DBD}" srcOrd="0" destOrd="0" presId="urn:microsoft.com/office/officeart/2005/8/layout/arrow2"/>
    <dgm:cxn modelId="{09EC74A5-2526-49AB-894A-1A50BAB91FAF}" srcId="{4E0D2413-B99C-4C2F-8F55-E4D768B38D1B}" destId="{67C9FBF4-00AD-48BB-A214-4F99D9F39FC3}" srcOrd="0" destOrd="0" parTransId="{41D11EF4-0247-4D62-8D31-C8E8558E67F0}" sibTransId="{CD5FB54F-9304-477A-9FD7-46842A08367D}"/>
    <dgm:cxn modelId="{BE1FB4D7-E54F-4F22-A75C-5BCCD79B4C72}" type="presOf" srcId="{9C8D7552-CDA7-4270-B2F5-370C53449A36}" destId="{0AA9F3CD-9876-4A15-ABD3-A2C1D86182E0}" srcOrd="0" destOrd="0" presId="urn:microsoft.com/office/officeart/2005/8/layout/arrow2"/>
    <dgm:cxn modelId="{AF31CB4D-7263-443C-8AE0-32C237ED8B5A}" type="presParOf" srcId="{772E6FBB-D6FC-4867-AB78-614F366E0F55}" destId="{98BD16E8-C2E2-40F1-ADD3-A6C985E88D71}" srcOrd="0" destOrd="0" presId="urn:microsoft.com/office/officeart/2005/8/layout/arrow2"/>
    <dgm:cxn modelId="{A4949736-D183-4845-A78E-1C54D5C98846}" type="presParOf" srcId="{772E6FBB-D6FC-4867-AB78-614F366E0F55}" destId="{793640D9-4453-4481-827A-A225BB991579}" srcOrd="1" destOrd="0" presId="urn:microsoft.com/office/officeart/2005/8/layout/arrow2"/>
    <dgm:cxn modelId="{8BBE4D92-B1DD-49FB-A951-280AAB2745D2}" type="presParOf" srcId="{793640D9-4453-4481-827A-A225BB991579}" destId="{698C3862-91C2-4481-9299-9A174A1390B3}" srcOrd="0" destOrd="0" presId="urn:microsoft.com/office/officeart/2005/8/layout/arrow2"/>
    <dgm:cxn modelId="{2375E49E-8118-49EF-972F-0127E71992AB}" type="presParOf" srcId="{793640D9-4453-4481-827A-A225BB991579}" destId="{0BDB3473-7ACA-4B9B-9072-C5BDF70B6DBD}" srcOrd="1" destOrd="0" presId="urn:microsoft.com/office/officeart/2005/8/layout/arrow2"/>
    <dgm:cxn modelId="{DAE93318-7C42-48A9-A13A-22D8EA33E08F}" type="presParOf" srcId="{793640D9-4453-4481-827A-A225BB991579}" destId="{66CBAF6E-80F9-4E70-B2B2-D4A34F9750FA}" srcOrd="2" destOrd="0" presId="urn:microsoft.com/office/officeart/2005/8/layout/arrow2"/>
    <dgm:cxn modelId="{30476B79-23AF-42E4-9A4B-A8AB63EA83E4}" type="presParOf" srcId="{793640D9-4453-4481-827A-A225BB991579}" destId="{2B2141FD-30F7-45F1-9C9A-E6A8371CA318}" srcOrd="3" destOrd="0" presId="urn:microsoft.com/office/officeart/2005/8/layout/arrow2"/>
    <dgm:cxn modelId="{AA65D23A-EA6B-4856-ABD3-D86F4221F5FC}" type="presParOf" srcId="{793640D9-4453-4481-827A-A225BB991579}" destId="{B8E6774B-6BB5-4CDA-ACE2-D64859945454}" srcOrd="4" destOrd="0" presId="urn:microsoft.com/office/officeart/2005/8/layout/arrow2"/>
    <dgm:cxn modelId="{B9C097CF-107A-4F5B-AFB4-CA85FA289BF2}" type="presParOf" srcId="{793640D9-4453-4481-827A-A225BB991579}" destId="{0AA9F3CD-9876-4A15-ABD3-A2C1D86182E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D2413-B99C-4C2F-8F55-E4D768B38D1B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</dgm:pt>
    <dgm:pt modelId="{67C9FBF4-00AD-48BB-A214-4F99D9F39FC3}">
      <dgm:prSet phldrT="[Text]" custT="1"/>
      <dgm:spPr/>
      <dgm:t>
        <a:bodyPr/>
        <a:lstStyle/>
        <a:p>
          <a:r>
            <a:rPr lang="en-US" sz="2400" b="1" i="0" u="none" strike="noStrike" baseline="0">
              <a:latin typeface="+mn-lt"/>
            </a:rPr>
            <a:t>Cancer therapy</a:t>
          </a:r>
        </a:p>
        <a:p>
          <a:endParaRPr lang="en-US" sz="2400" b="1" i="0" u="none" strike="noStrike" baseline="0" dirty="0">
            <a:latin typeface="+mn-lt"/>
          </a:endParaRPr>
        </a:p>
      </dgm:t>
    </dgm:pt>
    <dgm:pt modelId="{41D11EF4-0247-4D62-8D31-C8E8558E67F0}" type="parTrans" cxnId="{09EC74A5-2526-49AB-894A-1A50BAB91FAF}">
      <dgm:prSet/>
      <dgm:spPr/>
      <dgm:t>
        <a:bodyPr/>
        <a:lstStyle/>
        <a:p>
          <a:endParaRPr lang="en-US"/>
        </a:p>
      </dgm:t>
    </dgm:pt>
    <dgm:pt modelId="{CD5FB54F-9304-477A-9FD7-46842A08367D}" type="sibTrans" cxnId="{09EC74A5-2526-49AB-894A-1A50BAB91FAF}">
      <dgm:prSet/>
      <dgm:spPr/>
      <dgm:t>
        <a:bodyPr/>
        <a:lstStyle/>
        <a:p>
          <a:endParaRPr lang="en-US"/>
        </a:p>
      </dgm:t>
    </dgm:pt>
    <dgm:pt modelId="{325EC148-C140-404B-BCB3-BD12F6A5DB12}">
      <dgm:prSet phldrT="[Text]" custT="1"/>
      <dgm:spPr/>
      <dgm:t>
        <a:bodyPr/>
        <a:lstStyle/>
        <a:p>
          <a:endParaRPr lang="en-US" sz="2400" b="1" dirty="0"/>
        </a:p>
      </dgm:t>
    </dgm:pt>
    <dgm:pt modelId="{0EDCE60C-3F67-4EBC-A074-CC73EA4453F0}" type="parTrans" cxnId="{E2E29E0F-E73A-4A85-ABBF-E654E98D7A2A}">
      <dgm:prSet/>
      <dgm:spPr/>
      <dgm:t>
        <a:bodyPr/>
        <a:lstStyle/>
        <a:p>
          <a:endParaRPr lang="en-US"/>
        </a:p>
      </dgm:t>
    </dgm:pt>
    <dgm:pt modelId="{CD68981E-92DB-49A9-89AE-532D9824EFBE}" type="sibTrans" cxnId="{E2E29E0F-E73A-4A85-ABBF-E654E98D7A2A}">
      <dgm:prSet/>
      <dgm:spPr/>
      <dgm:t>
        <a:bodyPr/>
        <a:lstStyle/>
        <a:p>
          <a:endParaRPr lang="en-US"/>
        </a:p>
      </dgm:t>
    </dgm:pt>
    <dgm:pt modelId="{2976EEFE-FBFA-470F-BDF0-BBBFF53A059B}">
      <dgm:prSet phldrT="[Text]"/>
      <dgm:spPr/>
      <dgm:t>
        <a:bodyPr/>
        <a:lstStyle/>
        <a:p>
          <a:r>
            <a:rPr lang="en-US" b="1" i="0" u="none" strike="noStrike" baseline="0">
              <a:latin typeface="+mn-lt"/>
            </a:rPr>
            <a:t>Short- &amp; long-term cardiovascular complications</a:t>
          </a:r>
          <a:endParaRPr lang="en-US" b="1" dirty="0"/>
        </a:p>
      </dgm:t>
    </dgm:pt>
    <dgm:pt modelId="{DB8AD4DF-8036-4BCF-ACA3-CE5071F9CE48}" type="parTrans" cxnId="{BA36E351-4F89-4E94-B439-0B43B6DF80B0}">
      <dgm:prSet/>
      <dgm:spPr/>
      <dgm:t>
        <a:bodyPr/>
        <a:lstStyle/>
        <a:p>
          <a:endParaRPr lang="en-US"/>
        </a:p>
      </dgm:t>
    </dgm:pt>
    <dgm:pt modelId="{317C9FB3-61CC-432C-A1C6-2F4C91A0E380}" type="sibTrans" cxnId="{BA36E351-4F89-4E94-B439-0B43B6DF80B0}">
      <dgm:prSet/>
      <dgm:spPr/>
      <dgm:t>
        <a:bodyPr/>
        <a:lstStyle/>
        <a:p>
          <a:endParaRPr lang="en-US"/>
        </a:p>
      </dgm:t>
    </dgm:pt>
    <dgm:pt modelId="{9C8D7552-CDA7-4270-B2F5-370C53449A36}">
      <dgm:prSet phldrT="[Text]" custT="1"/>
      <dgm:spPr/>
      <dgm:t>
        <a:bodyPr/>
        <a:lstStyle/>
        <a:p>
          <a:r>
            <a:rPr lang="en-US" sz="2400" b="1" i="0" u="none" strike="noStrike" baseline="0">
              <a:latin typeface="+mn-lt"/>
            </a:rPr>
            <a:t> </a:t>
          </a:r>
          <a:r>
            <a:rPr lang="en-US" sz="4800" b="1" i="0" u="none" strike="noStrike" baseline="0">
              <a:latin typeface="+mn-lt"/>
            </a:rPr>
            <a:t>40% </a:t>
          </a:r>
          <a:r>
            <a:rPr lang="en-US" sz="2400" b="1" i="0" u="none" strike="noStrike" baseline="0">
              <a:latin typeface="+mn-lt"/>
            </a:rPr>
            <a:t>deaths    are CVD deaths</a:t>
          </a:r>
          <a:endParaRPr lang="en-US" sz="2400" b="1" i="0" u="none" strike="noStrike" baseline="0" dirty="0">
            <a:latin typeface="+mn-lt"/>
          </a:endParaRPr>
        </a:p>
      </dgm:t>
    </dgm:pt>
    <dgm:pt modelId="{3777388A-62F8-4020-A995-E1600F5C3F1E}" type="sibTrans" cxnId="{84B7632B-1675-461B-B51F-62B5E2EDB076}">
      <dgm:prSet/>
      <dgm:spPr/>
      <dgm:t>
        <a:bodyPr/>
        <a:lstStyle/>
        <a:p>
          <a:endParaRPr lang="en-US"/>
        </a:p>
      </dgm:t>
    </dgm:pt>
    <dgm:pt modelId="{FB2B9705-B09E-40F4-9035-2970306BE62C}" type="parTrans" cxnId="{84B7632B-1675-461B-B51F-62B5E2EDB076}">
      <dgm:prSet/>
      <dgm:spPr/>
      <dgm:t>
        <a:bodyPr/>
        <a:lstStyle/>
        <a:p>
          <a:endParaRPr lang="en-US"/>
        </a:p>
      </dgm:t>
    </dgm:pt>
    <dgm:pt modelId="{772E6FBB-D6FC-4867-AB78-614F366E0F55}" type="pres">
      <dgm:prSet presAssocID="{4E0D2413-B99C-4C2F-8F55-E4D768B38D1B}" presName="arrowDiagram" presStyleCnt="0">
        <dgm:presLayoutVars>
          <dgm:chMax val="5"/>
          <dgm:dir/>
          <dgm:resizeHandles val="exact"/>
        </dgm:presLayoutVars>
      </dgm:prSet>
      <dgm:spPr/>
    </dgm:pt>
    <dgm:pt modelId="{98BD16E8-C2E2-40F1-ADD3-A6C985E88D71}" type="pres">
      <dgm:prSet presAssocID="{4E0D2413-B99C-4C2F-8F55-E4D768B38D1B}" presName="arrow" presStyleLbl="bgShp" presStyleIdx="0" presStyleCnt="1"/>
      <dgm:spPr/>
    </dgm:pt>
    <dgm:pt modelId="{0A16DC6A-D19A-4CEB-B93E-0C31834CAE26}" type="pres">
      <dgm:prSet presAssocID="{4E0D2413-B99C-4C2F-8F55-E4D768B38D1B}" presName="arrowDiagram4" presStyleCnt="0"/>
      <dgm:spPr/>
    </dgm:pt>
    <dgm:pt modelId="{12541117-8513-4B92-8E2D-4DE1F70C15D7}" type="pres">
      <dgm:prSet presAssocID="{67C9FBF4-00AD-48BB-A214-4F99D9F39FC3}" presName="bullet4a" presStyleLbl="node1" presStyleIdx="0" presStyleCnt="4"/>
      <dgm:spPr/>
    </dgm:pt>
    <dgm:pt modelId="{E3781A54-CA25-46EF-956D-E3A4BAABC253}" type="pres">
      <dgm:prSet presAssocID="{67C9FBF4-00AD-48BB-A214-4F99D9F39FC3}" presName="textBox4a" presStyleLbl="revTx" presStyleIdx="0" presStyleCnt="4" custLinFactNeighborX="3781" custLinFactNeighborY="31151">
        <dgm:presLayoutVars>
          <dgm:bulletEnabled val="1"/>
        </dgm:presLayoutVars>
      </dgm:prSet>
      <dgm:spPr/>
    </dgm:pt>
    <dgm:pt modelId="{DD8D804D-43DB-4FD7-9EC2-A5148D304AA5}" type="pres">
      <dgm:prSet presAssocID="{2976EEFE-FBFA-470F-BDF0-BBBFF53A059B}" presName="bullet4b" presStyleLbl="node1" presStyleIdx="1" presStyleCnt="4"/>
      <dgm:spPr/>
    </dgm:pt>
    <dgm:pt modelId="{2B081A14-49DE-4F05-B034-80C7E6FE8672}" type="pres">
      <dgm:prSet presAssocID="{2976EEFE-FBFA-470F-BDF0-BBBFF53A059B}" presName="textBox4b" presStyleLbl="revTx" presStyleIdx="1" presStyleCnt="4" custScaleX="185074" custScaleY="47837" custLinFactNeighborX="52648" custLinFactNeighborY="-14302">
        <dgm:presLayoutVars>
          <dgm:bulletEnabled val="1"/>
        </dgm:presLayoutVars>
      </dgm:prSet>
      <dgm:spPr/>
    </dgm:pt>
    <dgm:pt modelId="{591A1A7D-09D0-4C43-9F77-F86179C43155}" type="pres">
      <dgm:prSet presAssocID="{325EC148-C140-404B-BCB3-BD12F6A5DB12}" presName="bullet4c" presStyleLbl="node1" presStyleIdx="2" presStyleCnt="4"/>
      <dgm:spPr/>
    </dgm:pt>
    <dgm:pt modelId="{184D62A6-D67F-49F0-A720-605D739D00C1}" type="pres">
      <dgm:prSet presAssocID="{325EC148-C140-404B-BCB3-BD12F6A5DB12}" presName="textBox4c" presStyleLbl="revTx" presStyleIdx="2" presStyleCnt="4">
        <dgm:presLayoutVars>
          <dgm:bulletEnabled val="1"/>
        </dgm:presLayoutVars>
      </dgm:prSet>
      <dgm:spPr/>
    </dgm:pt>
    <dgm:pt modelId="{78BD4DFB-E65D-48A7-9D19-2E157BC424DB}" type="pres">
      <dgm:prSet presAssocID="{9C8D7552-CDA7-4270-B2F5-370C53449A36}" presName="bullet4d" presStyleLbl="node1" presStyleIdx="3" presStyleCnt="4"/>
      <dgm:spPr/>
    </dgm:pt>
    <dgm:pt modelId="{739E1111-B34A-449D-9C1D-4F74402A93B0}" type="pres">
      <dgm:prSet presAssocID="{9C8D7552-CDA7-4270-B2F5-370C53449A36}" presName="textBox4d" presStyleLbl="revTx" presStyleIdx="3" presStyleCnt="4" custScaleX="145322" custScaleY="38657" custLinFactNeighborX="39960" custLinFactNeighborY="-45446">
        <dgm:presLayoutVars>
          <dgm:bulletEnabled val="1"/>
        </dgm:presLayoutVars>
      </dgm:prSet>
      <dgm:spPr/>
    </dgm:pt>
  </dgm:ptLst>
  <dgm:cxnLst>
    <dgm:cxn modelId="{E2E29E0F-E73A-4A85-ABBF-E654E98D7A2A}" srcId="{4E0D2413-B99C-4C2F-8F55-E4D768B38D1B}" destId="{325EC148-C140-404B-BCB3-BD12F6A5DB12}" srcOrd="2" destOrd="0" parTransId="{0EDCE60C-3F67-4EBC-A074-CC73EA4453F0}" sibTransId="{CD68981E-92DB-49A9-89AE-532D9824EFBE}"/>
    <dgm:cxn modelId="{E5973F25-AE69-4274-9775-22222A5C61C1}" type="presOf" srcId="{4E0D2413-B99C-4C2F-8F55-E4D768B38D1B}" destId="{772E6FBB-D6FC-4867-AB78-614F366E0F55}" srcOrd="0" destOrd="0" presId="urn:microsoft.com/office/officeart/2005/8/layout/arrow2"/>
    <dgm:cxn modelId="{84B7632B-1675-461B-B51F-62B5E2EDB076}" srcId="{4E0D2413-B99C-4C2F-8F55-E4D768B38D1B}" destId="{9C8D7552-CDA7-4270-B2F5-370C53449A36}" srcOrd="3" destOrd="0" parTransId="{FB2B9705-B09E-40F4-9035-2970306BE62C}" sibTransId="{3777388A-62F8-4020-A995-E1600F5C3F1E}"/>
    <dgm:cxn modelId="{BA36E351-4F89-4E94-B439-0B43B6DF80B0}" srcId="{4E0D2413-B99C-4C2F-8F55-E4D768B38D1B}" destId="{2976EEFE-FBFA-470F-BDF0-BBBFF53A059B}" srcOrd="1" destOrd="0" parTransId="{DB8AD4DF-8036-4BCF-ACA3-CE5071F9CE48}" sibTransId="{317C9FB3-61CC-432C-A1C6-2F4C91A0E380}"/>
    <dgm:cxn modelId="{5D3B4890-39A6-4E78-A50F-F0BDAC95071A}" type="presOf" srcId="{2976EEFE-FBFA-470F-BDF0-BBBFF53A059B}" destId="{2B081A14-49DE-4F05-B034-80C7E6FE8672}" srcOrd="0" destOrd="0" presId="urn:microsoft.com/office/officeart/2005/8/layout/arrow2"/>
    <dgm:cxn modelId="{09EC74A5-2526-49AB-894A-1A50BAB91FAF}" srcId="{4E0D2413-B99C-4C2F-8F55-E4D768B38D1B}" destId="{67C9FBF4-00AD-48BB-A214-4F99D9F39FC3}" srcOrd="0" destOrd="0" parTransId="{41D11EF4-0247-4D62-8D31-C8E8558E67F0}" sibTransId="{CD5FB54F-9304-477A-9FD7-46842A08367D}"/>
    <dgm:cxn modelId="{105F83DE-7F2D-496F-B242-79C3E1CE0140}" type="presOf" srcId="{9C8D7552-CDA7-4270-B2F5-370C53449A36}" destId="{739E1111-B34A-449D-9C1D-4F74402A93B0}" srcOrd="0" destOrd="0" presId="urn:microsoft.com/office/officeart/2005/8/layout/arrow2"/>
    <dgm:cxn modelId="{3DEF73EA-78C9-46EE-8C3F-3A42B2E2196B}" type="presOf" srcId="{67C9FBF4-00AD-48BB-A214-4F99D9F39FC3}" destId="{E3781A54-CA25-46EF-956D-E3A4BAABC253}" srcOrd="0" destOrd="0" presId="urn:microsoft.com/office/officeart/2005/8/layout/arrow2"/>
    <dgm:cxn modelId="{00668BEF-BDBB-4FCD-98BA-7AF43ECECD90}" type="presOf" srcId="{325EC148-C140-404B-BCB3-BD12F6A5DB12}" destId="{184D62A6-D67F-49F0-A720-605D739D00C1}" srcOrd="0" destOrd="0" presId="urn:microsoft.com/office/officeart/2005/8/layout/arrow2"/>
    <dgm:cxn modelId="{AF31CB4D-7263-443C-8AE0-32C237ED8B5A}" type="presParOf" srcId="{772E6FBB-D6FC-4867-AB78-614F366E0F55}" destId="{98BD16E8-C2E2-40F1-ADD3-A6C985E88D71}" srcOrd="0" destOrd="0" presId="urn:microsoft.com/office/officeart/2005/8/layout/arrow2"/>
    <dgm:cxn modelId="{34472697-6B0D-4265-90F1-976092762231}" type="presParOf" srcId="{772E6FBB-D6FC-4867-AB78-614F366E0F55}" destId="{0A16DC6A-D19A-4CEB-B93E-0C31834CAE26}" srcOrd="1" destOrd="0" presId="urn:microsoft.com/office/officeart/2005/8/layout/arrow2"/>
    <dgm:cxn modelId="{B31583B0-814F-45D1-81E3-1D605B0EE669}" type="presParOf" srcId="{0A16DC6A-D19A-4CEB-B93E-0C31834CAE26}" destId="{12541117-8513-4B92-8E2D-4DE1F70C15D7}" srcOrd="0" destOrd="0" presId="urn:microsoft.com/office/officeart/2005/8/layout/arrow2"/>
    <dgm:cxn modelId="{07A6A30E-FA97-4BF8-90B8-BD720429D4E2}" type="presParOf" srcId="{0A16DC6A-D19A-4CEB-B93E-0C31834CAE26}" destId="{E3781A54-CA25-46EF-956D-E3A4BAABC253}" srcOrd="1" destOrd="0" presId="urn:microsoft.com/office/officeart/2005/8/layout/arrow2"/>
    <dgm:cxn modelId="{28FEC6B3-ED14-4C1F-B11B-D195C0D2A4EE}" type="presParOf" srcId="{0A16DC6A-D19A-4CEB-B93E-0C31834CAE26}" destId="{DD8D804D-43DB-4FD7-9EC2-A5148D304AA5}" srcOrd="2" destOrd="0" presId="urn:microsoft.com/office/officeart/2005/8/layout/arrow2"/>
    <dgm:cxn modelId="{81D1103E-9B19-42FD-8496-C6E981288E6C}" type="presParOf" srcId="{0A16DC6A-D19A-4CEB-B93E-0C31834CAE26}" destId="{2B081A14-49DE-4F05-B034-80C7E6FE8672}" srcOrd="3" destOrd="0" presId="urn:microsoft.com/office/officeart/2005/8/layout/arrow2"/>
    <dgm:cxn modelId="{6FDB02F4-5B44-4291-B600-96821F51EF0F}" type="presParOf" srcId="{0A16DC6A-D19A-4CEB-B93E-0C31834CAE26}" destId="{591A1A7D-09D0-4C43-9F77-F86179C43155}" srcOrd="4" destOrd="0" presId="urn:microsoft.com/office/officeart/2005/8/layout/arrow2"/>
    <dgm:cxn modelId="{35210762-03EB-425B-BE36-4B5BFC9C4386}" type="presParOf" srcId="{0A16DC6A-D19A-4CEB-B93E-0C31834CAE26}" destId="{184D62A6-D67F-49F0-A720-605D739D00C1}" srcOrd="5" destOrd="0" presId="urn:microsoft.com/office/officeart/2005/8/layout/arrow2"/>
    <dgm:cxn modelId="{A3348B75-7CC7-4923-A7BA-1A254ACB43D3}" type="presParOf" srcId="{0A16DC6A-D19A-4CEB-B93E-0C31834CAE26}" destId="{78BD4DFB-E65D-48A7-9D19-2E157BC424DB}" srcOrd="6" destOrd="0" presId="urn:microsoft.com/office/officeart/2005/8/layout/arrow2"/>
    <dgm:cxn modelId="{290445B7-AB1D-4D37-8679-3F0ADCBAF699}" type="presParOf" srcId="{0A16DC6A-D19A-4CEB-B93E-0C31834CAE26}" destId="{739E1111-B34A-449D-9C1D-4F74402A93B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D16E8-C2E2-40F1-ADD3-A6C985E88D71}">
      <dsp:nvSpPr>
        <dsp:cNvPr id="0" name=""/>
        <dsp:cNvSpPr/>
      </dsp:nvSpPr>
      <dsp:spPr>
        <a:xfrm>
          <a:off x="979689" y="0"/>
          <a:ext cx="9534281" cy="59589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C3862-91C2-4481-9299-9A174A1390B3}">
      <dsp:nvSpPr>
        <dsp:cNvPr id="0" name=""/>
        <dsp:cNvSpPr/>
      </dsp:nvSpPr>
      <dsp:spPr>
        <a:xfrm>
          <a:off x="2190542" y="4112850"/>
          <a:ext cx="247891" cy="24789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B3473-7ACA-4B9B-9072-C5BDF70B6DBD}">
      <dsp:nvSpPr>
        <dsp:cNvPr id="0" name=""/>
        <dsp:cNvSpPr/>
      </dsp:nvSpPr>
      <dsp:spPr>
        <a:xfrm>
          <a:off x="2475224" y="4236796"/>
          <a:ext cx="3566753" cy="1722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35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More drugs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6o+ recent years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New drugs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molecularly targeted</a:t>
          </a:r>
        </a:p>
      </dsp:txBody>
      <dsp:txXfrm>
        <a:off x="2475224" y="4236796"/>
        <a:ext cx="3566753" cy="1722129"/>
      </dsp:txXfrm>
    </dsp:sp>
    <dsp:sp modelId="{66CBAF6E-80F9-4E70-B2B2-D4A34F9750FA}">
      <dsp:nvSpPr>
        <dsp:cNvPr id="0" name=""/>
        <dsp:cNvSpPr/>
      </dsp:nvSpPr>
      <dsp:spPr>
        <a:xfrm>
          <a:off x="4378660" y="2493214"/>
          <a:ext cx="448111" cy="448111"/>
        </a:xfrm>
        <a:prstGeom prst="ellipse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141FD-30F7-45F1-9C9A-E6A8371CA318}">
      <dsp:nvSpPr>
        <dsp:cNvPr id="0" name=""/>
        <dsp:cNvSpPr/>
      </dsp:nvSpPr>
      <dsp:spPr>
        <a:xfrm>
          <a:off x="4822637" y="3018225"/>
          <a:ext cx="2288227" cy="1366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445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20 % reduction in c</a:t>
          </a:r>
          <a:r>
            <a:rPr lang="en-US" sz="2400" b="1" i="0" u="none" strike="noStrike" kern="1200" baseline="0" dirty="0">
              <a:latin typeface="+mn-lt"/>
            </a:rPr>
            <a:t>ancer death rates </a:t>
          </a:r>
          <a:endParaRPr lang="en-US" sz="2400" b="1" kern="1200" dirty="0"/>
        </a:p>
      </dsp:txBody>
      <dsp:txXfrm>
        <a:off x="4822637" y="3018225"/>
        <a:ext cx="2288227" cy="1366552"/>
      </dsp:txXfrm>
    </dsp:sp>
    <dsp:sp modelId="{B8E6774B-6BB5-4CDA-ACE2-D64859945454}">
      <dsp:nvSpPr>
        <dsp:cNvPr id="0" name=""/>
        <dsp:cNvSpPr/>
      </dsp:nvSpPr>
      <dsp:spPr>
        <a:xfrm>
          <a:off x="7010122" y="1507608"/>
          <a:ext cx="619728" cy="619728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9F3CD-9876-4A15-ABD3-A2C1D86182E0}">
      <dsp:nvSpPr>
        <dsp:cNvPr id="0" name=""/>
        <dsp:cNvSpPr/>
      </dsp:nvSpPr>
      <dsp:spPr>
        <a:xfrm>
          <a:off x="7818911" y="1113798"/>
          <a:ext cx="3234913" cy="2357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381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Life expectancy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Cancer survivors prevalence</a:t>
          </a:r>
        </a:p>
      </dsp:txBody>
      <dsp:txXfrm>
        <a:off x="7818911" y="1113798"/>
        <a:ext cx="3234913" cy="2357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D16E8-C2E2-40F1-ADD3-A6C985E88D71}">
      <dsp:nvSpPr>
        <dsp:cNvPr id="0" name=""/>
        <dsp:cNvSpPr/>
      </dsp:nvSpPr>
      <dsp:spPr>
        <a:xfrm>
          <a:off x="979689" y="0"/>
          <a:ext cx="9534281" cy="59589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41117-8513-4B92-8E2D-4DE1F70C15D7}">
      <dsp:nvSpPr>
        <dsp:cNvPr id="0" name=""/>
        <dsp:cNvSpPr/>
      </dsp:nvSpPr>
      <dsp:spPr>
        <a:xfrm>
          <a:off x="1918815" y="4431057"/>
          <a:ext cx="219288" cy="21928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81A54-CA25-46EF-956D-E3A4BAABC253}">
      <dsp:nvSpPr>
        <dsp:cNvPr id="0" name=""/>
        <dsp:cNvSpPr/>
      </dsp:nvSpPr>
      <dsp:spPr>
        <a:xfrm>
          <a:off x="2090104" y="4540701"/>
          <a:ext cx="1630362" cy="1418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19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>
              <a:latin typeface="+mn-lt"/>
            </a:rPr>
            <a:t>Cancer therapy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u="none" strike="noStrike" kern="1200" baseline="0" dirty="0">
            <a:latin typeface="+mn-lt"/>
          </a:endParaRPr>
        </a:p>
      </dsp:txBody>
      <dsp:txXfrm>
        <a:off x="2090104" y="4540701"/>
        <a:ext cx="1630362" cy="1418224"/>
      </dsp:txXfrm>
    </dsp:sp>
    <dsp:sp modelId="{DD8D804D-43DB-4FD7-9EC2-A5148D304AA5}">
      <dsp:nvSpPr>
        <dsp:cNvPr id="0" name=""/>
        <dsp:cNvSpPr/>
      </dsp:nvSpPr>
      <dsp:spPr>
        <a:xfrm>
          <a:off x="3468136" y="3045011"/>
          <a:ext cx="381371" cy="381371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81A14-49DE-4F05-B034-80C7E6FE8672}">
      <dsp:nvSpPr>
        <dsp:cNvPr id="0" name=""/>
        <dsp:cNvSpPr/>
      </dsp:nvSpPr>
      <dsp:spPr>
        <a:xfrm>
          <a:off x="3861264" y="3556479"/>
          <a:ext cx="3705550" cy="130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81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u="none" strike="noStrike" kern="1200" baseline="0">
              <a:latin typeface="+mn-lt"/>
            </a:rPr>
            <a:t>Short- &amp; long-term cardiovascular complications</a:t>
          </a:r>
          <a:endParaRPr lang="en-US" sz="3100" b="1" kern="1200" dirty="0"/>
        </a:p>
      </dsp:txBody>
      <dsp:txXfrm>
        <a:off x="3861264" y="3556479"/>
        <a:ext cx="3705550" cy="1302711"/>
      </dsp:txXfrm>
    </dsp:sp>
    <dsp:sp modelId="{591A1A7D-09D0-4C43-9F77-F86179C43155}">
      <dsp:nvSpPr>
        <dsp:cNvPr id="0" name=""/>
        <dsp:cNvSpPr/>
      </dsp:nvSpPr>
      <dsp:spPr>
        <a:xfrm>
          <a:off x="5446500" y="2023651"/>
          <a:ext cx="505316" cy="50531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D62A6-D67F-49F0-A720-605D739D00C1}">
      <dsp:nvSpPr>
        <dsp:cNvPr id="0" name=""/>
        <dsp:cNvSpPr/>
      </dsp:nvSpPr>
      <dsp:spPr>
        <a:xfrm>
          <a:off x="5699158" y="2276309"/>
          <a:ext cx="2002199" cy="3682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75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/>
        </a:p>
      </dsp:txBody>
      <dsp:txXfrm>
        <a:off x="5699158" y="2276309"/>
        <a:ext cx="2002199" cy="3682616"/>
      </dsp:txXfrm>
    </dsp:sp>
    <dsp:sp modelId="{78BD4DFB-E65D-48A7-9D19-2E157BC424DB}">
      <dsp:nvSpPr>
        <dsp:cNvPr id="0" name=""/>
        <dsp:cNvSpPr/>
      </dsp:nvSpPr>
      <dsp:spPr>
        <a:xfrm>
          <a:off x="7601247" y="1347909"/>
          <a:ext cx="676933" cy="676933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E1111-B34A-449D-9C1D-4F74402A93B0}">
      <dsp:nvSpPr>
        <dsp:cNvPr id="0" name=""/>
        <dsp:cNvSpPr/>
      </dsp:nvSpPr>
      <dsp:spPr>
        <a:xfrm>
          <a:off x="8286075" y="1055128"/>
          <a:ext cx="2909635" cy="165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69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>
              <a:latin typeface="+mn-lt"/>
            </a:rPr>
            <a:t> </a:t>
          </a:r>
          <a:r>
            <a:rPr lang="en-US" sz="4800" b="1" i="0" u="none" strike="noStrike" kern="1200" baseline="0">
              <a:latin typeface="+mn-lt"/>
            </a:rPr>
            <a:t>40% </a:t>
          </a:r>
          <a:r>
            <a:rPr lang="en-US" sz="2400" b="1" i="0" u="none" strike="noStrike" kern="1200" baseline="0">
              <a:latin typeface="+mn-lt"/>
            </a:rPr>
            <a:t>deaths    are CVD deaths</a:t>
          </a:r>
          <a:endParaRPr lang="en-US" sz="2400" b="1" i="0" u="none" strike="noStrike" kern="1200" baseline="0" dirty="0">
            <a:latin typeface="+mn-lt"/>
          </a:endParaRPr>
        </a:p>
      </dsp:txBody>
      <dsp:txXfrm>
        <a:off x="8286075" y="1055128"/>
        <a:ext cx="2909635" cy="1651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422-DCD3-450C-B486-E46642FFD5F2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D64E2-DD44-4A54-9362-09E54D0B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2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F0B-232D-4F6B-853F-68033A8885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4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22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2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6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baseline="0" dirty="0">
              <a:latin typeface="AdvOTe81213f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baseline="0" dirty="0">
              <a:latin typeface="AdvOTe81213f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16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6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4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4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69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7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7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4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7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69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54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6DBB6-95EE-4ABC-95EF-F8A578E4D2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3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92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1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35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2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1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1- alternative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F0B-232D-4F6B-853F-68033A88859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796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31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D64E2-DD44-4A54-9362-09E54D0BF67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5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2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en-US" dirty="0"/>
              <a:t>Henry S, Vaidean G (co-primary authors),  </a:t>
            </a:r>
            <a:r>
              <a:rPr lang="en-US" dirty="0" err="1"/>
              <a:t>Rege</a:t>
            </a:r>
            <a:r>
              <a:rPr lang="en-US" dirty="0"/>
              <a:t> R, </a:t>
            </a:r>
            <a:r>
              <a:rPr lang="en-US" dirty="0" err="1"/>
              <a:t>Gianos</a:t>
            </a:r>
            <a:r>
              <a:rPr lang="en-US" dirty="0"/>
              <a:t> E. Heart. 2023 Jun 26;109(14):1113-1121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F0B-232D-4F6B-853F-68033A8885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51AF0B-232D-4F6B-853F-68033A8885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3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URWPalladioL-R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5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ED305-BD1A-4022-A77F-981087C44D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4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4CC2-014A-EC4D-CA89-8C5E19F7B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76752-3D66-537D-EFBC-5070B046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82B7B-8554-E077-0873-37F4146E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06300-9EBF-70F2-6FC6-18786F24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E1437-D26F-3AFD-CED8-D8AD2440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7AB1A-88B2-3C5C-AFE9-27905118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A60EB-EFED-4506-F739-C196D9D84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14717-5D66-8337-F340-842F32EE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CCDE-727B-82AC-8688-57CD15D4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D1590-F046-7D35-9E9C-1894A195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6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A7355-8862-6A12-C38E-55E379B3E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A7F7C-AAAE-1E07-CCE3-4047BA014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AF92-C43E-2A7B-CD6D-EA9CEA8C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E8640-2EDC-08CE-2D49-EC0007B98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B9EC-110F-B72F-8250-7DFCD283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7CFE5-4745-A908-AEFA-B957426C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521A-B1EE-AE5A-BAF6-25498B656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F06FF-5500-B133-8413-42BCDAF2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3D3ED-862F-2729-E739-89B1028E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8B01D-A212-EBF6-38A9-07603CC1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CCF3-A8DA-D004-30BA-2FFB3603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46E06-C5CA-CF56-E723-D21F467C3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6DA1A-C635-BCE9-38A2-FB8774082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C3CA-0F06-2337-2CC7-635A8551A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5EDD2-3552-D6C2-8B6B-61223FB4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9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8A7E-5E18-5B0E-3897-5D0B31E6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D3B2-F4BE-6715-BE89-67B899B59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10C14-5309-84B7-A70F-2A4E6C5CF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E96D7-A032-A36E-DD91-E8113312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6C5A8-8058-CC8D-D0BD-AF2C6B6B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805A4-AEF3-412B-A1BB-E03EA153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B1F9-2AA5-155F-7B91-79610E0F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42DB6-BC82-8B8A-4E13-51EAC36A3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408E-D8EA-5742-05A7-AD5B220F4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35DE-8DC3-72CF-FD0C-B3B1C6B42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ED05C-E5AD-7A83-6815-3C413671F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04AE5-C52A-3E76-7E1D-926E8FC8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C622A-8F16-3163-F7D1-44F24C80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776B4-B107-5C10-8846-1E1857FC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8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DCB3-768D-703F-33E5-4CF821CD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6D696-E133-3C96-76DC-0CD2153D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7FF81-79C9-AF8C-6EC5-4BC486D3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2103F-BFC3-5954-64E1-E7E9E5B6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9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81F26-6B13-20C1-EBBC-154BCFAB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52FA-922A-C836-597C-CE43DCD0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5A52C-7AA7-5772-FF02-0A160CEB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BBED-3B46-5625-73B9-2D729020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14DA-FEA2-07E5-8290-2B99E138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AACCC-7739-44B2-A8DF-1E67CDBD8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92EDF-7A11-A0B9-086D-1D890A3CA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000CE-3ADD-0860-6192-18963D64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E95A3-5C5E-8CC3-0EB8-B2423BB5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DE255-D73E-736F-2A2F-EBCF0978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C4CB0-39C1-68A9-DC9D-DDBF000FB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86296E-9EC1-C404-A274-22628374F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BA9BC-25F0-4BAD-A72E-68FDBFFA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8C3BE-8EBE-3BB3-92D3-74C2B0AB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496DF-5062-9031-C912-DD9C69B8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33FA82-A518-F652-49AA-543F8FED1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20262-E184-0ECF-F5F3-BAACF3B17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BCFC2-39E4-6DFA-8EF6-25C533B43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7FF9-8772-49DB-968A-B40E53259E95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B3FB0-613A-DE67-2287-21F9A4A71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A440-305E-DA8E-C8FD-105E7C615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FC5F-8003-4CE0-A335-9D787D41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ilhouette of a person running&#10;&#10;Description automatically generated">
            <a:extLst>
              <a:ext uri="{FF2B5EF4-FFF2-40B4-BE49-F238E27FC236}">
                <a16:creationId xmlns:a16="http://schemas.microsoft.com/office/drawing/2014/main" id="{37EA4463-DEE1-89B9-5EB1-E7AF004AF6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152" y="-452481"/>
            <a:ext cx="5322014" cy="68909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DD133C0-DA63-EEA4-9B0E-770C445EF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727" y="4412512"/>
            <a:ext cx="11972907" cy="24454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900" dirty="0"/>
              <a:t>Georgeta Vaidean, MD, MPH, PhD</a:t>
            </a:r>
          </a:p>
          <a:p>
            <a:pPr algn="l"/>
            <a:endParaRPr lang="en-US" sz="2900" dirty="0"/>
          </a:p>
          <a:p>
            <a:pPr algn="l"/>
            <a:r>
              <a:rPr lang="en-US" sz="2900" dirty="0"/>
              <a:t>Faculty, Herbert Wertheim College of Medicine, Florida International University, Miami, FL, USA </a:t>
            </a:r>
          </a:p>
          <a:p>
            <a:pPr algn="l"/>
            <a:r>
              <a:rPr lang="en-US" sz="2900" dirty="0"/>
              <a:t>Senior Research Consultant, Lenox Hill Hospital, Cardiovascular Prevention Department, New York,  NY.</a:t>
            </a:r>
          </a:p>
          <a:p>
            <a:pPr algn="l"/>
            <a:r>
              <a:rPr lang="en-US" sz="2900" dirty="0"/>
              <a:t>gvaidean@fiu.edu  X:  @georgeta</a:t>
            </a:r>
          </a:p>
          <a:p>
            <a:pPr algn="l"/>
            <a:r>
              <a:rPr lang="en-US" sz="2900" dirty="0"/>
              <a:t>ELMO Congress, November 2023 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E1C3E6-CB59-538E-7CB2-CE5C713E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27" y="1843795"/>
            <a:ext cx="7380271" cy="994986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Exercise-Cardio-Oncology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91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89ABC2-41D9-0D90-437E-17C2269ECAAC}"/>
              </a:ext>
            </a:extLst>
          </p:cNvPr>
          <p:cNvSpPr txBox="1"/>
          <p:nvPr/>
        </p:nvSpPr>
        <p:spPr>
          <a:xfrm>
            <a:off x="151187" y="311546"/>
            <a:ext cx="1172648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Direct injury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dirty="0"/>
              <a:t>(Cardiotoxicity)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14110-076F-F2A1-1786-4B3B390183CB}"/>
              </a:ext>
            </a:extLst>
          </p:cNvPr>
          <p:cNvSpPr txBox="1"/>
          <p:nvPr/>
        </p:nvSpPr>
        <p:spPr>
          <a:xfrm>
            <a:off x="322637" y="1955601"/>
            <a:ext cx="6268663" cy="40934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000" b="1" i="0" strike="noStrike" baseline="0" dirty="0">
                <a:solidFill>
                  <a:srgbClr val="000000"/>
                </a:solidFill>
              </a:rPr>
              <a:t>Anti </a:t>
            </a:r>
            <a:r>
              <a:rPr lang="en-US" sz="2000" b="1" dirty="0">
                <a:solidFill>
                  <a:srgbClr val="000000"/>
                </a:solidFill>
              </a:rPr>
              <a:t>cancer drugs</a:t>
            </a:r>
          </a:p>
          <a:p>
            <a:pPr algn="l"/>
            <a:endParaRPr lang="en-US" sz="2000" i="0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i="0" strike="noStrike" baseline="0" dirty="0">
                <a:solidFill>
                  <a:srgbClr val="000000"/>
                </a:solidFill>
              </a:rPr>
              <a:t>Anthracyclines </a:t>
            </a:r>
          </a:p>
          <a:p>
            <a:pPr algn="l"/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i="0" strike="noStrike" baseline="0" dirty="0">
                <a:solidFill>
                  <a:srgbClr val="000000"/>
                </a:solidFill>
              </a:rPr>
              <a:t>Others: Cyclophosphamide, Cisplatin, </a:t>
            </a:r>
            <a:r>
              <a:rPr lang="en-US" sz="2000" i="0" strike="noStrike" baseline="0" dirty="0" err="1">
                <a:solidFill>
                  <a:srgbClr val="000000"/>
                </a:solidFill>
              </a:rPr>
              <a:t>Ifosfamide</a:t>
            </a:r>
            <a:r>
              <a:rPr lang="en-US" sz="2000" i="0" strike="noStrike" baseline="0" dirty="0">
                <a:solidFill>
                  <a:srgbClr val="000000"/>
                </a:solidFill>
              </a:rPr>
              <a:t>, </a:t>
            </a:r>
            <a:r>
              <a:rPr lang="en-US" sz="2000" i="0" strike="noStrike" baseline="0" dirty="0" err="1">
                <a:solidFill>
                  <a:srgbClr val="000000"/>
                </a:solidFill>
              </a:rPr>
              <a:t>Taxanes</a:t>
            </a:r>
            <a:r>
              <a:rPr lang="en-US" sz="2000" i="0" strike="noStrike" baseline="0" dirty="0">
                <a:solidFill>
                  <a:srgbClr val="000000"/>
                </a:solidFill>
              </a:rPr>
              <a:t> </a:t>
            </a:r>
          </a:p>
          <a:p>
            <a:pPr algn="l"/>
            <a:endParaRPr lang="en-US" sz="2000" i="0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i="0" strike="noStrike" baseline="0" dirty="0">
                <a:solidFill>
                  <a:srgbClr val="000000"/>
                </a:solidFill>
              </a:rPr>
              <a:t>Immunotherapies, targeted therapies: 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i="0" strike="noStrike" baseline="0" dirty="0">
                <a:solidFill>
                  <a:srgbClr val="000000"/>
                </a:solidFill>
              </a:rPr>
              <a:t>Trastuzumab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	D</a:t>
            </a:r>
            <a:r>
              <a:rPr lang="en-US" sz="2000" i="0" strike="noStrike" baseline="0" dirty="0">
                <a:solidFill>
                  <a:srgbClr val="000000"/>
                </a:solidFill>
              </a:rPr>
              <a:t>rugs targeting </a:t>
            </a:r>
            <a:r>
              <a:rPr lang="en-US" sz="2000" dirty="0">
                <a:solidFill>
                  <a:srgbClr val="000000"/>
                </a:solidFill>
              </a:rPr>
              <a:t>HER2</a:t>
            </a:r>
          </a:p>
          <a:p>
            <a:pPr algn="l"/>
            <a:r>
              <a:rPr lang="en-US" sz="2000" i="0" strike="noStrike" baseline="0" dirty="0">
                <a:solidFill>
                  <a:srgbClr val="000000"/>
                </a:solidFill>
              </a:rPr>
              <a:t>Proteasome inhibitors</a:t>
            </a:r>
          </a:p>
          <a:p>
            <a:pPr algn="l"/>
            <a:endParaRPr lang="en-US" sz="2000" i="0" strike="noStrike" baseline="0" dirty="0">
              <a:solidFill>
                <a:srgbClr val="000000"/>
              </a:solidFill>
            </a:endParaRPr>
          </a:p>
          <a:p>
            <a:pPr algn="l"/>
            <a:endParaRPr lang="en-US" sz="2000" i="0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1" i="0" strike="noStrike" baseline="0" dirty="0">
                <a:solidFill>
                  <a:srgbClr val="000000"/>
                </a:solidFill>
              </a:rPr>
              <a:t>Radiotherapy</a:t>
            </a:r>
            <a:endParaRPr lang="en-US" sz="2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DD6D9-AC81-A721-84FD-B03C3A9C598B}"/>
              </a:ext>
            </a:extLst>
          </p:cNvPr>
          <p:cNvSpPr txBox="1"/>
          <p:nvPr/>
        </p:nvSpPr>
        <p:spPr>
          <a:xfrm>
            <a:off x="7924668" y="2025139"/>
            <a:ext cx="3666489" cy="39543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damage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poptosis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itochondrial dysfunction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xidative stress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ndothelial dysfunction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20A8FB-D724-41AC-3B85-A9419A91B80A}"/>
              </a:ext>
            </a:extLst>
          </p:cNvPr>
          <p:cNvSpPr txBox="1"/>
          <p:nvPr/>
        </p:nvSpPr>
        <p:spPr>
          <a:xfrm>
            <a:off x="151187" y="635425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</a:rPr>
              <a:t>HER2-</a:t>
            </a:r>
            <a:r>
              <a:rPr lang="en-US" sz="1200" i="0" strike="noStrike" baseline="0" dirty="0">
                <a:solidFill>
                  <a:srgbClr val="000000"/>
                </a:solidFill>
              </a:rPr>
              <a:t>human epidermal growth factor receptor 2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D25398D-2EDC-0BF2-0D07-F2ECA56B86DA}"/>
              </a:ext>
            </a:extLst>
          </p:cNvPr>
          <p:cNvSpPr/>
          <p:nvPr/>
        </p:nvSpPr>
        <p:spPr>
          <a:xfrm>
            <a:off x="6715125" y="3676650"/>
            <a:ext cx="1057275" cy="7048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C3CB5-2397-BC22-0ACA-730C4C7A0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00672-7CD1-72B2-BC0A-EE219162D6B9}"/>
              </a:ext>
            </a:extLst>
          </p:cNvPr>
          <p:cNvSpPr txBox="1"/>
          <p:nvPr/>
        </p:nvSpPr>
        <p:spPr>
          <a:xfrm>
            <a:off x="5646827" y="1378535"/>
            <a:ext cx="64594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i="0" u="sng" strike="noStrike" baseline="0" dirty="0"/>
              <a:t>myocardial dysfunction and heart failure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coronary artery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valvular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arrhythmias, QT prolongation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arterial hypertension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thromboembolic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peripheral vascular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stroke</a:t>
            </a:r>
            <a:endParaRPr lang="en-US" sz="2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pulmonary hypertension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/>
              <a:t>pericardial complications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A544F-4395-CF94-F05A-FA557328DE7A}"/>
              </a:ext>
            </a:extLst>
          </p:cNvPr>
          <p:cNvSpPr txBox="1"/>
          <p:nvPr/>
        </p:nvSpPr>
        <p:spPr>
          <a:xfrm>
            <a:off x="641278" y="494079"/>
            <a:ext cx="11360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Cancer treatment –related cardiovascular toxicity </a:t>
            </a:r>
            <a:endParaRPr lang="en-US" sz="3600" b="1" i="0" u="none" strike="noStrike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D8043-4F19-774C-D0BE-4B34594A80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2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00672-7CD1-72B2-BC0A-EE219162D6B9}"/>
              </a:ext>
            </a:extLst>
          </p:cNvPr>
          <p:cNvSpPr txBox="1"/>
          <p:nvPr/>
        </p:nvSpPr>
        <p:spPr>
          <a:xfrm>
            <a:off x="5799227" y="1416635"/>
            <a:ext cx="64594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i="0" u="sng" strike="noStrike" baseline="0" dirty="0">
                <a:solidFill>
                  <a:schemeClr val="bg2">
                    <a:lumMod val="90000"/>
                  </a:schemeClr>
                </a:solidFill>
              </a:rPr>
              <a:t>myocardial dysfunction and heart failure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coronary artery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 valvular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 arrhythmias, QT prolongation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arterial hypertension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thromboembolic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peripheral vascular disease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stroke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pulmonary hypertension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pericardial complications</a:t>
            </a:r>
            <a:endParaRPr lang="en-US" sz="28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A544F-4395-CF94-F05A-FA557328DE7A}"/>
              </a:ext>
            </a:extLst>
          </p:cNvPr>
          <p:cNvSpPr txBox="1"/>
          <p:nvPr/>
        </p:nvSpPr>
        <p:spPr>
          <a:xfrm>
            <a:off x="641278" y="494079"/>
            <a:ext cx="113602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Cancer treatment –related cardiovascular toxicity </a:t>
            </a:r>
            <a:endParaRPr lang="en-US" sz="3600" b="1" i="0" u="none" strike="noStrike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A08A6-8FC6-F3F2-0D6D-364F18F0E22B}"/>
              </a:ext>
            </a:extLst>
          </p:cNvPr>
          <p:cNvSpPr txBox="1"/>
          <p:nvPr/>
        </p:nvSpPr>
        <p:spPr>
          <a:xfrm>
            <a:off x="641278" y="1845260"/>
            <a:ext cx="40296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Risk factors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Prior asymptomatic LV dysfunction (EF &lt; 50%)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Prior coronary /valvular/ hypertensive heart disease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prior cardiotoxicity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age &lt; 18 or &gt; 50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family history of CAD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traditional CVD Risk factors (HTN, DM, hyperlipidemia)</a:t>
            </a:r>
            <a:endParaRPr lang="en-US" sz="24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2F9F05-AF73-0666-A4A1-B91DFBC0C91D}"/>
              </a:ext>
            </a:extLst>
          </p:cNvPr>
          <p:cNvSpPr/>
          <p:nvPr/>
        </p:nvSpPr>
        <p:spPr>
          <a:xfrm>
            <a:off x="4813389" y="3570327"/>
            <a:ext cx="1057275" cy="7048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2148D-50F6-BDE0-8B31-E05B1D385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8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F136-BD92-C032-8026-84FA3AA4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232680"/>
            <a:ext cx="1203788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Incidence of Cancer treatment-induced cardiotoxicities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53CA-AD8D-B383-1416-1D612FF9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85" y="1893207"/>
            <a:ext cx="7443591" cy="4051845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It depends 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Definitions criteria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Diagnostic monitoring and methods</a:t>
            </a:r>
            <a:endParaRPr lang="en-US" sz="20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Study setting and design (</a:t>
            </a:r>
            <a:r>
              <a:rPr lang="en-US" sz="2000" b="0" i="0" u="none" strike="noStrike" baseline="0" dirty="0" err="1">
                <a:solidFill>
                  <a:srgbClr val="000000"/>
                </a:solidFill>
              </a:rPr>
              <a:t>eg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, RCT vs. community cohort study)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Population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Cancer treatments used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Complex interactions,  multimodal/multiagent TX regimens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</a:rPr>
              <a:t>Duration of follow-up  </a:t>
            </a: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</a:rPr>
              <a:t>Variable impact of preexisting CVDRF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F5124-85F2-BC50-8856-A12FC38C32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5851EA23-C506-F118-A9A9-C314FA4AFDDB}"/>
              </a:ext>
            </a:extLst>
          </p:cNvPr>
          <p:cNvSpPr/>
          <p:nvPr/>
        </p:nvSpPr>
        <p:spPr>
          <a:xfrm>
            <a:off x="3526972" y="1579925"/>
            <a:ext cx="4937286" cy="489364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D8C73-1E12-DECA-C778-8E9B64CA26FC}"/>
              </a:ext>
            </a:extLst>
          </p:cNvPr>
          <p:cNvSpPr txBox="1"/>
          <p:nvPr/>
        </p:nvSpPr>
        <p:spPr>
          <a:xfrm>
            <a:off x="0" y="571720"/>
            <a:ext cx="1201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Therapies for preventing  &amp; mitigating cardiotoxicity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0E118-6CFC-6870-57AB-8BCA5587A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8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5851EA23-C506-F118-A9A9-C314FA4AFDDB}"/>
              </a:ext>
            </a:extLst>
          </p:cNvPr>
          <p:cNvSpPr/>
          <p:nvPr/>
        </p:nvSpPr>
        <p:spPr>
          <a:xfrm>
            <a:off x="3526972" y="1579925"/>
            <a:ext cx="4937286" cy="489364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C9E12-C978-556A-8275-D90D2280CA24}"/>
              </a:ext>
            </a:extLst>
          </p:cNvPr>
          <p:cNvSpPr txBox="1"/>
          <p:nvPr/>
        </p:nvSpPr>
        <p:spPr>
          <a:xfrm>
            <a:off x="4339006" y="2460817"/>
            <a:ext cx="3313217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Dexrazoxane… 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b="0" i="0" u="none" strike="noStrike" baseline="0" dirty="0">
                <a:solidFill>
                  <a:srgbClr val="000000"/>
                </a:solidFill>
              </a:rPr>
              <a:t>ACE inhibitors, ARBs, Beta-blockers…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D8C73-1E12-DECA-C778-8E9B64CA26FC}"/>
              </a:ext>
            </a:extLst>
          </p:cNvPr>
          <p:cNvSpPr txBox="1"/>
          <p:nvPr/>
        </p:nvSpPr>
        <p:spPr>
          <a:xfrm>
            <a:off x="0" y="571720"/>
            <a:ext cx="1201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Therapies for preventing  &amp; mitigating cardiotoxicity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0E118-6CFC-6870-57AB-8BCA5587A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402F3C-B44E-DA8D-A28A-D68DF53BD763}"/>
              </a:ext>
            </a:extLst>
          </p:cNvPr>
          <p:cNvSpPr txBox="1"/>
          <p:nvPr/>
        </p:nvSpPr>
        <p:spPr>
          <a:xfrm>
            <a:off x="238539" y="6529183"/>
            <a:ext cx="1749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u="none" strike="noStrike" baseline="0" dirty="0"/>
              <a:t>Cancers 2022</a:t>
            </a:r>
            <a:r>
              <a:rPr lang="en-US" sz="1200" b="0" i="0" u="none" strike="noStrike" baseline="0" dirty="0"/>
              <a:t>, 14, 2288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39360D-6A6D-9916-59B2-EAD351B62A37}"/>
              </a:ext>
            </a:extLst>
          </p:cNvPr>
          <p:cNvSpPr txBox="1"/>
          <p:nvPr/>
        </p:nvSpPr>
        <p:spPr>
          <a:xfrm>
            <a:off x="7783363" y="478525"/>
            <a:ext cx="4131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/>
              <a:t>Anthracycline-induced cardiotoxicity mechanisms </a:t>
            </a:r>
            <a:endParaRPr lang="en-US" sz="2800" b="1" dirty="0"/>
          </a:p>
        </p:txBody>
      </p:sp>
      <p:pic>
        <p:nvPicPr>
          <p:cNvPr id="3" name="Picture 2" descr="A diagram of a heart failure&#10;&#10;Description automatically generated">
            <a:extLst>
              <a:ext uri="{FF2B5EF4-FFF2-40B4-BE49-F238E27FC236}">
                <a16:creationId xmlns:a16="http://schemas.microsoft.com/office/drawing/2014/main" id="{0B3A8BDA-1FDD-AFFD-0F62-76DE40383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13"/>
            <a:ext cx="7783363" cy="64849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B112B7-7810-FD0D-DB7E-FB626FCE879F}"/>
              </a:ext>
            </a:extLst>
          </p:cNvPr>
          <p:cNvSpPr txBox="1"/>
          <p:nvPr/>
        </p:nvSpPr>
        <p:spPr>
          <a:xfrm>
            <a:off x="7889380" y="2272747"/>
            <a:ext cx="43026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Ca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rdiotoxicity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 - a continuous phenomenon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HF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on a spectrum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- dose- and schedule-dependent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D00A6-1F18-BA75-37B7-6FEDC29EC7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687" y="6428539"/>
            <a:ext cx="1156840" cy="3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0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2132A-24E4-9F49-7E7D-B83BD801F0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2" y="1011180"/>
            <a:ext cx="9957625" cy="5669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63DA38-1C1C-6F96-53F8-7BDF04A0F19F}"/>
              </a:ext>
            </a:extLst>
          </p:cNvPr>
          <p:cNvSpPr txBox="1"/>
          <p:nvPr/>
        </p:nvSpPr>
        <p:spPr>
          <a:xfrm>
            <a:off x="108916" y="652671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/>
              <a:t>Life 2022, 12, 1006. https://doi.org/10.3390/life12071006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695057-D8B9-4A3E-05A8-7B2239527DCB}"/>
              </a:ext>
            </a:extLst>
          </p:cNvPr>
          <p:cNvSpPr txBox="1"/>
          <p:nvPr/>
        </p:nvSpPr>
        <p:spPr>
          <a:xfrm>
            <a:off x="174970" y="395626"/>
            <a:ext cx="11842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</a:t>
            </a:r>
            <a:r>
              <a:rPr lang="en-US" sz="2400" b="1" i="0" u="none" strike="noStrike" baseline="0" dirty="0"/>
              <a:t>ardiotoxicity mechanisms potentially positively affected by physical activity &amp; exercise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AFEDE-FAEC-6574-2A8B-AAAD73ECE8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2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0ACC63EB-8037-2C57-2459-C7A9BC0D3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730" y="4434123"/>
            <a:ext cx="1082718" cy="2423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A01D27-EEC2-126B-41D0-B79012013203}"/>
              </a:ext>
            </a:extLst>
          </p:cNvPr>
          <p:cNvSpPr txBox="1"/>
          <p:nvPr/>
        </p:nvSpPr>
        <p:spPr>
          <a:xfrm>
            <a:off x="107699" y="1936801"/>
            <a:ext cx="3666489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Baseline CVDRF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HTN, DM, Dyslipidemia, Obesity, Smoking, Sedentary life, Sleep, Stress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1DD2F-E489-C776-BA24-37F3721513B9}"/>
              </a:ext>
            </a:extLst>
          </p:cNvPr>
          <p:cNvSpPr txBox="1"/>
          <p:nvPr/>
        </p:nvSpPr>
        <p:spPr>
          <a:xfrm>
            <a:off x="3948429" y="1983711"/>
            <a:ext cx="3666489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Direct injury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(Cardiotoxicity) 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2FC4D-7A11-FBAE-5FF9-126B831548EE}"/>
              </a:ext>
            </a:extLst>
          </p:cNvPr>
          <p:cNvSpPr txBox="1"/>
          <p:nvPr/>
        </p:nvSpPr>
        <p:spPr>
          <a:xfrm>
            <a:off x="7789159" y="1936801"/>
            <a:ext cx="3666490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Indirect injury</a:t>
            </a:r>
            <a:endParaRPr lang="en-US" sz="3200" dirty="0"/>
          </a:p>
          <a:p>
            <a:pPr algn="ctr"/>
            <a:r>
              <a:rPr lang="en-US" dirty="0"/>
              <a:t>Pulmonary, </a:t>
            </a:r>
            <a:r>
              <a:rPr lang="en-US" dirty="0" err="1"/>
              <a:t>hema</a:t>
            </a:r>
            <a:r>
              <a:rPr lang="en-US" dirty="0"/>
              <a:t>, MSK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O2 cascade</a:t>
            </a:r>
          </a:p>
          <a:p>
            <a:pPr algn="ctr"/>
            <a:r>
              <a:rPr lang="en-US" dirty="0"/>
              <a:t>Poor nutrition, frailty, deconditioning low adherence, psycho-social factors 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B0CDB1E1-98C9-0BEA-6589-E0384A6A37F9}"/>
              </a:ext>
            </a:extLst>
          </p:cNvPr>
          <p:cNvSpPr/>
          <p:nvPr/>
        </p:nvSpPr>
        <p:spPr>
          <a:xfrm>
            <a:off x="5781674" y="5102860"/>
            <a:ext cx="314325" cy="28575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1F5F4-3291-BD8A-B2A2-341E7A14B487}"/>
              </a:ext>
            </a:extLst>
          </p:cNvPr>
          <p:cNvSpPr txBox="1"/>
          <p:nvPr/>
        </p:nvSpPr>
        <p:spPr>
          <a:xfrm>
            <a:off x="770488" y="724526"/>
            <a:ext cx="103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 Triple Threat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13BD2-2CF5-A3C7-BB0C-00580B19B6E8}"/>
              </a:ext>
            </a:extLst>
          </p:cNvPr>
          <p:cNvCxnSpPr/>
          <p:nvPr/>
        </p:nvCxnSpPr>
        <p:spPr>
          <a:xfrm>
            <a:off x="2272102" y="3733850"/>
            <a:ext cx="2395331" cy="11628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01805E-F34B-95CA-A8FE-CA3A1C351861}"/>
              </a:ext>
            </a:extLst>
          </p:cNvPr>
          <p:cNvCxnSpPr>
            <a:cxnSpLocks/>
          </p:cNvCxnSpPr>
          <p:nvPr/>
        </p:nvCxnSpPr>
        <p:spPr>
          <a:xfrm>
            <a:off x="5800089" y="3549221"/>
            <a:ext cx="0" cy="8849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1E2924-9EB5-03FE-8815-3947211EC94E}"/>
              </a:ext>
            </a:extLst>
          </p:cNvPr>
          <p:cNvCxnSpPr>
            <a:cxnSpLocks/>
          </p:cNvCxnSpPr>
          <p:nvPr/>
        </p:nvCxnSpPr>
        <p:spPr>
          <a:xfrm flipH="1">
            <a:off x="6633124" y="3586286"/>
            <a:ext cx="2218558" cy="14580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5A400B-B84C-66CD-1F06-DE522679E8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2713D5-B911-5DBF-8925-D93A3104B66D}"/>
              </a:ext>
            </a:extLst>
          </p:cNvPr>
          <p:cNvSpPr txBox="1"/>
          <p:nvPr/>
        </p:nvSpPr>
        <p:spPr>
          <a:xfrm>
            <a:off x="9731472" y="3305696"/>
            <a:ext cx="23953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Cancer relapse risk</a:t>
            </a:r>
          </a:p>
          <a:p>
            <a:r>
              <a:rPr lang="en-US" dirty="0"/>
              <a:t>Pulmonary function </a:t>
            </a:r>
          </a:p>
          <a:p>
            <a:r>
              <a:rPr lang="en-US" dirty="0"/>
              <a:t>Weight control </a:t>
            </a:r>
          </a:p>
          <a:p>
            <a:r>
              <a:rPr lang="en-US" dirty="0"/>
              <a:t>Cognitive function </a:t>
            </a:r>
          </a:p>
          <a:p>
            <a:r>
              <a:rPr lang="en-US" dirty="0"/>
              <a:t>Lymphedema</a:t>
            </a:r>
          </a:p>
          <a:p>
            <a:r>
              <a:rPr lang="en-US" dirty="0" err="1"/>
              <a:t>Astenia</a:t>
            </a:r>
            <a:endParaRPr lang="en-US" dirty="0"/>
          </a:p>
          <a:p>
            <a:r>
              <a:rPr lang="en-US" dirty="0"/>
              <a:t>Nausea </a:t>
            </a:r>
          </a:p>
          <a:p>
            <a:r>
              <a:rPr lang="en-US" dirty="0"/>
              <a:t>QoL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270C9-7210-0F2D-0306-0A06A121F64F}"/>
              </a:ext>
            </a:extLst>
          </p:cNvPr>
          <p:cNvSpPr txBox="1"/>
          <p:nvPr/>
        </p:nvSpPr>
        <p:spPr>
          <a:xfrm>
            <a:off x="2452457" y="3771490"/>
            <a:ext cx="6695264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Exercise Potential Protection </a:t>
            </a:r>
          </a:p>
        </p:txBody>
      </p:sp>
    </p:spTree>
    <p:extLst>
      <p:ext uri="{BB962C8B-B14F-4D97-AF65-F5344CB8AC3E}">
        <p14:creationId xmlns:p14="http://schemas.microsoft.com/office/powerpoint/2010/main" val="33920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170FFF0-772D-5681-B382-C5C2CE88AEC0}"/>
              </a:ext>
            </a:extLst>
          </p:cNvPr>
          <p:cNvSpPr/>
          <p:nvPr/>
        </p:nvSpPr>
        <p:spPr>
          <a:xfrm>
            <a:off x="675641" y="1757295"/>
            <a:ext cx="4846320" cy="4750971"/>
          </a:xfrm>
          <a:prstGeom prst="ellipse">
            <a:avLst/>
          </a:prstGeom>
          <a:solidFill>
            <a:srgbClr val="F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737D6-1FD0-C47F-D179-FE56AEB105D5}"/>
              </a:ext>
            </a:extLst>
          </p:cNvPr>
          <p:cNvSpPr txBox="1"/>
          <p:nvPr/>
        </p:nvSpPr>
        <p:spPr>
          <a:xfrm>
            <a:off x="1513668" y="2869029"/>
            <a:ext cx="387096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AHA- 1</a:t>
            </a:r>
            <a:r>
              <a:rPr lang="en-US" sz="2400" b="1" baseline="30000" dirty="0"/>
              <a:t>st</a:t>
            </a:r>
            <a:r>
              <a:rPr lang="en-US" sz="2400" b="1" dirty="0"/>
              <a:t>  </a:t>
            </a:r>
            <a:r>
              <a:rPr lang="fr-FR" sz="2400" b="1" i="0" u="none" strike="noStrike" baseline="0" dirty="0" err="1"/>
              <a:t>exercise</a:t>
            </a:r>
            <a:r>
              <a:rPr lang="fr-FR" sz="2400" b="1" i="0" u="none" strike="noStrike" baseline="0" dirty="0"/>
              <a:t> guidelines for </a:t>
            </a:r>
            <a:r>
              <a:rPr lang="fr-FR" sz="2400" b="1" i="0" u="none" strike="noStrike" baseline="0" dirty="0" err="1"/>
              <a:t>cardiac</a:t>
            </a:r>
            <a:r>
              <a:rPr lang="fr-FR" sz="2400" b="1" i="0" u="none" strike="noStrike" baseline="0" dirty="0"/>
              <a:t> </a:t>
            </a:r>
            <a:r>
              <a:rPr lang="fr-FR" sz="2400" b="1" i="0" u="none" strike="noStrike" baseline="0" dirty="0" err="1"/>
              <a:t>exercise</a:t>
            </a:r>
            <a:r>
              <a:rPr lang="fr-FR" sz="2400" b="1" i="0" u="none" strike="noStrike" baseline="0" dirty="0"/>
              <a:t> </a:t>
            </a:r>
            <a:r>
              <a:rPr lang="fr-FR" sz="2400" b="1" i="0" u="none" strike="noStrike" baseline="0" dirty="0" err="1"/>
              <a:t>rehabilitation</a:t>
            </a:r>
            <a:r>
              <a:rPr lang="fr-FR" sz="2400" b="1" i="0" u="none" strike="noStrike" baseline="0" dirty="0"/>
              <a:t>  </a:t>
            </a:r>
            <a:r>
              <a:rPr lang="en-US" sz="2400" b="1" i="0" u="none" strike="noStrike" baseline="0" dirty="0"/>
              <a:t>in 1975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Evidence - strong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Implementation – +/- OK 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E34C4-48DC-5A0E-BF53-11016D4E65C6}"/>
              </a:ext>
            </a:extLst>
          </p:cNvPr>
          <p:cNvSpPr txBox="1"/>
          <p:nvPr/>
        </p:nvSpPr>
        <p:spPr>
          <a:xfrm>
            <a:off x="205645" y="1264478"/>
            <a:ext cx="597481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</a:rPr>
              <a:t>Exercise training in non-cancer settings </a:t>
            </a:r>
            <a:endParaRPr lang="en-US" sz="2800" b="1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CC9584-4FD2-5975-6379-9D2CCAAD4867}"/>
              </a:ext>
            </a:extLst>
          </p:cNvPr>
          <p:cNvSpPr/>
          <p:nvPr/>
        </p:nvSpPr>
        <p:spPr>
          <a:xfrm>
            <a:off x="7814074" y="2869029"/>
            <a:ext cx="2580640" cy="2384584"/>
          </a:xfrm>
          <a:prstGeom prst="ellipse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78FB4-AB87-4F2A-A5A8-6F8F3D5667F5}"/>
              </a:ext>
            </a:extLst>
          </p:cNvPr>
          <p:cNvSpPr txBox="1"/>
          <p:nvPr/>
        </p:nvSpPr>
        <p:spPr>
          <a:xfrm>
            <a:off x="7154707" y="1419890"/>
            <a:ext cx="51612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</a:rPr>
              <a:t>Exercise training in cancer settings </a:t>
            </a:r>
            <a:endParaRPr lang="en-US" sz="2400" b="1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FDD7C-03C4-91DB-E665-40C1766C03EF}"/>
              </a:ext>
            </a:extLst>
          </p:cNvPr>
          <p:cNvSpPr txBox="1"/>
          <p:nvPr/>
        </p:nvSpPr>
        <p:spPr>
          <a:xfrm>
            <a:off x="8321040" y="3086006"/>
            <a:ext cx="387096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New +/-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Evidence – poor/emerging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Implementation – poor 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34CB6-5E67-60F8-E82D-5571881510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5FC8DD-487C-BB94-B8D7-41A6EEE3149C}"/>
              </a:ext>
            </a:extLst>
          </p:cNvPr>
          <p:cNvSpPr txBox="1"/>
          <p:nvPr/>
        </p:nvSpPr>
        <p:spPr>
          <a:xfrm>
            <a:off x="927652" y="179408"/>
            <a:ext cx="103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Evidence and Implementation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3CF395-0054-43CE-505D-279FD9CD4349}"/>
              </a:ext>
            </a:extLst>
          </p:cNvPr>
          <p:cNvSpPr/>
          <p:nvPr/>
        </p:nvSpPr>
        <p:spPr>
          <a:xfrm>
            <a:off x="6962660" y="1222872"/>
            <a:ext cx="5023694" cy="54557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3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B5260C-A6C0-AD95-5E33-80358F7C294D}"/>
              </a:ext>
            </a:extLst>
          </p:cNvPr>
          <p:cNvSpPr txBox="1">
            <a:spLocks/>
          </p:cNvSpPr>
          <p:nvPr/>
        </p:nvSpPr>
        <p:spPr>
          <a:xfrm>
            <a:off x="906614" y="1775637"/>
            <a:ext cx="10378771" cy="1760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Exercise in </a:t>
            </a:r>
          </a:p>
          <a:p>
            <a:r>
              <a:rPr lang="en-US" sz="3600" dirty="0">
                <a:latin typeface="+mn-lt"/>
              </a:rPr>
              <a:t>Breast Cancer patients treated with Cardiotoxic agents</a:t>
            </a:r>
          </a:p>
          <a:p>
            <a:endParaRPr 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8B6C41-A4C1-F5EE-3663-BAD3DE01E70F}"/>
              </a:ext>
            </a:extLst>
          </p:cNvPr>
          <p:cNvSpPr txBox="1"/>
          <p:nvPr/>
        </p:nvSpPr>
        <p:spPr>
          <a:xfrm>
            <a:off x="2211572" y="4041499"/>
            <a:ext cx="80196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A brief look at the evidence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and </a:t>
            </a:r>
          </a:p>
          <a:p>
            <a:pPr algn="ctr"/>
            <a:r>
              <a:rPr lang="en-US" sz="2800" dirty="0"/>
              <a:t>the role of the Lifestyle Medicine practitioner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657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170FFF0-772D-5681-B382-C5C2CE88AEC0}"/>
              </a:ext>
            </a:extLst>
          </p:cNvPr>
          <p:cNvSpPr/>
          <p:nvPr/>
        </p:nvSpPr>
        <p:spPr>
          <a:xfrm>
            <a:off x="675641" y="1757295"/>
            <a:ext cx="4846320" cy="4750971"/>
          </a:xfrm>
          <a:prstGeom prst="ellipse">
            <a:avLst/>
          </a:prstGeom>
          <a:solidFill>
            <a:srgbClr val="FF8F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737D6-1FD0-C47F-D179-FE56AEB105D5}"/>
              </a:ext>
            </a:extLst>
          </p:cNvPr>
          <p:cNvSpPr txBox="1"/>
          <p:nvPr/>
        </p:nvSpPr>
        <p:spPr>
          <a:xfrm>
            <a:off x="1513668" y="2869029"/>
            <a:ext cx="387096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AHA- 1</a:t>
            </a:r>
            <a:r>
              <a:rPr lang="en-US" sz="2400" b="1" baseline="30000" dirty="0"/>
              <a:t>st</a:t>
            </a:r>
            <a:r>
              <a:rPr lang="en-US" sz="2400" b="1" dirty="0"/>
              <a:t>  </a:t>
            </a:r>
            <a:r>
              <a:rPr lang="fr-FR" sz="2400" b="1" i="0" u="none" strike="noStrike" baseline="0" dirty="0" err="1"/>
              <a:t>exercise</a:t>
            </a:r>
            <a:r>
              <a:rPr lang="fr-FR" sz="2400" b="1" i="0" u="none" strike="noStrike" baseline="0" dirty="0"/>
              <a:t> guidelines for </a:t>
            </a:r>
            <a:r>
              <a:rPr lang="fr-FR" sz="2400" b="1" i="0" u="none" strike="noStrike" baseline="0" dirty="0" err="1"/>
              <a:t>cardiac</a:t>
            </a:r>
            <a:r>
              <a:rPr lang="fr-FR" sz="2400" b="1" i="0" u="none" strike="noStrike" baseline="0" dirty="0"/>
              <a:t> </a:t>
            </a:r>
            <a:r>
              <a:rPr lang="fr-FR" sz="2400" b="1" i="0" u="none" strike="noStrike" baseline="0" dirty="0" err="1"/>
              <a:t>exercise</a:t>
            </a:r>
            <a:r>
              <a:rPr lang="fr-FR" sz="2400" b="1" i="0" u="none" strike="noStrike" baseline="0" dirty="0"/>
              <a:t> </a:t>
            </a:r>
            <a:r>
              <a:rPr lang="fr-FR" sz="2400" b="1" i="0" u="none" strike="noStrike" baseline="0" dirty="0" err="1"/>
              <a:t>rehabilitation</a:t>
            </a:r>
            <a:r>
              <a:rPr lang="fr-FR" sz="2400" b="1" i="0" u="none" strike="noStrike" baseline="0" dirty="0"/>
              <a:t>  </a:t>
            </a:r>
            <a:r>
              <a:rPr lang="en-US" sz="2400" b="1" i="0" u="none" strike="noStrike" baseline="0" dirty="0"/>
              <a:t>in 1975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Evidence - strong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Implementation – +/- OK 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E34C4-48DC-5A0E-BF53-11016D4E65C6}"/>
              </a:ext>
            </a:extLst>
          </p:cNvPr>
          <p:cNvSpPr txBox="1"/>
          <p:nvPr/>
        </p:nvSpPr>
        <p:spPr>
          <a:xfrm>
            <a:off x="253756" y="1295256"/>
            <a:ext cx="615188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</a:rPr>
              <a:t>Exercise training in non-cancer settings </a:t>
            </a:r>
            <a:endParaRPr lang="en-US" sz="2800" b="1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CC9584-4FD2-5975-6379-9D2CCAAD4867}"/>
              </a:ext>
            </a:extLst>
          </p:cNvPr>
          <p:cNvSpPr/>
          <p:nvPr/>
        </p:nvSpPr>
        <p:spPr>
          <a:xfrm>
            <a:off x="7814074" y="2869029"/>
            <a:ext cx="2580640" cy="2384584"/>
          </a:xfrm>
          <a:prstGeom prst="ellipse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78FB4-AB87-4F2A-A5A8-6F8F3D5667F5}"/>
              </a:ext>
            </a:extLst>
          </p:cNvPr>
          <p:cNvSpPr txBox="1"/>
          <p:nvPr/>
        </p:nvSpPr>
        <p:spPr>
          <a:xfrm>
            <a:off x="6816640" y="1311316"/>
            <a:ext cx="53753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0000"/>
                </a:solidFill>
              </a:rPr>
              <a:t>Exercise training in cancer settings </a:t>
            </a:r>
            <a:endParaRPr lang="en-US" sz="2800" b="1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FDD7C-03C4-91DB-E665-40C1766C03EF}"/>
              </a:ext>
            </a:extLst>
          </p:cNvPr>
          <p:cNvSpPr txBox="1"/>
          <p:nvPr/>
        </p:nvSpPr>
        <p:spPr>
          <a:xfrm>
            <a:off x="8321040" y="3086006"/>
            <a:ext cx="387096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New +/-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Evidence – poor/emerging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/>
              <a:t>Implementation – poor 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934CB6-5E67-60F8-E82D-5571881510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5FC8DD-487C-BB94-B8D7-41A6EEE3149C}"/>
              </a:ext>
            </a:extLst>
          </p:cNvPr>
          <p:cNvSpPr txBox="1"/>
          <p:nvPr/>
        </p:nvSpPr>
        <p:spPr>
          <a:xfrm>
            <a:off x="927652" y="179408"/>
            <a:ext cx="103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Evidence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72043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45302-0914-5AC4-A26E-9EA8E934F7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5" y="2069409"/>
            <a:ext cx="11864869" cy="924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19085-5836-CFDA-3378-D47A0B237294}"/>
              </a:ext>
            </a:extLst>
          </p:cNvPr>
          <p:cNvSpPr txBox="1"/>
          <p:nvPr/>
        </p:nvSpPr>
        <p:spPr>
          <a:xfrm>
            <a:off x="335279" y="823709"/>
            <a:ext cx="1168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/>
              <a:t>Cardio-Oncology Rehabilitation across the cancer care spectrum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0866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45302-0914-5AC4-A26E-9EA8E934F7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5" y="2069409"/>
            <a:ext cx="11864869" cy="924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19085-5836-CFDA-3378-D47A0B237294}"/>
              </a:ext>
            </a:extLst>
          </p:cNvPr>
          <p:cNvSpPr txBox="1"/>
          <p:nvPr/>
        </p:nvSpPr>
        <p:spPr>
          <a:xfrm>
            <a:off x="335279" y="823709"/>
            <a:ext cx="1168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/>
              <a:t>Cardio-Oncology Rehabilitation across the cancer care spectrum 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61949-AD17-422A-0272-CD0A9B922450}"/>
              </a:ext>
            </a:extLst>
          </p:cNvPr>
          <p:cNvSpPr txBox="1"/>
          <p:nvPr/>
        </p:nvSpPr>
        <p:spPr>
          <a:xfrm>
            <a:off x="3454400" y="4315452"/>
            <a:ext cx="272288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/>
              <a:t>Acute</a:t>
            </a:r>
          </a:p>
          <a:p>
            <a:pPr algn="ctr"/>
            <a:r>
              <a:rPr lang="en-US" sz="2000" b="0" i="0" u="none" strike="noStrike" baseline="0" dirty="0"/>
              <a:t>(~ within 2 weeks of TX)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34F2E-4EED-5496-432A-E97BCCA1E53E}"/>
              </a:ext>
            </a:extLst>
          </p:cNvPr>
          <p:cNvSpPr txBox="1"/>
          <p:nvPr/>
        </p:nvSpPr>
        <p:spPr>
          <a:xfrm>
            <a:off x="6391645" y="4286246"/>
            <a:ext cx="2998735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/>
              <a:t>Early</a:t>
            </a:r>
          </a:p>
          <a:p>
            <a:pPr algn="l"/>
            <a:r>
              <a:rPr lang="en-US" sz="2000" b="0" i="0" u="none" strike="noStrike" baseline="0" dirty="0"/>
              <a:t> (~ 2 weeks -1 year of  TX)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45DFE0-3A84-921A-9E91-B32A04918E9F}"/>
              </a:ext>
            </a:extLst>
          </p:cNvPr>
          <p:cNvSpPr txBox="1"/>
          <p:nvPr/>
        </p:nvSpPr>
        <p:spPr>
          <a:xfrm>
            <a:off x="9706345" y="4369748"/>
            <a:ext cx="230277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La</a:t>
            </a:r>
            <a:r>
              <a:rPr lang="en-US" sz="2000" b="0" i="0" u="none" strike="noStrike" baseline="0" dirty="0"/>
              <a:t>te </a:t>
            </a:r>
          </a:p>
          <a:p>
            <a:pPr algn="ctr"/>
            <a:r>
              <a:rPr lang="en-US" sz="2000" b="0" i="0" u="none" strike="noStrike" baseline="0" dirty="0"/>
              <a:t>(~ &gt;1-year post TX)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6D4A5-0ECB-6ADE-0C22-41BE065E3D56}"/>
              </a:ext>
            </a:extLst>
          </p:cNvPr>
          <p:cNvSpPr txBox="1"/>
          <p:nvPr/>
        </p:nvSpPr>
        <p:spPr>
          <a:xfrm>
            <a:off x="6391645" y="3374110"/>
            <a:ext cx="2417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Cardiotoxicities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D215BA-FDA1-B6CE-E16E-51446C38DAC1}"/>
              </a:ext>
            </a:extLst>
          </p:cNvPr>
          <p:cNvCxnSpPr/>
          <p:nvPr/>
        </p:nvCxnSpPr>
        <p:spPr>
          <a:xfrm>
            <a:off x="4419600" y="3934944"/>
            <a:ext cx="6278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5B35BD-DF98-1BD7-3322-9D7C502AB786}"/>
              </a:ext>
            </a:extLst>
          </p:cNvPr>
          <p:cNvCxnSpPr/>
          <p:nvPr/>
        </p:nvCxnSpPr>
        <p:spPr>
          <a:xfrm>
            <a:off x="4378960" y="3934944"/>
            <a:ext cx="0" cy="380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15B848-F647-DB2F-E345-A060C39716FF}"/>
              </a:ext>
            </a:extLst>
          </p:cNvPr>
          <p:cNvCxnSpPr/>
          <p:nvPr/>
        </p:nvCxnSpPr>
        <p:spPr>
          <a:xfrm>
            <a:off x="7762240" y="3905738"/>
            <a:ext cx="0" cy="380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45CE37-EA6D-2754-A3E7-476959D5924B}"/>
              </a:ext>
            </a:extLst>
          </p:cNvPr>
          <p:cNvCxnSpPr/>
          <p:nvPr/>
        </p:nvCxnSpPr>
        <p:spPr>
          <a:xfrm>
            <a:off x="10708640" y="3955502"/>
            <a:ext cx="0" cy="3805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A8ED6AF-0D8A-8D11-2917-B725FF3AAD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5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6221B-8C74-BA4A-11AB-FBFC822F77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1166760"/>
            <a:ext cx="7178235" cy="5352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E736E-6BF7-7EBC-4F08-40F9FA2E3DD9}"/>
              </a:ext>
            </a:extLst>
          </p:cNvPr>
          <p:cNvSpPr txBox="1"/>
          <p:nvPr/>
        </p:nvSpPr>
        <p:spPr>
          <a:xfrm>
            <a:off x="333375" y="398961"/>
            <a:ext cx="11409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</a:t>
            </a:r>
            <a:r>
              <a:rPr lang="en-US" sz="3200" b="0" i="0" u="none" strike="noStrike" baseline="0" dirty="0"/>
              <a:t>ardiotoxicity is a dynamic variable over the therapy continuum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C677B-E281-FC55-307B-6347A7A74840}"/>
              </a:ext>
            </a:extLst>
          </p:cNvPr>
          <p:cNvSpPr txBox="1"/>
          <p:nvPr/>
        </p:nvSpPr>
        <p:spPr>
          <a:xfrm>
            <a:off x="7131443" y="5106465"/>
            <a:ext cx="50605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chemeClr val="accent5"/>
                </a:solidFill>
              </a:rPr>
              <a:t>CTR-CVT risk changes during and after treatment according</a:t>
            </a:r>
          </a:p>
          <a:p>
            <a:pPr algn="l"/>
            <a:r>
              <a:rPr lang="en-US" sz="1600" b="0" i="0" u="none" strike="noStrike" baseline="0" dirty="0">
                <a:solidFill>
                  <a:schemeClr val="accent5"/>
                </a:solidFill>
              </a:rPr>
              <a:t>to type, dose, frequency, and duration of  treatment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467562-69DE-7932-D178-98A1E7D1FD89}"/>
              </a:ext>
            </a:extLst>
          </p:cNvPr>
          <p:cNvSpPr txBox="1"/>
          <p:nvPr/>
        </p:nvSpPr>
        <p:spPr>
          <a:xfrm>
            <a:off x="7131443" y="3817087"/>
            <a:ext cx="4831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7030A0"/>
                </a:solidFill>
              </a:rPr>
              <a:t>Pre-existing CVRF, CVD, previous cancer TX may increase the magnitude of acute and long-term CV toxicity risk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8973D-2248-88E4-DC01-9E03F0AFD0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97E8B0-302E-0DE4-15C0-0FD0AF1CA298}"/>
              </a:ext>
            </a:extLst>
          </p:cNvPr>
          <p:cNvSpPr txBox="1"/>
          <p:nvPr/>
        </p:nvSpPr>
        <p:spPr>
          <a:xfrm>
            <a:off x="68172" y="6518953"/>
            <a:ext cx="61060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/>
              <a:t>European Heart Journal (2022) 43, 4229–4361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37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089152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Current evidence- Primary prevention: </a:t>
            </a:r>
            <a:r>
              <a:rPr lang="en-US" sz="3600" b="1" i="0" u="none" strike="noStrike" baseline="0" dirty="0">
                <a:latin typeface="+mn-lt"/>
              </a:rPr>
              <a:t>to prevent the development of treatment induced cardiotoxicities</a:t>
            </a:r>
            <a:r>
              <a:rPr lang="en-US" sz="3600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0" u="none" strike="noStrike" baseline="0" dirty="0"/>
              <a:t>Cardiorespiratory fitness </a:t>
            </a:r>
            <a:r>
              <a:rPr lang="en-US" sz="1200" i="0" u="none" strike="noStrike" baseline="30000" dirty="0"/>
              <a:t>#</a:t>
            </a:r>
          </a:p>
          <a:p>
            <a:r>
              <a:rPr lang="en-US" sz="2200" b="0" i="0" u="none" strike="noStrike" baseline="0" dirty="0"/>
              <a:t>aerobic exercise </a:t>
            </a:r>
            <a:r>
              <a:rPr lang="en-US" sz="22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n-US" sz="2200" b="0" i="0" u="none" strike="noStrike" baseline="0" dirty="0"/>
              <a:t>5.6 mL/kg/min increase in VO2peak</a:t>
            </a:r>
          </a:p>
          <a:p>
            <a:pPr lvl="1"/>
            <a:r>
              <a:rPr lang="en-US" sz="2200" b="0" i="0" u="none" strike="noStrike" baseline="0" dirty="0"/>
              <a:t>MA, not all RCTs </a:t>
            </a:r>
          </a:p>
          <a:p>
            <a:r>
              <a:rPr lang="en-US" sz="2200" b="0" i="0" u="none" strike="noStrike" baseline="0" dirty="0"/>
              <a:t>attenuation of Tx- induced declines in VO2peak</a:t>
            </a:r>
          </a:p>
          <a:p>
            <a:r>
              <a:rPr lang="en-US" sz="2200" dirty="0"/>
              <a:t>Benefit in early Tx</a:t>
            </a:r>
          </a:p>
          <a:p>
            <a:r>
              <a:rPr lang="en-US" sz="2200" b="0" i="0" u="none" strike="noStrike" baseline="0" dirty="0"/>
              <a:t>attenuation of significant VO2peak decline may be related to exercise volume, irrespective of mode</a:t>
            </a:r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Support Care Cancer. 2022;30:10323–10334; Circulation. 2023;147:532–545. Med Sci Sports </a:t>
            </a:r>
            <a:r>
              <a:rPr lang="en-US" sz="1100" b="0" i="0" u="none" strike="noStrike" baseline="0" dirty="0" err="1"/>
              <a:t>Exerc</a:t>
            </a:r>
            <a:r>
              <a:rPr lang="en-US" sz="1100" b="0" i="0" u="none" strike="noStrike" baseline="0" dirty="0"/>
              <a:t>. 2019;51:1573–1581.;  Ann Phys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Med. 2022;65:101485.; </a:t>
            </a:r>
            <a:r>
              <a:rPr lang="en-US" sz="1100" dirty="0" err="1"/>
              <a:t>Eur</a:t>
            </a:r>
            <a:r>
              <a:rPr lang="en-US" sz="1100" dirty="0"/>
              <a:t> Heart J . 2023 Feb 21:ehad085 ;   </a:t>
            </a:r>
            <a:r>
              <a:rPr lang="en-US" sz="1100" b="0" i="0" u="none" strike="noStrike" baseline="0" dirty="0"/>
              <a:t>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. 2022;4:491–503</a:t>
            </a:r>
          </a:p>
          <a:p>
            <a:pPr>
              <a:defRPr/>
            </a:pPr>
            <a:r>
              <a:rPr lang="en-US" sz="1100" b="0" i="0" u="none" strike="noStrike" baseline="0" dirty="0"/>
              <a:t>* Support Care Cancer. 2022;30:10323–10334; Circulation. 2023;147:532–545.</a:t>
            </a:r>
          </a:p>
          <a:p>
            <a:pPr>
              <a:defRPr/>
            </a:pPr>
            <a:r>
              <a:rPr lang="en-US" sz="1100" b="0" i="0" u="none" strike="noStrike" baseline="0" dirty="0"/>
              <a:t>## </a:t>
            </a:r>
            <a:r>
              <a:rPr lang="en-US" sz="1100" b="0" i="0" u="none" strike="noStrike" baseline="0" dirty="0" err="1"/>
              <a:t>Cardiooncology</a:t>
            </a:r>
            <a:r>
              <a:rPr lang="en-US" sz="1100" b="0" i="0" u="none" strike="noStrike" baseline="0" dirty="0"/>
              <a:t>. 2021;7:7.;  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  <a:endParaRPr lang="en-US" sz="11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en-US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88431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089152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Current evidence- Primary prevention: </a:t>
            </a:r>
            <a:r>
              <a:rPr lang="en-US" sz="3600" b="1" i="0" u="none" strike="noStrike" baseline="0" dirty="0">
                <a:latin typeface="+mn-lt"/>
              </a:rPr>
              <a:t>to prevent the development of treatment induced cardiotoxicities</a:t>
            </a:r>
            <a:r>
              <a:rPr lang="en-US" sz="3600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Cardiorespiratory fitness </a:t>
            </a:r>
            <a:r>
              <a:rPr lang="en-US" sz="1200" i="0" u="none" strike="noStrike" baseline="30000" dirty="0"/>
              <a:t>#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aerobic exercise 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5.6 mL/kg/min increase in VO2peak</a:t>
            </a:r>
          </a:p>
          <a:p>
            <a:pPr lvl="1"/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MA, not all RCTs 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attenuation of Tx- induced declines in VO2peak</a:t>
            </a: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Benefit in early Tx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attenuation of significant VO2peak decline may be related to exercise volume, irrespective of mode</a:t>
            </a:r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3818B6-3EC9-4D24-FA3B-8D82AFCF3D8A}"/>
              </a:ext>
            </a:extLst>
          </p:cNvPr>
          <p:cNvSpPr txBox="1">
            <a:spLocks/>
          </p:cNvSpPr>
          <p:nvPr/>
        </p:nvSpPr>
        <p:spPr>
          <a:xfrm>
            <a:off x="441960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Cardiac function </a:t>
            </a:r>
            <a:r>
              <a:rPr lang="en-US" sz="2200" dirty="0"/>
              <a:t>*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E/A ratio- improved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LVEF, global </a:t>
            </a:r>
            <a:r>
              <a:rPr lang="en-US" sz="2200" b="0" i="0" u="none" strike="noStrike" baseline="0" dirty="0" err="1">
                <a:solidFill>
                  <a:srgbClr val="000000"/>
                </a:solidFill>
              </a:rPr>
              <a:t>longit</a:t>
            </a:r>
            <a:r>
              <a:rPr lang="en-US" sz="2200" b="0" i="0" u="none" strike="noStrike" baseline="0" dirty="0">
                <a:solidFill>
                  <a:srgbClr val="000000"/>
                </a:solidFill>
              </a:rPr>
              <a:t>. strain (GLS)- no effect in most studies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MA, not all RCTs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Rest Echo</a:t>
            </a:r>
          </a:p>
          <a:p>
            <a:r>
              <a:rPr lang="en-US" sz="2200" b="0" i="0" u="none" strike="noStrike" baseline="0" dirty="0">
                <a:solidFill>
                  <a:srgbClr val="000000"/>
                </a:solidFill>
              </a:rPr>
              <a:t>Stress echo- peak, but not rest cardiac function measures were the driving force for VO2peak changes after a combined aerobic and resistance exercise intervention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Support Care Cancer. 2022;30:10323–10334; Circulation. 2023;147:532–545. Med Sci Sports </a:t>
            </a:r>
            <a:r>
              <a:rPr lang="en-US" sz="1100" b="0" i="0" u="none" strike="noStrike" baseline="0" dirty="0" err="1"/>
              <a:t>Exerc</a:t>
            </a:r>
            <a:r>
              <a:rPr lang="en-US" sz="1100" b="0" i="0" u="none" strike="noStrike" baseline="0" dirty="0"/>
              <a:t>. 2019;51:1573–1581.;  Ann Phys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Med. 2022;65:101485.; </a:t>
            </a:r>
            <a:r>
              <a:rPr lang="en-US" sz="1100" dirty="0" err="1"/>
              <a:t>Eur</a:t>
            </a:r>
            <a:r>
              <a:rPr lang="en-US" sz="1100" dirty="0"/>
              <a:t> Heart J . 2023 Feb 21:ehad085 ;   </a:t>
            </a:r>
            <a:r>
              <a:rPr lang="en-US" sz="1100" b="0" i="0" u="none" strike="noStrike" baseline="0" dirty="0"/>
              <a:t>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. 2022;4:491–503</a:t>
            </a:r>
          </a:p>
          <a:p>
            <a:pPr>
              <a:defRPr/>
            </a:pPr>
            <a:r>
              <a:rPr lang="en-US" sz="1100" b="0" i="0" u="none" strike="noStrike" baseline="0" dirty="0"/>
              <a:t>* Support Care Cancer. 2022;30:10323–10334; Circulation. 2023;147:532–545.</a:t>
            </a:r>
          </a:p>
          <a:p>
            <a:pPr>
              <a:defRPr/>
            </a:pPr>
            <a:r>
              <a:rPr lang="en-US" sz="1100" b="0" i="0" u="none" strike="noStrike" baseline="0" dirty="0"/>
              <a:t>## </a:t>
            </a:r>
            <a:r>
              <a:rPr lang="en-US" sz="1100" b="0" i="0" u="none" strike="noStrike" baseline="0" dirty="0" err="1"/>
              <a:t>Cardiooncology</a:t>
            </a:r>
            <a:r>
              <a:rPr lang="en-US" sz="1100" b="0" i="0" u="none" strike="noStrike" baseline="0" dirty="0"/>
              <a:t>. 2021;7:7.;  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  <a:endParaRPr lang="en-US" sz="11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en-US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85220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089152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Current evidence- Primary prevention: </a:t>
            </a:r>
            <a:r>
              <a:rPr lang="en-US" sz="3600" b="1" i="0" u="none" strike="noStrike" baseline="0" dirty="0">
                <a:latin typeface="+mn-lt"/>
              </a:rPr>
              <a:t>to prevent the development of treatment induced cardiotoxicities</a:t>
            </a:r>
            <a:r>
              <a:rPr lang="en-US" sz="3600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Cardiorespiratory fitness </a:t>
            </a:r>
            <a:r>
              <a:rPr lang="en-US" sz="1200" i="0" u="none" strike="noStrike" baseline="30000" dirty="0">
                <a:solidFill>
                  <a:schemeClr val="bg2">
                    <a:lumMod val="90000"/>
                  </a:schemeClr>
                </a:solidFill>
              </a:rPr>
              <a:t>#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aerobic exercise 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5.6 mL/kg/min increase in VO2peak</a:t>
            </a:r>
          </a:p>
          <a:p>
            <a:pPr lvl="1"/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MA, not all RCTs 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attenuation of Tx- induced declines in VO2peak</a:t>
            </a: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Benefit in early Tx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attenuation of significant VO2peak decline may be related to exercise volume, irrespective of mode</a:t>
            </a:r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8F2A34-FB50-D899-7DEA-E164FDF4830A}"/>
              </a:ext>
            </a:extLst>
          </p:cNvPr>
          <p:cNvSpPr txBox="1">
            <a:spLocks/>
          </p:cNvSpPr>
          <p:nvPr/>
        </p:nvSpPr>
        <p:spPr>
          <a:xfrm>
            <a:off x="829564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0000"/>
                </a:solidFill>
              </a:rPr>
              <a:t>Biomarkers of cardiac injury </a:t>
            </a:r>
            <a:r>
              <a:rPr lang="en-US" sz="2100" i="0" u="none" strike="noStrike" baseline="30000" dirty="0">
                <a:solidFill>
                  <a:srgbClr val="000000"/>
                </a:solidFill>
              </a:rPr>
              <a:t>##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natriuretic peptides –most studies</a:t>
            </a:r>
            <a:r>
              <a:rPr lang="en-US" sz="2400" b="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no effect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treatment-induced increases in Troponin attenuated by combined training vs. non-exercising.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NT-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ProBNP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– lower at 1-year FU in those w/exercise for 16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wk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 vs. usual-care  ( in 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atients on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chemoTx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3818B6-3EC9-4D24-FA3B-8D82AFCF3D8A}"/>
              </a:ext>
            </a:extLst>
          </p:cNvPr>
          <p:cNvSpPr txBox="1">
            <a:spLocks/>
          </p:cNvSpPr>
          <p:nvPr/>
        </p:nvSpPr>
        <p:spPr>
          <a:xfrm>
            <a:off x="441960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bg2">
                    <a:lumMod val="90000"/>
                  </a:schemeClr>
                </a:solidFill>
              </a:rPr>
              <a:t>Cardiac function 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*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E/A ratio- improved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LVEF, global </a:t>
            </a:r>
            <a:r>
              <a:rPr lang="en-US" sz="2200" b="0" i="0" u="none" strike="noStrike" baseline="0" dirty="0" err="1">
                <a:solidFill>
                  <a:schemeClr val="bg2">
                    <a:lumMod val="90000"/>
                  </a:schemeClr>
                </a:solidFill>
              </a:rPr>
              <a:t>longit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. strain (GLS)- no effect in most studies</a:t>
            </a:r>
          </a:p>
          <a:p>
            <a:pPr lvl="1"/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MA, not all RCTs</a:t>
            </a:r>
          </a:p>
          <a:p>
            <a:pPr lvl="1"/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Rest Echo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Stress echo- peak, but not rest cardiac function measures were the driving force for VO2peak changes after a combined aerobic and resistance exercise intervention</a:t>
            </a:r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Support Care Cancer. 2022;30:10323–10334; Circulation. 2023;147:532–545. Med Sci Sports </a:t>
            </a:r>
            <a:r>
              <a:rPr lang="en-US" sz="1100" b="0" i="0" u="none" strike="noStrike" baseline="0" dirty="0" err="1"/>
              <a:t>Exerc</a:t>
            </a:r>
            <a:r>
              <a:rPr lang="en-US" sz="1100" b="0" i="0" u="none" strike="noStrike" baseline="0" dirty="0"/>
              <a:t>. 2019;51:1573–1581.;  Ann Phys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Med. 2022;65:101485.; </a:t>
            </a:r>
            <a:r>
              <a:rPr lang="en-US" sz="1100" dirty="0" err="1"/>
              <a:t>Eur</a:t>
            </a:r>
            <a:r>
              <a:rPr lang="en-US" sz="1100" dirty="0"/>
              <a:t> Heart J . 2023 Feb 21:ehad085 ;   </a:t>
            </a:r>
            <a:r>
              <a:rPr lang="en-US" sz="1100" b="0" i="0" u="none" strike="noStrike" baseline="0" dirty="0"/>
              <a:t>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. 2022;4:491–503</a:t>
            </a:r>
          </a:p>
          <a:p>
            <a:pPr>
              <a:defRPr/>
            </a:pPr>
            <a:r>
              <a:rPr lang="en-US" sz="1100" b="0" i="0" u="none" strike="noStrike" baseline="0" dirty="0"/>
              <a:t>* Support Care Cancer. 2022;30:10323–10334; Circulation. 2023;147:532–545.</a:t>
            </a:r>
          </a:p>
          <a:p>
            <a:pPr>
              <a:defRPr/>
            </a:pPr>
            <a:r>
              <a:rPr lang="en-US" sz="1100" b="0" i="0" u="none" strike="noStrike" baseline="0" dirty="0"/>
              <a:t>## </a:t>
            </a:r>
            <a:r>
              <a:rPr lang="en-US" sz="1100" b="0" i="0" u="none" strike="noStrike" baseline="0" dirty="0" err="1"/>
              <a:t>Cardiooncology</a:t>
            </a:r>
            <a:r>
              <a:rPr lang="en-US" sz="1100" b="0" i="0" u="none" strike="noStrike" baseline="0" dirty="0"/>
              <a:t>. 2021;7:7.;  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  <a:endParaRPr lang="en-US" sz="11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en-US" sz="18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577168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089152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Current evidence- </a:t>
            </a:r>
            <a:r>
              <a:rPr lang="en-US" sz="3600" b="1" u="sng" dirty="0">
                <a:latin typeface="+mn-lt"/>
              </a:rPr>
              <a:t>Primary prevention</a:t>
            </a:r>
            <a:r>
              <a:rPr lang="en-US" sz="3600" b="1" dirty="0">
                <a:latin typeface="+mn-lt"/>
              </a:rPr>
              <a:t>: </a:t>
            </a:r>
            <a:r>
              <a:rPr lang="en-US" sz="3600" b="1" i="0" u="none" strike="noStrike" baseline="0" dirty="0">
                <a:latin typeface="+mn-lt"/>
              </a:rPr>
              <a:t>to prevent the development of treatment induced cardiotoxicities</a:t>
            </a:r>
            <a:r>
              <a:rPr lang="en-US" sz="3600" b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Cardiorespiratory fitness </a:t>
            </a:r>
            <a:r>
              <a:rPr lang="en-US" sz="1200" i="0" u="none" strike="noStrike" baseline="30000" dirty="0">
                <a:solidFill>
                  <a:schemeClr val="bg2">
                    <a:lumMod val="90000"/>
                  </a:schemeClr>
                </a:solidFill>
              </a:rPr>
              <a:t>#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aerobic exercise 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5.6 mL/kg/min increase in VO2peak</a:t>
            </a:r>
          </a:p>
          <a:p>
            <a:pPr lvl="1"/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MA, not all RCTs 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attenuation of Tx- induced declines in VO2peak</a:t>
            </a:r>
          </a:p>
          <a:p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Benefit in early Tx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attenuation of significant VO2peak decline may be related to exercise volume, irrespective of mode</a:t>
            </a:r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8F2A34-FB50-D899-7DEA-E164FDF4830A}"/>
              </a:ext>
            </a:extLst>
          </p:cNvPr>
          <p:cNvSpPr txBox="1">
            <a:spLocks/>
          </p:cNvSpPr>
          <p:nvPr/>
        </p:nvSpPr>
        <p:spPr>
          <a:xfrm>
            <a:off x="829564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Biomarkers of cardiac injury </a:t>
            </a:r>
            <a:r>
              <a:rPr lang="en-US" sz="2100" i="0" u="none" strike="noStrike" baseline="30000" dirty="0">
                <a:solidFill>
                  <a:schemeClr val="bg2">
                    <a:lumMod val="90000"/>
                  </a:schemeClr>
                </a:solidFill>
              </a:rPr>
              <a:t>##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natriuretic peptides –most studies</a:t>
            </a:r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 no effect 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treatment-induced increases in Troponin attenuated by combined training vs. non-exercising. 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NT-</a:t>
            </a:r>
            <a:r>
              <a:rPr lang="en-US" sz="2400" b="0" i="0" u="none" strike="noStrike" baseline="0" dirty="0" err="1">
                <a:solidFill>
                  <a:schemeClr val="bg2">
                    <a:lumMod val="90000"/>
                  </a:schemeClr>
                </a:solidFill>
              </a:rPr>
              <a:t>ProBNP</a:t>
            </a:r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 – lower at 1-year FU in those w/exercise for 16 </a:t>
            </a:r>
            <a:r>
              <a:rPr lang="en-US" sz="2400" b="0" i="0" u="none" strike="noStrike" baseline="0" dirty="0" err="1">
                <a:solidFill>
                  <a:schemeClr val="bg2">
                    <a:lumMod val="90000"/>
                  </a:schemeClr>
                </a:solidFill>
              </a:rPr>
              <a:t>wk</a:t>
            </a:r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  vs. usual-care  ( in 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atients on </a:t>
            </a:r>
            <a:r>
              <a:rPr lang="en-US" sz="2400" b="0" i="0" u="none" strike="noStrike" baseline="0" dirty="0" err="1">
                <a:solidFill>
                  <a:schemeClr val="bg2">
                    <a:lumMod val="90000"/>
                  </a:schemeClr>
                </a:solidFill>
              </a:rPr>
              <a:t>chemoTx</a:t>
            </a:r>
            <a:r>
              <a:rPr lang="en-US" sz="24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) 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3818B6-3EC9-4D24-FA3B-8D82AFCF3D8A}"/>
              </a:ext>
            </a:extLst>
          </p:cNvPr>
          <p:cNvSpPr txBox="1">
            <a:spLocks/>
          </p:cNvSpPr>
          <p:nvPr/>
        </p:nvSpPr>
        <p:spPr>
          <a:xfrm>
            <a:off x="441960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bg2">
                    <a:lumMod val="90000"/>
                  </a:schemeClr>
                </a:solidFill>
              </a:rPr>
              <a:t>Cardiac function 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*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E/A ratio- improved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LVEF, global </a:t>
            </a:r>
            <a:r>
              <a:rPr lang="en-US" sz="2200" b="0" i="0" u="none" strike="noStrike" baseline="0" dirty="0" err="1">
                <a:solidFill>
                  <a:schemeClr val="bg2">
                    <a:lumMod val="90000"/>
                  </a:schemeClr>
                </a:solidFill>
              </a:rPr>
              <a:t>longit</a:t>
            </a:r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. strain (GLS)- no effect in most studies</a:t>
            </a:r>
          </a:p>
          <a:p>
            <a:pPr lvl="1"/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MA, not all RCTs</a:t>
            </a:r>
          </a:p>
          <a:p>
            <a:pPr lvl="1"/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Rest Echo</a:t>
            </a:r>
          </a:p>
          <a:p>
            <a:r>
              <a:rPr lang="en-US" sz="22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Stress echo- peak, but not rest cardiac function measures were the driving force for VO2peak changes after a combined aerobic and resistance exercise intervention</a:t>
            </a:r>
            <a:endParaRPr lang="en-US" sz="220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Support Care Cancer. 2022;30:10323–10334; Circulation. 2023;147:532–545. Med Sci Sports </a:t>
            </a:r>
            <a:r>
              <a:rPr lang="en-US" sz="1100" b="0" i="0" u="none" strike="noStrike" baseline="0" dirty="0" err="1"/>
              <a:t>Exerc</a:t>
            </a:r>
            <a:r>
              <a:rPr lang="en-US" sz="1100" b="0" i="0" u="none" strike="noStrike" baseline="0" dirty="0"/>
              <a:t>. 2019;51:1573–1581.;  Ann Phys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Med. 2022;65:101485.; </a:t>
            </a:r>
            <a:r>
              <a:rPr lang="en-US" sz="1100" dirty="0" err="1"/>
              <a:t>Eur</a:t>
            </a:r>
            <a:r>
              <a:rPr lang="en-US" sz="1100" dirty="0"/>
              <a:t> Heart J . 2023 Feb 21:ehad085 ;   </a:t>
            </a:r>
            <a:r>
              <a:rPr lang="en-US" sz="1100" b="0" i="0" u="none" strike="noStrike" baseline="0" dirty="0"/>
              <a:t>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. 2022;4:491–503</a:t>
            </a:r>
          </a:p>
          <a:p>
            <a:pPr>
              <a:defRPr/>
            </a:pPr>
            <a:r>
              <a:rPr lang="en-US" sz="1100" b="0" i="0" u="none" strike="noStrike" baseline="0" dirty="0"/>
              <a:t>* Support Care Cancer. 2022;30:10323–10334; Circulation. 2023;147:532–545.</a:t>
            </a:r>
          </a:p>
          <a:p>
            <a:pPr>
              <a:defRPr/>
            </a:pPr>
            <a:r>
              <a:rPr lang="en-US" sz="1100" b="0" i="0" u="none" strike="noStrike" baseline="0" dirty="0"/>
              <a:t>## </a:t>
            </a:r>
            <a:r>
              <a:rPr lang="en-US" sz="1100" b="0" i="0" u="none" strike="noStrike" baseline="0" dirty="0" err="1"/>
              <a:t>Cardiooncology</a:t>
            </a:r>
            <a:r>
              <a:rPr lang="en-US" sz="1100" b="0" i="0" u="none" strike="noStrike" baseline="0" dirty="0"/>
              <a:t>. 2021;7:7.;  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  <a:endParaRPr lang="en-US" sz="11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en-US" sz="1800" b="0" i="0" u="none" strike="noStrike" baseline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CC86A-6C05-B325-B211-747520F705A5}"/>
              </a:ext>
            </a:extLst>
          </p:cNvPr>
          <p:cNvSpPr txBox="1"/>
          <p:nvPr/>
        </p:nvSpPr>
        <p:spPr>
          <a:xfrm>
            <a:off x="1033669" y="3429000"/>
            <a:ext cx="1042946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000000"/>
                </a:solidFill>
              </a:rPr>
              <a:t>Exercise programs may prevent deterioration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E788C-E309-A3E6-AC37-47D4DE883E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1960" y="6420871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73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1059160" cy="1325563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+mn-lt"/>
              </a:rPr>
              <a:t>Current evidence- Secondary prevention: in </a:t>
            </a:r>
            <a:r>
              <a:rPr lang="en-US" sz="3600" b="1" i="0" u="none" strike="noStrike" baseline="0" dirty="0">
                <a:latin typeface="+mn-lt"/>
              </a:rPr>
              <a:t>patients w/cancer w/evidence of cardiac dysfunction or reduced CRF in absence of symptoms/clinically overt CVD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0" u="none" strike="noStrike" baseline="0" dirty="0"/>
              <a:t>Cardiorespiratory fitness</a:t>
            </a:r>
            <a:r>
              <a:rPr lang="en-US" sz="1800" i="0" u="none" strike="noStrike" baseline="30000" dirty="0"/>
              <a:t>#</a:t>
            </a:r>
          </a:p>
          <a:p>
            <a:r>
              <a:rPr lang="en-US" sz="2600" dirty="0"/>
              <a:t>Only 2 RCTs</a:t>
            </a:r>
          </a:p>
          <a:p>
            <a:r>
              <a:rPr lang="en-US" sz="2600" dirty="0"/>
              <a:t>Other Cancers (not BC)</a:t>
            </a:r>
          </a:p>
          <a:p>
            <a:pPr algn="l"/>
            <a:r>
              <a:rPr lang="en-US" sz="1800" b="0" i="0" u="none" strike="noStrike" baseline="0" dirty="0">
                <a:latin typeface="AdvOTe81213fa"/>
              </a:rPr>
              <a:t>Clinically signi</a:t>
            </a:r>
            <a:r>
              <a:rPr lang="en-US" sz="1800" b="0" i="0" u="none" strike="noStrike" baseline="0" dirty="0">
                <a:latin typeface="AdvOTe81213fa+fb"/>
              </a:rPr>
              <a:t>fi</a:t>
            </a:r>
            <a:r>
              <a:rPr lang="en-US" sz="1800" b="0" i="0" u="none" strike="noStrike" baseline="0" dirty="0">
                <a:latin typeface="AdvOTe81213fa"/>
              </a:rPr>
              <a:t>cant improvements in VO2peak (</a:t>
            </a:r>
            <a:r>
              <a:rPr lang="en-US" sz="1800" b="0" i="0" u="none" strike="noStrike" baseline="0" dirty="0" err="1">
                <a:latin typeface="AdvOTe81213fa"/>
              </a:rPr>
              <a:t>ie</a:t>
            </a:r>
            <a:r>
              <a:rPr lang="en-US" sz="1800" b="0" i="0" u="none" strike="noStrike" baseline="0" dirty="0">
                <a:latin typeface="AdvOTe81213fa"/>
              </a:rPr>
              <a:t>, </a:t>
            </a:r>
            <a:r>
              <a:rPr lang="en-US" sz="1800" b="0" i="0" u="none" strike="noStrike" baseline="0" dirty="0">
                <a:latin typeface="AdvP4C4E51"/>
              </a:rPr>
              <a:t>&gt;</a:t>
            </a:r>
            <a:r>
              <a:rPr lang="en-US" sz="1800" b="0" i="0" u="none" strike="noStrike" baseline="0" dirty="0">
                <a:latin typeface="AdvOTe81213fa"/>
              </a:rPr>
              <a:t>3.5 mL/kg/min or </a:t>
            </a:r>
            <a:r>
              <a:rPr lang="en-US" sz="1800" dirty="0">
                <a:latin typeface="AdvPS3FDD77"/>
              </a:rPr>
              <a:t>~</a:t>
            </a:r>
            <a:r>
              <a:rPr lang="en-US" sz="1800" b="0" i="0" u="none" strike="noStrike" baseline="0" dirty="0">
                <a:latin typeface="AdvOTe81213fa"/>
              </a:rPr>
              <a:t>10%), which represents the reversal of a decade</a:t>
            </a:r>
            <a:r>
              <a:rPr lang="en-US" sz="1800" b="0" i="0" u="none" strike="noStrike" baseline="0" dirty="0">
                <a:latin typeface="AdvOTe81213fa+20"/>
              </a:rPr>
              <a:t>’</a:t>
            </a:r>
            <a:r>
              <a:rPr lang="en-US" sz="1800" b="0" i="0" u="none" strike="noStrike" baseline="0" dirty="0">
                <a:latin typeface="AdvOTe81213fa"/>
              </a:rPr>
              <a:t>s worth of cardiorespiratory aging within 12 weeks of HIIT or combined aerobic and resistance training</a:t>
            </a:r>
            <a:endParaRPr lang="en-US" sz="2600" i="0" u="none" strike="noStrike" dirty="0"/>
          </a:p>
          <a:p>
            <a:endParaRPr lang="en-US" sz="2600" dirty="0"/>
          </a:p>
          <a:p>
            <a:endParaRPr lang="en-US" sz="2600" b="1" i="0" u="none" strike="noStrike" dirty="0"/>
          </a:p>
          <a:p>
            <a:endParaRPr lang="en-US" sz="1200" i="0" u="none" strike="noStrike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  <a:p>
            <a:pPr algn="l"/>
            <a:r>
              <a:rPr lang="en-US" sz="1100" b="0" i="0" u="none" strike="noStrike" baseline="0" dirty="0"/>
              <a:t>*  J </a:t>
            </a:r>
            <a:r>
              <a:rPr lang="en-US" sz="1100" b="0" i="0" u="none" strike="noStrike" baseline="0" dirty="0" err="1"/>
              <a:t>Cardiopulm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Prev. 2023;43:129–134.</a:t>
            </a:r>
          </a:p>
          <a:p>
            <a:pPr>
              <a:defRPr/>
            </a:pPr>
            <a:r>
              <a:rPr lang="en-US" sz="1100" b="0" i="0" u="none" strike="noStrike" baseline="0" dirty="0"/>
              <a:t>##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</p:txBody>
      </p:sp>
    </p:spTree>
    <p:extLst>
      <p:ext uri="{BB962C8B-B14F-4D97-AF65-F5344CB8AC3E}">
        <p14:creationId xmlns:p14="http://schemas.microsoft.com/office/powerpoint/2010/main" val="1391753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1059160" cy="1325563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+mn-lt"/>
              </a:rPr>
              <a:t>Current evidence- Secondary prevention: in </a:t>
            </a:r>
            <a:r>
              <a:rPr lang="en-US" sz="3600" b="1" i="0" u="none" strike="noStrike" baseline="0" dirty="0">
                <a:latin typeface="+mn-lt"/>
              </a:rPr>
              <a:t>patients w/cancer w/evidence of cardiac dysfunction or reduced CRF in absence of symptoms/clinically overt CVD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Cardiorespiratory fitness</a:t>
            </a:r>
            <a:r>
              <a:rPr lang="en-US" sz="1800" i="0" u="none" strike="noStrike" baseline="30000" dirty="0">
                <a:solidFill>
                  <a:schemeClr val="bg2">
                    <a:lumMod val="90000"/>
                  </a:schemeClr>
                </a:solidFill>
              </a:rPr>
              <a:t>#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Only 2 RCTs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Other Cancers (not BC)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Clinically signi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+fb"/>
              </a:rPr>
              <a:t>fi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cant improvements in VO2peak (</a:t>
            </a:r>
            <a:r>
              <a:rPr lang="en-US" sz="18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AdvOTe81213fa"/>
              </a:rPr>
              <a:t>ie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, 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P4C4E51"/>
              </a:rPr>
              <a:t>&gt;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3.5 mL/kg/min or 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AdvPS3FDD77"/>
              </a:rPr>
              <a:t>~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10%), which represents the reversal of a decade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+20"/>
              </a:rPr>
              <a:t>’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s worth of cardiorespiratory aging within 12 weeks of HIIT or combined aerobic and resistance training</a:t>
            </a:r>
            <a:endParaRPr lang="en-US" sz="2600" i="0" u="none" strike="noStrike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600" dirty="0"/>
          </a:p>
          <a:p>
            <a:endParaRPr lang="en-US" sz="2600" b="1" i="0" u="none" strike="noStrike" dirty="0"/>
          </a:p>
          <a:p>
            <a:endParaRPr lang="en-US" sz="1200" i="0" u="none" strike="noStrike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3818B6-3EC9-4D24-FA3B-8D82AFCF3D8A}"/>
              </a:ext>
            </a:extLst>
          </p:cNvPr>
          <p:cNvSpPr txBox="1">
            <a:spLocks/>
          </p:cNvSpPr>
          <p:nvPr/>
        </p:nvSpPr>
        <p:spPr>
          <a:xfrm>
            <a:off x="441960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Cardiac function </a:t>
            </a:r>
            <a:r>
              <a:rPr lang="en-US" sz="2200" dirty="0"/>
              <a:t>*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</a:rPr>
              <a:t>LVEF, global </a:t>
            </a:r>
            <a:r>
              <a:rPr lang="en-US" sz="2800" b="0" i="0" u="none" strike="noStrike" baseline="0" dirty="0" err="1">
                <a:solidFill>
                  <a:srgbClr val="000000"/>
                </a:solidFill>
              </a:rPr>
              <a:t>longit</a:t>
            </a:r>
            <a:r>
              <a:rPr lang="en-US" sz="2800" b="0" i="0" u="none" strike="noStrike" baseline="0" dirty="0">
                <a:solidFill>
                  <a:srgbClr val="000000"/>
                </a:solidFill>
              </a:rPr>
              <a:t>. strain (GLS)- no effect in most studies</a:t>
            </a:r>
          </a:p>
          <a:p>
            <a:r>
              <a:rPr lang="en-US" dirty="0">
                <a:solidFill>
                  <a:srgbClr val="000000"/>
                </a:solidFill>
              </a:rPr>
              <a:t>Conflicting results </a:t>
            </a:r>
            <a:endParaRPr lang="en-US" sz="2800" b="0" i="0" u="none" strike="noStrike" baseline="0" dirty="0">
              <a:solidFill>
                <a:srgbClr val="000000"/>
              </a:solidFill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  <a:p>
            <a:pPr algn="l"/>
            <a:r>
              <a:rPr lang="en-US" sz="1100" b="0" i="0" u="none" strike="noStrike" baseline="0" dirty="0"/>
              <a:t>*  J </a:t>
            </a:r>
            <a:r>
              <a:rPr lang="en-US" sz="1100" b="0" i="0" u="none" strike="noStrike" baseline="0" dirty="0" err="1"/>
              <a:t>Cardiopulm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Prev. 2023;43:129–134.</a:t>
            </a:r>
          </a:p>
          <a:p>
            <a:pPr>
              <a:defRPr/>
            </a:pPr>
            <a:r>
              <a:rPr lang="en-US" sz="1100" b="0" i="0" u="none" strike="noStrike" baseline="0" dirty="0"/>
              <a:t>##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</p:txBody>
      </p:sp>
    </p:spTree>
    <p:extLst>
      <p:ext uri="{BB962C8B-B14F-4D97-AF65-F5344CB8AC3E}">
        <p14:creationId xmlns:p14="http://schemas.microsoft.com/office/powerpoint/2010/main" val="47601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people standing in a bar&#10;&#10;Description automatically generated">
            <a:extLst>
              <a:ext uri="{FF2B5EF4-FFF2-40B4-BE49-F238E27FC236}">
                <a16:creationId xmlns:a16="http://schemas.microsoft.com/office/drawing/2014/main" id="{A5DF60B7-E3EC-8C96-B9E2-CEBAEAF13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" b="20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116B3-DD58-E268-C71E-D361D4A5AD02}"/>
              </a:ext>
            </a:extLst>
          </p:cNvPr>
          <p:cNvSpPr txBox="1"/>
          <p:nvPr/>
        </p:nvSpPr>
        <p:spPr>
          <a:xfrm>
            <a:off x="180975" y="1543331"/>
            <a:ext cx="4262438" cy="4571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A cardiologist,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an oncologist and 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lifestyle medicine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specialist  walk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into…. </a:t>
            </a:r>
          </a:p>
        </p:txBody>
      </p:sp>
    </p:spTree>
    <p:extLst>
      <p:ext uri="{BB962C8B-B14F-4D97-AF65-F5344CB8AC3E}">
        <p14:creationId xmlns:p14="http://schemas.microsoft.com/office/powerpoint/2010/main" val="2240423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E7FBC-19AC-FDBD-2091-70CEFA9845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871" y="1644114"/>
            <a:ext cx="5065676" cy="3569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0DC36-B0D9-0F35-FEFE-208DFC84E3CD}"/>
              </a:ext>
            </a:extLst>
          </p:cNvPr>
          <p:cNvSpPr txBox="1"/>
          <p:nvPr/>
        </p:nvSpPr>
        <p:spPr>
          <a:xfrm>
            <a:off x="8345505" y="5355185"/>
            <a:ext cx="2059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R</a:t>
            </a:r>
            <a:r>
              <a:rPr lang="en-US" sz="2000" b="0" i="0" u="none" strike="noStrike" baseline="0" dirty="0"/>
              <a:t>eduction in GLS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61FF7-BEDC-6468-8628-66654761E2E1}"/>
              </a:ext>
            </a:extLst>
          </p:cNvPr>
          <p:cNvSpPr txBox="1"/>
          <p:nvPr/>
        </p:nvSpPr>
        <p:spPr>
          <a:xfrm>
            <a:off x="4736902" y="624731"/>
            <a:ext cx="72172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/>
              <a:t>Structured Exercise Program Attenuates Cardiotoxicity </a:t>
            </a:r>
            <a:r>
              <a:rPr lang="en-US" sz="2400" i="0" u="none" strike="noStrike" baseline="0" dirty="0"/>
              <a:t>of Anthracycline Chemotherapy Measured by Global Longitudinal Strain, N= 27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1CD01-C25A-F4DA-9C40-68BE5ED9FA67}"/>
              </a:ext>
            </a:extLst>
          </p:cNvPr>
          <p:cNvSpPr txBox="1"/>
          <p:nvPr/>
        </p:nvSpPr>
        <p:spPr>
          <a:xfrm>
            <a:off x="187034" y="6296706"/>
            <a:ext cx="29908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200" dirty="0"/>
              <a:t>JACC CardioOncol. 2019 Dec; 1(2): 298–301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F9545-36D1-44C3-5EBD-72D394873F58}"/>
              </a:ext>
            </a:extLst>
          </p:cNvPr>
          <p:cNvSpPr txBox="1"/>
          <p:nvPr/>
        </p:nvSpPr>
        <p:spPr>
          <a:xfrm>
            <a:off x="5575271" y="5213885"/>
            <a:ext cx="2565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u="none" strike="noStrike" baseline="0" dirty="0"/>
              <a:t>Preservation</a:t>
            </a:r>
          </a:p>
          <a:p>
            <a:pPr algn="ctr"/>
            <a:r>
              <a:rPr lang="en-US" sz="2000" b="0" i="0" u="none" strike="noStrike" baseline="0" dirty="0"/>
              <a:t> of myocardial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936E2-0137-E2A5-0414-FBD95ABA70E6}"/>
              </a:ext>
            </a:extLst>
          </p:cNvPr>
          <p:cNvSpPr txBox="1"/>
          <p:nvPr/>
        </p:nvSpPr>
        <p:spPr>
          <a:xfrm>
            <a:off x="498518" y="2973264"/>
            <a:ext cx="3686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/>
              <a:t>Exercise attenuates  injury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7635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1059160" cy="1325563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+mn-lt"/>
              </a:rPr>
              <a:t>Current evidence- Secondary prevention: in </a:t>
            </a:r>
            <a:r>
              <a:rPr lang="en-US" sz="3600" b="1" i="0" u="none" strike="noStrike" baseline="0" dirty="0">
                <a:latin typeface="+mn-lt"/>
              </a:rPr>
              <a:t>patients w/cancer w/evidence of cardiac dysfunction or reduced CRF in absence of symptoms/clinically overt CVD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Cardiorespiratory fitness</a:t>
            </a:r>
            <a:r>
              <a:rPr lang="en-US" sz="1800" i="0" u="none" strike="noStrike" baseline="30000" dirty="0">
                <a:solidFill>
                  <a:schemeClr val="bg2">
                    <a:lumMod val="90000"/>
                  </a:schemeClr>
                </a:solidFill>
              </a:rPr>
              <a:t>#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Only 2 RCTs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Other Cancers (not BC)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Clinically signi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+fb"/>
              </a:rPr>
              <a:t>fi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cant improvements in VO2peak (</a:t>
            </a:r>
            <a:r>
              <a:rPr lang="en-US" sz="18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AdvOTe81213fa"/>
              </a:rPr>
              <a:t>ie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, 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P4C4E51"/>
              </a:rPr>
              <a:t>&gt;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3.5 mL/kg/min or 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AdvPS3FDD77"/>
              </a:rPr>
              <a:t>~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10%), which represents the reversal of a decade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+20"/>
              </a:rPr>
              <a:t>’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s worth of cardiorespiratory aging within 12 weeks of HIIT or combined aerobic and resistance training</a:t>
            </a:r>
            <a:endParaRPr lang="en-US" sz="2600" i="0" u="none" strike="noStrike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600" dirty="0"/>
          </a:p>
          <a:p>
            <a:endParaRPr lang="en-US" sz="2600" b="1" i="0" u="none" strike="noStrike" dirty="0"/>
          </a:p>
          <a:p>
            <a:endParaRPr lang="en-US" sz="1200" i="0" u="none" strike="noStrike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8F2A34-FB50-D899-7DEA-E164FDF4830A}"/>
              </a:ext>
            </a:extLst>
          </p:cNvPr>
          <p:cNvSpPr txBox="1">
            <a:spLocks/>
          </p:cNvSpPr>
          <p:nvPr/>
        </p:nvSpPr>
        <p:spPr>
          <a:xfrm>
            <a:off x="829564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0000"/>
                </a:solidFill>
              </a:rPr>
              <a:t>Biomarkers of cardiac injury </a:t>
            </a:r>
            <a:r>
              <a:rPr lang="en-US" sz="2100" i="0" u="none" strike="noStrike" baseline="30000" dirty="0">
                <a:solidFill>
                  <a:srgbClr val="000000"/>
                </a:solidFill>
              </a:rPr>
              <a:t>##</a:t>
            </a:r>
          </a:p>
          <a:p>
            <a:r>
              <a:rPr lang="en-US" dirty="0"/>
              <a:t>Other cancers </a:t>
            </a:r>
          </a:p>
          <a:p>
            <a:r>
              <a:rPr lang="en-US" dirty="0"/>
              <a:t>No changes/ conflicting results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3818B6-3EC9-4D24-FA3B-8D82AFCF3D8A}"/>
              </a:ext>
            </a:extLst>
          </p:cNvPr>
          <p:cNvSpPr txBox="1">
            <a:spLocks/>
          </p:cNvSpPr>
          <p:nvPr/>
        </p:nvSpPr>
        <p:spPr>
          <a:xfrm>
            <a:off x="441960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bg2">
                    <a:lumMod val="90000"/>
                  </a:schemeClr>
                </a:solidFill>
              </a:rPr>
              <a:t>Cardiac function 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*</a:t>
            </a:r>
          </a:p>
          <a:p>
            <a:endParaRPr lang="en-US" sz="2800" b="0" i="0" u="none" strike="noStrike" baseline="0" dirty="0">
              <a:solidFill>
                <a:schemeClr val="bg2">
                  <a:lumMod val="90000"/>
                </a:schemeClr>
              </a:solidFill>
              <a:latin typeface="AdvOTe81213fa"/>
            </a:endParaRPr>
          </a:p>
          <a:p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LVEF, global </a:t>
            </a:r>
            <a:r>
              <a:rPr lang="en-US" sz="2800" b="0" i="0" u="none" strike="noStrike" baseline="0" dirty="0" err="1">
                <a:solidFill>
                  <a:schemeClr val="bg2">
                    <a:lumMod val="90000"/>
                  </a:schemeClr>
                </a:solidFill>
              </a:rPr>
              <a:t>longit</a:t>
            </a: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. strain (GLS)- no effect in most studies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Conflicting results </a:t>
            </a:r>
            <a:endParaRPr lang="en-US" sz="2800" b="0" i="0" u="none" strike="noStrike" baseline="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  <a:p>
            <a:pPr algn="l"/>
            <a:r>
              <a:rPr lang="en-US" sz="1100" b="0" i="0" u="none" strike="noStrike" baseline="0" dirty="0"/>
              <a:t>*  J </a:t>
            </a:r>
            <a:r>
              <a:rPr lang="en-US" sz="1100" b="0" i="0" u="none" strike="noStrike" baseline="0" dirty="0" err="1"/>
              <a:t>Cardiopulm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Prev. 2023;43:129–134.</a:t>
            </a:r>
          </a:p>
          <a:p>
            <a:pPr>
              <a:defRPr/>
            </a:pPr>
            <a:r>
              <a:rPr lang="en-US" sz="1100" b="0" i="0" u="none" strike="noStrike" baseline="0" dirty="0"/>
              <a:t>##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</p:txBody>
      </p:sp>
    </p:spTree>
    <p:extLst>
      <p:ext uri="{BB962C8B-B14F-4D97-AF65-F5344CB8AC3E}">
        <p14:creationId xmlns:p14="http://schemas.microsoft.com/office/powerpoint/2010/main" val="300666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086-4C90-AD96-5507-96BA16B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365125"/>
            <a:ext cx="11059160" cy="1325563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+mn-lt"/>
              </a:rPr>
              <a:t>Current evidence- </a:t>
            </a:r>
            <a:r>
              <a:rPr lang="en-US" sz="3600" b="1" u="sng" dirty="0">
                <a:latin typeface="+mn-lt"/>
              </a:rPr>
              <a:t>Secondary prevention</a:t>
            </a:r>
            <a:r>
              <a:rPr lang="en-US" sz="3600" b="1" dirty="0">
                <a:latin typeface="+mn-lt"/>
              </a:rPr>
              <a:t>: in </a:t>
            </a:r>
            <a:r>
              <a:rPr lang="en-US" sz="3600" b="1" i="0" u="none" strike="noStrike" baseline="0" dirty="0">
                <a:latin typeface="+mn-lt"/>
              </a:rPr>
              <a:t>patients w/cancer w/evidence of cardiac dysfunction or reduced CRF in absence of symptoms/clinically overt CVD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28784-6FB7-DD91-5102-DD507A448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80" y="1906905"/>
            <a:ext cx="3693160" cy="402653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Cardiorespiratory fitness</a:t>
            </a:r>
            <a:r>
              <a:rPr lang="en-US" sz="1800" i="0" u="none" strike="noStrike" baseline="30000" dirty="0">
                <a:solidFill>
                  <a:schemeClr val="bg2">
                    <a:lumMod val="90000"/>
                  </a:schemeClr>
                </a:solidFill>
              </a:rPr>
              <a:t>#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Only 2 RCTs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Other Cancers (not BC)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Clinically signi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+fb"/>
              </a:rPr>
              <a:t>fi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cant improvements in VO2peak (</a:t>
            </a:r>
            <a:r>
              <a:rPr lang="en-US" sz="18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AdvOTe81213fa"/>
              </a:rPr>
              <a:t>ie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, 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P4C4E51"/>
              </a:rPr>
              <a:t>&gt;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3.5 mL/kg/min or </a:t>
            </a:r>
            <a:r>
              <a:rPr lang="en-US" sz="1800" dirty="0">
                <a:solidFill>
                  <a:schemeClr val="bg2">
                    <a:lumMod val="90000"/>
                  </a:schemeClr>
                </a:solidFill>
                <a:latin typeface="AdvPS3FDD77"/>
              </a:rPr>
              <a:t>~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10%), which represents the reversal of a decade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+20"/>
              </a:rPr>
              <a:t>’</a:t>
            </a:r>
            <a:r>
              <a:rPr lang="en-US" sz="18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AdvOTe81213fa"/>
              </a:rPr>
              <a:t>s worth of cardiorespiratory aging within 12 weeks of HIIT or combined aerobic and resistance training</a:t>
            </a:r>
            <a:endParaRPr lang="en-US" sz="2600" i="0" u="none" strike="noStrike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600" dirty="0"/>
          </a:p>
          <a:p>
            <a:endParaRPr lang="en-US" sz="2600" b="1" i="0" u="none" strike="noStrike" dirty="0"/>
          </a:p>
          <a:p>
            <a:endParaRPr lang="en-US" sz="1200" i="0" u="none" strike="noStrike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sz="2800" b="0" i="0" u="none" strike="noStrike" baseline="0" dirty="0"/>
          </a:p>
          <a:p>
            <a:endParaRPr lang="en-US" dirty="0"/>
          </a:p>
          <a:p>
            <a:endParaRPr lang="en-US" sz="2800" b="1" i="0" u="none" strike="noStrike" baseline="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8F2A34-FB50-D899-7DEA-E164FDF4830A}"/>
              </a:ext>
            </a:extLst>
          </p:cNvPr>
          <p:cNvSpPr txBox="1">
            <a:spLocks/>
          </p:cNvSpPr>
          <p:nvPr/>
        </p:nvSpPr>
        <p:spPr>
          <a:xfrm>
            <a:off x="829564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Biomarkers of cardiac injury </a:t>
            </a:r>
            <a:r>
              <a:rPr lang="en-US" sz="2100" i="0" u="none" strike="noStrike" baseline="30000" dirty="0">
                <a:solidFill>
                  <a:schemeClr val="bg2">
                    <a:lumMod val="90000"/>
                  </a:schemeClr>
                </a:solidFill>
              </a:rPr>
              <a:t>##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Other cancers 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No changes/ conflicting results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3818B6-3EC9-4D24-FA3B-8D82AFCF3D8A}"/>
              </a:ext>
            </a:extLst>
          </p:cNvPr>
          <p:cNvSpPr txBox="1">
            <a:spLocks/>
          </p:cNvSpPr>
          <p:nvPr/>
        </p:nvSpPr>
        <p:spPr>
          <a:xfrm>
            <a:off x="4419600" y="1906905"/>
            <a:ext cx="3693160" cy="402653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bg2">
                    <a:lumMod val="90000"/>
                  </a:schemeClr>
                </a:solidFill>
              </a:rPr>
              <a:t>Cardiac function </a:t>
            </a:r>
            <a:r>
              <a:rPr lang="en-US" sz="2200" dirty="0">
                <a:solidFill>
                  <a:schemeClr val="bg2">
                    <a:lumMod val="90000"/>
                  </a:schemeClr>
                </a:solidFill>
              </a:rPr>
              <a:t>*</a:t>
            </a:r>
          </a:p>
          <a:p>
            <a:endParaRPr lang="en-US" sz="2800" b="0" i="0" u="none" strike="noStrike" baseline="0" dirty="0">
              <a:solidFill>
                <a:schemeClr val="bg2">
                  <a:lumMod val="90000"/>
                </a:schemeClr>
              </a:solidFill>
              <a:latin typeface="AdvOTe81213fa"/>
            </a:endParaRPr>
          </a:p>
          <a:p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LVEF, global </a:t>
            </a:r>
            <a:r>
              <a:rPr lang="en-US" sz="2800" b="0" i="0" u="none" strike="noStrike" baseline="0" dirty="0" err="1">
                <a:solidFill>
                  <a:schemeClr val="bg2">
                    <a:lumMod val="90000"/>
                  </a:schemeClr>
                </a:solidFill>
              </a:rPr>
              <a:t>longit</a:t>
            </a:r>
            <a:r>
              <a:rPr lang="en-US" sz="2800" b="0" i="0" u="none" strike="noStrike" baseline="0" dirty="0">
                <a:solidFill>
                  <a:schemeClr val="bg2">
                    <a:lumMod val="90000"/>
                  </a:schemeClr>
                </a:solidFill>
              </a:rPr>
              <a:t>. strain (GLS)- no effect in most studies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Conflicting results </a:t>
            </a:r>
            <a:endParaRPr lang="en-US" sz="2800" b="0" i="0" u="none" strike="noStrike" baseline="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AdvOTe81213fa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C591-B2D3-C02D-2E6D-4BAF4A1A6160}"/>
              </a:ext>
            </a:extLst>
          </p:cNvPr>
          <p:cNvSpPr txBox="1"/>
          <p:nvPr/>
        </p:nvSpPr>
        <p:spPr>
          <a:xfrm>
            <a:off x="304800" y="6119743"/>
            <a:ext cx="11887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0" i="0" u="none" strike="noStrike" baseline="0" dirty="0"/>
              <a:t>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  <a:p>
            <a:pPr algn="l"/>
            <a:r>
              <a:rPr lang="en-US" sz="1100" b="0" i="0" u="none" strike="noStrike" baseline="0" dirty="0"/>
              <a:t>*  J </a:t>
            </a:r>
            <a:r>
              <a:rPr lang="en-US" sz="1100" b="0" i="0" u="none" strike="noStrike" baseline="0" dirty="0" err="1"/>
              <a:t>Cardiopulm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Rehabil</a:t>
            </a:r>
            <a:r>
              <a:rPr lang="en-US" sz="1100" b="0" i="0" u="none" strike="noStrike" baseline="0" dirty="0"/>
              <a:t> Prev. 2023;43:129–134.</a:t>
            </a:r>
          </a:p>
          <a:p>
            <a:pPr>
              <a:defRPr/>
            </a:pPr>
            <a:r>
              <a:rPr lang="en-US" sz="1100" b="0" i="0" u="none" strike="noStrike" baseline="0" dirty="0"/>
              <a:t>## . J Am Coll </a:t>
            </a:r>
            <a:r>
              <a:rPr lang="en-US" sz="1100" b="0" i="0" u="none" strike="noStrike" baseline="0" dirty="0" err="1"/>
              <a:t>Cardiol</a:t>
            </a:r>
            <a:r>
              <a:rPr lang="en-US" sz="1100" b="0" i="0" u="none" strike="noStrike" baseline="0" dirty="0"/>
              <a:t> </a:t>
            </a:r>
            <a:r>
              <a:rPr lang="en-US" sz="1100" b="0" i="0" u="none" strike="noStrike" baseline="0" dirty="0" err="1"/>
              <a:t>CardioOnc</a:t>
            </a:r>
            <a:r>
              <a:rPr lang="en-US" sz="1100" b="0" i="0" u="none" strike="noStrike" baseline="0" dirty="0"/>
              <a:t> 2023;5:553–569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46A1A-9204-FCE2-34F3-2A91E9799F12}"/>
              </a:ext>
            </a:extLst>
          </p:cNvPr>
          <p:cNvSpPr txBox="1"/>
          <p:nvPr/>
        </p:nvSpPr>
        <p:spPr>
          <a:xfrm>
            <a:off x="976298" y="3551272"/>
            <a:ext cx="1057976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</a:rPr>
              <a:t>Exercise programs may improve some measures  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AED5C3-97EB-6B3C-9062-EA319371B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45CF-74AC-8BFB-1485-910FA426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365125"/>
            <a:ext cx="118135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B</a:t>
            </a:r>
            <a:r>
              <a:rPr lang="en-US" sz="3600" b="1" i="0" u="none" strike="noStrike" baseline="0" dirty="0">
                <a:latin typeface="+mn-lt"/>
              </a:rPr>
              <a:t>reaking away from physical inactivity after a cancer Dx</a:t>
            </a:r>
            <a:br>
              <a:rPr lang="en-US" sz="3600" b="1" i="0" u="none" strike="noStrike" baseline="0" dirty="0">
                <a:latin typeface="+mn-lt"/>
              </a:rPr>
            </a:br>
            <a:r>
              <a:rPr lang="en-US" sz="3600" b="0" i="0" u="none" strike="noStrike" baseline="0" dirty="0">
                <a:latin typeface="+mn-lt"/>
              </a:rPr>
              <a:t> is associated with a reduced CVD risk, whether or not </a:t>
            </a:r>
            <a:r>
              <a:rPr lang="en-US" sz="3600" b="0" i="0" u="none" strike="noStrike" baseline="0" dirty="0" err="1">
                <a:latin typeface="+mn-lt"/>
              </a:rPr>
              <a:t>postDx</a:t>
            </a:r>
            <a:r>
              <a:rPr lang="en-US" sz="3600" b="0" i="0" u="none" strike="noStrike" baseline="0" dirty="0">
                <a:latin typeface="+mn-lt"/>
              </a:rPr>
              <a:t> PA levels meet guideline recommendations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4602D-3E8B-812F-D9EB-0926727DDF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06" y="2234554"/>
            <a:ext cx="5424084" cy="167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5DCB83-BE1B-10A2-70D0-451BAA8E57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788" y="2089798"/>
            <a:ext cx="3150824" cy="21152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BECC1B-A7AF-D093-F662-901F4F9138F7}"/>
              </a:ext>
            </a:extLst>
          </p:cNvPr>
          <p:cNvSpPr txBox="1"/>
          <p:nvPr/>
        </p:nvSpPr>
        <p:spPr>
          <a:xfrm>
            <a:off x="1029981" y="6436962"/>
            <a:ext cx="2637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u="none" strike="noStrike" baseline="0" dirty="0"/>
              <a:t>European Heart Journal (2023) 00, 1–4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C2629-0BDA-E226-D52D-3F35287B6522}"/>
              </a:ext>
            </a:extLst>
          </p:cNvPr>
          <p:cNvSpPr txBox="1"/>
          <p:nvPr/>
        </p:nvSpPr>
        <p:spPr>
          <a:xfrm>
            <a:off x="1285773" y="4296795"/>
            <a:ext cx="5619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/>
              <a:t>increased their PA in MET-min/week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from 0 to  1–599   (not meeting guideline)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f</a:t>
            </a:r>
            <a:r>
              <a:rPr lang="en-US" sz="2000" dirty="0">
                <a:solidFill>
                  <a:srgbClr val="000000"/>
                </a:solidFill>
              </a:rPr>
              <a:t>rom 0 to 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 ≥600      (meeting guideline)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000000"/>
                </a:solidFill>
              </a:rPr>
              <a:t>decreased PA from 1–599 or ≥600 to 0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7E423-194C-861E-DA65-48473E9B99ED}"/>
              </a:ext>
            </a:extLst>
          </p:cNvPr>
          <p:cNvSpPr txBox="1"/>
          <p:nvPr/>
        </p:nvSpPr>
        <p:spPr>
          <a:xfrm>
            <a:off x="8101012" y="4644596"/>
            <a:ext cx="294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20% risk reduction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EBA99E-24B0-A20C-C3AC-E33961E46A54}"/>
              </a:ext>
            </a:extLst>
          </p:cNvPr>
          <p:cNvSpPr txBox="1"/>
          <p:nvPr/>
        </p:nvSpPr>
        <p:spPr>
          <a:xfrm>
            <a:off x="8172449" y="5667898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24% risk increase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9F016C-B34C-521B-33C0-F77322ECE60C}"/>
              </a:ext>
            </a:extLst>
          </p:cNvPr>
          <p:cNvSpPr/>
          <p:nvPr/>
        </p:nvSpPr>
        <p:spPr>
          <a:xfrm>
            <a:off x="6983379" y="4872752"/>
            <a:ext cx="719137" cy="1387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D29C0C4-0FF6-21D4-F515-97F92840D5A7}"/>
              </a:ext>
            </a:extLst>
          </p:cNvPr>
          <p:cNvSpPr/>
          <p:nvPr/>
        </p:nvSpPr>
        <p:spPr>
          <a:xfrm rot="5400000">
            <a:off x="10546658" y="4549627"/>
            <a:ext cx="719137" cy="339587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D8EA29E-DF0B-E755-46F7-D405F6C08B9B}"/>
              </a:ext>
            </a:extLst>
          </p:cNvPr>
          <p:cNvSpPr/>
          <p:nvPr/>
        </p:nvSpPr>
        <p:spPr>
          <a:xfrm rot="16200000">
            <a:off x="10546658" y="5498104"/>
            <a:ext cx="719137" cy="3395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3ED2B39-8CF6-C81C-6812-665D88DE1D20}"/>
              </a:ext>
            </a:extLst>
          </p:cNvPr>
          <p:cNvSpPr/>
          <p:nvPr/>
        </p:nvSpPr>
        <p:spPr>
          <a:xfrm>
            <a:off x="6983379" y="5779940"/>
            <a:ext cx="719137" cy="1387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7639B4-2820-0222-31FF-C60DAA025F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800" y="6315386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7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C60A0-ADB7-B55F-F364-BD46CF08BA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150099"/>
            <a:ext cx="8428900" cy="4035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BF01D-768B-61E1-78F4-060D99806141}"/>
              </a:ext>
            </a:extLst>
          </p:cNvPr>
          <p:cNvSpPr txBox="1"/>
          <p:nvPr/>
        </p:nvSpPr>
        <p:spPr>
          <a:xfrm>
            <a:off x="176270" y="276999"/>
            <a:ext cx="118982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211D1E"/>
                </a:solidFill>
              </a:rPr>
              <a:t>Exercise Prescription Components for </a:t>
            </a:r>
            <a:r>
              <a:rPr lang="en-US" sz="3200" b="1" i="0" dirty="0"/>
              <a:t>Cardio-Oncology </a:t>
            </a:r>
            <a:r>
              <a:rPr lang="en-US" sz="3200" b="1" i="0" dirty="0" err="1"/>
              <a:t>REhabilitation</a:t>
            </a:r>
            <a:r>
              <a:rPr lang="en-US" sz="3200" b="1" i="0" dirty="0"/>
              <a:t> CORE</a:t>
            </a:r>
            <a:endParaRPr lang="en-US" sz="3200" b="1" i="0" u="none" strike="noStrike" baseline="0" dirty="0">
              <a:solidFill>
                <a:srgbClr val="211D1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4B7D6-5272-E655-F537-D39A65C091B7}"/>
              </a:ext>
            </a:extLst>
          </p:cNvPr>
          <p:cNvSpPr txBox="1"/>
          <p:nvPr/>
        </p:nvSpPr>
        <p:spPr>
          <a:xfrm>
            <a:off x="176270" y="64425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211D1E"/>
                </a:solidFill>
              </a:rPr>
              <a:t>Mayo Clinic , Journal of Cardiopulmonary Rehabilitation and Prevention 2021;41:341-344 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E17CA-B190-A66E-F84B-054C5A4F6BC8}"/>
              </a:ext>
            </a:extLst>
          </p:cNvPr>
          <p:cNvSpPr txBox="1"/>
          <p:nvPr/>
        </p:nvSpPr>
        <p:spPr>
          <a:xfrm>
            <a:off x="2812996" y="1790680"/>
            <a:ext cx="18573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Aerobic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A0B80-A357-75CB-2FFE-9158E9DAE162}"/>
              </a:ext>
            </a:extLst>
          </p:cNvPr>
          <p:cNvSpPr txBox="1"/>
          <p:nvPr/>
        </p:nvSpPr>
        <p:spPr>
          <a:xfrm>
            <a:off x="4967346" y="1790680"/>
            <a:ext cx="20240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02EE1-6A26-4C3F-88E0-81229579A276}"/>
              </a:ext>
            </a:extLst>
          </p:cNvPr>
          <p:cNvSpPr txBox="1"/>
          <p:nvPr/>
        </p:nvSpPr>
        <p:spPr>
          <a:xfrm>
            <a:off x="7160286" y="1790679"/>
            <a:ext cx="282680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Flexibility/ROM</a:t>
            </a:r>
          </a:p>
        </p:txBody>
      </p:sp>
    </p:spTree>
    <p:extLst>
      <p:ext uri="{BB962C8B-B14F-4D97-AF65-F5344CB8AC3E}">
        <p14:creationId xmlns:p14="http://schemas.microsoft.com/office/powerpoint/2010/main" val="2739962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3721-3C15-CE0B-6250-3606D2FB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20" y="1050131"/>
            <a:ext cx="6070600" cy="4351338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</a:rPr>
              <a:t>“</a:t>
            </a:r>
            <a:r>
              <a:rPr lang="en-US" sz="2400" b="1" i="0" u="none" strike="noStrike" baseline="0" dirty="0">
                <a:solidFill>
                  <a:srgbClr val="000000"/>
                </a:solidFill>
              </a:rPr>
              <a:t>Exercise is a potent multitargeted therapy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that prevents and treats multiple competing mechanisms of Cancer treatment related CV Toxicity in cancer survivors, including CRF impairment,</a:t>
            </a:r>
            <a:r>
              <a:rPr lang="en-US" sz="2400" b="0" i="0" u="none" strike="noStrike" baseline="0" dirty="0">
                <a:solidFill>
                  <a:srgbClr val="0000FF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CV injury, and pre-existing and new CVRF.”</a:t>
            </a:r>
          </a:p>
          <a:p>
            <a:pPr algn="l"/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</a:rPr>
              <a:t>Prescribing exercise facilitates the delivery of therapeutic exercise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that is </a:t>
            </a:r>
            <a:r>
              <a:rPr lang="en-US" sz="2400" b="0" i="0" u="sng" strike="noStrike" baseline="0" dirty="0">
                <a:solidFill>
                  <a:srgbClr val="000000"/>
                </a:solidFill>
              </a:rPr>
              <a:t>individualized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to a person’s fitness level and systematically </a:t>
            </a:r>
            <a:r>
              <a:rPr lang="en-US" sz="2400" b="0" i="0" u="sng" strike="noStrike" baseline="0" dirty="0">
                <a:solidFill>
                  <a:srgbClr val="000000"/>
                </a:solidFill>
              </a:rPr>
              <a:t>progressed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to optimize physiological adaptation.</a:t>
            </a:r>
            <a:endParaRPr lang="en-US" sz="2400" b="0" i="0" u="none" strike="noStrike" baseline="0" dirty="0">
              <a:solidFill>
                <a:srgbClr val="0000FF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590CE-F791-1C7D-B3AB-E88DBE912E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39" y="1727315"/>
            <a:ext cx="5346741" cy="2651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270802-2880-7D52-6CDE-CB1818761A39}"/>
              </a:ext>
            </a:extLst>
          </p:cNvPr>
          <p:cNvSpPr txBox="1"/>
          <p:nvPr/>
        </p:nvSpPr>
        <p:spPr>
          <a:xfrm>
            <a:off x="563880" y="696188"/>
            <a:ext cx="4346713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Guidelines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48B31-192E-DA89-F2FE-2017E01B06D8}"/>
              </a:ext>
            </a:extLst>
          </p:cNvPr>
          <p:cNvSpPr txBox="1"/>
          <p:nvPr/>
        </p:nvSpPr>
        <p:spPr>
          <a:xfrm>
            <a:off x="450574" y="628239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/>
              <a:t>European Heart Journal (2022) 43, 4229–4361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B8552-804E-3D74-DE09-CD9D0AE04D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29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3EFAE9-3151-E136-A8F8-87EA80597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1236264"/>
            <a:ext cx="6553765" cy="4016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A32078-CEC9-FD84-17A4-91B339A7108A}"/>
              </a:ext>
            </a:extLst>
          </p:cNvPr>
          <p:cNvSpPr txBox="1"/>
          <p:nvPr/>
        </p:nvSpPr>
        <p:spPr>
          <a:xfrm>
            <a:off x="5283200" y="282157"/>
            <a:ext cx="650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/>
              <a:t>Recommendations for end-of-cancer therapy cardiovascular risk assessment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45B1A4-A02F-B7F2-241B-46C5E6AD6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63" y="2011911"/>
            <a:ext cx="4970937" cy="2465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D58FB0-7536-D58F-F528-7C5536F24BAC}"/>
              </a:ext>
            </a:extLst>
          </p:cNvPr>
          <p:cNvSpPr txBox="1"/>
          <p:nvPr/>
        </p:nvSpPr>
        <p:spPr>
          <a:xfrm>
            <a:off x="5212080" y="5382036"/>
            <a:ext cx="484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“Patient education and CVRF optimization”</a:t>
            </a:r>
          </a:p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E3EE19-6C84-CC45-D194-F1830672CDAA}"/>
              </a:ext>
            </a:extLst>
          </p:cNvPr>
          <p:cNvCxnSpPr/>
          <p:nvPr/>
        </p:nvCxnSpPr>
        <p:spPr>
          <a:xfrm>
            <a:off x="6959600" y="2661920"/>
            <a:ext cx="1767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382915-D520-C97C-1F0F-08A75D0B8591}"/>
              </a:ext>
            </a:extLst>
          </p:cNvPr>
          <p:cNvSpPr txBox="1"/>
          <p:nvPr/>
        </p:nvSpPr>
        <p:spPr>
          <a:xfrm>
            <a:off x="312263" y="656432"/>
            <a:ext cx="4346713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Guidelines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AADE9-8719-9803-EA7B-B4C7F8BE61B6}"/>
              </a:ext>
            </a:extLst>
          </p:cNvPr>
          <p:cNvSpPr txBox="1"/>
          <p:nvPr/>
        </p:nvSpPr>
        <p:spPr>
          <a:xfrm>
            <a:off x="312263" y="632397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/>
              <a:t>European Heart Journal (2022) 43, 4229–4361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E734C-F1D5-1332-3C5A-B9C427C8DF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0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4ED3-1BEB-422F-AC58-BF267D3C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467" y="131879"/>
            <a:ext cx="6097712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Critique of the 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7C33-F2DC-C3A5-0CEA-FACDCCA66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8" y="2615687"/>
            <a:ext cx="5820311" cy="3646716"/>
          </a:xfrm>
        </p:spPr>
        <p:txBody>
          <a:bodyPr>
            <a:normAutofit/>
          </a:bodyPr>
          <a:lstStyle/>
          <a:p>
            <a:r>
              <a:rPr lang="en-US" sz="2400" dirty="0"/>
              <a:t>Small sample size</a:t>
            </a:r>
          </a:p>
          <a:p>
            <a:r>
              <a:rPr lang="en-US" sz="2400" dirty="0"/>
              <a:t>Limited RCTs designs</a:t>
            </a:r>
          </a:p>
          <a:p>
            <a:r>
              <a:rPr lang="en-US" sz="2400" dirty="0"/>
              <a:t>Clinical outcomes – rare, often not primary</a:t>
            </a:r>
          </a:p>
          <a:p>
            <a:r>
              <a:rPr lang="en-US" sz="2400" dirty="0"/>
              <a:t>Surrogate/biomarkers  outcomes </a:t>
            </a:r>
          </a:p>
          <a:p>
            <a:r>
              <a:rPr lang="en-US" sz="2400" dirty="0"/>
              <a:t>Program adherence - poor</a:t>
            </a:r>
          </a:p>
          <a:p>
            <a:r>
              <a:rPr lang="en-US" sz="2400" dirty="0"/>
              <a:t>Loss of follow up </a:t>
            </a:r>
          </a:p>
          <a:p>
            <a:r>
              <a:rPr lang="en-US" sz="2400" dirty="0"/>
              <a:t>Design quality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01F31-40EB-7EC9-37A7-9C8C91A7E52C}"/>
              </a:ext>
            </a:extLst>
          </p:cNvPr>
          <p:cNvSpPr txBox="1"/>
          <p:nvPr/>
        </p:nvSpPr>
        <p:spPr>
          <a:xfrm>
            <a:off x="6262099" y="2615687"/>
            <a:ext cx="6097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dose interventions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Unclear necessary exercise stimulus to improve or maintain baseline cardiovascular health  (exercise volume?)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Unclear appropriate modes of exercise 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eterogeneous exercise prescriptions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   (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aerobic, resistance,  Freq-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Inten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-Time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8AC25-CBC9-B9D5-04EC-9DBE398206E8}"/>
              </a:ext>
            </a:extLst>
          </p:cNvPr>
          <p:cNvSpPr txBox="1"/>
          <p:nvPr/>
        </p:nvSpPr>
        <p:spPr>
          <a:xfrm>
            <a:off x="506002" y="1774954"/>
            <a:ext cx="5423900" cy="523220"/>
          </a:xfrm>
          <a:prstGeom prst="rect">
            <a:avLst/>
          </a:prstGeom>
          <a:solidFill>
            <a:srgbClr val="ECDF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Methodology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08A54-5614-D920-F4E7-FCED646B6867}"/>
              </a:ext>
            </a:extLst>
          </p:cNvPr>
          <p:cNvSpPr txBox="1"/>
          <p:nvPr/>
        </p:nvSpPr>
        <p:spPr>
          <a:xfrm>
            <a:off x="6262099" y="1774954"/>
            <a:ext cx="569701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Exercise Prescription/program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A8A5D-02D3-F40E-594F-CA734EED6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600" y="6401339"/>
            <a:ext cx="1156840" cy="398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99A08E-E89A-52BB-9FBB-CC792DFD6746}"/>
              </a:ext>
            </a:extLst>
          </p:cNvPr>
          <p:cNvSpPr/>
          <p:nvPr/>
        </p:nvSpPr>
        <p:spPr>
          <a:xfrm>
            <a:off x="6096000" y="1375239"/>
            <a:ext cx="5986410" cy="54437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1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4ED3-1BEB-422F-AC58-BF267D3C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467" y="131879"/>
            <a:ext cx="6097712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Critique of the evidence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7C33-F2DC-C3A5-0CEA-FACDCCA66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8" y="2615687"/>
            <a:ext cx="5820311" cy="3646716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Small sample size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Limited RCTs designs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Clinical outcomes – rare, often not primary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Surrogate/biomarkers  outcomes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Program adherence - poor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Loss of follow up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Intervention specifics - poor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Design quality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01F31-40EB-7EC9-37A7-9C8C91A7E52C}"/>
              </a:ext>
            </a:extLst>
          </p:cNvPr>
          <p:cNvSpPr txBox="1"/>
          <p:nvPr/>
        </p:nvSpPr>
        <p:spPr>
          <a:xfrm>
            <a:off x="6262099" y="2615687"/>
            <a:ext cx="6097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dose interventions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Unclear necessary exercise stimulus to improve or maintain baseline cardiovascular health  (exercise volume?)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Unclear appropriate modes of exercise 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eterogeneous exercise prescriptions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   (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aerobic, resistance,  Freq-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Inten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-Time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8AC25-CBC9-B9D5-04EC-9DBE398206E8}"/>
              </a:ext>
            </a:extLst>
          </p:cNvPr>
          <p:cNvSpPr txBox="1"/>
          <p:nvPr/>
        </p:nvSpPr>
        <p:spPr>
          <a:xfrm>
            <a:off x="506002" y="1774954"/>
            <a:ext cx="5423900" cy="523220"/>
          </a:xfrm>
          <a:prstGeom prst="rect">
            <a:avLst/>
          </a:prstGeom>
          <a:solidFill>
            <a:srgbClr val="ECDF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Methodology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08A54-5614-D920-F4E7-FCED646B6867}"/>
              </a:ext>
            </a:extLst>
          </p:cNvPr>
          <p:cNvSpPr txBox="1"/>
          <p:nvPr/>
        </p:nvSpPr>
        <p:spPr>
          <a:xfrm>
            <a:off x="6262099" y="1774954"/>
            <a:ext cx="569701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Exercise Prescription/program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A8A5D-02D3-F40E-594F-CA734EED6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600" y="6401339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5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68AC-AF4B-75BA-228A-7131C5D8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933" y="1610373"/>
            <a:ext cx="5650398" cy="12431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Prevent  -   Monitor -  Mitigate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CCDF9-BBD3-16F9-5278-0C1CBDFF47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C1F68-4728-4146-CF7A-ECD18FBEFA01}"/>
              </a:ext>
            </a:extLst>
          </p:cNvPr>
          <p:cNvSpPr txBox="1"/>
          <p:nvPr/>
        </p:nvSpPr>
        <p:spPr>
          <a:xfrm>
            <a:off x="5839601" y="3138324"/>
            <a:ext cx="6193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acute  &amp;  chronic  CV effects of Cancer Tx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36059-75BB-5577-615F-ADDE26FAA442}"/>
              </a:ext>
            </a:extLst>
          </p:cNvPr>
          <p:cNvSpPr txBox="1"/>
          <p:nvPr/>
        </p:nvSpPr>
        <p:spPr>
          <a:xfrm>
            <a:off x="5481596" y="4248302"/>
            <a:ext cx="6837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immediately after &amp; long term in survivorship</a:t>
            </a:r>
          </a:p>
        </p:txBody>
      </p:sp>
      <p:pic>
        <p:nvPicPr>
          <p:cNvPr id="17" name="Picture 4" descr="Navigational compass on a blue background">
            <a:extLst>
              <a:ext uri="{FF2B5EF4-FFF2-40B4-BE49-F238E27FC236}">
                <a16:creationId xmlns:a16="http://schemas.microsoft.com/office/drawing/2014/main" id="{713A6E76-6DB7-32DD-A354-FF3BB34A3D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86" r="-1" b="-1"/>
          <a:stretch/>
        </p:blipFill>
        <p:spPr>
          <a:xfrm>
            <a:off x="-9886" y="10"/>
            <a:ext cx="5501949" cy="68579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AC9C416-E434-FC3F-A1E3-05D4FE621423}"/>
              </a:ext>
            </a:extLst>
          </p:cNvPr>
          <p:cNvSpPr txBox="1"/>
          <p:nvPr/>
        </p:nvSpPr>
        <p:spPr>
          <a:xfrm>
            <a:off x="0" y="2179665"/>
            <a:ext cx="5219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Future Directions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AB4C94-70D0-8950-4657-7E31CF81FD9E}"/>
              </a:ext>
            </a:extLst>
          </p:cNvPr>
          <p:cNvSpPr txBox="1">
            <a:spLocks/>
          </p:cNvSpPr>
          <p:nvPr/>
        </p:nvSpPr>
        <p:spPr>
          <a:xfrm>
            <a:off x="5962035" y="534337"/>
            <a:ext cx="5650398" cy="12431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Integrate Exercise interventions to 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47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05F3E6-DF75-AC79-708C-2266BEBCB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567477"/>
              </p:ext>
            </p:extLst>
          </p:nvPr>
        </p:nvGraphicFramePr>
        <p:xfrm>
          <a:off x="381965" y="738716"/>
          <a:ext cx="11493660" cy="59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CCEE97-F43C-96D0-9F3D-40A269A106F7}"/>
              </a:ext>
            </a:extLst>
          </p:cNvPr>
          <p:cNvSpPr txBox="1"/>
          <p:nvPr/>
        </p:nvSpPr>
        <p:spPr>
          <a:xfrm>
            <a:off x="544976" y="974179"/>
            <a:ext cx="631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Cancer – as chronic disease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BB6A06-93E8-EF89-4C47-9A879374CB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91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760BA5-F4DA-BE98-7047-FB7AC1ECB863}"/>
              </a:ext>
            </a:extLst>
          </p:cNvPr>
          <p:cNvSpPr txBox="1">
            <a:spLocks/>
          </p:cNvSpPr>
          <p:nvPr/>
        </p:nvSpPr>
        <p:spPr>
          <a:xfrm>
            <a:off x="1017141" y="1077269"/>
            <a:ext cx="10609780" cy="5671822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285750" indent="-285750"/>
            <a:r>
              <a:rPr lang="en-US" sz="4400" dirty="0"/>
              <a:t>Better Exercise intervention specification</a:t>
            </a:r>
          </a:p>
          <a:p>
            <a:pPr marL="285750" indent="-285750"/>
            <a:endParaRPr lang="en-US" sz="4400" dirty="0"/>
          </a:p>
          <a:p>
            <a:pPr marL="285750" indent="-285750"/>
            <a:r>
              <a:rPr lang="en-US" sz="4400" dirty="0"/>
              <a:t>Need  for tailored Exercise programs</a:t>
            </a:r>
          </a:p>
          <a:p>
            <a:pPr marL="742950" lvl="1" indent="-285750"/>
            <a:r>
              <a:rPr lang="en-US" sz="4400" dirty="0"/>
              <a:t>tailored to Tx regimen, disease stage, patient needs</a:t>
            </a:r>
          </a:p>
          <a:p>
            <a:pPr marL="285750" indent="-285750"/>
            <a:endParaRPr lang="en-US" sz="4400" dirty="0"/>
          </a:p>
          <a:p>
            <a:pPr marL="285750" indent="-285750"/>
            <a:r>
              <a:rPr lang="en-US" sz="4400" dirty="0"/>
              <a:t>Need for out-of-hospital programs and Remote digital cardio-</a:t>
            </a:r>
            <a:r>
              <a:rPr lang="en-US" sz="4400" dirty="0" err="1"/>
              <a:t>onc</a:t>
            </a:r>
            <a:r>
              <a:rPr lang="en-US" sz="4400" dirty="0"/>
              <a:t> rehab programs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sz="4400" dirty="0"/>
              <a:t>Incorporate patient perspectives </a:t>
            </a:r>
          </a:p>
          <a:p>
            <a:pPr marL="285750" indent="-285750"/>
            <a:endParaRPr lang="en-US" sz="4400" dirty="0"/>
          </a:p>
          <a:p>
            <a:pPr marL="285750" indent="-285750"/>
            <a:r>
              <a:rPr lang="en-US" sz="4400" dirty="0"/>
              <a:t>More RCTs</a:t>
            </a:r>
          </a:p>
          <a:p>
            <a:pPr marL="285750" indent="-285750"/>
            <a:endParaRPr lang="en-US" sz="4400" dirty="0"/>
          </a:p>
          <a:p>
            <a:pPr marL="285750" indent="-285750"/>
            <a:r>
              <a:rPr lang="en-US" sz="4400" dirty="0"/>
              <a:t>Efficacy and Effectiveness + Implementation studies</a:t>
            </a:r>
          </a:p>
          <a:p>
            <a:pPr marL="285750" indent="-285750"/>
            <a:endParaRPr lang="en-US" sz="4400" dirty="0"/>
          </a:p>
          <a:p>
            <a:pPr marL="285750" indent="-285750"/>
            <a:r>
              <a:rPr lang="en-US" sz="4400" dirty="0"/>
              <a:t>Optimize Teamwork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D9FB6-C999-8ABF-5F98-9022B717BD7F}"/>
              </a:ext>
            </a:extLst>
          </p:cNvPr>
          <p:cNvSpPr txBox="1"/>
          <p:nvPr/>
        </p:nvSpPr>
        <p:spPr>
          <a:xfrm>
            <a:off x="2547991" y="180828"/>
            <a:ext cx="660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Future research needs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E16A4-E8D3-3D90-397A-CB229218EE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2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F6E1C-3E81-7F32-0916-EE794814B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02" y="2607593"/>
            <a:ext cx="2335576" cy="1239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8DB4B-E532-EAC9-5351-04D71B854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344" y="2521428"/>
            <a:ext cx="1687080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0D8DD4-CCA4-8C13-CC4E-ED4317EBD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699" y="2521429"/>
            <a:ext cx="1139736" cy="1325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6BDA6B-A3AE-227A-FB52-50CF0A23E2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396" y="2511908"/>
            <a:ext cx="2828130" cy="143076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73BBBA-5B5C-AA7C-5F2F-FEF0C0FA2178}"/>
              </a:ext>
            </a:extLst>
          </p:cNvPr>
          <p:cNvSpPr txBox="1">
            <a:spLocks/>
          </p:cNvSpPr>
          <p:nvPr/>
        </p:nvSpPr>
        <p:spPr>
          <a:xfrm>
            <a:off x="102743" y="543588"/>
            <a:ext cx="1182555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Implementation of Exercise and comprehensive monitoring of cardiac health in oncological patients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83E478-278D-6025-AE0F-633AF2001208}"/>
              </a:ext>
            </a:extLst>
          </p:cNvPr>
          <p:cNvSpPr/>
          <p:nvPr/>
        </p:nvSpPr>
        <p:spPr>
          <a:xfrm>
            <a:off x="6586017" y="2070178"/>
            <a:ext cx="432917" cy="18698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AC865-332D-937F-835B-D7470BA28F22}"/>
              </a:ext>
            </a:extLst>
          </p:cNvPr>
          <p:cNvSpPr txBox="1"/>
          <p:nvPr/>
        </p:nvSpPr>
        <p:spPr>
          <a:xfrm>
            <a:off x="798003" y="4048018"/>
            <a:ext cx="233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Hospital/Inpatient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AEC92-5802-AA52-E789-B479183A9E6A}"/>
              </a:ext>
            </a:extLst>
          </p:cNvPr>
          <p:cNvSpPr txBox="1"/>
          <p:nvPr/>
        </p:nvSpPr>
        <p:spPr>
          <a:xfrm>
            <a:off x="7283402" y="4070866"/>
            <a:ext cx="233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Home/Ambulatory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D4DA9-8397-01D1-AB84-9712DB772C2E}"/>
              </a:ext>
            </a:extLst>
          </p:cNvPr>
          <p:cNvSpPr txBox="1"/>
          <p:nvPr/>
        </p:nvSpPr>
        <p:spPr>
          <a:xfrm>
            <a:off x="4084673" y="4163333"/>
            <a:ext cx="233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Gym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C0F4A4-3263-39D4-A5F6-A5223E80248B}"/>
              </a:ext>
            </a:extLst>
          </p:cNvPr>
          <p:cNvSpPr txBox="1"/>
          <p:nvPr/>
        </p:nvSpPr>
        <p:spPr>
          <a:xfrm>
            <a:off x="10067699" y="4091807"/>
            <a:ext cx="1408535" cy="37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care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E3AE59-E9EF-9DD9-D5D6-6E2E51C29A00}"/>
              </a:ext>
            </a:extLst>
          </p:cNvPr>
          <p:cNvSpPr txBox="1"/>
          <p:nvPr/>
        </p:nvSpPr>
        <p:spPr>
          <a:xfrm>
            <a:off x="2684550" y="5087470"/>
            <a:ext cx="634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Integrated with comprehensive all-pillars Lifestyle medicine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124F7C-0341-202B-209B-CFEEF0ACAC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0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A85221-2805-C13C-5039-8290B3C67907}"/>
              </a:ext>
            </a:extLst>
          </p:cNvPr>
          <p:cNvGraphicFramePr>
            <a:graphicFrameLocks noGrp="1"/>
          </p:cNvGraphicFramePr>
          <p:nvPr/>
        </p:nvGraphicFramePr>
        <p:xfrm>
          <a:off x="3838575" y="339805"/>
          <a:ext cx="7943849" cy="588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80335236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93170036"/>
                    </a:ext>
                  </a:extLst>
                </a:gridCol>
                <a:gridCol w="2619374">
                  <a:extLst>
                    <a:ext uri="{9D8B030D-6E8A-4147-A177-3AD203B41FA5}">
                      <a16:colId xmlns:a16="http://schemas.microsoft.com/office/drawing/2014/main" val="3501133505"/>
                    </a:ext>
                  </a:extLst>
                </a:gridCol>
              </a:tblGrid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770612213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recumbent cycle/stepper, walk (outdoors, treadmill, indoors), mini-trampoline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add jogging, water exercise: swim, walk, aerobics.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87876167"/>
                  </a:ext>
                </a:extLst>
              </a:tr>
              <a:tr h="405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5-7 sessions/wk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unchanged, at target level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4216828317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Intensity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RPE 12-14/20 for continuous mod. intensity CMI, exercise, 15-17/20 for HIIT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unchanged; HIIT: introduce jogging, as tolerated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911011202"/>
                  </a:ext>
                </a:extLst>
              </a:tr>
              <a:tr h="1089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warm-up 3-5 min, aerobic-gradually progress to 45-60 min, cool-down 3-5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HIIT: 60 sec at RPE 15-17/20, 3-5 min CMI, 3-5 HIIT intervals/session, 2-3 </a:t>
                      </a:r>
                      <a:r>
                        <a:rPr lang="en-US" sz="1600" dirty="0" err="1">
                          <a:effectLst/>
                        </a:rPr>
                        <a:t>exer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Sess</a:t>
                      </a:r>
                      <a:r>
                        <a:rPr lang="en-US" sz="1600" dirty="0">
                          <a:effectLst/>
                        </a:rPr>
                        <a:t> /</a:t>
                      </a:r>
                      <a:r>
                        <a:rPr lang="en-US" sz="1600" dirty="0" err="1">
                          <a:effectLst/>
                        </a:rPr>
                        <a:t>wk</a:t>
                      </a:r>
                      <a:r>
                        <a:rPr lang="en-US" sz="1600" dirty="0">
                          <a:effectLst/>
                        </a:rPr>
                        <a:t> w/HIIT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 upper range to 90 min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41039030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Flexibility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Flexibility: daily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add yoga one session/wk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38097516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Balance exercises: 2-3 times/wk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11623981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Strength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calisthenics, free weights, weight machines; 2-3 sessions/wk; mod. Int.,  RPE 12-14/20;  10-15 repetitions, 1-2 sets/exercise;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add wall push-ups, additional core exercise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471459035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Progression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Progression: use RPE targets to judge when to increase intensity and/or duration.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891431993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  activity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avoid prolonged sitting, perform household chores / gardening /shopping, pedometer step/d goal of ≥10,000, take the stairs.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495902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040AF8-F98D-FF13-5D05-C836E46C11C6}"/>
              </a:ext>
            </a:extLst>
          </p:cNvPr>
          <p:cNvSpPr txBox="1"/>
          <p:nvPr/>
        </p:nvSpPr>
        <p:spPr>
          <a:xfrm>
            <a:off x="195262" y="1255216"/>
            <a:ext cx="35147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66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yr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woman, </a:t>
            </a:r>
            <a:r>
              <a:rPr lang="en-US" sz="1600" i="0" u="sng" strike="noStrike" baseline="0" dirty="0">
                <a:solidFill>
                  <a:srgbClr val="211D1E"/>
                </a:solidFill>
                <a:latin typeface="Sabon"/>
              </a:rPr>
              <a:t>high-grade ductal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in situ BC, HER-2(+), L mastectomy,  deferred adjuvant therapy, HER-2-directed therapy. </a:t>
            </a: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6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later</a:t>
            </a:r>
            <a:r>
              <a:rPr lang="en-US" sz="1600" dirty="0">
                <a:solidFill>
                  <a:srgbClr val="211D1E"/>
                </a:solidFill>
                <a:latin typeface="Sabon"/>
              </a:rPr>
              <a:t> Dx </a:t>
            </a:r>
            <a:r>
              <a:rPr lang="en-US" sz="1600" i="0" u="sng" strike="noStrike" baseline="0" dirty="0">
                <a:solidFill>
                  <a:srgbClr val="211D1E"/>
                </a:solidFill>
                <a:latin typeface="Sabon"/>
              </a:rPr>
              <a:t>large B-cell lymphoma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1D1E"/>
                </a:solidFill>
                <a:latin typeface="Sabon"/>
              </a:rPr>
              <a:t>ECG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: HR 71,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nonsp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T-wave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abn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1D1E"/>
                </a:solidFill>
                <a:latin typeface="Sabon"/>
              </a:rPr>
              <a:t>E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cho: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LVEF 64%, LV strain 19%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(normal is ≤ 18%).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11D1E"/>
                </a:solidFill>
                <a:latin typeface="Sabon"/>
              </a:rPr>
              <a:t>TX</a:t>
            </a:r>
            <a:r>
              <a:rPr lang="en-US" sz="1600" dirty="0">
                <a:solidFill>
                  <a:srgbClr val="211D1E"/>
                </a:solidFill>
                <a:latin typeface="Sabon"/>
              </a:rPr>
              <a:t>: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cyclophosphamide, doxorubicin, Oncovin (vincristine),prednisone (R-CHOP), 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pegfilgrastim</a:t>
            </a: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LVEF</a:t>
            </a:r>
            <a:r>
              <a:rPr lang="en-US" sz="1600" b="1" dirty="0">
                <a:solidFill>
                  <a:srgbClr val="211D1E"/>
                </a:solidFill>
                <a:latin typeface="Sabon"/>
                <a:sym typeface="Wingdings" panose="05000000000000000000" pitchFamily="2" charset="2"/>
              </a:rPr>
              <a:t>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44%, LV strain 15%; 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Carvedilol 12.5 mg 2x/d  initiated.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5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later,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Dx recurrent BC,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left chest wall surgery. </a:t>
            </a:r>
            <a:endParaRPr lang="en-US" sz="1600" dirty="0">
              <a:solidFill>
                <a:srgbClr val="211D1E"/>
              </a:solidFill>
              <a:latin typeface="Sabo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75B42-C7C2-47FF-C044-5BC37C7884AD}"/>
              </a:ext>
            </a:extLst>
          </p:cNvPr>
          <p:cNvSpPr/>
          <p:nvPr/>
        </p:nvSpPr>
        <p:spPr>
          <a:xfrm>
            <a:off x="3686175" y="209550"/>
            <a:ext cx="8334375" cy="618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25125-9634-B872-8643-0491F010F696}"/>
              </a:ext>
            </a:extLst>
          </p:cNvPr>
          <p:cNvSpPr txBox="1"/>
          <p:nvPr/>
        </p:nvSpPr>
        <p:spPr>
          <a:xfrm>
            <a:off x="33337" y="339805"/>
            <a:ext cx="36861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585793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A85221-2805-C13C-5039-8290B3C67907}"/>
              </a:ext>
            </a:extLst>
          </p:cNvPr>
          <p:cNvGraphicFramePr>
            <a:graphicFrameLocks noGrp="1"/>
          </p:cNvGraphicFramePr>
          <p:nvPr/>
        </p:nvGraphicFramePr>
        <p:xfrm>
          <a:off x="3838575" y="339805"/>
          <a:ext cx="7943849" cy="588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80335236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93170036"/>
                    </a:ext>
                  </a:extLst>
                </a:gridCol>
                <a:gridCol w="2619374">
                  <a:extLst>
                    <a:ext uri="{9D8B030D-6E8A-4147-A177-3AD203B41FA5}">
                      <a16:colId xmlns:a16="http://schemas.microsoft.com/office/drawing/2014/main" val="3501133505"/>
                    </a:ext>
                  </a:extLst>
                </a:gridCol>
              </a:tblGrid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770612213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recumbent cycle/stepper, walk (outdoors, treadmill, indoors), mini-trampoline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add jogging, water exercise: swim, walk, aerobics.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87876167"/>
                  </a:ext>
                </a:extLst>
              </a:tr>
              <a:tr h="405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5-7 sessions/wk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unchanged, at target level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4216828317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Intensity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RPE 12-14/20 for continuous mod. intensity CMI, exercise, 15-17/20 for HIIT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unchanged; HIIT: introduce jogging, as tolerated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911011202"/>
                  </a:ext>
                </a:extLst>
              </a:tr>
              <a:tr h="1089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warm-up 3-5 min, aerobic-gradually progress to 45-60 min, cool-down 3-5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HIIT: 60 sec at RPE 15-17/20, 3-5 min CMI, 3-5 HIIT intervals/session, 2-3 </a:t>
                      </a:r>
                      <a:r>
                        <a:rPr lang="en-US" sz="1600" dirty="0" err="1">
                          <a:effectLst/>
                        </a:rPr>
                        <a:t>exer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Sess</a:t>
                      </a:r>
                      <a:r>
                        <a:rPr lang="en-US" sz="1600" dirty="0">
                          <a:effectLst/>
                        </a:rPr>
                        <a:t> /</a:t>
                      </a:r>
                      <a:r>
                        <a:rPr lang="en-US" sz="1600" dirty="0" err="1">
                          <a:effectLst/>
                        </a:rPr>
                        <a:t>wk</a:t>
                      </a:r>
                      <a:r>
                        <a:rPr lang="en-US" sz="1600" dirty="0">
                          <a:effectLst/>
                        </a:rPr>
                        <a:t> w/HIIT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 upper range to 90 min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41039030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Flexibility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Flexibility: daily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add yoga one session/wk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38097516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Balance exercises: 2-3 times/wk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11623981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Strength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calisthenics, free weights, weight machines; 2-3 sessions/wk; mod. Int.,  RPE 12-14/20;  10-15 repetitions, 1-2 sets/exercise;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add wall push-ups, additional core exercise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471459035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Progression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Progression: use RPE targets to judge when to increase intensity and/or duration.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891431993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  activity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avoid prolonged sitting, perform household chores / gardening /shopping, pedometer step/d goal of ≥10,000, take the stairs.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495902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040AF8-F98D-FF13-5D05-C836E46C11C6}"/>
              </a:ext>
            </a:extLst>
          </p:cNvPr>
          <p:cNvSpPr txBox="1"/>
          <p:nvPr/>
        </p:nvSpPr>
        <p:spPr>
          <a:xfrm>
            <a:off x="204787" y="1128296"/>
            <a:ext cx="35147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66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yr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woman, </a:t>
            </a:r>
            <a:r>
              <a:rPr lang="en-US" sz="1600" i="0" u="sng" strike="noStrike" baseline="0" dirty="0">
                <a:solidFill>
                  <a:srgbClr val="211D1E"/>
                </a:solidFill>
                <a:latin typeface="Sabon"/>
              </a:rPr>
              <a:t>high-grade ductal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in situ BC, HER-2(+), L mastectomy,  deferred adjuvant therapy, HER-2-directed therapy. </a:t>
            </a: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6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later</a:t>
            </a:r>
            <a:r>
              <a:rPr lang="en-US" sz="1600" dirty="0">
                <a:solidFill>
                  <a:srgbClr val="211D1E"/>
                </a:solidFill>
                <a:latin typeface="Sabon"/>
              </a:rPr>
              <a:t> Dx </a:t>
            </a:r>
            <a:r>
              <a:rPr lang="en-US" sz="1600" i="0" u="sng" strike="noStrike" baseline="0" dirty="0">
                <a:solidFill>
                  <a:srgbClr val="211D1E"/>
                </a:solidFill>
                <a:latin typeface="Sabon"/>
              </a:rPr>
              <a:t>large B-cell lymphoma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1D1E"/>
                </a:solidFill>
                <a:latin typeface="Sabon"/>
              </a:rPr>
              <a:t>ECG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: HR 71,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nonsp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T-wave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abn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1D1E"/>
                </a:solidFill>
                <a:latin typeface="Sabon"/>
              </a:rPr>
              <a:t>E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cho: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LVEF 64%, LV strain 19%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(normal is ≤ 18%).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11D1E"/>
                </a:solidFill>
                <a:latin typeface="Sabon"/>
              </a:rPr>
              <a:t>TX</a:t>
            </a:r>
            <a:r>
              <a:rPr lang="en-US" sz="1600" dirty="0">
                <a:solidFill>
                  <a:srgbClr val="211D1E"/>
                </a:solidFill>
                <a:latin typeface="Sabon"/>
              </a:rPr>
              <a:t>: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cyclophosphamide, doxorubicin, Oncovin (vincristine),prednisone (R-CHOP), 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pegfilgrastim</a:t>
            </a: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LVEF</a:t>
            </a:r>
            <a:r>
              <a:rPr lang="en-US" sz="1600" b="1" dirty="0">
                <a:solidFill>
                  <a:srgbClr val="211D1E"/>
                </a:solidFill>
                <a:latin typeface="Sabon"/>
                <a:sym typeface="Wingdings" panose="05000000000000000000" pitchFamily="2" charset="2"/>
              </a:rPr>
              <a:t>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44%, LV strain 15%; 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Carvedilol 12.5 mg 2x/d  initiated.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5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later,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Dx recurrent BC,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left chest wall surgery. </a:t>
            </a:r>
            <a:endParaRPr lang="en-US" sz="1600" dirty="0">
              <a:solidFill>
                <a:srgbClr val="211D1E"/>
              </a:solidFill>
              <a:latin typeface="Sabo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75B42-C7C2-47FF-C044-5BC37C7884AD}"/>
              </a:ext>
            </a:extLst>
          </p:cNvPr>
          <p:cNvSpPr/>
          <p:nvPr/>
        </p:nvSpPr>
        <p:spPr>
          <a:xfrm>
            <a:off x="9182100" y="190500"/>
            <a:ext cx="2838450" cy="6181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25125-9634-B872-8643-0491F010F696}"/>
              </a:ext>
            </a:extLst>
          </p:cNvPr>
          <p:cNvSpPr txBox="1"/>
          <p:nvPr/>
        </p:nvSpPr>
        <p:spPr>
          <a:xfrm>
            <a:off x="0" y="339805"/>
            <a:ext cx="38385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612460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A85221-2805-C13C-5039-8290B3C67907}"/>
              </a:ext>
            </a:extLst>
          </p:cNvPr>
          <p:cNvGraphicFramePr>
            <a:graphicFrameLocks noGrp="1"/>
          </p:cNvGraphicFramePr>
          <p:nvPr/>
        </p:nvGraphicFramePr>
        <p:xfrm>
          <a:off x="3838575" y="339805"/>
          <a:ext cx="7943849" cy="5888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80335236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93170036"/>
                    </a:ext>
                  </a:extLst>
                </a:gridCol>
                <a:gridCol w="2619374">
                  <a:extLst>
                    <a:ext uri="{9D8B030D-6E8A-4147-A177-3AD203B41FA5}">
                      <a16:colId xmlns:a16="http://schemas.microsoft.com/office/drawing/2014/main" val="3501133505"/>
                    </a:ext>
                  </a:extLst>
                </a:gridCol>
              </a:tblGrid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770612213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recumbent cycle/stepper, walk (outdoors, treadmill, indoors), mini-trampoline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add jogging, water exercise: swim, walk, aerobics.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87876167"/>
                  </a:ext>
                </a:extLst>
              </a:tr>
              <a:tr h="405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5-7 sessions/wk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unchanged, at target level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4216828317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Intensity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RPE 12-14/20 for continuous mod. intensity CMI, exercise, 15-17/20 for HIIT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unchanged; HIIT: introduce jogging, as tolerated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911011202"/>
                  </a:ext>
                </a:extLst>
              </a:tr>
              <a:tr h="1089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warm-up 3-5 min, aerobic-gradually progress to 45-60 min, cool-down 3-5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HIIT: 60 sec at RPE 15-17/20, 3-5 min CMI, 3-5 HIIT intervals/session, 2-3 </a:t>
                      </a:r>
                      <a:r>
                        <a:rPr lang="en-US" sz="1600" dirty="0" err="1">
                          <a:effectLst/>
                        </a:rPr>
                        <a:t>exer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Sess</a:t>
                      </a:r>
                      <a:r>
                        <a:rPr lang="en-US" sz="1600" dirty="0">
                          <a:effectLst/>
                        </a:rPr>
                        <a:t> /</a:t>
                      </a:r>
                      <a:r>
                        <a:rPr lang="en-US" sz="1600" dirty="0" err="1">
                          <a:effectLst/>
                        </a:rPr>
                        <a:t>wk</a:t>
                      </a:r>
                      <a:r>
                        <a:rPr lang="en-US" sz="1600" dirty="0">
                          <a:effectLst/>
                        </a:rPr>
                        <a:t> w/HIIT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 upper range to 90 min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41039030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Flexibility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Flexibility: daily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add yoga one session/wk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38097516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Balance exercises: 2-3 times/wk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11623981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Strength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calisthenics, free weights, weight machines; 2-3 sessions/wk; mod. Int.,  RPE 12-14/20;  10-15 repetitions, 1-2 sets/exercise;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add wall push-ups, additional core exercise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471459035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Progression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Progression: use RPE targets to judge when to increase intensity and/or duration.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891431993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General  activity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avoid prolonged sitting, perform household chores / gardening /shopping, pedometer step/d goal of ≥10,000, take the stairs.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unchanged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495902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040AF8-F98D-FF13-5D05-C836E46C11C6}"/>
              </a:ext>
            </a:extLst>
          </p:cNvPr>
          <p:cNvSpPr txBox="1"/>
          <p:nvPr/>
        </p:nvSpPr>
        <p:spPr>
          <a:xfrm>
            <a:off x="204787" y="1128296"/>
            <a:ext cx="35147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66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yr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woman, </a:t>
            </a:r>
            <a:r>
              <a:rPr lang="en-US" sz="1600" i="0" u="sng" strike="noStrike" baseline="0" dirty="0">
                <a:solidFill>
                  <a:srgbClr val="211D1E"/>
                </a:solidFill>
                <a:latin typeface="Sabon"/>
              </a:rPr>
              <a:t>high-grade ductal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in situ BC, HER-2(+), L mastectomy,  deferred adjuvant therapy, HER-2-directed therapy. </a:t>
            </a: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6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later</a:t>
            </a:r>
            <a:r>
              <a:rPr lang="en-US" sz="1600" dirty="0">
                <a:solidFill>
                  <a:srgbClr val="211D1E"/>
                </a:solidFill>
                <a:latin typeface="Sabon"/>
              </a:rPr>
              <a:t> Dx </a:t>
            </a:r>
            <a:r>
              <a:rPr lang="en-US" sz="1600" i="0" u="sng" strike="noStrike" baseline="0" dirty="0">
                <a:solidFill>
                  <a:srgbClr val="211D1E"/>
                </a:solidFill>
                <a:latin typeface="Sabon"/>
              </a:rPr>
              <a:t>large B-cell lymphoma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1D1E"/>
                </a:solidFill>
                <a:latin typeface="Sabon"/>
              </a:rPr>
              <a:t>ECG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: HR 71,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nonsp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T-wave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abn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1D1E"/>
                </a:solidFill>
                <a:latin typeface="Sabon"/>
              </a:rPr>
              <a:t>E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cho: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LVEF 64%, LV strain 19%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(normal is ≤ 18%).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211D1E"/>
                </a:solidFill>
                <a:latin typeface="Sabon"/>
              </a:rPr>
              <a:t>TX</a:t>
            </a:r>
            <a:r>
              <a:rPr lang="en-US" sz="1600" dirty="0">
                <a:solidFill>
                  <a:srgbClr val="211D1E"/>
                </a:solidFill>
                <a:latin typeface="Sabon"/>
              </a:rPr>
              <a:t>: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cyclophosphamide, doxorubicin, Oncovin (vincristine),prednisone (R-CHOP), 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pegfilgrastim</a:t>
            </a: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LVEF</a:t>
            </a:r>
            <a:r>
              <a:rPr lang="en-US" sz="1600" b="1" dirty="0">
                <a:solidFill>
                  <a:srgbClr val="211D1E"/>
                </a:solidFill>
                <a:latin typeface="Sabon"/>
                <a:sym typeface="Wingdings" panose="05000000000000000000" pitchFamily="2" charset="2"/>
              </a:rPr>
              <a:t>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44%, LV strain 15%; 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Carvedilol 12.5 mg 2x/d  initiated.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rgbClr val="211D1E"/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5 </a:t>
            </a:r>
            <a:r>
              <a:rPr lang="en-US" sz="1600" b="0" i="0" u="none" strike="noStrike" baseline="0" dirty="0" err="1">
                <a:solidFill>
                  <a:srgbClr val="211D1E"/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 later, </a:t>
            </a:r>
            <a:r>
              <a:rPr lang="en-US" sz="1600" b="1" i="0" u="none" strike="noStrike" baseline="0" dirty="0">
                <a:solidFill>
                  <a:srgbClr val="211D1E"/>
                </a:solidFill>
                <a:latin typeface="Sabon"/>
              </a:rPr>
              <a:t>Dx recurrent BC, </a:t>
            </a:r>
            <a:r>
              <a:rPr lang="en-US" sz="1600" b="0" i="0" u="none" strike="noStrike" baseline="0" dirty="0">
                <a:solidFill>
                  <a:srgbClr val="211D1E"/>
                </a:solidFill>
                <a:latin typeface="Sabon"/>
              </a:rPr>
              <a:t>left chest wall surgery. </a:t>
            </a:r>
            <a:endParaRPr lang="en-US" sz="1600" dirty="0">
              <a:solidFill>
                <a:srgbClr val="211D1E"/>
              </a:solidFill>
              <a:latin typeface="Sabo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25125-9634-B872-8643-0491F010F696}"/>
              </a:ext>
            </a:extLst>
          </p:cNvPr>
          <p:cNvSpPr txBox="1"/>
          <p:nvPr/>
        </p:nvSpPr>
        <p:spPr>
          <a:xfrm>
            <a:off x="0" y="365285"/>
            <a:ext cx="38385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813822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A85221-2805-C13C-5039-8290B3C67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77357"/>
              </p:ext>
            </p:extLst>
          </p:nvPr>
        </p:nvGraphicFramePr>
        <p:xfrm>
          <a:off x="3838575" y="339805"/>
          <a:ext cx="7943849" cy="588824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80335236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193170036"/>
                    </a:ext>
                  </a:extLst>
                </a:gridCol>
                <a:gridCol w="2619374">
                  <a:extLst>
                    <a:ext uri="{9D8B030D-6E8A-4147-A177-3AD203B41FA5}">
                      <a16:colId xmlns:a16="http://schemas.microsoft.com/office/drawing/2014/main" val="3501133505"/>
                    </a:ext>
                  </a:extLst>
                </a:gridCol>
              </a:tblGrid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Exercise prescription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770612213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Type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recumbent cycle/stepper, walk (outdoors, treadmill, indoors), mini-trampoline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add jogging, water exercise: swim, walk, aerobics. 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87876167"/>
                  </a:ext>
                </a:extLst>
              </a:tr>
              <a:tr h="405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Frequency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5-7 sessions/wk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unchanged, at target level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4216828317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Intensity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RPE 12-14/20 for continuous mod. intensity CMI, exercise, 15-17/20 for HIIT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unchanged; HIIT: introduce jogging, as tolerated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911011202"/>
                  </a:ext>
                </a:extLst>
              </a:tr>
              <a:tr h="1089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Time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warm-up 3-5 min, aerobic-gradually progress to 45-60 min, cool-down 3-5 min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HIIT: 60 sec at RPE 15-17/20, 3-5 min CMI, 3-5 HIIT intervals/session, 2-3 </a:t>
                      </a:r>
                      <a:r>
                        <a:rPr lang="en-US" sz="1600" dirty="0" err="1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exer</a:t>
                      </a: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Sess</a:t>
                      </a: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/</a:t>
                      </a:r>
                      <a:r>
                        <a:rPr lang="en-US" sz="1600" dirty="0" err="1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wk</a:t>
                      </a: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 w/HIIT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increase upper range to 90 min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341039030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Flexibility 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Flexibility: daily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add yoga one session/wk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380975164"/>
                  </a:ext>
                </a:extLst>
              </a:tr>
              <a:tr h="1981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Balance 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Balance exercises: 2-3 times/wk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111623981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Strength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calisthenics, free weights, weight machines; 2-3 sessions/wk; mod. Int.,  RPE 12-14/20;  10-15 repetitions, 1-2 sets/exercise; 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add wall push-ups, additional core exercise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2471459035"/>
                  </a:ext>
                </a:extLst>
              </a:tr>
              <a:tr h="612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Progression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Progression: use RPE targets to judge when to increase intensity and/or duration. </a:t>
                      </a:r>
                      <a:endParaRPr lang="en-US" sz="160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unchanged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891431993"/>
                  </a:ext>
                </a:extLst>
              </a:tr>
              <a:tr h="8200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General  activity 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avoid prolonged sitting, perform household chores / gardening /shopping, pedometer step/d goal of ≥10,000, take the stairs.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</a:rPr>
                        <a:t>unchanged</a:t>
                      </a:r>
                      <a:endParaRPr lang="en-US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65" marR="60365" marT="0" marB="0"/>
                </a:tc>
                <a:extLst>
                  <a:ext uri="{0D108BD9-81ED-4DB2-BD59-A6C34878D82A}">
                    <a16:rowId xmlns:a16="http://schemas.microsoft.com/office/drawing/2014/main" val="1495902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040AF8-F98D-FF13-5D05-C836E46C11C6}"/>
              </a:ext>
            </a:extLst>
          </p:cNvPr>
          <p:cNvSpPr txBox="1"/>
          <p:nvPr/>
        </p:nvSpPr>
        <p:spPr>
          <a:xfrm>
            <a:off x="204787" y="1128296"/>
            <a:ext cx="35147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66 </a:t>
            </a:r>
            <a:r>
              <a:rPr lang="en-US" sz="16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Sabon"/>
              </a:rPr>
              <a:t>yr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 woman, </a:t>
            </a:r>
            <a:r>
              <a:rPr lang="en-US" sz="1600" i="0" u="sng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high-grade ductal 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in situ BC, HER-2(+), L mastectomy,  deferred adjuvant therapy, HER-2-directed therapy. 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6 </a:t>
            </a:r>
            <a:r>
              <a:rPr lang="en-US" sz="16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 later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 Dx </a:t>
            </a:r>
            <a:r>
              <a:rPr lang="en-US" sz="1600" i="0" u="sng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large B-cell lymphoma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ECG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: HR 71, </a:t>
            </a:r>
            <a:r>
              <a:rPr lang="en-US" sz="16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Sabon"/>
              </a:rPr>
              <a:t>nonsp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. T-wave </a:t>
            </a:r>
            <a:r>
              <a:rPr lang="en-US" sz="16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Sabon"/>
              </a:rPr>
              <a:t>abn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E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cho: </a:t>
            </a:r>
            <a:r>
              <a:rPr lang="en-US" sz="1600" b="1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LVEF 64%, LV strain 19% 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(normal is ≤ 18%).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Sabon"/>
              </a:rPr>
              <a:t>TX</a:t>
            </a:r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: 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cyclophosphamide, doxorubicin, Oncovin (vincristine),prednisone (R-CHOP),  </a:t>
            </a:r>
            <a:r>
              <a:rPr lang="en-US" sz="16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Sabon"/>
              </a:rPr>
              <a:t>pegfilgrastim</a:t>
            </a:r>
            <a:endParaRPr lang="en-US" sz="1600" b="0" i="0" u="none" strike="noStrike" baseline="0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i="0" u="none" strike="noStrike" baseline="0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LVEF</a:t>
            </a:r>
            <a:r>
              <a:rPr lang="en-US" sz="1600" b="1" dirty="0">
                <a:solidFill>
                  <a:schemeClr val="bg2">
                    <a:lumMod val="90000"/>
                  </a:schemeClr>
                </a:solidFill>
                <a:latin typeface="Sabon"/>
                <a:sym typeface="Wingdings" panose="05000000000000000000" pitchFamily="2" charset="2"/>
              </a:rPr>
              <a:t> </a:t>
            </a:r>
            <a:r>
              <a:rPr lang="en-US" sz="1600" b="1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44%, LV strain 15%;  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Carvedilol 12.5 mg 2x/d  initiated.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chemeClr val="bg2">
                  <a:lumMod val="90000"/>
                </a:schemeClr>
              </a:solidFill>
              <a:latin typeface="Sabo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5 </a:t>
            </a:r>
            <a:r>
              <a:rPr lang="en-US" sz="1600" b="0" i="0" u="none" strike="noStrike" baseline="0" dirty="0" err="1">
                <a:solidFill>
                  <a:schemeClr val="bg2">
                    <a:lumMod val="90000"/>
                  </a:schemeClr>
                </a:solidFill>
                <a:latin typeface="Sabon"/>
              </a:rPr>
              <a:t>mo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 later, </a:t>
            </a:r>
            <a:r>
              <a:rPr lang="en-US" sz="1600" b="1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Dx recurrent BC, </a:t>
            </a:r>
            <a:r>
              <a:rPr lang="en-US" sz="1600" b="0" i="0" u="none" strike="noStrike" baseline="0" dirty="0">
                <a:solidFill>
                  <a:schemeClr val="bg2">
                    <a:lumMod val="90000"/>
                  </a:schemeClr>
                </a:solidFill>
                <a:latin typeface="Sabon"/>
              </a:rPr>
              <a:t>left chest wall surgery. </a:t>
            </a:r>
            <a:endParaRPr lang="en-US" sz="1600" dirty="0">
              <a:solidFill>
                <a:schemeClr val="bg2">
                  <a:lumMod val="90000"/>
                </a:schemeClr>
              </a:solidFill>
              <a:latin typeface="Sabo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25125-9634-B872-8643-0491F010F696}"/>
              </a:ext>
            </a:extLst>
          </p:cNvPr>
          <p:cNvSpPr txBox="1"/>
          <p:nvPr/>
        </p:nvSpPr>
        <p:spPr>
          <a:xfrm>
            <a:off x="0" y="365285"/>
            <a:ext cx="38385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Case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39108-E94C-7B54-4329-0A1A0CFD1802}"/>
              </a:ext>
            </a:extLst>
          </p:cNvPr>
          <p:cNvSpPr txBox="1"/>
          <p:nvPr/>
        </p:nvSpPr>
        <p:spPr>
          <a:xfrm>
            <a:off x="409577" y="2392326"/>
            <a:ext cx="1082903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Patients are </a:t>
            </a:r>
          </a:p>
          <a:p>
            <a:pPr algn="ctr"/>
            <a:r>
              <a:rPr lang="en-US" sz="5400" dirty="0"/>
              <a:t>the greatest source of inspiration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C7E6F-16E3-2310-943B-F0ACB0DEDADF}"/>
              </a:ext>
            </a:extLst>
          </p:cNvPr>
          <p:cNvSpPr txBox="1"/>
          <p:nvPr/>
        </p:nvSpPr>
        <p:spPr>
          <a:xfrm>
            <a:off x="81020" y="648009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>
                <a:solidFill>
                  <a:schemeClr val="bg1">
                    <a:lumMod val="75000"/>
                  </a:schemeClr>
                </a:solidFill>
              </a:rPr>
              <a:t>Mayo Clinic , Journal of Cardiopulmonary Rehabilitation and Prevention 2021;41:341-344 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32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606D4B-57AA-BEB6-8ABE-30FB2316F054}"/>
              </a:ext>
            </a:extLst>
          </p:cNvPr>
          <p:cNvSpPr txBox="1"/>
          <p:nvPr/>
        </p:nvSpPr>
        <p:spPr>
          <a:xfrm>
            <a:off x="155501" y="1555187"/>
            <a:ext cx="11846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Exercise-Cardio-Oncology during entire treatment continuum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A8F1D-1455-5A8E-5032-37CB48A4C351}"/>
              </a:ext>
            </a:extLst>
          </p:cNvPr>
          <p:cNvSpPr txBox="1"/>
          <p:nvPr/>
        </p:nvSpPr>
        <p:spPr>
          <a:xfrm>
            <a:off x="4002909" y="366686"/>
            <a:ext cx="4073296" cy="837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ea typeface="+mj-ea"/>
                <a:cs typeface="+mj-cs"/>
              </a:rPr>
              <a:t>In Sum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B7CAF-DEAB-C6FE-8FF4-E85FB83640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19" y="2552719"/>
            <a:ext cx="11864869" cy="9241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96C22A-C089-03B3-B3DC-D44385B6D312}"/>
              </a:ext>
            </a:extLst>
          </p:cNvPr>
          <p:cNvSpPr txBox="1"/>
          <p:nvPr/>
        </p:nvSpPr>
        <p:spPr>
          <a:xfrm>
            <a:off x="163564" y="3771638"/>
            <a:ext cx="11751986" cy="510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i="0" u="none" strike="noStrike" baseline="0" dirty="0"/>
              <a:t>ardioprotective strategies &amp; Cancer survivorship </a:t>
            </a:r>
            <a:r>
              <a:rPr lang="en-US" sz="2800" b="1" i="0" u="none" strike="noStrike" baseline="0" dirty="0" err="1"/>
              <a:t>programmes</a:t>
            </a:r>
            <a:r>
              <a:rPr lang="en-US" sz="2800" b="1" i="0" u="none" strike="noStrike" baseline="0" dirty="0"/>
              <a:t> </a:t>
            </a:r>
            <a:r>
              <a:rPr lang="en-US" sz="2800" i="0" u="none" strike="noStrike" baseline="0" dirty="0"/>
              <a:t>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29221-12E3-0EA6-759F-76FB87E3256C}"/>
              </a:ext>
            </a:extLst>
          </p:cNvPr>
          <p:cNvSpPr txBox="1"/>
          <p:nvPr/>
        </p:nvSpPr>
        <p:spPr>
          <a:xfrm>
            <a:off x="115796" y="4582889"/>
            <a:ext cx="119255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Exercise and Lifestyle Medicine support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DEBC6-31D9-2497-1FDD-F4E897B587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057" y="6477688"/>
            <a:ext cx="1044376" cy="3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5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people standing in a bar&#10;&#10;Description automatically generated">
            <a:extLst>
              <a:ext uri="{FF2B5EF4-FFF2-40B4-BE49-F238E27FC236}">
                <a16:creationId xmlns:a16="http://schemas.microsoft.com/office/drawing/2014/main" id="{A5DF60B7-E3EC-8C96-B9E2-CEBAEAF13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" b="20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116B3-DD58-E268-C71E-D361D4A5AD02}"/>
              </a:ext>
            </a:extLst>
          </p:cNvPr>
          <p:cNvSpPr txBox="1"/>
          <p:nvPr/>
        </p:nvSpPr>
        <p:spPr>
          <a:xfrm>
            <a:off x="356076" y="781493"/>
            <a:ext cx="3822189" cy="4268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cardiologist,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 oncologist and 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lifestyle medicine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specialist  walk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into…. </a:t>
            </a:r>
          </a:p>
        </p:txBody>
      </p:sp>
    </p:spTree>
    <p:extLst>
      <p:ext uri="{BB962C8B-B14F-4D97-AF65-F5344CB8AC3E}">
        <p14:creationId xmlns:p14="http://schemas.microsoft.com/office/powerpoint/2010/main" val="11654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people standing in a bar&#10;&#10;Description automatically generated">
            <a:extLst>
              <a:ext uri="{FF2B5EF4-FFF2-40B4-BE49-F238E27FC236}">
                <a16:creationId xmlns:a16="http://schemas.microsoft.com/office/drawing/2014/main" id="{A5DF60B7-E3EC-8C96-B9E2-CEBAEAF13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" b="20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116B3-DD58-E268-C71E-D361D4A5AD02}"/>
              </a:ext>
            </a:extLst>
          </p:cNvPr>
          <p:cNvSpPr txBox="1"/>
          <p:nvPr/>
        </p:nvSpPr>
        <p:spPr>
          <a:xfrm>
            <a:off x="356076" y="781493"/>
            <a:ext cx="3822189" cy="4268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cardiologist,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 oncologist and 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lifestyle medicine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specialist  walk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into….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2E63A-BCE8-109F-E8DA-7B5867FD556A}"/>
              </a:ext>
            </a:extLst>
          </p:cNvPr>
          <p:cNvSpPr txBox="1"/>
          <p:nvPr/>
        </p:nvSpPr>
        <p:spPr>
          <a:xfrm>
            <a:off x="3274828" y="3429000"/>
            <a:ext cx="89171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…and they all order Exercise</a:t>
            </a:r>
          </a:p>
        </p:txBody>
      </p:sp>
    </p:spTree>
    <p:extLst>
      <p:ext uri="{BB962C8B-B14F-4D97-AF65-F5344CB8AC3E}">
        <p14:creationId xmlns:p14="http://schemas.microsoft.com/office/powerpoint/2010/main" val="148303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people standing in a bar&#10;&#10;Description automatically generated">
            <a:extLst>
              <a:ext uri="{FF2B5EF4-FFF2-40B4-BE49-F238E27FC236}">
                <a16:creationId xmlns:a16="http://schemas.microsoft.com/office/drawing/2014/main" id="{A5DF60B7-E3EC-8C96-B9E2-CEBAEAF13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0" b="20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116B3-DD58-E268-C71E-D361D4A5AD02}"/>
              </a:ext>
            </a:extLst>
          </p:cNvPr>
          <p:cNvSpPr txBox="1"/>
          <p:nvPr/>
        </p:nvSpPr>
        <p:spPr>
          <a:xfrm>
            <a:off x="356076" y="781493"/>
            <a:ext cx="3822189" cy="4268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cardiologist,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an oncologist and a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lifestyle medicine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specialist  walk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into….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2E63A-BCE8-109F-E8DA-7B5867FD556A}"/>
              </a:ext>
            </a:extLst>
          </p:cNvPr>
          <p:cNvSpPr txBox="1"/>
          <p:nvPr/>
        </p:nvSpPr>
        <p:spPr>
          <a:xfrm>
            <a:off x="3274828" y="3429000"/>
            <a:ext cx="89171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…and they all order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A41CD-970A-37C7-2604-4D82690B32D1}"/>
              </a:ext>
            </a:extLst>
          </p:cNvPr>
          <p:cNvSpPr txBox="1"/>
          <p:nvPr/>
        </p:nvSpPr>
        <p:spPr>
          <a:xfrm>
            <a:off x="4394791" y="5441764"/>
            <a:ext cx="170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65876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05F3E6-DF75-AC79-708C-2266BEBCB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181063"/>
              </p:ext>
            </p:extLst>
          </p:nvPr>
        </p:nvGraphicFramePr>
        <p:xfrm>
          <a:off x="381965" y="719666"/>
          <a:ext cx="11493660" cy="59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DD3A672-8B78-38C6-DB46-EE879B7933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21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760" y="822960"/>
            <a:ext cx="2204720" cy="98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2164814"/>
            <a:ext cx="1121664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dirty="0"/>
              <a:t>This work is licensed under a Creative Commons Attribution-</a:t>
            </a:r>
            <a:r>
              <a:rPr lang="en-US" dirty="0" err="1"/>
              <a:t>NonCommercial</a:t>
            </a:r>
            <a:r>
              <a:rPr lang="en-US" dirty="0"/>
              <a:t>-</a:t>
            </a:r>
            <a:r>
              <a:rPr lang="en-US" dirty="0" err="1"/>
              <a:t>NoDerivatives</a:t>
            </a:r>
            <a:r>
              <a:rPr lang="en-US" dirty="0"/>
              <a:t> 4.0 International License</a:t>
            </a: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effectLst/>
                <a:ea typeface="Times New Roman" panose="02020603050405020304" pitchFamily="18" charset="0"/>
              </a:rPr>
              <a:t>You are free to: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— copy and redistribute the FULL material in any medium or format 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The licensor cannot revoke these freedoms as long as you follow the license terms.</a:t>
            </a:r>
          </a:p>
          <a:p>
            <a:pPr algn="ctr"/>
            <a:r>
              <a:rPr lang="en-US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Under the following terms: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Attribution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— You must give appropriate credit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NonCommercial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— You may not use the material for commercial purposes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 Derivatives</a:t>
            </a:r>
            <a:r>
              <a:rPr lang="en-US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— If you remix, transform, or build upon the material you may NOT distribute the modified material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45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White puzzle with one red piece">
            <a:extLst>
              <a:ext uri="{FF2B5EF4-FFF2-40B4-BE49-F238E27FC236}">
                <a16:creationId xmlns:a16="http://schemas.microsoft.com/office/drawing/2014/main" id="{91B05FA8-5B9C-BA8C-7C5A-4062F6AA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02" r="2419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5" name="Group 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BCC7E2-E436-0338-A736-CA6F6384E47B}"/>
              </a:ext>
            </a:extLst>
          </p:cNvPr>
          <p:cNvSpPr txBox="1"/>
          <p:nvPr/>
        </p:nvSpPr>
        <p:spPr>
          <a:xfrm>
            <a:off x="6411283" y="2332754"/>
            <a:ext cx="5888513" cy="3956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CC5BB-1F96-768B-FFEA-FE6235B8FA74}"/>
              </a:ext>
            </a:extLst>
          </p:cNvPr>
          <p:cNvSpPr txBox="1"/>
          <p:nvPr/>
        </p:nvSpPr>
        <p:spPr>
          <a:xfrm>
            <a:off x="1600554" y="2464419"/>
            <a:ext cx="3194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26FF1-C784-D154-609A-964211F22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46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White puzzle with one red piece">
            <a:extLst>
              <a:ext uri="{FF2B5EF4-FFF2-40B4-BE49-F238E27FC236}">
                <a16:creationId xmlns:a16="http://schemas.microsoft.com/office/drawing/2014/main" id="{91B05FA8-5B9C-BA8C-7C5A-4062F6AA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02" r="2419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5" name="Group 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BCC7E2-E436-0338-A736-CA6F6384E47B}"/>
              </a:ext>
            </a:extLst>
          </p:cNvPr>
          <p:cNvSpPr txBox="1"/>
          <p:nvPr/>
        </p:nvSpPr>
        <p:spPr>
          <a:xfrm>
            <a:off x="6411283" y="2332754"/>
            <a:ext cx="5888513" cy="39565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F9EEB3-3AA2-5C20-DDBA-99CE098480F8}"/>
              </a:ext>
            </a:extLst>
          </p:cNvPr>
          <p:cNvSpPr txBox="1"/>
          <p:nvPr/>
        </p:nvSpPr>
        <p:spPr>
          <a:xfrm>
            <a:off x="6432527" y="1368756"/>
            <a:ext cx="53553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+mn-lt"/>
              </a:rPr>
              <a:t>Exercise-Cardio-Oncology</a:t>
            </a:r>
          </a:p>
          <a:p>
            <a:endParaRPr lang="en-US" sz="3600" b="1" dirty="0"/>
          </a:p>
          <a:p>
            <a:endParaRPr lang="en-US" sz="3600" b="1" dirty="0"/>
          </a:p>
          <a:p>
            <a:pPr algn="ctr"/>
            <a:r>
              <a:rPr lang="en-US" sz="3600" b="1" dirty="0"/>
              <a:t>Suppl slides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CC5BB-1F96-768B-FFEA-FE6235B8FA74}"/>
              </a:ext>
            </a:extLst>
          </p:cNvPr>
          <p:cNvSpPr txBox="1"/>
          <p:nvPr/>
        </p:nvSpPr>
        <p:spPr>
          <a:xfrm>
            <a:off x="1600554" y="2464419"/>
            <a:ext cx="3194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E26FF1-C784-D154-609A-964211F22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7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93" y="429750"/>
            <a:ext cx="11570413" cy="5611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52C69E-606A-9781-217B-CA0EA00ACAB7}"/>
              </a:ext>
            </a:extLst>
          </p:cNvPr>
          <p:cNvSpPr txBox="1"/>
          <p:nvPr/>
        </p:nvSpPr>
        <p:spPr>
          <a:xfrm>
            <a:off x="14908" y="6481275"/>
            <a:ext cx="363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Henry S, Vaidean G (co-primary authors), </a:t>
            </a:r>
            <a:r>
              <a:rPr lang="en-US" sz="1000" dirty="0" err="1"/>
              <a:t>Rege</a:t>
            </a:r>
            <a:r>
              <a:rPr lang="en-US" sz="1000" dirty="0"/>
              <a:t> R, </a:t>
            </a:r>
            <a:r>
              <a:rPr lang="en-US" sz="1000" dirty="0" err="1"/>
              <a:t>Gianos</a:t>
            </a:r>
            <a:r>
              <a:rPr lang="en-US" sz="1000" dirty="0"/>
              <a:t> E. Heart. 2023 Jun 26;109(14):1113-1121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BCFFD-254D-29C3-4946-0EE2783E5E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11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7E3AA0C1-D3EA-8C29-FB38-C682E4AA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1646859"/>
            <a:ext cx="5528172" cy="324319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109009-73C2-2A90-3583-A6B9D1407B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08314"/>
            <a:ext cx="5727028" cy="2938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54CC07-E852-BAE2-27B3-C42C5B7203F9}"/>
              </a:ext>
            </a:extLst>
          </p:cNvPr>
          <p:cNvSpPr txBox="1"/>
          <p:nvPr/>
        </p:nvSpPr>
        <p:spPr>
          <a:xfrm>
            <a:off x="530087" y="600409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baseline="0" dirty="0"/>
              <a:t>European Heart Journal (2022) 43, 4229–4361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696DE-6877-0F6A-1F38-C0DC3629F199}"/>
              </a:ext>
            </a:extLst>
          </p:cNvPr>
          <p:cNvSpPr txBox="1"/>
          <p:nvPr/>
        </p:nvSpPr>
        <p:spPr>
          <a:xfrm>
            <a:off x="861391" y="714181"/>
            <a:ext cx="10654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Class of recommendation and Levels of evidence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69C60-F1BF-AB5D-0A1D-FD6CD95721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40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EE2C4-1349-B2F6-C6C3-F55FC232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793" y="1"/>
            <a:ext cx="7379207" cy="6405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26B94C-3467-5651-956C-FD3ABAC6A415}"/>
              </a:ext>
            </a:extLst>
          </p:cNvPr>
          <p:cNvSpPr txBox="1"/>
          <p:nvPr/>
        </p:nvSpPr>
        <p:spPr>
          <a:xfrm>
            <a:off x="3378819" y="1198312"/>
            <a:ext cx="72928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Appraising the Evidence during Noisy Times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B9B783-BC28-01AD-C7DF-E4E1FD8EA1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8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CEB47-B1F9-9BD7-F78D-ECEF634D1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10" y="1059366"/>
            <a:ext cx="9811180" cy="5614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6CAE6-4A94-8599-5C2F-6B805BFF06CB}"/>
              </a:ext>
            </a:extLst>
          </p:cNvPr>
          <p:cNvSpPr txBox="1"/>
          <p:nvPr/>
        </p:nvSpPr>
        <p:spPr>
          <a:xfrm>
            <a:off x="2676292" y="284820"/>
            <a:ext cx="729289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Appraising the Evidence during Noisy Times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E5119-B1BE-5D8F-DEA1-D1366A4730F0}"/>
              </a:ext>
            </a:extLst>
          </p:cNvPr>
          <p:cNvSpPr/>
          <p:nvPr/>
        </p:nvSpPr>
        <p:spPr>
          <a:xfrm>
            <a:off x="8345714" y="5805714"/>
            <a:ext cx="2772476" cy="580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9F89C-D368-CCE6-2D46-56D793C5B3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952" y="605245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9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0611CC-2FF0-5502-DAA1-D57CC3EE54D9}"/>
              </a:ext>
            </a:extLst>
          </p:cNvPr>
          <p:cNvSpPr/>
          <p:nvPr/>
        </p:nvSpPr>
        <p:spPr>
          <a:xfrm rot="10800000">
            <a:off x="5987138" y="87085"/>
            <a:ext cx="6204861" cy="6927059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9A145-CFA0-ACEB-5F14-FD620A173AA7}"/>
              </a:ext>
            </a:extLst>
          </p:cNvPr>
          <p:cNvSpPr/>
          <p:nvPr/>
        </p:nvSpPr>
        <p:spPr>
          <a:xfrm>
            <a:off x="48935" y="1953"/>
            <a:ext cx="5962480" cy="6889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B6E466B-1499-A17D-6C01-89EAA7F3BF6E}"/>
              </a:ext>
            </a:extLst>
          </p:cNvPr>
          <p:cNvSpPr/>
          <p:nvPr/>
        </p:nvSpPr>
        <p:spPr>
          <a:xfrm>
            <a:off x="3024178" y="682333"/>
            <a:ext cx="6448425" cy="5987653"/>
          </a:xfrm>
          <a:prstGeom prst="ellipse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EC925C-E014-B79A-1766-AEDBC1E7FB86}"/>
              </a:ext>
            </a:extLst>
          </p:cNvPr>
          <p:cNvSpPr/>
          <p:nvPr/>
        </p:nvSpPr>
        <p:spPr>
          <a:xfrm>
            <a:off x="4306045" y="1899241"/>
            <a:ext cx="3826669" cy="3651053"/>
          </a:xfrm>
          <a:prstGeom prst="ellipse">
            <a:avLst/>
          </a:prstGeom>
          <a:solidFill>
            <a:srgbClr val="DAC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E4EC6-8D69-0DDC-5360-B6A4A501D0F2}"/>
              </a:ext>
            </a:extLst>
          </p:cNvPr>
          <p:cNvSpPr txBox="1"/>
          <p:nvPr/>
        </p:nvSpPr>
        <p:spPr>
          <a:xfrm>
            <a:off x="4385951" y="2413304"/>
            <a:ext cx="36558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Adiposity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Low Physical Activity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Dietary factors </a:t>
            </a:r>
          </a:p>
          <a:p>
            <a:pPr algn="ctr"/>
            <a:r>
              <a:rPr lang="en-US" dirty="0"/>
              <a:t>Low in fruits/vegetables, fiber-rich whole grains, high in SSB,  </a:t>
            </a:r>
          </a:p>
          <a:p>
            <a:pPr algn="ctr"/>
            <a:r>
              <a:rPr lang="en-US" dirty="0"/>
              <a:t>UPF, red meat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1963D-368B-7229-BF50-6EA8CD4F4C30}"/>
              </a:ext>
            </a:extLst>
          </p:cNvPr>
          <p:cNvSpPr txBox="1"/>
          <p:nvPr/>
        </p:nvSpPr>
        <p:spPr>
          <a:xfrm>
            <a:off x="8286162" y="3214002"/>
            <a:ext cx="1059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Alcohol</a:t>
            </a:r>
            <a:r>
              <a:rPr lang="en-US" sz="2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A0279-3CA9-0707-5BC0-C4365F6D5BE1}"/>
              </a:ext>
            </a:extLst>
          </p:cNvPr>
          <p:cNvSpPr txBox="1"/>
          <p:nvPr/>
        </p:nvSpPr>
        <p:spPr>
          <a:xfrm>
            <a:off x="3063640" y="3136317"/>
            <a:ext cx="110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Smoking</a:t>
            </a:r>
            <a:r>
              <a:rPr lang="en-US" sz="3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413EF3-7232-CD7C-6A06-521E54F07EB7}"/>
              </a:ext>
            </a:extLst>
          </p:cNvPr>
          <p:cNvSpPr txBox="1"/>
          <p:nvPr/>
        </p:nvSpPr>
        <p:spPr>
          <a:xfrm rot="18386006">
            <a:off x="3424675" y="1887815"/>
            <a:ext cx="135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Metabolic syndrome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6F8A5-E640-141D-D165-ED760072F713}"/>
              </a:ext>
            </a:extLst>
          </p:cNvPr>
          <p:cNvSpPr txBox="1"/>
          <p:nvPr/>
        </p:nvSpPr>
        <p:spPr>
          <a:xfrm rot="3011384">
            <a:off x="7681228" y="1951562"/>
            <a:ext cx="1296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Oxidative stress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CEABD-16BC-FB5F-30B2-01DDDF711E70}"/>
              </a:ext>
            </a:extLst>
          </p:cNvPr>
          <p:cNvSpPr txBox="1"/>
          <p:nvPr/>
        </p:nvSpPr>
        <p:spPr>
          <a:xfrm>
            <a:off x="5333857" y="971067"/>
            <a:ext cx="170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Inflammation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1A5AD-3973-2692-9928-18239126C94F}"/>
              </a:ext>
            </a:extLst>
          </p:cNvPr>
          <p:cNvSpPr txBox="1"/>
          <p:nvPr/>
        </p:nvSpPr>
        <p:spPr>
          <a:xfrm>
            <a:off x="8401283" y="3926265"/>
            <a:ext cx="8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Age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8C499-6833-0380-0986-9EA7B7E261AA}"/>
              </a:ext>
            </a:extLst>
          </p:cNvPr>
          <p:cNvSpPr txBox="1"/>
          <p:nvPr/>
        </p:nvSpPr>
        <p:spPr>
          <a:xfrm rot="1573766">
            <a:off x="3578113" y="5336728"/>
            <a:ext cx="205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Environment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B7CE5-E7CA-1EB4-80A0-36D88C2E8B7E}"/>
              </a:ext>
            </a:extLst>
          </p:cNvPr>
          <p:cNvSpPr txBox="1"/>
          <p:nvPr/>
        </p:nvSpPr>
        <p:spPr>
          <a:xfrm>
            <a:off x="3298664" y="4248011"/>
            <a:ext cx="855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CA80D-AAEB-E27B-806E-B40BC91353B2}"/>
              </a:ext>
            </a:extLst>
          </p:cNvPr>
          <p:cNvSpPr txBox="1"/>
          <p:nvPr/>
        </p:nvSpPr>
        <p:spPr>
          <a:xfrm rot="19713584">
            <a:off x="6836538" y="4951512"/>
            <a:ext cx="238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Hormones, parity, menopause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F12EDF-CBEE-7543-8171-6FAA5BAF1283}"/>
              </a:ext>
            </a:extLst>
          </p:cNvPr>
          <p:cNvSpPr txBox="1"/>
          <p:nvPr/>
        </p:nvSpPr>
        <p:spPr>
          <a:xfrm>
            <a:off x="347938" y="1093336"/>
            <a:ext cx="25997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 blood pressure 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Insulin resistance</a:t>
            </a:r>
          </a:p>
          <a:p>
            <a:pPr marL="0" indent="0" algn="ctr">
              <a:buNone/>
            </a:pPr>
            <a:r>
              <a:rPr lang="en-US" sz="2000" dirty="0"/>
              <a:t>Diabetes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Dyslipidemia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Sleep Apnea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APOs: PE, HDP, GDM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Autoimmune diseases</a:t>
            </a:r>
          </a:p>
          <a:p>
            <a:pPr marL="0" indent="0" algn="ctr">
              <a:buNone/>
            </a:pPr>
            <a:r>
              <a:rPr lang="en-US" sz="2000" dirty="0"/>
              <a:t>Inflammatory diseases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Psycho-social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CVD Genetics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A5A0C1-2CE4-799F-D2BF-49D3753797E6}"/>
              </a:ext>
            </a:extLst>
          </p:cNvPr>
          <p:cNvSpPr txBox="1"/>
          <p:nvPr/>
        </p:nvSpPr>
        <p:spPr>
          <a:xfrm>
            <a:off x="5480830" y="5964892"/>
            <a:ext cx="156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Microbiome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766FD77-6EAB-839A-67D3-96679F4243BC}"/>
              </a:ext>
            </a:extLst>
          </p:cNvPr>
          <p:cNvSpPr txBox="1">
            <a:spLocks/>
          </p:cNvSpPr>
          <p:nvPr/>
        </p:nvSpPr>
        <p:spPr>
          <a:xfrm>
            <a:off x="9526947" y="1196192"/>
            <a:ext cx="2560054" cy="5661808"/>
          </a:xfrm>
          <a:prstGeom prst="rect">
            <a:avLst/>
          </a:prstGeom>
          <a:solidFill>
            <a:srgbClr val="FFEFE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Dense breast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Carcinogens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Chest radiation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Diethylstibestrol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Oral contraceptives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Early Menses</a:t>
            </a:r>
          </a:p>
          <a:p>
            <a:pPr marL="0" indent="0" algn="ctr">
              <a:buNone/>
            </a:pPr>
            <a:r>
              <a:rPr lang="en-US" sz="2000" dirty="0"/>
              <a:t>Late/no pregnancy </a:t>
            </a:r>
          </a:p>
          <a:p>
            <a:pPr marL="0" indent="0" algn="ctr">
              <a:buNone/>
            </a:pPr>
            <a:r>
              <a:rPr lang="en-US" sz="2000" dirty="0"/>
              <a:t>Late menopause (&gt;55)</a:t>
            </a:r>
          </a:p>
          <a:p>
            <a:pPr marL="0" indent="0" algn="ctr">
              <a:buNone/>
            </a:pPr>
            <a:r>
              <a:rPr lang="en-US" sz="2000" dirty="0"/>
              <a:t>BRCA Genetics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7B150D0-9948-F4B7-117F-C915B71E3FB3}"/>
              </a:ext>
            </a:extLst>
          </p:cNvPr>
          <p:cNvSpPr txBox="1">
            <a:spLocks/>
          </p:cNvSpPr>
          <p:nvPr/>
        </p:nvSpPr>
        <p:spPr>
          <a:xfrm>
            <a:off x="7961285" y="551690"/>
            <a:ext cx="4182327" cy="541646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Breast Cancer Risk Factors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DB4E96-C13D-33C4-135E-89CDD03172F9}"/>
              </a:ext>
            </a:extLst>
          </p:cNvPr>
          <p:cNvSpPr txBox="1">
            <a:spLocks/>
          </p:cNvSpPr>
          <p:nvPr/>
        </p:nvSpPr>
        <p:spPr>
          <a:xfrm>
            <a:off x="111382" y="619282"/>
            <a:ext cx="4303936" cy="525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Cardiovascular Risk Factors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5F75F-D509-78B5-7D80-4C0EAC6A89C1}"/>
              </a:ext>
            </a:extLst>
          </p:cNvPr>
          <p:cNvSpPr txBox="1">
            <a:spLocks/>
          </p:cNvSpPr>
          <p:nvPr/>
        </p:nvSpPr>
        <p:spPr>
          <a:xfrm>
            <a:off x="2661544" y="7640"/>
            <a:ext cx="3323274" cy="4073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400" b="1" dirty="0">
                <a:solidFill>
                  <a:srgbClr val="7030A0"/>
                </a:solidFill>
              </a:rPr>
              <a:t>Shared Risk 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934382F-03AA-F909-C5DB-511B6CA24339}"/>
              </a:ext>
            </a:extLst>
          </p:cNvPr>
          <p:cNvSpPr txBox="1">
            <a:spLocks/>
          </p:cNvSpPr>
          <p:nvPr/>
        </p:nvSpPr>
        <p:spPr>
          <a:xfrm>
            <a:off x="6011415" y="26400"/>
            <a:ext cx="5375723" cy="539713"/>
          </a:xfrm>
          <a:prstGeom prst="rect">
            <a:avLst/>
          </a:prstGeom>
          <a:solidFill>
            <a:srgbClr val="FFEFEF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</a:rPr>
              <a:t>Factors at baseline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ED844F-9583-278A-4292-A365FCB8E13C}"/>
              </a:ext>
            </a:extLst>
          </p:cNvPr>
          <p:cNvSpPr txBox="1"/>
          <p:nvPr/>
        </p:nvSpPr>
        <p:spPr>
          <a:xfrm>
            <a:off x="14908" y="6481275"/>
            <a:ext cx="363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Henry S, Vaidean G (co-primary authors), </a:t>
            </a:r>
            <a:r>
              <a:rPr lang="en-US" sz="1000" dirty="0" err="1"/>
              <a:t>Rege</a:t>
            </a:r>
            <a:r>
              <a:rPr lang="en-US" sz="1000" dirty="0"/>
              <a:t> R, </a:t>
            </a:r>
            <a:r>
              <a:rPr lang="en-US" sz="1000" dirty="0" err="1"/>
              <a:t>Gianos</a:t>
            </a:r>
            <a:r>
              <a:rPr lang="en-US" sz="1000" dirty="0"/>
              <a:t> E. Heart. 2023 Jun 26;109(14):1113-1121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7666540-25E9-AA01-2A4E-7E86D824EE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3548" y="6531160"/>
            <a:ext cx="1059873" cy="4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4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9493B-CDE3-0598-2495-A72D5A86F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356" y="2942698"/>
            <a:ext cx="10335998" cy="805104"/>
          </a:xfrm>
          <a:prstGeom prst="rect">
            <a:avLst/>
          </a:prstGeom>
        </p:spPr>
      </p:pic>
      <p:sp>
        <p:nvSpPr>
          <p:cNvPr id="3" name="Arrow: Chevron 2">
            <a:extLst>
              <a:ext uri="{FF2B5EF4-FFF2-40B4-BE49-F238E27FC236}">
                <a16:creationId xmlns:a16="http://schemas.microsoft.com/office/drawing/2014/main" id="{A340DEA5-00CD-6D1E-F664-C671CE67F4B1}"/>
              </a:ext>
            </a:extLst>
          </p:cNvPr>
          <p:cNvSpPr/>
          <p:nvPr/>
        </p:nvSpPr>
        <p:spPr>
          <a:xfrm>
            <a:off x="184745" y="2998113"/>
            <a:ext cx="1658379" cy="694273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7C0F5-0AD6-0066-B8B2-A7F2BE646C95}"/>
              </a:ext>
            </a:extLst>
          </p:cNvPr>
          <p:cNvSpPr txBox="1"/>
          <p:nvPr/>
        </p:nvSpPr>
        <p:spPr>
          <a:xfrm>
            <a:off x="391467" y="3039915"/>
            <a:ext cx="151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Pre-Cancer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Diagnosis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E29ED6-F0BB-A86D-7444-CCED315B1CE2}"/>
              </a:ext>
            </a:extLst>
          </p:cNvPr>
          <p:cNvSpPr txBox="1">
            <a:spLocks/>
          </p:cNvSpPr>
          <p:nvPr/>
        </p:nvSpPr>
        <p:spPr>
          <a:xfrm>
            <a:off x="377512" y="668750"/>
            <a:ext cx="11436976" cy="64633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Cardio-oncology-lifestyle medicine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4468F4-3AEF-348B-C798-BD406D7DEA44}"/>
              </a:ext>
            </a:extLst>
          </p:cNvPr>
          <p:cNvSpPr txBox="1">
            <a:spLocks/>
          </p:cNvSpPr>
          <p:nvPr/>
        </p:nvSpPr>
        <p:spPr>
          <a:xfrm>
            <a:off x="391467" y="1608109"/>
            <a:ext cx="11436976" cy="646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Throughout the entire spectrum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71C669-49D8-C80B-68BC-7290A4F1B2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2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99493B-CDE3-0598-2495-A72D5A86F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356" y="2942698"/>
            <a:ext cx="10335998" cy="805104"/>
          </a:xfrm>
          <a:prstGeom prst="rect">
            <a:avLst/>
          </a:prstGeom>
        </p:spPr>
      </p:pic>
      <p:sp>
        <p:nvSpPr>
          <p:cNvPr id="3" name="Arrow: Chevron 2">
            <a:extLst>
              <a:ext uri="{FF2B5EF4-FFF2-40B4-BE49-F238E27FC236}">
                <a16:creationId xmlns:a16="http://schemas.microsoft.com/office/drawing/2014/main" id="{A340DEA5-00CD-6D1E-F664-C671CE67F4B1}"/>
              </a:ext>
            </a:extLst>
          </p:cNvPr>
          <p:cNvSpPr/>
          <p:nvPr/>
        </p:nvSpPr>
        <p:spPr>
          <a:xfrm>
            <a:off x="184745" y="2998113"/>
            <a:ext cx="1658379" cy="694273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7C0F5-0AD6-0066-B8B2-A7F2BE646C95}"/>
              </a:ext>
            </a:extLst>
          </p:cNvPr>
          <p:cNvSpPr txBox="1"/>
          <p:nvPr/>
        </p:nvSpPr>
        <p:spPr>
          <a:xfrm>
            <a:off x="391467" y="3039915"/>
            <a:ext cx="151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Pre-Cancer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Diagnosis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E29ED6-F0BB-A86D-7444-CCED315B1CE2}"/>
              </a:ext>
            </a:extLst>
          </p:cNvPr>
          <p:cNvSpPr txBox="1">
            <a:spLocks/>
          </p:cNvSpPr>
          <p:nvPr/>
        </p:nvSpPr>
        <p:spPr>
          <a:xfrm>
            <a:off x="377512" y="668750"/>
            <a:ext cx="11436976" cy="64633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Cardio-oncology-lifestyle medicine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4468F4-3AEF-348B-C798-BD406D7DEA44}"/>
              </a:ext>
            </a:extLst>
          </p:cNvPr>
          <p:cNvSpPr txBox="1">
            <a:spLocks/>
          </p:cNvSpPr>
          <p:nvPr/>
        </p:nvSpPr>
        <p:spPr>
          <a:xfrm>
            <a:off x="391467" y="1608109"/>
            <a:ext cx="11436976" cy="6463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Throughout the entire spectrum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71C669-49D8-C80B-68BC-7290A4F1B2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1E443F5E-F6CD-8048-DB37-FDAF4863A582}"/>
              </a:ext>
            </a:extLst>
          </p:cNvPr>
          <p:cNvSpPr/>
          <p:nvPr/>
        </p:nvSpPr>
        <p:spPr>
          <a:xfrm>
            <a:off x="3874999" y="2535509"/>
            <a:ext cx="7925534" cy="1619479"/>
          </a:xfrm>
          <a:prstGeom prst="donut">
            <a:avLst>
              <a:gd name="adj" fmla="val 73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0ACC63EB-8037-2C57-2459-C7A9BC0D3B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730" y="4315290"/>
            <a:ext cx="1082718" cy="2423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A01D27-EEC2-126B-41D0-B79012013203}"/>
              </a:ext>
            </a:extLst>
          </p:cNvPr>
          <p:cNvSpPr txBox="1"/>
          <p:nvPr/>
        </p:nvSpPr>
        <p:spPr>
          <a:xfrm>
            <a:off x="107699" y="1936801"/>
            <a:ext cx="3666489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Baseline CVDRF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HTN, DM, Dyslipidemia, Obesity, Smoking, Sedentary life, Sleep, Stress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1DD2F-E489-C776-BA24-37F3721513B9}"/>
              </a:ext>
            </a:extLst>
          </p:cNvPr>
          <p:cNvSpPr txBox="1"/>
          <p:nvPr/>
        </p:nvSpPr>
        <p:spPr>
          <a:xfrm>
            <a:off x="3948429" y="1983711"/>
            <a:ext cx="3666489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Direct injury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(Cardiotoxicity) 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2FC4D-7A11-FBAE-5FF9-126B831548EE}"/>
              </a:ext>
            </a:extLst>
          </p:cNvPr>
          <p:cNvSpPr txBox="1"/>
          <p:nvPr/>
        </p:nvSpPr>
        <p:spPr>
          <a:xfrm>
            <a:off x="7789159" y="1936801"/>
            <a:ext cx="3666490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Indirect injury</a:t>
            </a:r>
            <a:endParaRPr lang="en-US" sz="3200" dirty="0"/>
          </a:p>
          <a:p>
            <a:pPr algn="ctr"/>
            <a:r>
              <a:rPr lang="en-US" dirty="0"/>
              <a:t>Pulmonary, </a:t>
            </a:r>
            <a:r>
              <a:rPr lang="en-US" dirty="0" err="1"/>
              <a:t>hema</a:t>
            </a:r>
            <a:r>
              <a:rPr lang="en-US" dirty="0"/>
              <a:t>, MSK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O2 cascade</a:t>
            </a:r>
          </a:p>
          <a:p>
            <a:pPr algn="ctr"/>
            <a:r>
              <a:rPr lang="en-US" dirty="0"/>
              <a:t>Poor nutrition, frailty, deconditioning low adherence, psycho-social factors 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B0CDB1E1-98C9-0BEA-6589-E0384A6A37F9}"/>
              </a:ext>
            </a:extLst>
          </p:cNvPr>
          <p:cNvSpPr/>
          <p:nvPr/>
        </p:nvSpPr>
        <p:spPr>
          <a:xfrm>
            <a:off x="5781672" y="4959076"/>
            <a:ext cx="314325" cy="28575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1F5F4-3291-BD8A-B2A2-341E7A14B487}"/>
              </a:ext>
            </a:extLst>
          </p:cNvPr>
          <p:cNvSpPr txBox="1"/>
          <p:nvPr/>
        </p:nvSpPr>
        <p:spPr>
          <a:xfrm>
            <a:off x="631741" y="616058"/>
            <a:ext cx="103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 Triple Threat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13BD2-2CF5-A3C7-BB0C-00580B19B6E8}"/>
              </a:ext>
            </a:extLst>
          </p:cNvPr>
          <p:cNvCxnSpPr/>
          <p:nvPr/>
        </p:nvCxnSpPr>
        <p:spPr>
          <a:xfrm>
            <a:off x="2163336" y="3733851"/>
            <a:ext cx="2395331" cy="11628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01805E-F34B-95CA-A8FE-CA3A1C351861}"/>
              </a:ext>
            </a:extLst>
          </p:cNvPr>
          <p:cNvCxnSpPr>
            <a:cxnSpLocks/>
          </p:cNvCxnSpPr>
          <p:nvPr/>
        </p:nvCxnSpPr>
        <p:spPr>
          <a:xfrm>
            <a:off x="5800089" y="3399483"/>
            <a:ext cx="0" cy="8849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1E2924-9EB5-03FE-8815-3947211EC94E}"/>
              </a:ext>
            </a:extLst>
          </p:cNvPr>
          <p:cNvCxnSpPr>
            <a:cxnSpLocks/>
          </p:cNvCxnSpPr>
          <p:nvPr/>
        </p:nvCxnSpPr>
        <p:spPr>
          <a:xfrm flipH="1">
            <a:off x="7476202" y="3501069"/>
            <a:ext cx="2218558" cy="14580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5A400B-B84C-66CD-1F06-DE522679E8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514" y="6280017"/>
            <a:ext cx="1156840" cy="3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4156</Words>
  <Application>Microsoft Office PowerPoint</Application>
  <PresentationFormat>Widescreen</PresentationFormat>
  <Paragraphs>824</Paragraphs>
  <Slides>56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AdvOTe81213fa</vt:lpstr>
      <vt:lpstr>AdvOTe81213fa+20</vt:lpstr>
      <vt:lpstr>AdvOTe81213fa+fb</vt:lpstr>
      <vt:lpstr>AdvP4C4E51</vt:lpstr>
      <vt:lpstr>AdvPS3FDD77</vt:lpstr>
      <vt:lpstr>Arial</vt:lpstr>
      <vt:lpstr>Calibri</vt:lpstr>
      <vt:lpstr>Calibri Light</vt:lpstr>
      <vt:lpstr>Sabon</vt:lpstr>
      <vt:lpstr>Symbol</vt:lpstr>
      <vt:lpstr>URWPalladioL-Roma</vt:lpstr>
      <vt:lpstr>Office Theme</vt:lpstr>
      <vt:lpstr>Exercise-Cardio-Oncology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Incidence of Cancer treatment-induced cardiotoxicities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evidence- Primary prevention: to prevent the development of treatment induced cardiotoxicities </vt:lpstr>
      <vt:lpstr>Current evidence- Primary prevention: to prevent the development of treatment induced cardiotoxicities </vt:lpstr>
      <vt:lpstr>Current evidence- Primary prevention: to prevent the development of treatment induced cardiotoxicities </vt:lpstr>
      <vt:lpstr>Current evidence- Primary prevention: to prevent the development of treatment induced cardiotoxicities </vt:lpstr>
      <vt:lpstr>Current evidence- Secondary prevention: in patients w/cancer w/evidence of cardiac dysfunction or reduced CRF in absence of symptoms/clinically overt CVD</vt:lpstr>
      <vt:lpstr>Current evidence- Secondary prevention: in patients w/cancer w/evidence of cardiac dysfunction or reduced CRF in absence of symptoms/clinically overt CVD</vt:lpstr>
      <vt:lpstr>PowerPoint Presentation</vt:lpstr>
      <vt:lpstr>Current evidence- Secondary prevention: in patients w/cancer w/evidence of cardiac dysfunction or reduced CRF in absence of symptoms/clinically overt CVD</vt:lpstr>
      <vt:lpstr>Current evidence- Secondary prevention: in patients w/cancer w/evidence of cardiac dysfunction or reduced CRF in absence of symptoms/clinically overt CVD</vt:lpstr>
      <vt:lpstr>Breaking away from physical inactivity after a cancer Dx  is associated with a reduced CVD risk, whether or not postDx PA levels meet guideline recommendations</vt:lpstr>
      <vt:lpstr>PowerPoint Presentation</vt:lpstr>
      <vt:lpstr>PowerPoint Presentation</vt:lpstr>
      <vt:lpstr>PowerPoint Presentation</vt:lpstr>
      <vt:lpstr>Critique of the evidence </vt:lpstr>
      <vt:lpstr>Critique of the evidence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Cardio-oncology &amp; Lifestyle Medicine  Physical activity and Exercise in Breast Cancer patients treated with cardiotoxic agents</dc:title>
  <dc:creator>Georgeta Vaidean</dc:creator>
  <cp:lastModifiedBy>Yiota Mitroyianni</cp:lastModifiedBy>
  <cp:revision>4</cp:revision>
  <dcterms:created xsi:type="dcterms:W3CDTF">2023-11-07T07:27:03Z</dcterms:created>
  <dcterms:modified xsi:type="dcterms:W3CDTF">2024-01-05T08:16:07Z</dcterms:modified>
</cp:coreProperties>
</file>