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70" r:id="rId7"/>
    <p:sldId id="261" r:id="rId8"/>
    <p:sldId id="266" r:id="rId9"/>
    <p:sldId id="262" r:id="rId10"/>
    <p:sldId id="271" r:id="rId11"/>
    <p:sldId id="269" r:id="rId12"/>
    <p:sldId id="265" r:id="rId13"/>
    <p:sldId id="263" r:id="rId14"/>
    <p:sldId id="267" r:id="rId15"/>
    <p:sldId id="268"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Cambria" panose="02040503050406030204" pitchFamily="18" charset="0"/>
      <p:regular r:id="rId22"/>
      <p:bold r:id="rId23"/>
      <p:italic r:id="rId24"/>
      <p:boldItalic r:id="rId25"/>
    </p:embeddedFont>
    <p:embeddedFont>
      <p:font typeface="Impact" panose="020B0806030902050204" pitchFamily="34" charset="0"/>
      <p:regular r:id="rId26"/>
    </p:embeddedFont>
    <p:embeddedFont>
      <p:font typeface="Poppins" panose="00000500000000000000" pitchFamily="2" charset="0"/>
      <p:regular r:id="rId27"/>
      <p:bold r:id="rId28"/>
      <p:italic r:id="rId29"/>
      <p:boldItalic r:id="rId30"/>
    </p:embeddedFont>
    <p:embeddedFont>
      <p:font typeface="Poppins Light" panose="00000400000000000000" pitchFamily="2" charset="0"/>
      <p:regular r:id="rId31"/>
      <p:italic r:id="rId32"/>
    </p:embeddedFont>
    <p:embeddedFont>
      <p:font typeface="Poppins Light Bold" panose="020B0604020202020204" charset="0"/>
      <p:regular r:id="rId33"/>
    </p:embeddedFont>
    <p:embeddedFont>
      <p:font typeface="Poppins Medium" panose="00000600000000000000" pitchFamily="2" charset="0"/>
      <p:regular r:id="rId34"/>
      <p:italic r:id="rId35"/>
    </p:embeddedFont>
    <p:embeddedFont>
      <p:font typeface="Poppins Medium Bold" panose="020B0604020202020204"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9" autoAdjust="0"/>
    <p:restoredTop sz="94588" autoAdjust="0"/>
  </p:normalViewPr>
  <p:slideViewPr>
    <p:cSldViewPr>
      <p:cViewPr varScale="1">
        <p:scale>
          <a:sx n="98" d="100"/>
          <a:sy n="98" d="100"/>
        </p:scale>
        <p:origin x="8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05.01.2024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8470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r>
              <a:rPr lang="en-US" dirty="0"/>
              <a:t>Longitudinal qualitative study describing family physicians’ experiences with attempting to integrate physical activity prescriptions in their practice 2017 Canada</a:t>
            </a:r>
          </a:p>
          <a:p>
            <a:endParaRPr lang="en-US" dirty="0"/>
          </a:p>
          <a:p>
            <a:r>
              <a:rPr lang="en-US" dirty="0"/>
              <a:t>Uncertainty about the effectiveness of written PA prescription, and </a:t>
            </a:r>
          </a:p>
          <a:p>
            <a:r>
              <a:rPr lang="en-US" dirty="0"/>
              <a:t>Practical concerns (</a:t>
            </a:r>
            <a:r>
              <a:rPr lang="en-US" dirty="0" err="1"/>
              <a:t>eg</a:t>
            </a:r>
            <a:r>
              <a:rPr lang="en-US" dirty="0"/>
              <a:t>, changing well-established habits, time constraints, systemic institutional barriers).</a:t>
            </a:r>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45138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r>
              <a:rPr lang="en-US" dirty="0"/>
              <a:t>Recent consensus statement published by Tahlia Alsop and team – study using Delphi method to collect opinions of a group of international healthcare professionals to identify competencies required by health professionals </a:t>
            </a:r>
          </a:p>
          <a:p>
            <a:endParaRPr lang="en-US" dirty="0"/>
          </a:p>
          <a:p>
            <a:r>
              <a:rPr lang="en-US" dirty="0"/>
              <a:t>RECOGNISE</a:t>
            </a:r>
          </a:p>
          <a:p>
            <a:r>
              <a:rPr lang="en-US" dirty="0"/>
              <a:t>Health professionals have an important role in supporting </a:t>
            </a:r>
            <a:r>
              <a:rPr lang="en-US" dirty="0" err="1"/>
              <a:t>behaviour</a:t>
            </a:r>
            <a:r>
              <a:rPr lang="en-US" dirty="0"/>
              <a:t> change</a:t>
            </a:r>
          </a:p>
          <a:p>
            <a:endParaRPr lang="en-US" dirty="0"/>
          </a:p>
          <a:p>
            <a:r>
              <a:rPr lang="en-US" dirty="0"/>
              <a:t>CONSIDER</a:t>
            </a:r>
          </a:p>
          <a:p>
            <a:r>
              <a:rPr lang="en-US" dirty="0"/>
              <a:t>Common barriers and facilitators to movement </a:t>
            </a:r>
            <a:r>
              <a:rPr lang="en-US" dirty="0" err="1"/>
              <a:t>behaviours</a:t>
            </a:r>
            <a:r>
              <a:rPr lang="en-US" dirty="0"/>
              <a:t> including Sociocultural; biomedical, environmental, and </a:t>
            </a:r>
            <a:r>
              <a:rPr lang="en-US" dirty="0" err="1"/>
              <a:t>behavioural</a:t>
            </a:r>
            <a:r>
              <a:rPr lang="en-US" dirty="0"/>
              <a:t> factors.</a:t>
            </a:r>
          </a:p>
          <a:p>
            <a:endParaRPr lang="en-US" dirty="0"/>
          </a:p>
          <a:p>
            <a:r>
              <a:rPr lang="en-US" dirty="0"/>
              <a:t>RECOGNISE</a:t>
            </a:r>
          </a:p>
          <a:p>
            <a:r>
              <a:rPr lang="en-US" dirty="0"/>
              <a:t>How our own movement </a:t>
            </a:r>
            <a:r>
              <a:rPr lang="en-US" dirty="0" err="1"/>
              <a:t>behaviours</a:t>
            </a:r>
            <a:r>
              <a:rPr lang="en-US" dirty="0"/>
              <a:t> can influence our engagement with movement </a:t>
            </a:r>
            <a:r>
              <a:rPr lang="en-US" dirty="0" err="1"/>
              <a:t>behaviour</a:t>
            </a:r>
            <a:r>
              <a:rPr lang="en-US" dirty="0"/>
              <a:t> change delivery</a:t>
            </a:r>
          </a:p>
          <a:p>
            <a:endParaRPr lang="en-US" dirty="0"/>
          </a:p>
          <a:p>
            <a:r>
              <a:rPr lang="en-US" dirty="0"/>
              <a:t>SUPPORT</a:t>
            </a:r>
          </a:p>
          <a:p>
            <a:r>
              <a:rPr lang="en-US" dirty="0"/>
              <a:t>Individuals to </a:t>
            </a:r>
            <a:r>
              <a:rPr lang="en-US" dirty="0" err="1"/>
              <a:t>optimise</a:t>
            </a:r>
            <a:r>
              <a:rPr lang="en-US" dirty="0"/>
              <a:t> movement </a:t>
            </a:r>
            <a:r>
              <a:rPr lang="en-US" dirty="0" err="1"/>
              <a:t>behaviours</a:t>
            </a:r>
            <a:r>
              <a:rPr lang="en-US" dirty="0"/>
              <a:t> through effective interprofessional collaboration</a:t>
            </a:r>
          </a:p>
          <a:p>
            <a:endParaRPr lang="en-US" dirty="0"/>
          </a:p>
          <a:p>
            <a:r>
              <a:rPr lang="en-US" dirty="0"/>
              <a:t>--</a:t>
            </a:r>
          </a:p>
          <a:p>
            <a:r>
              <a:rPr lang="en-US" dirty="0"/>
              <a:t>USE</a:t>
            </a:r>
          </a:p>
          <a:p>
            <a:r>
              <a:rPr lang="en-US" dirty="0"/>
              <a:t>Person-</a:t>
            </a:r>
            <a:r>
              <a:rPr lang="en-US" dirty="0" err="1"/>
              <a:t>centred</a:t>
            </a:r>
            <a:r>
              <a:rPr lang="en-US" dirty="0"/>
              <a:t> approaches to facilitate shared decision-making in movement </a:t>
            </a:r>
            <a:r>
              <a:rPr lang="en-US" dirty="0" err="1"/>
              <a:t>behaviour</a:t>
            </a:r>
            <a:r>
              <a:rPr lang="en-US" dirty="0"/>
              <a:t> change support</a:t>
            </a:r>
          </a:p>
          <a:p>
            <a:endParaRPr lang="en-US" dirty="0"/>
          </a:p>
          <a:p>
            <a:r>
              <a:rPr lang="en-US" dirty="0"/>
              <a:t>CONTRIBUTE TO &amp; PROMOTE</a:t>
            </a:r>
          </a:p>
          <a:p>
            <a:r>
              <a:rPr lang="en-US" dirty="0"/>
              <a:t>A positive movement </a:t>
            </a:r>
            <a:r>
              <a:rPr lang="en-US" dirty="0" err="1"/>
              <a:t>behaviour</a:t>
            </a:r>
            <a:r>
              <a:rPr lang="en-US" dirty="0"/>
              <a:t> change culture that supports its sustainable integration into wider clinical practice</a:t>
            </a:r>
          </a:p>
          <a:p>
            <a:endParaRPr lang="en-US" dirty="0"/>
          </a:p>
          <a:p>
            <a:r>
              <a:rPr lang="en-US" dirty="0"/>
              <a:t>TAKE OWNERSHIP</a:t>
            </a:r>
          </a:p>
          <a:p>
            <a:r>
              <a:rPr lang="en-US" dirty="0"/>
              <a:t>Over our role in the promotion of movement </a:t>
            </a:r>
            <a:r>
              <a:rPr lang="en-US" dirty="0" err="1"/>
              <a:t>behaviour</a:t>
            </a:r>
            <a:r>
              <a:rPr lang="en-US" dirty="0"/>
              <a:t> change</a:t>
            </a:r>
          </a:p>
          <a:p>
            <a:endParaRPr lang="en-US" dirty="0"/>
          </a:p>
          <a:p>
            <a:r>
              <a:rPr lang="en-US" dirty="0"/>
              <a:t>USE</a:t>
            </a:r>
          </a:p>
          <a:p>
            <a:r>
              <a:rPr lang="en-US" dirty="0"/>
              <a:t>Effective communication strategies to build therapeutic rapport &amp; facilitate movement </a:t>
            </a:r>
            <a:r>
              <a:rPr lang="en-US" dirty="0" err="1"/>
              <a:t>behaviour</a:t>
            </a:r>
            <a:r>
              <a:rPr lang="en-US" dirty="0"/>
              <a:t> change</a:t>
            </a:r>
          </a:p>
          <a:p>
            <a:endParaRPr lang="en-US" dirty="0"/>
          </a:p>
          <a:p>
            <a:r>
              <a:rPr lang="en-US" dirty="0"/>
              <a:t>UNDERSTAND</a:t>
            </a:r>
          </a:p>
          <a:p>
            <a:r>
              <a:rPr lang="en-US" dirty="0"/>
              <a:t>Independent and combined effects of total physical activity &amp; sedentary time on health</a:t>
            </a:r>
          </a:p>
          <a:p>
            <a:endParaRPr lang="en-US" dirty="0"/>
          </a:p>
          <a:p>
            <a:r>
              <a:rPr lang="en-US" dirty="0"/>
              <a:t>EXPLAIN</a:t>
            </a:r>
          </a:p>
          <a:p>
            <a:r>
              <a:rPr lang="en-US" dirty="0"/>
              <a:t>Importance of physical activity and sedentary </a:t>
            </a:r>
            <a:r>
              <a:rPr lang="en-US" dirty="0" err="1"/>
              <a:t>behaviour</a:t>
            </a:r>
            <a:r>
              <a:rPr lang="en-US" dirty="0"/>
              <a:t> in the public health context</a:t>
            </a:r>
          </a:p>
          <a:p>
            <a:endParaRPr lang="en-US" dirty="0"/>
          </a:p>
          <a:p>
            <a:r>
              <a:rPr lang="en-US" dirty="0"/>
              <a:t>RECOGNISE</a:t>
            </a:r>
          </a:p>
          <a:p>
            <a:r>
              <a:rPr lang="en-US" dirty="0"/>
              <a:t>The multifactorial determinants of movement </a:t>
            </a:r>
            <a:r>
              <a:rPr lang="en-US" dirty="0" err="1"/>
              <a:t>behaviour</a:t>
            </a:r>
            <a:endParaRPr lang="en-US" dirty="0"/>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r>
              <a:rPr lang="en-US" dirty="0"/>
              <a:t>Physio’s have expressed interest in developing skills in the lifestyle medicine and physical activity prescription fields. </a:t>
            </a:r>
          </a:p>
          <a:p>
            <a:r>
              <a:rPr lang="en-US" dirty="0"/>
              <a:t>In particular </a:t>
            </a:r>
            <a:r>
              <a:rPr lang="en-US" dirty="0" err="1"/>
              <a:t>behavioural</a:t>
            </a:r>
            <a:r>
              <a:rPr lang="en-US" dirty="0"/>
              <a:t> strategies and information to overcome patient-focused barriers (O’Brien, Shields, Campbell. </a:t>
            </a:r>
            <a:r>
              <a:rPr lang="en-US" dirty="0" err="1"/>
              <a:t>etal</a:t>
            </a:r>
            <a:r>
              <a:rPr lang="en-US" dirty="0"/>
              <a:t>, 2020)</a:t>
            </a:r>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83080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73604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Hypertension (13%), smoking (9%) and diabetes (6%), physical activity (6%) </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2016 France introduces PAP through law with modernization of the health system, however Investigation by France Institute National of Cancer in 2021 on 41%</a:t>
            </a:r>
          </a:p>
          <a:p>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r>
              <a:rPr lang="en-US" dirty="0"/>
              <a:t>WHO SB -Less than 150 minutes of moderate-intensity activity per week or equivalent</a:t>
            </a:r>
          </a:p>
          <a:p>
            <a:endParaRPr lang="en-US" dirty="0"/>
          </a:p>
          <a:p>
            <a:r>
              <a:rPr lang="en-US" dirty="0"/>
              <a:t>SBRN - Sedentary </a:t>
            </a:r>
            <a:r>
              <a:rPr lang="en-US" dirty="0" err="1"/>
              <a:t>Behaviour</a:t>
            </a:r>
            <a:r>
              <a:rPr lang="en-US" dirty="0"/>
              <a:t> Research Network</a:t>
            </a:r>
          </a:p>
          <a:p>
            <a:r>
              <a:rPr lang="en-US" dirty="0" err="1"/>
              <a:t>Behaviours</a:t>
            </a:r>
            <a:r>
              <a:rPr lang="en-US" dirty="0"/>
              <a:t> </a:t>
            </a:r>
            <a:r>
              <a:rPr lang="en-US" dirty="0" err="1"/>
              <a:t>characterised</a:t>
            </a:r>
            <a:r>
              <a:rPr lang="en-US" dirty="0"/>
              <a:t> by little physical movement and low energy expenditure </a:t>
            </a:r>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r>
              <a:rPr lang="en-GB" b="0" i="0" u="none" strike="noStrike" dirty="0">
                <a:solidFill>
                  <a:srgbClr val="212121"/>
                </a:solidFill>
                <a:effectLst/>
                <a:latin typeface="Cambria" panose="02040503050406030204" pitchFamily="18" charset="0"/>
              </a:rPr>
              <a:t>Preferred Reporting Items for Systematic Reviews and Meta-Analyses (PRISMA) guidelines-based pre-designed protocol</a:t>
            </a:r>
          </a:p>
          <a:p>
            <a:endParaRPr lang="en-GB" b="0" i="0" u="none" strike="noStrike" dirty="0">
              <a:solidFill>
                <a:srgbClr val="212121"/>
              </a:solidFill>
              <a:effectLst/>
              <a:latin typeface="Cambria" panose="02040503050406030204" pitchFamily="18" charset="0"/>
            </a:endParaRPr>
          </a:p>
          <a:p>
            <a:r>
              <a:rPr lang="en-US" dirty="0"/>
              <a:t>Small study secondary analysis of data from an observational study</a:t>
            </a:r>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0073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r>
              <a:rPr lang="en-US" dirty="0"/>
              <a:t>Assessment – Risk for participation, Motivation, self efficacy, personal preference</a:t>
            </a:r>
          </a:p>
          <a:p>
            <a:r>
              <a:rPr lang="en-US" dirty="0"/>
              <a:t>Brief Intervention – Written, FITT Progress, counselling</a:t>
            </a:r>
          </a:p>
          <a:p>
            <a:r>
              <a:rPr lang="en-US" dirty="0"/>
              <a:t>Continued support – collaboration from other health professionals</a:t>
            </a:r>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Systematic review carried out by:</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Collado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Lavín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-Pérez,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Peñacoba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et al, 2021</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r>
              <a:rPr lang="en-US" dirty="0"/>
              <a:t>As populations, culture, environment and socio-economic settings differ between countries, barriers to physical activity can also vary</a:t>
            </a:r>
          </a:p>
          <a:p>
            <a:r>
              <a:rPr lang="en-US" dirty="0"/>
              <a:t>NEED to assess with own unique environment in mind.</a:t>
            </a:r>
          </a:p>
          <a:p>
            <a:r>
              <a:rPr lang="en-US" dirty="0"/>
              <a:t>Study in Singapore - Lack of time, fatigue and pollution (Koh, Y.S., </a:t>
            </a:r>
            <a:r>
              <a:rPr lang="en-US" dirty="0" err="1"/>
              <a:t>Asharani</a:t>
            </a:r>
            <a:r>
              <a:rPr lang="en-US" dirty="0"/>
              <a:t>, P.V., Devi, F. et al., 2022) </a:t>
            </a:r>
          </a:p>
          <a:p>
            <a:r>
              <a:rPr lang="en-US" dirty="0"/>
              <a:t>In the US lack of time, fatigue; adequate exercise at work and low motivation (Brownson, Baker, </a:t>
            </a:r>
            <a:r>
              <a:rPr lang="en-US" dirty="0" err="1"/>
              <a:t>Housemann</a:t>
            </a:r>
            <a:r>
              <a:rPr lang="en-US" dirty="0"/>
              <a:t> et al, 2001). </a:t>
            </a:r>
          </a:p>
          <a:p>
            <a:endParaRPr lang="en-US" dirty="0"/>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Lack of motivation and time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indepedently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contributed to variations in LTPA</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(Paper based on the PLACE study in Adelaide Australia)</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Poor health and lack of facilities were positively independently related to the odds of nonparticipation in LTPA (Cerin, Leslie, Sugiyama, Owen, 2010) It needs to be fun!</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Brownson, Baker,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Housemann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et al, 2001</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CDC, 2022</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Cerin</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Leslie,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Sugiyama</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Owen, 2010</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Koh, Y.S.,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Asharani</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P.V., Devi, F. et al., 2022</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O'Regan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Pollock;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D'Sa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et al, (2021)</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02370" y="193753"/>
            <a:ext cx="11696203" cy="11696203"/>
            <a:chOff x="0" y="0"/>
            <a:chExt cx="15594937" cy="15594937"/>
          </a:xfrm>
        </p:grpSpPr>
        <p:grpSp>
          <p:nvGrpSpPr>
            <p:cNvPr id="3" name="Group 3"/>
            <p:cNvGrpSpPr/>
            <p:nvPr/>
          </p:nvGrpSpPr>
          <p:grpSpPr>
            <a:xfrm>
              <a:off x="0" y="0"/>
              <a:ext cx="15594937" cy="1559493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alpha val="5882"/>
                </a:srgbClr>
              </a:solidFill>
            </p:spPr>
            <p:txBody>
              <a:bodyPr/>
              <a:lstStyle/>
              <a:p>
                <a:endParaRPr lang="hu-HU"/>
              </a:p>
            </p:txBody>
          </p:sp>
        </p:grpSp>
        <p:grpSp>
          <p:nvGrpSpPr>
            <p:cNvPr id="5" name="Group 5"/>
            <p:cNvGrpSpPr/>
            <p:nvPr/>
          </p:nvGrpSpPr>
          <p:grpSpPr>
            <a:xfrm>
              <a:off x="1267885" y="1241287"/>
              <a:ext cx="13059166" cy="13059166"/>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alpha val="5882"/>
                </a:srgbClr>
              </a:solidFill>
            </p:spPr>
            <p:txBody>
              <a:bodyPr/>
              <a:lstStyle/>
              <a:p>
                <a:endParaRPr lang="hu-HU"/>
              </a:p>
            </p:txBody>
          </p:sp>
        </p:grpSp>
      </p:grpSp>
      <p:grpSp>
        <p:nvGrpSpPr>
          <p:cNvPr id="7" name="Group 7"/>
          <p:cNvGrpSpPr/>
          <p:nvPr/>
        </p:nvGrpSpPr>
        <p:grpSpPr>
          <a:xfrm>
            <a:off x="4913746" y="307644"/>
            <a:ext cx="8460509" cy="9036154"/>
            <a:chOff x="2299092" y="-28575"/>
            <a:chExt cx="11280678" cy="12048206"/>
          </a:xfrm>
        </p:grpSpPr>
        <p:sp>
          <p:nvSpPr>
            <p:cNvPr id="9" name="TextBox 9"/>
            <p:cNvSpPr txBox="1"/>
            <p:nvPr/>
          </p:nvSpPr>
          <p:spPr>
            <a:xfrm>
              <a:off x="2299092" y="6454860"/>
              <a:ext cx="11280678" cy="5564771"/>
            </a:xfrm>
            <a:prstGeom prst="rect">
              <a:avLst/>
            </a:prstGeom>
          </p:spPr>
          <p:txBody>
            <a:bodyPr lIns="0" tIns="0" rIns="0" bIns="0" rtlCol="0" anchor="t">
              <a:spAutoFit/>
            </a:bodyPr>
            <a:lstStyle/>
            <a:p>
              <a:pPr algn="ctr">
                <a:lnSpc>
                  <a:spcPts val="3639"/>
                </a:lnSpc>
              </a:pPr>
              <a:endParaRPr dirty="0"/>
            </a:p>
            <a:p>
              <a:pPr algn="ctr">
                <a:lnSpc>
                  <a:spcPts val="3639"/>
                </a:lnSpc>
              </a:pPr>
              <a:r>
                <a:rPr lang="en-US" sz="2799" b="1" spc="111" dirty="0">
                  <a:solidFill>
                    <a:srgbClr val="3B84CF"/>
                  </a:solidFill>
                  <a:latin typeface="Poppins" pitchFamily="2" charset="77"/>
                  <a:cs typeface="Poppins" pitchFamily="2" charset="77"/>
                </a:rPr>
                <a:t>Sophia Franklin</a:t>
              </a:r>
            </a:p>
            <a:p>
              <a:pPr algn="ctr">
                <a:lnSpc>
                  <a:spcPts val="1300"/>
                </a:lnSpc>
              </a:pPr>
              <a:endParaRPr lang="en-US" sz="2799" spc="111" dirty="0">
                <a:solidFill>
                  <a:srgbClr val="3B84CF"/>
                </a:solidFill>
                <a:latin typeface="Poppins" pitchFamily="2" charset="77"/>
                <a:cs typeface="Poppins" pitchFamily="2" charset="77"/>
              </a:endParaRPr>
            </a:p>
            <a:p>
              <a:pPr algn="ctr">
                <a:lnSpc>
                  <a:spcPts val="2730"/>
                </a:lnSpc>
              </a:pPr>
              <a:r>
                <a:rPr lang="en-US" sz="2100" spc="84" dirty="0">
                  <a:solidFill>
                    <a:srgbClr val="3B84CF"/>
                  </a:solidFill>
                  <a:latin typeface="Poppins" pitchFamily="2" charset="77"/>
                  <a:cs typeface="Poppins" pitchFamily="2" charset="77"/>
                </a:rPr>
                <a:t>Physiotherapist</a:t>
              </a:r>
            </a:p>
            <a:p>
              <a:pPr algn="ctr">
                <a:lnSpc>
                  <a:spcPts val="2730"/>
                </a:lnSpc>
              </a:pPr>
              <a:r>
                <a:rPr lang="en-US" sz="2100" spc="84" dirty="0">
                  <a:solidFill>
                    <a:srgbClr val="3B84CF"/>
                  </a:solidFill>
                  <a:latin typeface="Poppins" pitchFamily="2" charset="77"/>
                  <a:cs typeface="Poppins" pitchFamily="2" charset="77"/>
                </a:rPr>
                <a:t>ELMO Health and Fitness Lifestyle Advisor </a:t>
              </a:r>
            </a:p>
            <a:p>
              <a:pPr algn="ctr">
                <a:lnSpc>
                  <a:spcPts val="2730"/>
                </a:lnSpc>
              </a:pPr>
              <a:r>
                <a:rPr lang="en-US" sz="2100" spc="84" dirty="0">
                  <a:solidFill>
                    <a:srgbClr val="3B84CF"/>
                  </a:solidFill>
                  <a:latin typeface="Poppins" pitchFamily="2" charset="77"/>
                  <a:cs typeface="Poppins" pitchFamily="2" charset="77"/>
                </a:rPr>
                <a:t>Villar Saint Pancrace, France</a:t>
              </a:r>
            </a:p>
            <a:p>
              <a:pPr algn="ctr">
                <a:lnSpc>
                  <a:spcPts val="1300"/>
                </a:lnSpc>
              </a:pPr>
              <a:endParaRPr lang="en-US" sz="2100" spc="84" dirty="0">
                <a:solidFill>
                  <a:srgbClr val="3B84CF"/>
                </a:solidFill>
                <a:latin typeface="Poppins" pitchFamily="2" charset="77"/>
                <a:cs typeface="Poppins" pitchFamily="2" charset="77"/>
              </a:endParaRPr>
            </a:p>
            <a:p>
              <a:pPr algn="ctr">
                <a:lnSpc>
                  <a:spcPts val="2730"/>
                </a:lnSpc>
              </a:pPr>
              <a:r>
                <a:rPr lang="en-US" sz="2100" spc="84" dirty="0" err="1">
                  <a:solidFill>
                    <a:srgbClr val="3B84CF"/>
                  </a:solidFill>
                  <a:latin typeface="Poppins" pitchFamily="2" charset="77"/>
                  <a:cs typeface="Poppins" pitchFamily="2" charset="77"/>
                </a:rPr>
                <a:t>BPhty</a:t>
              </a:r>
              <a:r>
                <a:rPr lang="en-US" sz="2100" spc="84" dirty="0">
                  <a:solidFill>
                    <a:srgbClr val="3B84CF"/>
                  </a:solidFill>
                  <a:latin typeface="Poppins" pitchFamily="2" charset="77"/>
                  <a:cs typeface="Poppins" pitchFamily="2" charset="77"/>
                </a:rPr>
                <a:t>, </a:t>
              </a:r>
              <a:r>
                <a:rPr lang="en-US" sz="2100" spc="84" dirty="0" err="1">
                  <a:solidFill>
                    <a:srgbClr val="3B84CF"/>
                  </a:solidFill>
                  <a:latin typeface="Poppins" pitchFamily="2" charset="77"/>
                  <a:cs typeface="Poppins" pitchFamily="2" charset="77"/>
                </a:rPr>
                <a:t>PGDipBusAdmin</a:t>
              </a:r>
              <a:r>
                <a:rPr lang="en-US" sz="2100" spc="84" dirty="0">
                  <a:solidFill>
                    <a:srgbClr val="3B84CF"/>
                  </a:solidFill>
                  <a:latin typeface="Poppins" pitchFamily="2" charset="77"/>
                  <a:cs typeface="Poppins" pitchFamily="2" charset="77"/>
                </a:rPr>
                <a:t>, </a:t>
              </a:r>
              <a:r>
                <a:rPr lang="en-US" sz="2100" spc="84" dirty="0" err="1">
                  <a:solidFill>
                    <a:srgbClr val="3B84CF"/>
                  </a:solidFill>
                  <a:latin typeface="Poppins" pitchFamily="2" charset="77"/>
                  <a:cs typeface="Poppins" pitchFamily="2" charset="77"/>
                </a:rPr>
                <a:t>MMgt</a:t>
              </a:r>
              <a:r>
                <a:rPr lang="en-US" sz="2100" spc="84" dirty="0">
                  <a:solidFill>
                    <a:srgbClr val="3B84CF"/>
                  </a:solidFill>
                  <a:latin typeface="Poppins" pitchFamily="2" charset="77"/>
                  <a:cs typeface="Poppins" pitchFamily="2" charset="77"/>
                </a:rPr>
                <a:t> (New Zealand)</a:t>
              </a:r>
            </a:p>
            <a:p>
              <a:pPr algn="ctr">
                <a:lnSpc>
                  <a:spcPts val="2730"/>
                </a:lnSpc>
              </a:pPr>
              <a:r>
                <a:rPr lang="en-US" sz="2100" spc="84" dirty="0" err="1">
                  <a:solidFill>
                    <a:srgbClr val="3B84CF"/>
                  </a:solidFill>
                  <a:latin typeface="Poppins" pitchFamily="2" charset="77"/>
                  <a:cs typeface="Poppins" pitchFamily="2" charset="77"/>
                </a:rPr>
                <a:t>OrdreMK</a:t>
              </a:r>
              <a:r>
                <a:rPr lang="en-US" sz="2100" spc="84" dirty="0">
                  <a:solidFill>
                    <a:srgbClr val="3B84CF"/>
                  </a:solidFill>
                  <a:latin typeface="Poppins" pitchFamily="2" charset="77"/>
                  <a:cs typeface="Poppins" pitchFamily="2" charset="77"/>
                </a:rPr>
                <a:t> (France), MCSP (UK), NZSP (NZ)</a:t>
              </a:r>
            </a:p>
            <a:p>
              <a:pPr algn="ctr">
                <a:lnSpc>
                  <a:spcPts val="3120"/>
                </a:lnSpc>
              </a:pPr>
              <a:endParaRPr lang="en-US" sz="2100" spc="84" dirty="0">
                <a:solidFill>
                  <a:srgbClr val="3B84CF"/>
                </a:solidFill>
                <a:latin typeface="Poppins" pitchFamily="2" charset="77"/>
                <a:cs typeface="Poppins" pitchFamily="2" charset="77"/>
              </a:endParaRPr>
            </a:p>
            <a:p>
              <a:pPr algn="ctr">
                <a:lnSpc>
                  <a:spcPts val="3120"/>
                </a:lnSpc>
              </a:pPr>
              <a:endParaRPr lang="en-US" sz="2100" spc="84" dirty="0">
                <a:solidFill>
                  <a:srgbClr val="3B84CF"/>
                </a:solidFill>
                <a:latin typeface="Poppins" pitchFamily="2" charset="77"/>
                <a:cs typeface="Poppins" pitchFamily="2" charset="77"/>
              </a:endParaRPr>
            </a:p>
            <a:p>
              <a:pPr algn="ctr">
                <a:lnSpc>
                  <a:spcPts val="3120"/>
                </a:lnSpc>
              </a:pPr>
              <a:r>
                <a:rPr lang="en-US" sz="2400" spc="96" dirty="0">
                  <a:solidFill>
                    <a:srgbClr val="3B84CF"/>
                  </a:solidFill>
                  <a:latin typeface="Poppins" pitchFamily="2" charset="77"/>
                  <a:cs typeface="Poppins" pitchFamily="2" charset="77"/>
                </a:rPr>
                <a:t>ELMO Congress 2023, Budapest, Hungary</a:t>
              </a:r>
            </a:p>
          </p:txBody>
        </p:sp>
        <p:sp>
          <p:nvSpPr>
            <p:cNvPr id="10" name="TextBox 10"/>
            <p:cNvSpPr txBox="1"/>
            <p:nvPr/>
          </p:nvSpPr>
          <p:spPr>
            <a:xfrm>
              <a:off x="2299092" y="-28575"/>
              <a:ext cx="11280678" cy="1809962"/>
            </a:xfrm>
            <a:prstGeom prst="rect">
              <a:avLst/>
            </a:prstGeom>
          </p:spPr>
          <p:txBody>
            <a:bodyPr lIns="0" tIns="0" rIns="0" bIns="0" rtlCol="0" anchor="t">
              <a:spAutoFit/>
            </a:bodyPr>
            <a:lstStyle/>
            <a:p>
              <a:pPr algn="ctr">
                <a:lnSpc>
                  <a:spcPts val="3639"/>
                </a:lnSpc>
              </a:pPr>
              <a:endParaRPr/>
            </a:p>
            <a:p>
              <a:pPr algn="ctr">
                <a:lnSpc>
                  <a:spcPts val="3639"/>
                </a:lnSpc>
              </a:pPr>
              <a:endParaRPr/>
            </a:p>
            <a:p>
              <a:pPr marL="0" lvl="0" indent="0" algn="ctr">
                <a:lnSpc>
                  <a:spcPts val="3639"/>
                </a:lnSpc>
                <a:spcBef>
                  <a:spcPct val="0"/>
                </a:spcBef>
              </a:pPr>
              <a:endParaRPr/>
            </a:p>
          </p:txBody>
        </p:sp>
      </p:grpSp>
      <p:sp>
        <p:nvSpPr>
          <p:cNvPr id="11" name="Freeform 11"/>
          <p:cNvSpPr/>
          <p:nvPr/>
        </p:nvSpPr>
        <p:spPr>
          <a:xfrm rot="-5400000">
            <a:off x="-1721815" y="2413848"/>
            <a:ext cx="3650073" cy="3650073"/>
          </a:xfrm>
          <a:custGeom>
            <a:avLst/>
            <a:gdLst/>
            <a:ahLst/>
            <a:cxnLst/>
            <a:rect l="l" t="t" r="r" b="b"/>
            <a:pathLst>
              <a:path w="3650073" h="3650073">
                <a:moveTo>
                  <a:pt x="0" y="0"/>
                </a:moveTo>
                <a:lnTo>
                  <a:pt x="3650073" y="0"/>
                </a:lnTo>
                <a:lnTo>
                  <a:pt x="3650073" y="3650073"/>
                </a:lnTo>
                <a:lnTo>
                  <a:pt x="0" y="365007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12" name="Freeform 12"/>
          <p:cNvSpPr/>
          <p:nvPr/>
        </p:nvSpPr>
        <p:spPr>
          <a:xfrm rot="-5400000">
            <a:off x="16336175" y="7006637"/>
            <a:ext cx="3650073" cy="3650073"/>
          </a:xfrm>
          <a:custGeom>
            <a:avLst/>
            <a:gdLst/>
            <a:ahLst/>
            <a:cxnLst/>
            <a:rect l="l" t="t" r="r" b="b"/>
            <a:pathLst>
              <a:path w="3650073" h="3650073">
                <a:moveTo>
                  <a:pt x="0" y="0"/>
                </a:moveTo>
                <a:lnTo>
                  <a:pt x="3650074" y="0"/>
                </a:lnTo>
                <a:lnTo>
                  <a:pt x="3650074" y="3650073"/>
                </a:lnTo>
                <a:lnTo>
                  <a:pt x="0" y="365007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13" name="TextBox 13"/>
          <p:cNvSpPr txBox="1"/>
          <p:nvPr/>
        </p:nvSpPr>
        <p:spPr>
          <a:xfrm>
            <a:off x="3189427" y="3751751"/>
            <a:ext cx="11909146" cy="493395"/>
          </a:xfrm>
          <a:prstGeom prst="rect">
            <a:avLst/>
          </a:prstGeom>
        </p:spPr>
        <p:txBody>
          <a:bodyPr lIns="0" tIns="0" rIns="0" bIns="0" rtlCol="0" anchor="t">
            <a:spAutoFit/>
          </a:bodyPr>
          <a:lstStyle/>
          <a:p>
            <a:pPr algn="ctr">
              <a:lnSpc>
                <a:spcPts val="4199"/>
              </a:lnSpc>
              <a:spcBef>
                <a:spcPct val="0"/>
              </a:spcBef>
            </a:pPr>
            <a:r>
              <a:rPr lang="en-US" sz="2799" dirty="0">
                <a:solidFill>
                  <a:srgbClr val="3B84CF"/>
                </a:solidFill>
                <a:latin typeface="Poppins Medium"/>
              </a:rPr>
              <a:t>Factors for consideration for inactive and sedentary patients</a:t>
            </a:r>
          </a:p>
        </p:txBody>
      </p:sp>
      <p:pic>
        <p:nvPicPr>
          <p:cNvPr id="15" name="Picture 14">
            <a:extLst>
              <a:ext uri="{FF2B5EF4-FFF2-40B4-BE49-F238E27FC236}">
                <a16:creationId xmlns:a16="http://schemas.microsoft.com/office/drawing/2014/main" id="{3D1C8B7A-84AF-6938-404F-CF11C538BE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8288000" cy="1775174"/>
          </a:xfrm>
          <a:prstGeom prst="rect">
            <a:avLst/>
          </a:prstGeom>
        </p:spPr>
      </p:pic>
      <p:sp>
        <p:nvSpPr>
          <p:cNvPr id="16" name="TextBox 13">
            <a:extLst>
              <a:ext uri="{FF2B5EF4-FFF2-40B4-BE49-F238E27FC236}">
                <a16:creationId xmlns:a16="http://schemas.microsoft.com/office/drawing/2014/main" id="{813BF838-D220-04CB-A9A4-E201B594929A}"/>
              </a:ext>
            </a:extLst>
          </p:cNvPr>
          <p:cNvSpPr txBox="1"/>
          <p:nvPr/>
        </p:nvSpPr>
        <p:spPr>
          <a:xfrm>
            <a:off x="3189427" y="2695749"/>
            <a:ext cx="11909146" cy="1077218"/>
          </a:xfrm>
          <a:prstGeom prst="rect">
            <a:avLst/>
          </a:prstGeom>
        </p:spPr>
        <p:txBody>
          <a:bodyPr lIns="0" tIns="0" rIns="0" bIns="0" rtlCol="0" anchor="t">
            <a:spAutoFit/>
          </a:bodyPr>
          <a:lstStyle/>
          <a:p>
            <a:pPr algn="ctr">
              <a:lnSpc>
                <a:spcPts val="4199"/>
              </a:lnSpc>
              <a:spcBef>
                <a:spcPct val="0"/>
              </a:spcBef>
            </a:pPr>
            <a:r>
              <a:rPr lang="en-US" sz="5400" dirty="0">
                <a:solidFill>
                  <a:srgbClr val="3B84CF"/>
                </a:solidFill>
                <a:latin typeface="Impact" panose="020B0806030902050204" pitchFamily="34" charset="0"/>
              </a:rPr>
              <a:t>Effective </a:t>
            </a:r>
          </a:p>
          <a:p>
            <a:pPr algn="ctr">
              <a:lnSpc>
                <a:spcPts val="4199"/>
              </a:lnSpc>
              <a:spcBef>
                <a:spcPct val="0"/>
              </a:spcBef>
            </a:pPr>
            <a:r>
              <a:rPr lang="en-US" sz="5400" dirty="0">
                <a:solidFill>
                  <a:srgbClr val="3B84CF"/>
                </a:solidFill>
                <a:latin typeface="Impact" panose="020B0806030902050204" pitchFamily="34" charset="0"/>
              </a:rPr>
              <a:t>Physical Activity Prescription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2928255" y="2038798"/>
            <a:ext cx="13977062" cy="474489"/>
          </a:xfrm>
          <a:prstGeom prst="rect">
            <a:avLst/>
          </a:prstGeom>
        </p:spPr>
        <p:txBody>
          <a:bodyPr wrap="square" lIns="0" tIns="0" rIns="0" bIns="0" rtlCol="0" anchor="t">
            <a:spAutoFit/>
          </a:bodyPr>
          <a:lstStyle/>
          <a:p>
            <a:pPr>
              <a:lnSpc>
                <a:spcPts val="3720"/>
              </a:lnSpc>
            </a:pPr>
            <a:r>
              <a:rPr lang="en-US" sz="4400" b="1" dirty="0">
                <a:solidFill>
                  <a:srgbClr val="0076BB"/>
                </a:solidFill>
                <a:latin typeface="Impact" panose="020B0806030902050204" pitchFamily="34" charset="0"/>
              </a:rPr>
              <a:t>Physical Activity Prescription</a:t>
            </a:r>
            <a:endParaRPr lang="en-US" sz="4400" b="1" dirty="0">
              <a:solidFill>
                <a:srgbClr val="FFFFFF"/>
              </a:solidFill>
              <a:latin typeface="Impact" panose="020B0806030902050204" pitchFamily="34" charset="0"/>
            </a:endParaRPr>
          </a:p>
        </p:txBody>
      </p:sp>
      <p:sp>
        <p:nvSpPr>
          <p:cNvPr id="12" name="Freeform 12"/>
          <p:cNvSpPr/>
          <p:nvPr/>
        </p:nvSpPr>
        <p:spPr>
          <a:xfrm rot="-5400000">
            <a:off x="15084763" y="8874152"/>
            <a:ext cx="3650073" cy="3650073"/>
          </a:xfrm>
          <a:custGeom>
            <a:avLst/>
            <a:gdLst/>
            <a:ahLst/>
            <a:cxnLst/>
            <a:rect l="l" t="t" r="r" b="b"/>
            <a:pathLst>
              <a:path w="3650073" h="3650073">
                <a:moveTo>
                  <a:pt x="0" y="0"/>
                </a:moveTo>
                <a:lnTo>
                  <a:pt x="3650074" y="0"/>
                </a:lnTo>
                <a:lnTo>
                  <a:pt x="3650074" y="3650073"/>
                </a:lnTo>
                <a:lnTo>
                  <a:pt x="0" y="365007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13" name="Freeform 13"/>
          <p:cNvSpPr/>
          <p:nvPr/>
        </p:nvSpPr>
        <p:spPr>
          <a:xfrm rot="-5400000">
            <a:off x="-1825037" y="2592265"/>
            <a:ext cx="3650073" cy="3650073"/>
          </a:xfrm>
          <a:custGeom>
            <a:avLst/>
            <a:gdLst/>
            <a:ahLst/>
            <a:cxnLst/>
            <a:rect l="l" t="t" r="r" b="b"/>
            <a:pathLst>
              <a:path w="3650073" h="3650073">
                <a:moveTo>
                  <a:pt x="0" y="0"/>
                </a:moveTo>
                <a:lnTo>
                  <a:pt x="3650074" y="0"/>
                </a:lnTo>
                <a:lnTo>
                  <a:pt x="3650074" y="3650074"/>
                </a:lnTo>
                <a:lnTo>
                  <a:pt x="0" y="3650074"/>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14" name="TextBox 14"/>
          <p:cNvSpPr txBox="1"/>
          <p:nvPr/>
        </p:nvSpPr>
        <p:spPr>
          <a:xfrm>
            <a:off x="3708098" y="2238002"/>
            <a:ext cx="10862840" cy="1183016"/>
          </a:xfrm>
          <a:prstGeom prst="rect">
            <a:avLst/>
          </a:prstGeom>
        </p:spPr>
        <p:txBody>
          <a:bodyPr lIns="0" tIns="0" rIns="0" bIns="0" rtlCol="0" anchor="t">
            <a:spAutoFit/>
          </a:bodyPr>
          <a:lstStyle/>
          <a:p>
            <a:pPr>
              <a:lnSpc>
                <a:spcPts val="1500"/>
              </a:lnSpc>
            </a:pPr>
            <a:endParaRPr lang="en-US" sz="2000" dirty="0">
              <a:solidFill>
                <a:srgbClr val="0076BB"/>
              </a:solidFill>
              <a:latin typeface="Poppins" pitchFamily="2" charset="77"/>
              <a:cs typeface="Poppins" pitchFamily="2" charset="77"/>
            </a:endParaRPr>
          </a:p>
          <a:p>
            <a:pPr>
              <a:lnSpc>
                <a:spcPts val="1500"/>
              </a:lnSpc>
            </a:pPr>
            <a:endParaRPr lang="en-US" sz="2000" dirty="0">
              <a:solidFill>
                <a:srgbClr val="0076BB"/>
              </a:solidFill>
              <a:latin typeface="Poppins" pitchFamily="2" charset="77"/>
              <a:cs typeface="Poppins" pitchFamily="2" charset="77"/>
            </a:endParaRPr>
          </a:p>
          <a:p>
            <a:pPr>
              <a:lnSpc>
                <a:spcPts val="1500"/>
              </a:lnSpc>
            </a:pPr>
            <a:endParaRPr lang="en-US" sz="2000" dirty="0">
              <a:solidFill>
                <a:srgbClr val="0076BB"/>
              </a:solidFill>
              <a:latin typeface="Poppins" pitchFamily="2" charset="77"/>
              <a:ea typeface="Poppins Light Bold"/>
              <a:cs typeface="Poppins" pitchFamily="2" charset="77"/>
            </a:endParaRPr>
          </a:p>
          <a:p>
            <a:pPr>
              <a:lnSpc>
                <a:spcPts val="1500"/>
              </a:lnSpc>
            </a:pPr>
            <a:endParaRPr lang="en-US" sz="2000" dirty="0">
              <a:solidFill>
                <a:srgbClr val="0076BB"/>
              </a:solidFill>
              <a:latin typeface="Poppins" pitchFamily="2" charset="77"/>
              <a:ea typeface="Poppins Light Bold"/>
              <a:cs typeface="Poppins" pitchFamily="2" charset="77"/>
            </a:endParaRPr>
          </a:p>
          <a:p>
            <a:pPr>
              <a:lnSpc>
                <a:spcPts val="1500"/>
              </a:lnSpc>
            </a:pPr>
            <a:endParaRPr lang="en-US" sz="2000" dirty="0">
              <a:solidFill>
                <a:srgbClr val="0076BB"/>
              </a:solidFill>
              <a:latin typeface="Poppins" pitchFamily="2" charset="77"/>
              <a:ea typeface="Poppins Light Bold"/>
              <a:cs typeface="Poppins" pitchFamily="2" charset="77"/>
            </a:endParaRPr>
          </a:p>
          <a:p>
            <a:pPr>
              <a:lnSpc>
                <a:spcPts val="1500"/>
              </a:lnSpc>
            </a:pPr>
            <a:endParaRPr lang="en-US" sz="2000" dirty="0">
              <a:solidFill>
                <a:srgbClr val="0076BB"/>
              </a:solidFill>
              <a:latin typeface="Poppins" pitchFamily="2" charset="77"/>
              <a:ea typeface="Poppins Light Bold"/>
              <a:cs typeface="Poppins" pitchFamily="2" charset="77"/>
            </a:endParaRPr>
          </a:p>
        </p:txBody>
      </p:sp>
      <p:pic>
        <p:nvPicPr>
          <p:cNvPr id="16" name="Picture 15">
            <a:extLst>
              <a:ext uri="{FF2B5EF4-FFF2-40B4-BE49-F238E27FC236}">
                <a16:creationId xmlns:a16="http://schemas.microsoft.com/office/drawing/2014/main" id="{767531ED-C015-A43B-95BB-9F91CCB588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8288000" cy="1775174"/>
          </a:xfrm>
          <a:prstGeom prst="rect">
            <a:avLst/>
          </a:prstGeom>
        </p:spPr>
      </p:pic>
      <p:sp>
        <p:nvSpPr>
          <p:cNvPr id="17" name="TextBox 14">
            <a:extLst>
              <a:ext uri="{FF2B5EF4-FFF2-40B4-BE49-F238E27FC236}">
                <a16:creationId xmlns:a16="http://schemas.microsoft.com/office/drawing/2014/main" id="{96C79E75-AB42-0A07-5264-C4D34F9F8033}"/>
              </a:ext>
            </a:extLst>
          </p:cNvPr>
          <p:cNvSpPr txBox="1"/>
          <p:nvPr/>
        </p:nvSpPr>
        <p:spPr>
          <a:xfrm>
            <a:off x="2928255" y="2702559"/>
            <a:ext cx="11381627" cy="3943387"/>
          </a:xfrm>
          <a:prstGeom prst="rect">
            <a:avLst/>
          </a:prstGeom>
        </p:spPr>
        <p:txBody>
          <a:bodyPr wrap="square" lIns="0" tIns="0" rIns="0" bIns="0" rtlCol="0" anchor="t">
            <a:spAutoFit/>
          </a:bodyPr>
          <a:lstStyle/>
          <a:p>
            <a:pPr>
              <a:lnSpc>
                <a:spcPts val="3899"/>
              </a:lnSpc>
            </a:pPr>
            <a:r>
              <a:rPr lang="en-US" sz="2599" b="1" dirty="0">
                <a:solidFill>
                  <a:srgbClr val="0076BB"/>
                </a:solidFill>
                <a:latin typeface="Poppins" pitchFamily="2" charset="77"/>
                <a:cs typeface="Poppins" pitchFamily="2" charset="77"/>
              </a:rPr>
              <a:t>BARRIERS</a:t>
            </a:r>
          </a:p>
          <a:p>
            <a:pPr>
              <a:lnSpc>
                <a:spcPts val="3000"/>
              </a:lnSpc>
            </a:pPr>
            <a:r>
              <a:rPr lang="en-US" sz="2000" dirty="0">
                <a:solidFill>
                  <a:srgbClr val="0076BB"/>
                </a:solidFill>
                <a:latin typeface="Poppins" pitchFamily="2" charset="77"/>
                <a:cs typeface="Poppins" pitchFamily="2" charset="77"/>
              </a:rPr>
              <a:t>Questioning, Assessment, Tools</a:t>
            </a:r>
          </a:p>
          <a:p>
            <a:pPr>
              <a:lnSpc>
                <a:spcPts val="3000"/>
              </a:lnSpc>
            </a:pPr>
            <a:r>
              <a:rPr lang="en-US" sz="2000" dirty="0">
                <a:solidFill>
                  <a:srgbClr val="0076BB"/>
                </a:solidFill>
                <a:latin typeface="Poppins" pitchFamily="2" charset="77"/>
                <a:ea typeface="Poppins Light Bold"/>
                <a:cs typeface="Poppins" pitchFamily="2" charset="77"/>
              </a:rPr>
              <a:t>Use of action plans combined with plans for how to cope with barriers </a:t>
            </a:r>
          </a:p>
          <a:p>
            <a:pPr>
              <a:lnSpc>
                <a:spcPts val="3000"/>
              </a:lnSpc>
            </a:pPr>
            <a:r>
              <a:rPr lang="en-US" sz="2000" dirty="0">
                <a:solidFill>
                  <a:srgbClr val="0076BB"/>
                </a:solidFill>
                <a:latin typeface="Poppins" pitchFamily="2" charset="77"/>
                <a:ea typeface="Poppins Light Bold"/>
                <a:cs typeface="Poppins" pitchFamily="2" charset="77"/>
              </a:rPr>
              <a:t>(</a:t>
            </a:r>
            <a:r>
              <a:rPr lang="en-US" sz="1600" dirty="0" err="1">
                <a:solidFill>
                  <a:srgbClr val="0076BB"/>
                </a:solidFill>
                <a:latin typeface="Poppins" pitchFamily="2" charset="77"/>
                <a:ea typeface="Poppins Light Bold"/>
                <a:cs typeface="Poppins" pitchFamily="2" charset="77"/>
              </a:rPr>
              <a:t>Kwasnicka</a:t>
            </a:r>
            <a:r>
              <a:rPr lang="en-US" sz="1600" dirty="0">
                <a:solidFill>
                  <a:srgbClr val="0076BB"/>
                </a:solidFill>
                <a:latin typeface="Poppins" pitchFamily="2" charset="77"/>
                <a:ea typeface="Poppins Light Bold"/>
                <a:cs typeface="Poppins" pitchFamily="2" charset="77"/>
              </a:rPr>
              <a:t>, </a:t>
            </a:r>
            <a:r>
              <a:rPr lang="en-US" sz="1600" dirty="0" err="1">
                <a:solidFill>
                  <a:srgbClr val="0076BB"/>
                </a:solidFill>
                <a:latin typeface="Poppins" pitchFamily="2" charset="77"/>
                <a:ea typeface="Poppins Light Bold"/>
                <a:cs typeface="Poppins" pitchFamily="2" charset="77"/>
              </a:rPr>
              <a:t>Presseau</a:t>
            </a:r>
            <a:r>
              <a:rPr lang="en-US" sz="1600" dirty="0">
                <a:solidFill>
                  <a:srgbClr val="0076BB"/>
                </a:solidFill>
                <a:latin typeface="Poppins" pitchFamily="2" charset="77"/>
                <a:ea typeface="Poppins Light Bold"/>
                <a:cs typeface="Poppins" pitchFamily="2" charset="77"/>
              </a:rPr>
              <a:t>, White et al, 2013, Health Psychology Review)</a:t>
            </a:r>
            <a:endParaRPr lang="en-US" sz="2000" dirty="0">
              <a:solidFill>
                <a:srgbClr val="0076BB"/>
              </a:solidFill>
              <a:latin typeface="Poppins" pitchFamily="2" charset="77"/>
              <a:cs typeface="Poppins" pitchFamily="2" charset="77"/>
            </a:endParaRPr>
          </a:p>
          <a:p>
            <a:pPr>
              <a:lnSpc>
                <a:spcPts val="3000"/>
              </a:lnSpc>
            </a:pPr>
            <a:endParaRPr lang="en-US" sz="2000" dirty="0">
              <a:solidFill>
                <a:srgbClr val="0076BB"/>
              </a:solidFill>
              <a:latin typeface="Poppins" pitchFamily="2" charset="77"/>
              <a:cs typeface="Poppins" pitchFamily="2" charset="77"/>
            </a:endParaRPr>
          </a:p>
          <a:p>
            <a:pPr>
              <a:lnSpc>
                <a:spcPts val="3000"/>
              </a:lnSpc>
            </a:pPr>
            <a:endParaRPr lang="en-US" sz="2000" dirty="0">
              <a:solidFill>
                <a:srgbClr val="0076BB"/>
              </a:solidFill>
              <a:latin typeface="Poppins" pitchFamily="2" charset="77"/>
              <a:cs typeface="Poppins" pitchFamily="2" charset="77"/>
            </a:endParaRPr>
          </a:p>
          <a:p>
            <a:pPr>
              <a:lnSpc>
                <a:spcPts val="3000"/>
              </a:lnSpc>
            </a:pPr>
            <a:endParaRPr lang="en-US" sz="2000" dirty="0">
              <a:solidFill>
                <a:srgbClr val="0076BB"/>
              </a:solidFill>
              <a:latin typeface="Poppins" pitchFamily="2" charset="77"/>
              <a:cs typeface="Poppins" pitchFamily="2" charset="77"/>
            </a:endParaRPr>
          </a:p>
          <a:p>
            <a:pPr>
              <a:lnSpc>
                <a:spcPts val="3000"/>
              </a:lnSpc>
            </a:pPr>
            <a:endParaRPr lang="en-US" sz="2000" dirty="0">
              <a:solidFill>
                <a:srgbClr val="0076BB"/>
              </a:solidFill>
              <a:latin typeface="Poppins" pitchFamily="2" charset="77"/>
              <a:cs typeface="Poppins" pitchFamily="2" charset="77"/>
            </a:endParaRPr>
          </a:p>
          <a:p>
            <a:pPr>
              <a:lnSpc>
                <a:spcPts val="3000"/>
              </a:lnSpc>
            </a:pPr>
            <a:endParaRPr lang="en-US" sz="2000" dirty="0">
              <a:solidFill>
                <a:srgbClr val="0076BB"/>
              </a:solidFill>
              <a:latin typeface="Poppins" pitchFamily="2" charset="77"/>
              <a:cs typeface="Poppins" pitchFamily="2" charset="77"/>
            </a:endParaRPr>
          </a:p>
          <a:p>
            <a:pPr>
              <a:lnSpc>
                <a:spcPts val="3000"/>
              </a:lnSpc>
            </a:pPr>
            <a:endParaRPr lang="en-US" sz="2000" dirty="0">
              <a:solidFill>
                <a:srgbClr val="0076BB"/>
              </a:solidFill>
              <a:latin typeface="Poppins" pitchFamily="2" charset="77"/>
              <a:ea typeface="Poppins Light Bold"/>
              <a:cs typeface="Poppins" pitchFamily="2" charset="77"/>
            </a:endParaRPr>
          </a:p>
        </p:txBody>
      </p:sp>
      <p:sp>
        <p:nvSpPr>
          <p:cNvPr id="2" name="TextBox 19">
            <a:extLst>
              <a:ext uri="{FF2B5EF4-FFF2-40B4-BE49-F238E27FC236}">
                <a16:creationId xmlns:a16="http://schemas.microsoft.com/office/drawing/2014/main" id="{46FD5E1E-6222-4C25-8C1C-59C12267AB61}"/>
              </a:ext>
            </a:extLst>
          </p:cNvPr>
          <p:cNvSpPr txBox="1"/>
          <p:nvPr/>
        </p:nvSpPr>
        <p:spPr>
          <a:xfrm>
            <a:off x="2928254" y="8568279"/>
            <a:ext cx="11381627" cy="1128514"/>
          </a:xfrm>
          <a:prstGeom prst="rect">
            <a:avLst/>
          </a:prstGeom>
        </p:spPr>
        <p:txBody>
          <a:bodyPr wrap="square" lIns="0" tIns="0" rIns="0" bIns="0" rtlCol="0" anchor="t">
            <a:spAutoFit/>
          </a:bodyPr>
          <a:lstStyle/>
          <a:p>
            <a:pPr>
              <a:lnSpc>
                <a:spcPts val="3150"/>
              </a:lnSpc>
            </a:pPr>
            <a:r>
              <a:rPr lang="en-US" sz="2000" dirty="0">
                <a:solidFill>
                  <a:srgbClr val="0076BB"/>
                </a:solidFill>
                <a:latin typeface="Poppins" pitchFamily="2" charset="77"/>
                <a:cs typeface="Poppins" pitchFamily="2" charset="77"/>
              </a:rPr>
              <a:t>Addressing motivational, health, and environmental barriers can help inactive adults initiate physical activity and active leisure pursuits. </a:t>
            </a:r>
          </a:p>
          <a:p>
            <a:pPr>
              <a:lnSpc>
                <a:spcPts val="2400"/>
              </a:lnSpc>
              <a:spcBef>
                <a:spcPct val="0"/>
              </a:spcBef>
            </a:pPr>
            <a:r>
              <a:rPr lang="en-US" sz="1600" dirty="0">
                <a:solidFill>
                  <a:srgbClr val="0076BB"/>
                </a:solidFill>
                <a:latin typeface="Poppins" pitchFamily="2" charset="77"/>
                <a:cs typeface="Poppins" pitchFamily="2" charset="77"/>
              </a:rPr>
              <a:t>(Cerin, Leslie, Sugiyama, Owen, 2010, J Physical Activity &amp; Health)</a:t>
            </a:r>
          </a:p>
        </p:txBody>
      </p:sp>
      <p:sp>
        <p:nvSpPr>
          <p:cNvPr id="4" name="TextBox 14">
            <a:extLst>
              <a:ext uri="{FF2B5EF4-FFF2-40B4-BE49-F238E27FC236}">
                <a16:creationId xmlns:a16="http://schemas.microsoft.com/office/drawing/2014/main" id="{57403C18-39BA-ADE3-875A-4CABCC5DEA81}"/>
              </a:ext>
            </a:extLst>
          </p:cNvPr>
          <p:cNvSpPr txBox="1"/>
          <p:nvPr/>
        </p:nvSpPr>
        <p:spPr>
          <a:xfrm>
            <a:off x="5486400" y="4435620"/>
            <a:ext cx="11811000" cy="3812582"/>
          </a:xfrm>
          <a:prstGeom prst="rect">
            <a:avLst/>
          </a:prstGeom>
        </p:spPr>
        <p:txBody>
          <a:bodyPr wrap="square" lIns="0" tIns="0" rIns="0" bIns="0" rtlCol="0" anchor="t">
            <a:spAutoFit/>
          </a:bodyPr>
          <a:lstStyle/>
          <a:p>
            <a:pPr marL="342900" indent="-342900">
              <a:lnSpc>
                <a:spcPts val="3000"/>
              </a:lnSpc>
              <a:buFont typeface="Arial" panose="020B0604020202020204" pitchFamily="34" charset="0"/>
              <a:buChar char="•"/>
            </a:pPr>
            <a:r>
              <a:rPr lang="en-US" sz="2000" dirty="0">
                <a:solidFill>
                  <a:srgbClr val="0076BB"/>
                </a:solidFill>
                <a:latin typeface="Poppins" pitchFamily="2" charset="77"/>
                <a:cs typeface="Poppins" pitchFamily="2" charset="77"/>
              </a:rPr>
              <a:t>COM-B Model</a:t>
            </a:r>
          </a:p>
          <a:p>
            <a:pPr>
              <a:lnSpc>
                <a:spcPts val="3000"/>
              </a:lnSpc>
            </a:pPr>
            <a:r>
              <a:rPr lang="en-US" sz="2000" dirty="0">
                <a:solidFill>
                  <a:srgbClr val="0076BB"/>
                </a:solidFill>
                <a:latin typeface="Poppins" pitchFamily="2" charset="77"/>
                <a:cs typeface="Poppins" pitchFamily="2" charset="77"/>
              </a:rPr>
              <a:t>     Capability – Physical, Psychological</a:t>
            </a:r>
          </a:p>
          <a:p>
            <a:pPr>
              <a:lnSpc>
                <a:spcPts val="3000"/>
              </a:lnSpc>
            </a:pPr>
            <a:r>
              <a:rPr lang="en-US" sz="2000" dirty="0">
                <a:solidFill>
                  <a:srgbClr val="0076BB"/>
                </a:solidFill>
                <a:latin typeface="Poppins" pitchFamily="2" charset="77"/>
                <a:cs typeface="Poppins" pitchFamily="2" charset="77"/>
              </a:rPr>
              <a:t>     Opportunity – Physical, Social</a:t>
            </a:r>
          </a:p>
          <a:p>
            <a:pPr>
              <a:lnSpc>
                <a:spcPts val="3000"/>
              </a:lnSpc>
            </a:pPr>
            <a:r>
              <a:rPr lang="en-US" sz="2000" dirty="0">
                <a:solidFill>
                  <a:srgbClr val="0076BB"/>
                </a:solidFill>
                <a:latin typeface="Poppins" pitchFamily="2" charset="77"/>
                <a:cs typeface="Poppins" pitchFamily="2" charset="77"/>
              </a:rPr>
              <a:t>     Motivation – Reflective, Automatic</a:t>
            </a:r>
          </a:p>
          <a:p>
            <a:pPr>
              <a:lnSpc>
                <a:spcPts val="3000"/>
              </a:lnSpc>
            </a:pPr>
            <a:r>
              <a:rPr lang="en-US" sz="2000" dirty="0">
                <a:solidFill>
                  <a:srgbClr val="0076BB"/>
                </a:solidFill>
                <a:latin typeface="Poppins" pitchFamily="2" charset="77"/>
                <a:cs typeface="Poppins" pitchFamily="2" charset="77"/>
              </a:rPr>
              <a:t>     </a:t>
            </a:r>
            <a:r>
              <a:rPr lang="en-US" sz="2000" dirty="0" err="1">
                <a:solidFill>
                  <a:srgbClr val="0076BB"/>
                </a:solidFill>
                <a:latin typeface="Poppins" pitchFamily="2" charset="77"/>
                <a:cs typeface="Poppins" pitchFamily="2" charset="77"/>
              </a:rPr>
              <a:t>Behaviour</a:t>
            </a:r>
            <a:r>
              <a:rPr lang="en-US" sz="2000" dirty="0">
                <a:solidFill>
                  <a:srgbClr val="0076BB"/>
                </a:solidFill>
                <a:latin typeface="Poppins" pitchFamily="2" charset="77"/>
                <a:cs typeface="Poppins" pitchFamily="2" charset="77"/>
              </a:rPr>
              <a:t> </a:t>
            </a:r>
            <a:r>
              <a:rPr lang="en-US" sz="1600" dirty="0">
                <a:solidFill>
                  <a:srgbClr val="0076BB"/>
                </a:solidFill>
                <a:latin typeface="Poppins" pitchFamily="2" charset="77"/>
                <a:cs typeface="Poppins" pitchFamily="2" charset="77"/>
              </a:rPr>
              <a:t>(Webb, Baker, Palmer et al, 2022, Public Health in Practice)</a:t>
            </a:r>
          </a:p>
          <a:p>
            <a:pPr>
              <a:lnSpc>
                <a:spcPts val="3000"/>
              </a:lnSpc>
            </a:pPr>
            <a:endParaRPr lang="en-US" sz="1600" dirty="0">
              <a:solidFill>
                <a:srgbClr val="0076BB"/>
              </a:solidFill>
              <a:latin typeface="Poppins" pitchFamily="2" charset="77"/>
              <a:cs typeface="Poppins" pitchFamily="2" charset="77"/>
            </a:endParaRPr>
          </a:p>
          <a:p>
            <a:pPr marL="342900" indent="-342900">
              <a:lnSpc>
                <a:spcPts val="3000"/>
              </a:lnSpc>
              <a:buFont typeface="Arial" panose="020B0604020202020204" pitchFamily="34" charset="0"/>
              <a:buChar char="•"/>
            </a:pPr>
            <a:r>
              <a:rPr lang="en-US" sz="2000" dirty="0">
                <a:solidFill>
                  <a:srgbClr val="0076BB"/>
                </a:solidFill>
                <a:latin typeface="Poppins" pitchFamily="2" charset="77"/>
                <a:cs typeface="Poppins" pitchFamily="2" charset="77"/>
              </a:rPr>
              <a:t>Barriers to Being Active Quiz </a:t>
            </a:r>
            <a:r>
              <a:rPr lang="en-US" sz="1600" dirty="0">
                <a:solidFill>
                  <a:srgbClr val="0076BB"/>
                </a:solidFill>
                <a:latin typeface="Poppins" pitchFamily="2" charset="77"/>
                <a:cs typeface="Poppins" pitchFamily="2" charset="77"/>
              </a:rPr>
              <a:t>(CDC, 1999)</a:t>
            </a:r>
            <a:endParaRPr lang="en-US" sz="800" dirty="0">
              <a:solidFill>
                <a:srgbClr val="0076BB"/>
              </a:solidFill>
              <a:latin typeface="Poppins" pitchFamily="2" charset="77"/>
              <a:cs typeface="Poppins" pitchFamily="2" charset="77"/>
            </a:endParaRPr>
          </a:p>
          <a:p>
            <a:pPr marL="342900" indent="-342900">
              <a:lnSpc>
                <a:spcPts val="3000"/>
              </a:lnSpc>
              <a:buFont typeface="Arial" panose="020B0604020202020204" pitchFamily="34" charset="0"/>
              <a:buChar char="•"/>
            </a:pPr>
            <a:r>
              <a:rPr lang="en-US" sz="2000" dirty="0">
                <a:solidFill>
                  <a:srgbClr val="0076BB"/>
                </a:solidFill>
                <a:latin typeface="Poppins" pitchFamily="2" charset="77"/>
                <a:cs typeface="Poppins" pitchFamily="2" charset="77"/>
              </a:rPr>
              <a:t>Exercise Benefits/Barriers Scale </a:t>
            </a:r>
            <a:r>
              <a:rPr lang="en-US" sz="1600" dirty="0">
                <a:solidFill>
                  <a:srgbClr val="0076BB"/>
                </a:solidFill>
                <a:latin typeface="Poppins" pitchFamily="2" charset="77"/>
                <a:cs typeface="Poppins" pitchFamily="2" charset="77"/>
              </a:rPr>
              <a:t>(</a:t>
            </a:r>
            <a:r>
              <a:rPr lang="en-US" sz="1600" dirty="0" err="1">
                <a:solidFill>
                  <a:srgbClr val="0076BB"/>
                </a:solidFill>
                <a:latin typeface="Poppins" pitchFamily="2" charset="77"/>
                <a:cs typeface="Poppins" pitchFamily="2" charset="77"/>
              </a:rPr>
              <a:t>Sechrist</a:t>
            </a:r>
            <a:r>
              <a:rPr lang="en-US" sz="1600" dirty="0">
                <a:solidFill>
                  <a:srgbClr val="0076BB"/>
                </a:solidFill>
                <a:latin typeface="Poppins" pitchFamily="2" charset="77"/>
                <a:cs typeface="Poppins" pitchFamily="2" charset="77"/>
              </a:rPr>
              <a:t> et al, 1987; Koehn &amp; </a:t>
            </a:r>
            <a:r>
              <a:rPr lang="en-US" sz="1600" dirty="0" err="1">
                <a:solidFill>
                  <a:srgbClr val="0076BB"/>
                </a:solidFill>
                <a:latin typeface="Poppins" pitchFamily="2" charset="77"/>
                <a:cs typeface="Poppins" pitchFamily="2" charset="77"/>
              </a:rPr>
              <a:t>Amirabdollahian</a:t>
            </a:r>
            <a:r>
              <a:rPr lang="en-US" sz="1600" dirty="0">
                <a:solidFill>
                  <a:srgbClr val="0076BB"/>
                </a:solidFill>
                <a:latin typeface="Poppins" pitchFamily="2" charset="77"/>
                <a:cs typeface="Poppins" pitchFamily="2" charset="77"/>
              </a:rPr>
              <a:t>, 2021) </a:t>
            </a:r>
          </a:p>
          <a:p>
            <a:pPr marL="342900" indent="-342900">
              <a:lnSpc>
                <a:spcPts val="3000"/>
              </a:lnSpc>
              <a:buFont typeface="Arial" panose="020B0604020202020204" pitchFamily="34" charset="0"/>
              <a:buChar char="•"/>
            </a:pPr>
            <a:r>
              <a:rPr lang="en-US" sz="2000" dirty="0">
                <a:solidFill>
                  <a:srgbClr val="0076BB"/>
                </a:solidFill>
                <a:latin typeface="Poppins" pitchFamily="2" charset="77"/>
                <a:cs typeface="Poppins" pitchFamily="2" charset="77"/>
              </a:rPr>
              <a:t>Inventory of Physical Activity and Barriers </a:t>
            </a:r>
            <a:r>
              <a:rPr lang="en-US" sz="1600" dirty="0">
                <a:solidFill>
                  <a:srgbClr val="0076BB"/>
                </a:solidFill>
                <a:latin typeface="Poppins" pitchFamily="2" charset="77"/>
                <a:cs typeface="Poppins" pitchFamily="2" charset="77"/>
              </a:rPr>
              <a:t>(</a:t>
            </a:r>
            <a:r>
              <a:rPr lang="en-US" sz="1600" dirty="0" err="1">
                <a:solidFill>
                  <a:srgbClr val="0076BB"/>
                </a:solidFill>
                <a:latin typeface="Poppins" pitchFamily="2" charset="77"/>
                <a:cs typeface="Poppins" pitchFamily="2" charset="77"/>
              </a:rPr>
              <a:t>Wingood</a:t>
            </a:r>
            <a:r>
              <a:rPr lang="en-US" sz="1600" dirty="0">
                <a:solidFill>
                  <a:srgbClr val="0076BB"/>
                </a:solidFill>
                <a:latin typeface="Poppins" pitchFamily="2" charset="77"/>
                <a:cs typeface="Poppins" pitchFamily="2" charset="77"/>
              </a:rPr>
              <a:t>, Jones, </a:t>
            </a:r>
            <a:r>
              <a:rPr lang="en-US" sz="1600" dirty="0" err="1">
                <a:solidFill>
                  <a:srgbClr val="0076BB"/>
                </a:solidFill>
                <a:latin typeface="Poppins" pitchFamily="2" charset="77"/>
                <a:cs typeface="Poppins" pitchFamily="2" charset="77"/>
              </a:rPr>
              <a:t>Gell</a:t>
            </a:r>
            <a:r>
              <a:rPr lang="en-US" sz="1600" dirty="0">
                <a:solidFill>
                  <a:srgbClr val="0076BB"/>
                </a:solidFill>
                <a:latin typeface="Poppins" pitchFamily="2" charset="77"/>
                <a:cs typeface="Poppins" pitchFamily="2" charset="77"/>
              </a:rPr>
              <a:t> et al, 2022, AMJ Phys Med Rehab)</a:t>
            </a:r>
            <a:endParaRPr lang="en-US" sz="1600" dirty="0">
              <a:solidFill>
                <a:srgbClr val="0070C0"/>
              </a:solidFill>
              <a:latin typeface="Poppins" pitchFamily="2" charset="77"/>
              <a:cs typeface="Poppins" pitchFamily="2" charset="77"/>
            </a:endParaRPr>
          </a:p>
          <a:p>
            <a:pPr>
              <a:lnSpc>
                <a:spcPts val="3000"/>
              </a:lnSpc>
            </a:pPr>
            <a:endParaRPr lang="en-US" sz="1600" dirty="0">
              <a:solidFill>
                <a:srgbClr val="0076BB"/>
              </a:solidFill>
              <a:latin typeface="Poppins" pitchFamily="2" charset="77"/>
              <a:cs typeface="Poppins" pitchFamily="2" charset="77"/>
            </a:endParaRPr>
          </a:p>
        </p:txBody>
      </p:sp>
    </p:spTree>
    <p:extLst>
      <p:ext uri="{BB962C8B-B14F-4D97-AF65-F5344CB8AC3E}">
        <p14:creationId xmlns:p14="http://schemas.microsoft.com/office/powerpoint/2010/main" val="243805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140741" y="4556171"/>
            <a:ext cx="4281483" cy="4281483"/>
          </a:xfrm>
          <a:custGeom>
            <a:avLst/>
            <a:gdLst/>
            <a:ahLst/>
            <a:cxnLst/>
            <a:rect l="l" t="t" r="r" b="b"/>
            <a:pathLst>
              <a:path w="4281483" h="4281483">
                <a:moveTo>
                  <a:pt x="0" y="0"/>
                </a:moveTo>
                <a:lnTo>
                  <a:pt x="4281482" y="0"/>
                </a:lnTo>
                <a:lnTo>
                  <a:pt x="4281482" y="4281483"/>
                </a:lnTo>
                <a:lnTo>
                  <a:pt x="0" y="428148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grpSp>
        <p:nvGrpSpPr>
          <p:cNvPr id="3" name="Group 3"/>
          <p:cNvGrpSpPr/>
          <p:nvPr/>
        </p:nvGrpSpPr>
        <p:grpSpPr>
          <a:xfrm>
            <a:off x="2399000" y="2318868"/>
            <a:ext cx="591515" cy="563788"/>
            <a:chOff x="0" y="0"/>
            <a:chExt cx="812800" cy="774700"/>
          </a:xfrm>
        </p:grpSpPr>
        <p:sp>
          <p:nvSpPr>
            <p:cNvPr id="4" name="Freeform 4"/>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37335"/>
            </a:solidFill>
          </p:spPr>
          <p:txBody>
            <a:bodyPr/>
            <a:lstStyle/>
            <a:p>
              <a:endParaRPr lang="hu-HU"/>
            </a:p>
          </p:txBody>
        </p:sp>
        <p:sp>
          <p:nvSpPr>
            <p:cNvPr id="5" name="TextBox 5"/>
            <p:cNvSpPr txBox="1"/>
            <p:nvPr/>
          </p:nvSpPr>
          <p:spPr>
            <a:xfrm>
              <a:off x="228600" y="209550"/>
              <a:ext cx="355600" cy="400050"/>
            </a:xfrm>
            <a:prstGeom prst="rect">
              <a:avLst/>
            </a:prstGeom>
          </p:spPr>
          <p:txBody>
            <a:bodyPr lIns="50800" tIns="50800" rIns="50800" bIns="50800" rtlCol="0" anchor="ctr"/>
            <a:lstStyle/>
            <a:p>
              <a:pPr algn="ctr">
                <a:lnSpc>
                  <a:spcPts val="3150"/>
                </a:lnSpc>
              </a:pPr>
              <a:endParaRPr/>
            </a:p>
          </p:txBody>
        </p:sp>
      </p:grpSp>
      <p:sp>
        <p:nvSpPr>
          <p:cNvPr id="6" name="TextBox 6"/>
          <p:cNvSpPr txBox="1"/>
          <p:nvPr/>
        </p:nvSpPr>
        <p:spPr>
          <a:xfrm>
            <a:off x="9436242" y="4041043"/>
            <a:ext cx="4130605" cy="303251"/>
          </a:xfrm>
          <a:prstGeom prst="rect">
            <a:avLst/>
          </a:prstGeom>
        </p:spPr>
        <p:txBody>
          <a:bodyPr lIns="0" tIns="0" rIns="0" bIns="0" rtlCol="0" anchor="t">
            <a:spAutoFit/>
          </a:bodyPr>
          <a:lstStyle/>
          <a:p>
            <a:pPr>
              <a:lnSpc>
                <a:spcPts val="2422"/>
              </a:lnSpc>
            </a:pPr>
            <a:endParaRPr/>
          </a:p>
        </p:txBody>
      </p:sp>
      <p:sp>
        <p:nvSpPr>
          <p:cNvPr id="7" name="TextBox 7"/>
          <p:cNvSpPr txBox="1"/>
          <p:nvPr/>
        </p:nvSpPr>
        <p:spPr>
          <a:xfrm>
            <a:off x="3253255" y="1592245"/>
            <a:ext cx="10443605" cy="551433"/>
          </a:xfrm>
          <a:prstGeom prst="rect">
            <a:avLst/>
          </a:prstGeom>
        </p:spPr>
        <p:txBody>
          <a:bodyPr lIns="0" tIns="0" rIns="0" bIns="0" rtlCol="0" anchor="t">
            <a:spAutoFit/>
          </a:bodyPr>
          <a:lstStyle/>
          <a:p>
            <a:pPr marL="0" lvl="0" indent="0" algn="l">
              <a:lnSpc>
                <a:spcPts val="4320"/>
              </a:lnSpc>
              <a:spcBef>
                <a:spcPct val="0"/>
              </a:spcBef>
            </a:pPr>
            <a:r>
              <a:rPr lang="en-US" sz="4400" b="1" dirty="0">
                <a:solidFill>
                  <a:srgbClr val="0076BB"/>
                </a:solidFill>
                <a:latin typeface="Impact" panose="020B0806030902050204" pitchFamily="34" charset="0"/>
              </a:rPr>
              <a:t>Barriers</a:t>
            </a:r>
          </a:p>
        </p:txBody>
      </p:sp>
      <p:sp>
        <p:nvSpPr>
          <p:cNvPr id="15" name="TextBox 15"/>
          <p:cNvSpPr txBox="1"/>
          <p:nvPr/>
        </p:nvSpPr>
        <p:spPr>
          <a:xfrm>
            <a:off x="3248773" y="2360392"/>
            <a:ext cx="7422799" cy="7021153"/>
          </a:xfrm>
          <a:prstGeom prst="rect">
            <a:avLst/>
          </a:prstGeom>
        </p:spPr>
        <p:txBody>
          <a:bodyPr wrap="square" lIns="0" tIns="0" rIns="0" bIns="0" rtlCol="0" anchor="t">
            <a:spAutoFit/>
          </a:bodyPr>
          <a:lstStyle/>
          <a:p>
            <a:pPr>
              <a:lnSpc>
                <a:spcPts val="3899"/>
              </a:lnSpc>
            </a:pPr>
            <a:r>
              <a:rPr lang="en-US" sz="2800" b="1" dirty="0">
                <a:solidFill>
                  <a:srgbClr val="0076BB"/>
                </a:solidFill>
                <a:latin typeface="Poppins" pitchFamily="2" charset="77"/>
                <a:cs typeface="Poppins" pitchFamily="2" charset="77"/>
              </a:rPr>
              <a:t>Physician / Clinician Barriers</a:t>
            </a:r>
          </a:p>
          <a:p>
            <a:pPr>
              <a:lnSpc>
                <a:spcPts val="3000"/>
              </a:lnSpc>
            </a:pPr>
            <a:r>
              <a:rPr lang="en-US" sz="2000" dirty="0">
                <a:solidFill>
                  <a:srgbClr val="0076BB"/>
                </a:solidFill>
                <a:latin typeface="Poppins" pitchFamily="2" charset="77"/>
                <a:cs typeface="Poppins" pitchFamily="2" charset="77"/>
              </a:rPr>
              <a:t>Time required for consultation</a:t>
            </a:r>
          </a:p>
          <a:p>
            <a:pPr>
              <a:lnSpc>
                <a:spcPts val="3000"/>
              </a:lnSpc>
            </a:pPr>
            <a:r>
              <a:rPr lang="en-US" sz="2000" dirty="0">
                <a:solidFill>
                  <a:srgbClr val="0076BB"/>
                </a:solidFill>
                <a:latin typeface="Poppins" pitchFamily="2" charset="77"/>
                <a:cs typeface="Poppins" pitchFamily="2" charset="77"/>
              </a:rPr>
              <a:t>Level of own physical activity</a:t>
            </a:r>
          </a:p>
          <a:p>
            <a:pPr>
              <a:lnSpc>
                <a:spcPts val="3000"/>
              </a:lnSpc>
            </a:pPr>
            <a:r>
              <a:rPr lang="en-US" sz="2000" dirty="0">
                <a:solidFill>
                  <a:srgbClr val="0076BB"/>
                </a:solidFill>
                <a:latin typeface="Poppins" pitchFamily="2" charset="77"/>
                <a:cs typeface="Poppins" pitchFamily="2" charset="77"/>
              </a:rPr>
              <a:t>Training in prescription</a:t>
            </a:r>
          </a:p>
          <a:p>
            <a:pPr>
              <a:lnSpc>
                <a:spcPts val="3000"/>
              </a:lnSpc>
            </a:pPr>
            <a:r>
              <a:rPr lang="en-US" sz="2000" dirty="0">
                <a:solidFill>
                  <a:srgbClr val="0076BB"/>
                </a:solidFill>
                <a:latin typeface="Poppins" pitchFamily="2" charset="77"/>
                <a:cs typeface="Poppins" pitchFamily="2" charset="77"/>
              </a:rPr>
              <a:t>Knowledge of PA prescription</a:t>
            </a:r>
          </a:p>
          <a:p>
            <a:pPr>
              <a:lnSpc>
                <a:spcPts val="3000"/>
              </a:lnSpc>
            </a:pPr>
            <a:r>
              <a:rPr lang="en-US" sz="2000" dirty="0">
                <a:solidFill>
                  <a:srgbClr val="0076BB"/>
                </a:solidFill>
                <a:latin typeface="Poppins" pitchFamily="2" charset="77"/>
                <a:cs typeface="Poppins" pitchFamily="2" charset="77"/>
              </a:rPr>
              <a:t>Trust in providers – safety and quality</a:t>
            </a:r>
          </a:p>
          <a:p>
            <a:pPr>
              <a:lnSpc>
                <a:spcPts val="3000"/>
              </a:lnSpc>
            </a:pPr>
            <a:r>
              <a:rPr lang="en-US" sz="2000" dirty="0">
                <a:solidFill>
                  <a:srgbClr val="0076BB"/>
                </a:solidFill>
                <a:latin typeface="Poppins" pitchFamily="2" charset="77"/>
                <a:cs typeface="Poppins" pitchFamily="2" charset="77"/>
              </a:rPr>
              <a:t>Conflicting priorities - acute patients</a:t>
            </a:r>
          </a:p>
          <a:p>
            <a:pPr>
              <a:lnSpc>
                <a:spcPts val="3000"/>
              </a:lnSpc>
            </a:pPr>
            <a:r>
              <a:rPr lang="en-US" sz="1200" dirty="0">
                <a:solidFill>
                  <a:srgbClr val="0076BB"/>
                </a:solidFill>
                <a:latin typeface="Poppins" pitchFamily="2" charset="77"/>
                <a:cs typeface="Poppins" pitchFamily="2" charset="77"/>
              </a:rPr>
              <a:t>(</a:t>
            </a:r>
            <a:r>
              <a:rPr lang="en-US" sz="1200" dirty="0" err="1">
                <a:solidFill>
                  <a:srgbClr val="0076BB"/>
                </a:solidFill>
                <a:latin typeface="Poppins" pitchFamily="2" charset="77"/>
                <a:cs typeface="Poppins" pitchFamily="2" charset="77"/>
              </a:rPr>
              <a:t>Bélanger</a:t>
            </a:r>
            <a:r>
              <a:rPr lang="en-US" sz="1200" dirty="0">
                <a:solidFill>
                  <a:srgbClr val="0076BB"/>
                </a:solidFill>
                <a:latin typeface="Poppins" pitchFamily="2" charset="77"/>
                <a:cs typeface="Poppins" pitchFamily="2" charset="77"/>
              </a:rPr>
              <a:t>, Wolfe Phillips, O‘Reilly et al, 2017)</a:t>
            </a:r>
          </a:p>
          <a:p>
            <a:pPr>
              <a:lnSpc>
                <a:spcPts val="3000"/>
              </a:lnSpc>
            </a:pPr>
            <a:r>
              <a:rPr lang="en-US" sz="1200" dirty="0">
                <a:solidFill>
                  <a:srgbClr val="0076BB"/>
                </a:solidFill>
                <a:latin typeface="Poppins" pitchFamily="2" charset="77"/>
                <a:cs typeface="Poppins" pitchFamily="2" charset="77"/>
              </a:rPr>
              <a:t>(West, Purcell, Haynes, et al, 2021)</a:t>
            </a:r>
          </a:p>
          <a:p>
            <a:pPr>
              <a:lnSpc>
                <a:spcPts val="3000"/>
              </a:lnSpc>
            </a:pPr>
            <a:endParaRPr lang="en-US" sz="2000" dirty="0">
              <a:solidFill>
                <a:srgbClr val="0076BB"/>
              </a:solidFill>
              <a:latin typeface="Poppins" pitchFamily="2" charset="77"/>
              <a:cs typeface="Poppins" pitchFamily="2" charset="77"/>
            </a:endParaRPr>
          </a:p>
          <a:p>
            <a:pPr>
              <a:lnSpc>
                <a:spcPts val="3000"/>
              </a:lnSpc>
            </a:pPr>
            <a:r>
              <a:rPr lang="en-US" sz="2000" dirty="0">
                <a:solidFill>
                  <a:srgbClr val="0076BB"/>
                </a:solidFill>
                <a:latin typeface="Poppins" pitchFamily="2" charset="77"/>
                <a:cs typeface="Poppins" pitchFamily="2" charset="77"/>
              </a:rPr>
              <a:t>Knowledge of Adapted Physical Activity</a:t>
            </a:r>
          </a:p>
          <a:p>
            <a:pPr>
              <a:lnSpc>
                <a:spcPts val="3000"/>
              </a:lnSpc>
            </a:pPr>
            <a:r>
              <a:rPr lang="en-US" sz="2000" dirty="0">
                <a:solidFill>
                  <a:srgbClr val="0076BB"/>
                </a:solidFill>
                <a:latin typeface="Poppins" pitchFamily="2" charset="77"/>
                <a:cs typeface="Poppins" pitchFamily="2" charset="77"/>
              </a:rPr>
              <a:t>Not sufficiently informed or trained</a:t>
            </a:r>
          </a:p>
          <a:p>
            <a:pPr>
              <a:lnSpc>
                <a:spcPts val="3000"/>
              </a:lnSpc>
            </a:pPr>
            <a:r>
              <a:rPr lang="en-US" sz="2000" dirty="0">
                <a:solidFill>
                  <a:srgbClr val="0076BB"/>
                </a:solidFill>
                <a:latin typeface="Poppins" pitchFamily="2" charset="77"/>
                <a:cs typeface="Poppins" pitchFamily="2" charset="77"/>
              </a:rPr>
              <a:t>Little time for consultations, training or for discussing APA</a:t>
            </a:r>
          </a:p>
          <a:p>
            <a:pPr>
              <a:lnSpc>
                <a:spcPts val="3000"/>
              </a:lnSpc>
            </a:pPr>
            <a:r>
              <a:rPr lang="en-US" sz="2000" dirty="0">
                <a:solidFill>
                  <a:srgbClr val="0076BB"/>
                </a:solidFill>
                <a:latin typeface="Poppins" pitchFamily="2" charset="77"/>
                <a:cs typeface="Poppins" pitchFamily="2" charset="77"/>
              </a:rPr>
              <a:t>Knowledge of local sports for health facilities and system</a:t>
            </a:r>
          </a:p>
          <a:p>
            <a:pPr>
              <a:lnSpc>
                <a:spcPts val="3000"/>
              </a:lnSpc>
            </a:pPr>
            <a:r>
              <a:rPr lang="en-US" sz="2000" dirty="0">
                <a:solidFill>
                  <a:srgbClr val="0076BB"/>
                </a:solidFill>
                <a:latin typeface="Poppins" pitchFamily="2" charset="77"/>
                <a:cs typeface="Poppins" pitchFamily="2" charset="77"/>
              </a:rPr>
              <a:t>Lack of trust in APA professionals</a:t>
            </a:r>
          </a:p>
          <a:p>
            <a:pPr>
              <a:lnSpc>
                <a:spcPts val="3000"/>
              </a:lnSpc>
            </a:pPr>
            <a:r>
              <a:rPr lang="en-US" sz="2000" dirty="0">
                <a:solidFill>
                  <a:srgbClr val="0076BB"/>
                </a:solidFill>
                <a:latin typeface="Poppins" pitchFamily="2" charset="77"/>
                <a:cs typeface="Poppins" pitchFamily="2" charset="77"/>
              </a:rPr>
              <a:t>Required culture change</a:t>
            </a:r>
          </a:p>
          <a:p>
            <a:pPr>
              <a:lnSpc>
                <a:spcPts val="3000"/>
              </a:lnSpc>
            </a:pPr>
            <a:r>
              <a:rPr lang="en-US" sz="1200" dirty="0">
                <a:solidFill>
                  <a:srgbClr val="0076BB"/>
                </a:solidFill>
                <a:latin typeface="Poppins" pitchFamily="2" charset="77"/>
                <a:cs typeface="Poppins" pitchFamily="2" charset="77"/>
              </a:rPr>
              <a:t>(</a:t>
            </a:r>
            <a:r>
              <a:rPr lang="en-US" sz="1200" dirty="0" err="1">
                <a:solidFill>
                  <a:srgbClr val="0076BB"/>
                </a:solidFill>
                <a:latin typeface="Poppins" pitchFamily="2" charset="77"/>
                <a:cs typeface="Poppins" pitchFamily="2" charset="77"/>
              </a:rPr>
              <a:t>Tchirkov</a:t>
            </a:r>
            <a:r>
              <a:rPr lang="en-US" sz="1200" dirty="0">
                <a:solidFill>
                  <a:srgbClr val="0076BB"/>
                </a:solidFill>
                <a:latin typeface="Poppins" pitchFamily="2" charset="77"/>
                <a:cs typeface="Poppins" pitchFamily="2" charset="77"/>
              </a:rPr>
              <a:t>, </a:t>
            </a:r>
            <a:r>
              <a:rPr lang="en-US" sz="1200" dirty="0" err="1">
                <a:solidFill>
                  <a:srgbClr val="0076BB"/>
                </a:solidFill>
                <a:latin typeface="Poppins" pitchFamily="2" charset="77"/>
                <a:cs typeface="Poppins" pitchFamily="2" charset="77"/>
              </a:rPr>
              <a:t>Didierjean</a:t>
            </a:r>
            <a:r>
              <a:rPr lang="en-US" sz="1200" dirty="0">
                <a:solidFill>
                  <a:srgbClr val="0076BB"/>
                </a:solidFill>
                <a:latin typeface="Poppins" pitchFamily="2" charset="77"/>
                <a:cs typeface="Poppins" pitchFamily="2" charset="77"/>
              </a:rPr>
              <a:t>, Schuft, 2023)</a:t>
            </a:r>
          </a:p>
          <a:p>
            <a:pPr>
              <a:lnSpc>
                <a:spcPts val="3000"/>
              </a:lnSpc>
            </a:pPr>
            <a:r>
              <a:rPr lang="en-US" sz="2000" dirty="0">
                <a:solidFill>
                  <a:srgbClr val="0076BB"/>
                </a:solidFill>
                <a:latin typeface="Poppins" pitchFamily="2" charset="77"/>
                <a:cs typeface="Poppins" pitchFamily="2" charset="77"/>
              </a:rPr>
              <a:t>Lack of tools </a:t>
            </a:r>
            <a:r>
              <a:rPr lang="en-US" sz="1200" dirty="0">
                <a:solidFill>
                  <a:srgbClr val="0076BB"/>
                </a:solidFill>
                <a:latin typeface="Poppins" pitchFamily="2" charset="77"/>
                <a:cs typeface="Poppins" pitchFamily="2" charset="77"/>
              </a:rPr>
              <a:t>(</a:t>
            </a:r>
            <a:r>
              <a:rPr lang="en-US" sz="1200" dirty="0" err="1">
                <a:solidFill>
                  <a:srgbClr val="0076BB"/>
                </a:solidFill>
                <a:latin typeface="Poppins" pitchFamily="2" charset="77"/>
                <a:cs typeface="Poppins" pitchFamily="2" charset="77"/>
              </a:rPr>
              <a:t>Attalin</a:t>
            </a:r>
            <a:r>
              <a:rPr lang="en-US" sz="1200" dirty="0">
                <a:solidFill>
                  <a:srgbClr val="0076BB"/>
                </a:solidFill>
                <a:latin typeface="Poppins" pitchFamily="2" charset="77"/>
                <a:cs typeface="Poppins" pitchFamily="2" charset="77"/>
              </a:rPr>
              <a:t>, Romain, Avignon, 2012)</a:t>
            </a:r>
          </a:p>
        </p:txBody>
      </p:sp>
      <p:pic>
        <p:nvPicPr>
          <p:cNvPr id="20" name="Picture 19">
            <a:extLst>
              <a:ext uri="{FF2B5EF4-FFF2-40B4-BE49-F238E27FC236}">
                <a16:creationId xmlns:a16="http://schemas.microsoft.com/office/drawing/2014/main" id="{D44B1E67-88EA-52DE-BAD9-795D9F7644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35707"/>
            <a:ext cx="18288000" cy="1775174"/>
          </a:xfrm>
          <a:prstGeom prst="rect">
            <a:avLst/>
          </a:prstGeom>
        </p:spPr>
      </p:pic>
    </p:spTree>
    <p:extLst>
      <p:ext uri="{BB962C8B-B14F-4D97-AF65-F5344CB8AC3E}">
        <p14:creationId xmlns:p14="http://schemas.microsoft.com/office/powerpoint/2010/main" val="231571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4073046" y="8707755"/>
            <a:ext cx="4471983" cy="4471983"/>
          </a:xfrm>
          <a:custGeom>
            <a:avLst/>
            <a:gdLst/>
            <a:ahLst/>
            <a:cxnLst/>
            <a:rect l="l" t="t" r="r" b="b"/>
            <a:pathLst>
              <a:path w="4471983" h="4471983">
                <a:moveTo>
                  <a:pt x="0" y="0"/>
                </a:moveTo>
                <a:lnTo>
                  <a:pt x="4471983" y="0"/>
                </a:lnTo>
                <a:lnTo>
                  <a:pt x="4471983" y="4471983"/>
                </a:lnTo>
                <a:lnTo>
                  <a:pt x="0" y="447198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3" name="Freeform 3"/>
          <p:cNvSpPr/>
          <p:nvPr/>
        </p:nvSpPr>
        <p:spPr>
          <a:xfrm rot="-5400000">
            <a:off x="-2716623" y="2055164"/>
            <a:ext cx="4471983" cy="4471983"/>
          </a:xfrm>
          <a:custGeom>
            <a:avLst/>
            <a:gdLst/>
            <a:ahLst/>
            <a:cxnLst/>
            <a:rect l="l" t="t" r="r" b="b"/>
            <a:pathLst>
              <a:path w="4471983" h="4471983">
                <a:moveTo>
                  <a:pt x="0" y="0"/>
                </a:moveTo>
                <a:lnTo>
                  <a:pt x="4471983" y="0"/>
                </a:lnTo>
                <a:lnTo>
                  <a:pt x="4471983" y="4471983"/>
                </a:lnTo>
                <a:lnTo>
                  <a:pt x="0" y="447198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4" name="Freeform 4"/>
          <p:cNvSpPr/>
          <p:nvPr/>
        </p:nvSpPr>
        <p:spPr>
          <a:xfrm>
            <a:off x="762266" y="2685236"/>
            <a:ext cx="16763468" cy="6022519"/>
          </a:xfrm>
          <a:custGeom>
            <a:avLst/>
            <a:gdLst/>
            <a:ahLst/>
            <a:cxnLst/>
            <a:rect l="l" t="t" r="r" b="b"/>
            <a:pathLst>
              <a:path w="16763468" h="6022519">
                <a:moveTo>
                  <a:pt x="0" y="0"/>
                </a:moveTo>
                <a:lnTo>
                  <a:pt x="16763468" y="0"/>
                </a:lnTo>
                <a:lnTo>
                  <a:pt x="16763468" y="6022519"/>
                </a:lnTo>
                <a:lnTo>
                  <a:pt x="0" y="6022519"/>
                </a:lnTo>
                <a:lnTo>
                  <a:pt x="0" y="0"/>
                </a:lnTo>
                <a:close/>
              </a:path>
            </a:pathLst>
          </a:custGeom>
          <a:blipFill>
            <a:blip r:embed="rId5"/>
            <a:stretch>
              <a:fillRect/>
            </a:stretch>
          </a:blipFill>
        </p:spPr>
        <p:txBody>
          <a:bodyPr/>
          <a:lstStyle/>
          <a:p>
            <a:endParaRPr lang="hu-HU"/>
          </a:p>
        </p:txBody>
      </p:sp>
      <p:sp>
        <p:nvSpPr>
          <p:cNvPr id="5" name="TextBox 5"/>
          <p:cNvSpPr txBox="1"/>
          <p:nvPr/>
        </p:nvSpPr>
        <p:spPr>
          <a:xfrm>
            <a:off x="15714901" y="9741517"/>
            <a:ext cx="2341216" cy="352976"/>
          </a:xfrm>
          <a:prstGeom prst="rect">
            <a:avLst/>
          </a:prstGeom>
        </p:spPr>
        <p:txBody>
          <a:bodyPr lIns="0" tIns="0" rIns="0" bIns="0" rtlCol="0" anchor="t">
            <a:spAutoFit/>
          </a:bodyPr>
          <a:lstStyle/>
          <a:p>
            <a:pPr marL="0" lvl="0" indent="0">
              <a:lnSpc>
                <a:spcPts val="2817"/>
              </a:lnSpc>
              <a:spcBef>
                <a:spcPct val="0"/>
              </a:spcBef>
            </a:pPr>
            <a:endParaRPr/>
          </a:p>
        </p:txBody>
      </p:sp>
      <p:sp>
        <p:nvSpPr>
          <p:cNvPr id="6" name="TextBox 6"/>
          <p:cNvSpPr txBox="1"/>
          <p:nvPr/>
        </p:nvSpPr>
        <p:spPr>
          <a:xfrm>
            <a:off x="1978961" y="1801759"/>
            <a:ext cx="14330077" cy="641201"/>
          </a:xfrm>
          <a:prstGeom prst="rect">
            <a:avLst/>
          </a:prstGeom>
        </p:spPr>
        <p:txBody>
          <a:bodyPr lIns="0" tIns="0" rIns="0" bIns="0" rtlCol="0" anchor="t">
            <a:spAutoFit/>
          </a:bodyPr>
          <a:lstStyle/>
          <a:p>
            <a:pPr marL="0" lvl="0" indent="0" algn="ctr">
              <a:lnSpc>
                <a:spcPts val="5040"/>
              </a:lnSpc>
              <a:spcBef>
                <a:spcPct val="0"/>
              </a:spcBef>
            </a:pPr>
            <a:r>
              <a:rPr lang="en-US" sz="4200" b="1" dirty="0">
                <a:solidFill>
                  <a:srgbClr val="0076BB"/>
                </a:solidFill>
                <a:latin typeface="Impact" panose="020B0806030902050204" pitchFamily="34" charset="0"/>
              </a:rPr>
              <a:t>COMPETENCIES</a:t>
            </a:r>
            <a:r>
              <a:rPr lang="en-US" sz="4200" dirty="0">
                <a:solidFill>
                  <a:srgbClr val="0076BB"/>
                </a:solidFill>
                <a:latin typeface="Horizon Italics"/>
              </a:rPr>
              <a:t> </a:t>
            </a:r>
          </a:p>
        </p:txBody>
      </p:sp>
      <p:sp>
        <p:nvSpPr>
          <p:cNvPr id="7" name="TextBox 7"/>
          <p:cNvSpPr txBox="1"/>
          <p:nvPr/>
        </p:nvSpPr>
        <p:spPr>
          <a:xfrm>
            <a:off x="6008785" y="2235656"/>
            <a:ext cx="6270427" cy="382905"/>
          </a:xfrm>
          <a:prstGeom prst="rect">
            <a:avLst/>
          </a:prstGeom>
        </p:spPr>
        <p:txBody>
          <a:bodyPr lIns="0" tIns="0" rIns="0" bIns="0" rtlCol="0" anchor="t">
            <a:spAutoFit/>
          </a:bodyPr>
          <a:lstStyle/>
          <a:p>
            <a:pPr algn="ctr">
              <a:lnSpc>
                <a:spcPts val="3299"/>
              </a:lnSpc>
              <a:spcBef>
                <a:spcPct val="0"/>
              </a:spcBef>
            </a:pPr>
            <a:r>
              <a:rPr lang="en-US" sz="2199" dirty="0">
                <a:solidFill>
                  <a:srgbClr val="0076BB"/>
                </a:solidFill>
                <a:latin typeface="Poppins Medium"/>
              </a:rPr>
              <a:t>for promoting movement </a:t>
            </a:r>
            <a:r>
              <a:rPr lang="en-US" sz="2199" dirty="0" err="1">
                <a:solidFill>
                  <a:srgbClr val="0076BB"/>
                </a:solidFill>
                <a:latin typeface="Poppins Medium"/>
              </a:rPr>
              <a:t>behaviour</a:t>
            </a:r>
            <a:r>
              <a:rPr lang="en-US" sz="2199" dirty="0">
                <a:solidFill>
                  <a:srgbClr val="0076BB"/>
                </a:solidFill>
                <a:latin typeface="Poppins Medium"/>
              </a:rPr>
              <a:t> change</a:t>
            </a:r>
          </a:p>
        </p:txBody>
      </p:sp>
      <p:sp>
        <p:nvSpPr>
          <p:cNvPr id="8" name="TextBox 8"/>
          <p:cNvSpPr txBox="1"/>
          <p:nvPr/>
        </p:nvSpPr>
        <p:spPr>
          <a:xfrm>
            <a:off x="762266" y="8841105"/>
            <a:ext cx="16497034" cy="798873"/>
          </a:xfrm>
          <a:prstGeom prst="rect">
            <a:avLst/>
          </a:prstGeom>
        </p:spPr>
        <p:txBody>
          <a:bodyPr lIns="0" tIns="0" rIns="0" bIns="0" rtlCol="0" anchor="t">
            <a:spAutoFit/>
          </a:bodyPr>
          <a:lstStyle/>
          <a:p>
            <a:pPr>
              <a:lnSpc>
                <a:spcPts val="3150"/>
              </a:lnSpc>
            </a:pPr>
            <a:r>
              <a:rPr lang="en-US" sz="2000" dirty="0">
                <a:solidFill>
                  <a:srgbClr val="0076BB"/>
                </a:solidFill>
                <a:latin typeface="Poppins" pitchFamily="2" charset="77"/>
                <a:cs typeface="Poppins" pitchFamily="2" charset="77"/>
              </a:rPr>
              <a:t>Reproduced from [British Journal of Sports Medicine,</a:t>
            </a:r>
          </a:p>
          <a:p>
            <a:pPr>
              <a:lnSpc>
                <a:spcPts val="3150"/>
              </a:lnSpc>
              <a:spcBef>
                <a:spcPct val="0"/>
              </a:spcBef>
            </a:pPr>
            <a:r>
              <a:rPr lang="en-US" sz="2000" dirty="0">
                <a:solidFill>
                  <a:srgbClr val="0076BB"/>
                </a:solidFill>
                <a:latin typeface="Poppins" pitchFamily="2" charset="77"/>
                <a:cs typeface="Poppins" pitchFamily="2" charset="77"/>
              </a:rPr>
              <a:t>Alsop T, Lehman E, </a:t>
            </a:r>
            <a:r>
              <a:rPr lang="en-US" sz="2000" dirty="0" err="1">
                <a:solidFill>
                  <a:srgbClr val="0076BB"/>
                </a:solidFill>
                <a:latin typeface="Poppins" pitchFamily="2" charset="77"/>
                <a:cs typeface="Poppins" pitchFamily="2" charset="77"/>
              </a:rPr>
              <a:t>Brauer</a:t>
            </a:r>
            <a:r>
              <a:rPr lang="en-US" sz="2000" dirty="0">
                <a:solidFill>
                  <a:srgbClr val="0076BB"/>
                </a:solidFill>
                <a:latin typeface="Poppins" pitchFamily="2" charset="77"/>
                <a:cs typeface="Poppins" pitchFamily="2" charset="77"/>
              </a:rPr>
              <a:t> S et al, 57, 1419-1427, 2023] with permission from BMJ Publishing Group Ltd.</a:t>
            </a:r>
          </a:p>
        </p:txBody>
      </p:sp>
      <p:pic>
        <p:nvPicPr>
          <p:cNvPr id="9" name="Picture 8">
            <a:extLst>
              <a:ext uri="{FF2B5EF4-FFF2-40B4-BE49-F238E27FC236}">
                <a16:creationId xmlns:a16="http://schemas.microsoft.com/office/drawing/2014/main" id="{1BB386F9-3A06-D561-B892-4FF0B944DE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6585"/>
            <a:ext cx="18288000" cy="17751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16257" y="3264590"/>
            <a:ext cx="13966719" cy="1363835"/>
          </a:xfrm>
          <a:prstGeom prst="rect">
            <a:avLst/>
          </a:prstGeom>
        </p:spPr>
        <p:txBody>
          <a:bodyPr lIns="0" tIns="0" rIns="0" bIns="0" rtlCol="0" anchor="t">
            <a:spAutoFit/>
          </a:bodyPr>
          <a:lstStyle/>
          <a:p>
            <a:pPr>
              <a:lnSpc>
                <a:spcPts val="3380"/>
              </a:lnSpc>
            </a:pPr>
            <a:r>
              <a:rPr lang="en-US" sz="2600" dirty="0">
                <a:solidFill>
                  <a:srgbClr val="0076BB"/>
                </a:solidFill>
                <a:latin typeface="Poppins" pitchFamily="2" charset="77"/>
                <a:cs typeface="Poppins" pitchFamily="2" charset="77"/>
              </a:rPr>
              <a:t>Physiotherapy is a science-based profession that takes a ‘whole person’ approach to health and wellbeing, which includes the patient’s general lifestyle.</a:t>
            </a:r>
          </a:p>
          <a:p>
            <a:pPr>
              <a:lnSpc>
                <a:spcPts val="1040"/>
              </a:lnSpc>
            </a:pPr>
            <a:endParaRPr lang="en-US" sz="2600" dirty="0">
              <a:solidFill>
                <a:srgbClr val="0076BB"/>
              </a:solidFill>
              <a:latin typeface="Poppins" pitchFamily="2" charset="77"/>
              <a:cs typeface="Poppins" pitchFamily="2" charset="77"/>
            </a:endParaRPr>
          </a:p>
          <a:p>
            <a:pPr marL="0" lvl="0" indent="0">
              <a:lnSpc>
                <a:spcPts val="2860"/>
              </a:lnSpc>
              <a:spcBef>
                <a:spcPct val="0"/>
              </a:spcBef>
            </a:pPr>
            <a:r>
              <a:rPr lang="en-US" sz="2200" dirty="0">
                <a:solidFill>
                  <a:srgbClr val="0076BB"/>
                </a:solidFill>
                <a:latin typeface="Poppins" pitchFamily="2" charset="77"/>
                <a:cs typeface="Poppins" pitchFamily="2" charset="77"/>
              </a:rPr>
              <a:t>(Chartered Society of Physiotherapists’, UK)</a:t>
            </a:r>
          </a:p>
        </p:txBody>
      </p:sp>
      <p:sp>
        <p:nvSpPr>
          <p:cNvPr id="3" name="Freeform 3"/>
          <p:cNvSpPr/>
          <p:nvPr/>
        </p:nvSpPr>
        <p:spPr>
          <a:xfrm rot="-5400000">
            <a:off x="-1825037" y="4592031"/>
            <a:ext cx="3650073" cy="3650073"/>
          </a:xfrm>
          <a:custGeom>
            <a:avLst/>
            <a:gdLst/>
            <a:ahLst/>
            <a:cxnLst/>
            <a:rect l="l" t="t" r="r" b="b"/>
            <a:pathLst>
              <a:path w="3650073" h="3650073">
                <a:moveTo>
                  <a:pt x="0" y="0"/>
                </a:moveTo>
                <a:lnTo>
                  <a:pt x="3650074" y="0"/>
                </a:lnTo>
                <a:lnTo>
                  <a:pt x="3650074" y="3650073"/>
                </a:lnTo>
                <a:lnTo>
                  <a:pt x="0" y="365007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4" name="TextBox 4"/>
          <p:cNvSpPr txBox="1"/>
          <p:nvPr/>
        </p:nvSpPr>
        <p:spPr>
          <a:xfrm>
            <a:off x="2416257" y="2151037"/>
            <a:ext cx="15254190" cy="641201"/>
          </a:xfrm>
          <a:prstGeom prst="rect">
            <a:avLst/>
          </a:prstGeom>
        </p:spPr>
        <p:txBody>
          <a:bodyPr lIns="0" tIns="0" rIns="0" bIns="0" rtlCol="0" anchor="t">
            <a:spAutoFit/>
          </a:bodyPr>
          <a:lstStyle/>
          <a:p>
            <a:pPr marL="0" lvl="0" indent="0">
              <a:lnSpc>
                <a:spcPts val="5040"/>
              </a:lnSpc>
              <a:spcBef>
                <a:spcPct val="0"/>
              </a:spcBef>
            </a:pPr>
            <a:r>
              <a:rPr lang="en-US" sz="4200" b="1" dirty="0">
                <a:solidFill>
                  <a:srgbClr val="0076BB"/>
                </a:solidFill>
                <a:latin typeface="Impact" panose="020B0806030902050204" pitchFamily="34" charset="0"/>
              </a:rPr>
              <a:t>The Role of the PHYSIOTHERAPIST</a:t>
            </a:r>
          </a:p>
        </p:txBody>
      </p:sp>
      <p:sp>
        <p:nvSpPr>
          <p:cNvPr id="5" name="TextBox 5"/>
          <p:cNvSpPr txBox="1"/>
          <p:nvPr/>
        </p:nvSpPr>
        <p:spPr>
          <a:xfrm>
            <a:off x="2445090" y="5115004"/>
            <a:ext cx="14230123" cy="4739118"/>
          </a:xfrm>
          <a:prstGeom prst="rect">
            <a:avLst/>
          </a:prstGeom>
        </p:spPr>
        <p:txBody>
          <a:bodyPr lIns="0" tIns="0" rIns="0" bIns="0" rtlCol="0" anchor="t">
            <a:spAutoFit/>
          </a:bodyPr>
          <a:lstStyle/>
          <a:p>
            <a:pPr>
              <a:lnSpc>
                <a:spcPts val="3749"/>
              </a:lnSpc>
            </a:pPr>
            <a:r>
              <a:rPr lang="en-US" sz="2400" dirty="0">
                <a:solidFill>
                  <a:srgbClr val="0076BB"/>
                </a:solidFill>
                <a:latin typeface="Poppins" pitchFamily="2" charset="77"/>
                <a:cs typeface="Poppins" pitchFamily="2" charset="77"/>
              </a:rPr>
              <a:t>Consider referral to a physiotherapist for physical activity: </a:t>
            </a:r>
          </a:p>
          <a:p>
            <a:pPr marL="539748" lvl="1" indent="-269874">
              <a:lnSpc>
                <a:spcPts val="3749"/>
              </a:lnSpc>
              <a:buFont typeface="Arial"/>
              <a:buChar char="•"/>
            </a:pPr>
            <a:r>
              <a:rPr lang="en-US" sz="2400" dirty="0">
                <a:solidFill>
                  <a:srgbClr val="0076BB"/>
                </a:solidFill>
                <a:latin typeface="Poppins" pitchFamily="2" charset="77"/>
                <a:cs typeface="Poppins" pitchFamily="2" charset="77"/>
              </a:rPr>
              <a:t>Poor general health / comorbidities</a:t>
            </a:r>
          </a:p>
          <a:p>
            <a:pPr marL="539748" lvl="1" indent="-269874">
              <a:lnSpc>
                <a:spcPts val="3749"/>
              </a:lnSpc>
              <a:buFont typeface="Arial"/>
              <a:buChar char="•"/>
            </a:pPr>
            <a:r>
              <a:rPr lang="en-US" sz="2400" dirty="0">
                <a:solidFill>
                  <a:srgbClr val="0076BB"/>
                </a:solidFill>
                <a:latin typeface="Poppins" pitchFamily="2" charset="77"/>
                <a:cs typeface="Poppins" pitchFamily="2" charset="77"/>
              </a:rPr>
              <a:t>Current musculoskeletal conditions</a:t>
            </a:r>
          </a:p>
          <a:p>
            <a:pPr marL="539748" lvl="1" indent="-269874">
              <a:lnSpc>
                <a:spcPts val="3749"/>
              </a:lnSpc>
              <a:buFont typeface="Arial"/>
              <a:buChar char="•"/>
            </a:pPr>
            <a:r>
              <a:rPr lang="en-US" sz="2400" dirty="0">
                <a:solidFill>
                  <a:srgbClr val="0076BB"/>
                </a:solidFill>
                <a:latin typeface="Poppins" pitchFamily="2" charset="77"/>
                <a:cs typeface="Poppins" pitchFamily="2" charset="77"/>
              </a:rPr>
              <a:t>Poor physical function</a:t>
            </a:r>
          </a:p>
          <a:p>
            <a:pPr marL="539748" lvl="1" indent="-269874">
              <a:lnSpc>
                <a:spcPts val="3749"/>
              </a:lnSpc>
              <a:buFont typeface="Arial"/>
              <a:buChar char="•"/>
            </a:pPr>
            <a:r>
              <a:rPr lang="en-US" sz="2400" dirty="0">
                <a:solidFill>
                  <a:srgbClr val="0076BB"/>
                </a:solidFill>
                <a:latin typeface="Poppins" pitchFamily="2" charset="77"/>
                <a:cs typeface="Poppins" pitchFamily="2" charset="77"/>
              </a:rPr>
              <a:t>Chronic conditions with barriers </a:t>
            </a:r>
          </a:p>
          <a:p>
            <a:pPr marL="539748" lvl="1" indent="-269874">
              <a:lnSpc>
                <a:spcPts val="3749"/>
              </a:lnSpc>
              <a:buFont typeface="Arial"/>
              <a:buChar char="•"/>
            </a:pPr>
            <a:r>
              <a:rPr lang="en-US" sz="2400" dirty="0">
                <a:solidFill>
                  <a:srgbClr val="0076BB"/>
                </a:solidFill>
                <a:latin typeface="Poppins" pitchFamily="2" charset="77"/>
                <a:cs typeface="Poppins" pitchFamily="2" charset="77"/>
              </a:rPr>
              <a:t>Inactive patients with identifies barriers </a:t>
            </a:r>
          </a:p>
          <a:p>
            <a:pPr marL="539748" lvl="1" indent="-269874">
              <a:lnSpc>
                <a:spcPts val="3749"/>
              </a:lnSpc>
              <a:buFont typeface="Arial"/>
              <a:buChar char="•"/>
            </a:pPr>
            <a:r>
              <a:rPr lang="en-US" sz="2400" dirty="0">
                <a:solidFill>
                  <a:srgbClr val="0076BB"/>
                </a:solidFill>
                <a:latin typeface="Poppins" pitchFamily="2" charset="77"/>
                <a:cs typeface="Poppins" pitchFamily="2" charset="77"/>
              </a:rPr>
              <a:t>Patients who have been recently unwell, illness induced reduction in physical activity, especially older patients</a:t>
            </a:r>
          </a:p>
          <a:p>
            <a:pPr>
              <a:lnSpc>
                <a:spcPts val="3380"/>
              </a:lnSpc>
            </a:pPr>
            <a:endParaRPr lang="en-US" sz="2400" dirty="0">
              <a:solidFill>
                <a:srgbClr val="0076BB"/>
              </a:solidFill>
              <a:latin typeface="Poppins" pitchFamily="2" charset="77"/>
              <a:cs typeface="Poppins" pitchFamily="2" charset="77"/>
            </a:endParaRPr>
          </a:p>
          <a:p>
            <a:pPr>
              <a:lnSpc>
                <a:spcPts val="1040"/>
              </a:lnSpc>
            </a:pPr>
            <a:endParaRPr lang="en-US" sz="2600" dirty="0">
              <a:solidFill>
                <a:srgbClr val="0076BB"/>
              </a:solidFill>
              <a:latin typeface="Poppins Light Bold"/>
            </a:endParaRPr>
          </a:p>
          <a:p>
            <a:pPr marL="0" lvl="0" indent="0">
              <a:lnSpc>
                <a:spcPts val="2860"/>
              </a:lnSpc>
              <a:spcBef>
                <a:spcPct val="0"/>
              </a:spcBef>
            </a:pPr>
            <a:endParaRPr lang="en-US" sz="2600" dirty="0">
              <a:solidFill>
                <a:srgbClr val="0076BB"/>
              </a:solidFill>
              <a:latin typeface="Poppins Light Bold"/>
            </a:endParaRPr>
          </a:p>
        </p:txBody>
      </p:sp>
      <p:pic>
        <p:nvPicPr>
          <p:cNvPr id="6" name="Picture 5">
            <a:extLst>
              <a:ext uri="{FF2B5EF4-FFF2-40B4-BE49-F238E27FC236}">
                <a16:creationId xmlns:a16="http://schemas.microsoft.com/office/drawing/2014/main" id="{242D0954-4FA5-5A9A-620A-04FF7CA092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8288000" cy="177517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89089" y="5223247"/>
            <a:ext cx="4994037" cy="1435244"/>
            <a:chOff x="0" y="-28575"/>
            <a:chExt cx="6658716" cy="1913659"/>
          </a:xfrm>
        </p:grpSpPr>
        <p:sp>
          <p:nvSpPr>
            <p:cNvPr id="3" name="TextBox 3"/>
            <p:cNvSpPr txBox="1"/>
            <p:nvPr/>
          </p:nvSpPr>
          <p:spPr>
            <a:xfrm>
              <a:off x="0" y="705273"/>
              <a:ext cx="6658716" cy="1179811"/>
            </a:xfrm>
            <a:prstGeom prst="rect">
              <a:avLst/>
            </a:prstGeom>
          </p:spPr>
          <p:txBody>
            <a:bodyPr lIns="0" tIns="0" rIns="0" bIns="0" rtlCol="0" anchor="t">
              <a:spAutoFit/>
            </a:bodyPr>
            <a:lstStyle/>
            <a:p>
              <a:pPr marL="0" lvl="0" indent="0">
                <a:lnSpc>
                  <a:spcPts val="3600"/>
                </a:lnSpc>
                <a:spcBef>
                  <a:spcPct val="0"/>
                </a:spcBef>
              </a:pPr>
              <a:r>
                <a:rPr lang="en-US" sz="2000" dirty="0">
                  <a:solidFill>
                    <a:srgbClr val="0076BB"/>
                  </a:solidFill>
                  <a:latin typeface="Poppins Light"/>
                </a:rPr>
                <a:t>With physiotherapists local to you, MDT and physical activity providers</a:t>
              </a:r>
            </a:p>
          </p:txBody>
        </p:sp>
        <p:sp>
          <p:nvSpPr>
            <p:cNvPr id="4" name="TextBox 4"/>
            <p:cNvSpPr txBox="1"/>
            <p:nvPr/>
          </p:nvSpPr>
          <p:spPr>
            <a:xfrm>
              <a:off x="0" y="-28575"/>
              <a:ext cx="6658716" cy="569387"/>
            </a:xfrm>
            <a:prstGeom prst="rect">
              <a:avLst/>
            </a:prstGeom>
          </p:spPr>
          <p:txBody>
            <a:bodyPr lIns="0" tIns="0" rIns="0" bIns="0" rtlCol="0" anchor="t">
              <a:spAutoFit/>
            </a:bodyPr>
            <a:lstStyle/>
            <a:p>
              <a:pPr marL="0" lvl="0" indent="0">
                <a:lnSpc>
                  <a:spcPts val="3380"/>
                </a:lnSpc>
                <a:spcBef>
                  <a:spcPct val="0"/>
                </a:spcBef>
              </a:pPr>
              <a:r>
                <a:rPr lang="en-US" sz="2600" b="1" dirty="0">
                  <a:solidFill>
                    <a:srgbClr val="0076BB"/>
                  </a:solidFill>
                  <a:latin typeface="Poppins" pitchFamily="2" charset="77"/>
                  <a:cs typeface="Poppins" pitchFamily="2" charset="77"/>
                </a:rPr>
                <a:t>Build Partnerships</a:t>
              </a:r>
            </a:p>
          </p:txBody>
        </p:sp>
      </p:grpSp>
      <p:grpSp>
        <p:nvGrpSpPr>
          <p:cNvPr id="5" name="Group 5"/>
          <p:cNvGrpSpPr/>
          <p:nvPr/>
        </p:nvGrpSpPr>
        <p:grpSpPr>
          <a:xfrm>
            <a:off x="11589089" y="7773080"/>
            <a:ext cx="5238750" cy="1896908"/>
            <a:chOff x="0" y="-28575"/>
            <a:chExt cx="6985000" cy="2529210"/>
          </a:xfrm>
        </p:grpSpPr>
        <p:sp>
          <p:nvSpPr>
            <p:cNvPr id="6" name="TextBox 6"/>
            <p:cNvSpPr txBox="1"/>
            <p:nvPr/>
          </p:nvSpPr>
          <p:spPr>
            <a:xfrm>
              <a:off x="0" y="705273"/>
              <a:ext cx="6985000" cy="1795362"/>
            </a:xfrm>
            <a:prstGeom prst="rect">
              <a:avLst/>
            </a:prstGeom>
          </p:spPr>
          <p:txBody>
            <a:bodyPr lIns="0" tIns="0" rIns="0" bIns="0" rtlCol="0" anchor="t">
              <a:spAutoFit/>
            </a:bodyPr>
            <a:lstStyle/>
            <a:p>
              <a:pPr marL="0" lvl="0" indent="0" algn="l">
                <a:lnSpc>
                  <a:spcPts val="3600"/>
                </a:lnSpc>
                <a:spcBef>
                  <a:spcPct val="0"/>
                </a:spcBef>
              </a:pPr>
              <a:r>
                <a:rPr lang="en-US" sz="2000" dirty="0">
                  <a:solidFill>
                    <a:srgbClr val="0076BB"/>
                  </a:solidFill>
                  <a:latin typeface="Poppins Light"/>
                </a:rPr>
                <a:t>Encourage Dr’s, </a:t>
              </a:r>
              <a:r>
                <a:rPr lang="en-US" sz="2000" u="none" dirty="0">
                  <a:solidFill>
                    <a:srgbClr val="0076BB"/>
                  </a:solidFill>
                  <a:latin typeface="Poppins Light"/>
                </a:rPr>
                <a:t>physiotherapists, AHP’s and MDT towards opportunities to develop skills in Lifestyle Medicine</a:t>
              </a:r>
            </a:p>
          </p:txBody>
        </p:sp>
        <p:sp>
          <p:nvSpPr>
            <p:cNvPr id="7" name="TextBox 7"/>
            <p:cNvSpPr txBox="1"/>
            <p:nvPr/>
          </p:nvSpPr>
          <p:spPr>
            <a:xfrm>
              <a:off x="0" y="-28575"/>
              <a:ext cx="6985000" cy="569301"/>
            </a:xfrm>
            <a:prstGeom prst="rect">
              <a:avLst/>
            </a:prstGeom>
          </p:spPr>
          <p:txBody>
            <a:bodyPr lIns="0" tIns="0" rIns="0" bIns="0" rtlCol="0" anchor="t">
              <a:spAutoFit/>
            </a:bodyPr>
            <a:lstStyle/>
            <a:p>
              <a:pPr marL="0" lvl="0" indent="0" algn="l">
                <a:lnSpc>
                  <a:spcPts val="3380"/>
                </a:lnSpc>
                <a:spcBef>
                  <a:spcPct val="0"/>
                </a:spcBef>
              </a:pPr>
              <a:r>
                <a:rPr lang="en-US" sz="2600" b="1" dirty="0">
                  <a:solidFill>
                    <a:srgbClr val="0076BB"/>
                  </a:solidFill>
                  <a:latin typeface="Poppins" pitchFamily="2" charset="77"/>
                  <a:cs typeface="Poppins" pitchFamily="2" charset="77"/>
                </a:rPr>
                <a:t>Educate on Lifestyle Medicine</a:t>
              </a:r>
            </a:p>
          </p:txBody>
        </p:sp>
      </p:grpSp>
      <p:grpSp>
        <p:nvGrpSpPr>
          <p:cNvPr id="8" name="Group 8"/>
          <p:cNvGrpSpPr/>
          <p:nvPr/>
        </p:nvGrpSpPr>
        <p:grpSpPr>
          <a:xfrm>
            <a:off x="2103293" y="5226954"/>
            <a:ext cx="5819859" cy="2358573"/>
            <a:chOff x="0" y="-28575"/>
            <a:chExt cx="6985000" cy="3144764"/>
          </a:xfrm>
        </p:grpSpPr>
        <p:sp>
          <p:nvSpPr>
            <p:cNvPr id="9" name="TextBox 9"/>
            <p:cNvSpPr txBox="1"/>
            <p:nvPr/>
          </p:nvSpPr>
          <p:spPr>
            <a:xfrm>
              <a:off x="0" y="705273"/>
              <a:ext cx="6985000" cy="2410916"/>
            </a:xfrm>
            <a:prstGeom prst="rect">
              <a:avLst/>
            </a:prstGeom>
          </p:spPr>
          <p:txBody>
            <a:bodyPr lIns="0" tIns="0" rIns="0" bIns="0" rtlCol="0" anchor="t">
              <a:spAutoFit/>
            </a:bodyPr>
            <a:lstStyle/>
            <a:p>
              <a:pPr>
                <a:lnSpc>
                  <a:spcPts val="3600"/>
                </a:lnSpc>
              </a:pPr>
              <a:r>
                <a:rPr lang="en-US" sz="2000" dirty="0">
                  <a:solidFill>
                    <a:srgbClr val="0076BB"/>
                  </a:solidFill>
                  <a:latin typeface="Poppins Light"/>
                </a:rPr>
                <a:t>Tools online for conversations</a:t>
              </a:r>
            </a:p>
            <a:p>
              <a:pPr>
                <a:lnSpc>
                  <a:spcPts val="3600"/>
                </a:lnSpc>
              </a:pPr>
              <a:r>
                <a:rPr lang="en-US" sz="2000" dirty="0">
                  <a:solidFill>
                    <a:srgbClr val="0076BB"/>
                  </a:solidFill>
                  <a:latin typeface="Poppins Light"/>
                </a:rPr>
                <a:t>Range of activity types integrated into ADL’s</a:t>
              </a:r>
            </a:p>
            <a:p>
              <a:pPr>
                <a:lnSpc>
                  <a:spcPts val="3600"/>
                </a:lnSpc>
              </a:pPr>
              <a:r>
                <a:rPr lang="en-US" sz="2000" dirty="0" err="1">
                  <a:solidFill>
                    <a:srgbClr val="0076BB"/>
                  </a:solidFill>
                  <a:latin typeface="Poppins Light"/>
                </a:rPr>
                <a:t>Personalised</a:t>
              </a:r>
              <a:r>
                <a:rPr lang="en-US" sz="2000" dirty="0">
                  <a:solidFill>
                    <a:srgbClr val="0076BB"/>
                  </a:solidFill>
                  <a:latin typeface="Poppins Light"/>
                </a:rPr>
                <a:t> prescriptions</a:t>
              </a:r>
            </a:p>
            <a:p>
              <a:pPr>
                <a:lnSpc>
                  <a:spcPts val="3600"/>
                </a:lnSpc>
              </a:pPr>
              <a:r>
                <a:rPr lang="en-US" sz="2000" dirty="0">
                  <a:solidFill>
                    <a:srgbClr val="0076BB"/>
                  </a:solidFill>
                  <a:latin typeface="Poppins Light"/>
                </a:rPr>
                <a:t>Measure outcomes</a:t>
              </a:r>
            </a:p>
          </p:txBody>
        </p:sp>
        <p:sp>
          <p:nvSpPr>
            <p:cNvPr id="10" name="TextBox 10"/>
            <p:cNvSpPr txBox="1"/>
            <p:nvPr/>
          </p:nvSpPr>
          <p:spPr>
            <a:xfrm>
              <a:off x="0" y="-28575"/>
              <a:ext cx="6985000" cy="581356"/>
            </a:xfrm>
            <a:prstGeom prst="rect">
              <a:avLst/>
            </a:prstGeom>
          </p:spPr>
          <p:txBody>
            <a:bodyPr lIns="0" tIns="0" rIns="0" bIns="0" rtlCol="0" anchor="t">
              <a:spAutoFit/>
            </a:bodyPr>
            <a:lstStyle/>
            <a:p>
              <a:pPr marL="0" lvl="0" indent="0" algn="l">
                <a:lnSpc>
                  <a:spcPts val="3380"/>
                </a:lnSpc>
                <a:spcBef>
                  <a:spcPct val="0"/>
                </a:spcBef>
              </a:pPr>
              <a:r>
                <a:rPr lang="en-US" sz="2600" b="1" dirty="0">
                  <a:solidFill>
                    <a:srgbClr val="0076BB"/>
                  </a:solidFill>
                  <a:latin typeface="Poppins" pitchFamily="2" charset="77"/>
                  <a:cs typeface="Poppins" pitchFamily="2" charset="77"/>
                </a:rPr>
                <a:t>Prescribe Physical Activity</a:t>
              </a:r>
            </a:p>
          </p:txBody>
        </p:sp>
      </p:grpSp>
      <p:sp>
        <p:nvSpPr>
          <p:cNvPr id="11" name="Freeform 11"/>
          <p:cNvSpPr/>
          <p:nvPr/>
        </p:nvSpPr>
        <p:spPr>
          <a:xfrm rot="-5400000">
            <a:off x="16713504" y="3368568"/>
            <a:ext cx="3148991" cy="3148991"/>
          </a:xfrm>
          <a:custGeom>
            <a:avLst/>
            <a:gdLst/>
            <a:ahLst/>
            <a:cxnLst/>
            <a:rect l="l" t="t" r="r" b="b"/>
            <a:pathLst>
              <a:path w="3148991" h="3148991">
                <a:moveTo>
                  <a:pt x="0" y="0"/>
                </a:moveTo>
                <a:lnTo>
                  <a:pt x="3148992" y="0"/>
                </a:lnTo>
                <a:lnTo>
                  <a:pt x="3148992" y="3148991"/>
                </a:lnTo>
                <a:lnTo>
                  <a:pt x="0" y="3148991"/>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grpSp>
        <p:nvGrpSpPr>
          <p:cNvPr id="12" name="Group 12"/>
          <p:cNvGrpSpPr>
            <a:grpSpLocks noChangeAspect="1"/>
          </p:cNvGrpSpPr>
          <p:nvPr/>
        </p:nvGrpSpPr>
        <p:grpSpPr>
          <a:xfrm>
            <a:off x="8331412" y="2303068"/>
            <a:ext cx="2131000" cy="2131000"/>
            <a:chOff x="0" y="0"/>
            <a:chExt cx="6350000" cy="6350000"/>
          </a:xfrm>
        </p:grpSpPr>
        <p:sp>
          <p:nvSpPr>
            <p:cNvPr id="13" name="Freeform 1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cstate="email">
                <a:extLst>
                  <a:ext uri="{28A0092B-C50C-407E-A947-70E740481C1C}">
                    <a14:useLocalDpi xmlns:a14="http://schemas.microsoft.com/office/drawing/2010/main"/>
                  </a:ext>
                </a:extLst>
              </a:blip>
              <a:stretch>
                <a:fillRect l="-25061" r="-25061"/>
              </a:stretch>
            </a:blipFill>
          </p:spPr>
          <p:txBody>
            <a:bodyPr/>
            <a:lstStyle/>
            <a:p>
              <a:endParaRPr lang="hu-HU"/>
            </a:p>
          </p:txBody>
        </p:sp>
      </p:grpSp>
      <p:grpSp>
        <p:nvGrpSpPr>
          <p:cNvPr id="14" name="Group 14"/>
          <p:cNvGrpSpPr>
            <a:grpSpLocks noChangeAspect="1"/>
          </p:cNvGrpSpPr>
          <p:nvPr/>
        </p:nvGrpSpPr>
        <p:grpSpPr>
          <a:xfrm>
            <a:off x="8331412" y="7699232"/>
            <a:ext cx="2173165" cy="2173165"/>
            <a:chOff x="0" y="0"/>
            <a:chExt cx="6350000" cy="6350000"/>
          </a:xfrm>
        </p:grpSpPr>
        <p:sp>
          <p:nvSpPr>
            <p:cNvPr id="15" name="Freeform 15"/>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cstate="email">
                <a:extLst>
                  <a:ext uri="{28A0092B-C50C-407E-A947-70E740481C1C}">
                    <a14:useLocalDpi xmlns:a14="http://schemas.microsoft.com/office/drawing/2010/main"/>
                  </a:ext>
                </a:extLst>
              </a:blip>
              <a:stretch>
                <a:fillRect l="-25061" r="-25061"/>
              </a:stretch>
            </a:blipFill>
          </p:spPr>
          <p:txBody>
            <a:bodyPr/>
            <a:lstStyle/>
            <a:p>
              <a:endParaRPr lang="hu-HU"/>
            </a:p>
          </p:txBody>
        </p:sp>
      </p:grpSp>
      <p:grpSp>
        <p:nvGrpSpPr>
          <p:cNvPr id="16" name="Group 16"/>
          <p:cNvGrpSpPr>
            <a:grpSpLocks noChangeAspect="1"/>
          </p:cNvGrpSpPr>
          <p:nvPr/>
        </p:nvGrpSpPr>
        <p:grpSpPr>
          <a:xfrm>
            <a:off x="8306340" y="4976073"/>
            <a:ext cx="2181144" cy="2181144"/>
            <a:chOff x="0" y="0"/>
            <a:chExt cx="6350000" cy="6350000"/>
          </a:xfrm>
        </p:grpSpPr>
        <p:sp>
          <p:nvSpPr>
            <p:cNvPr id="17" name="Freeform 17"/>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7" cstate="email">
                <a:extLst>
                  <a:ext uri="{28A0092B-C50C-407E-A947-70E740481C1C}">
                    <a14:useLocalDpi xmlns:a14="http://schemas.microsoft.com/office/drawing/2010/main"/>
                  </a:ext>
                </a:extLst>
              </a:blip>
              <a:stretch>
                <a:fillRect l="-25061" r="-25061"/>
              </a:stretch>
            </a:blipFill>
          </p:spPr>
          <p:txBody>
            <a:bodyPr/>
            <a:lstStyle/>
            <a:p>
              <a:endParaRPr lang="hu-HU"/>
            </a:p>
          </p:txBody>
        </p:sp>
      </p:grpSp>
      <p:sp>
        <p:nvSpPr>
          <p:cNvPr id="18" name="TextBox 18"/>
          <p:cNvSpPr txBox="1"/>
          <p:nvPr/>
        </p:nvSpPr>
        <p:spPr>
          <a:xfrm>
            <a:off x="2135155" y="2235988"/>
            <a:ext cx="5113877" cy="641201"/>
          </a:xfrm>
          <a:prstGeom prst="rect">
            <a:avLst/>
          </a:prstGeom>
        </p:spPr>
        <p:txBody>
          <a:bodyPr lIns="0" tIns="0" rIns="0" bIns="0" rtlCol="0" anchor="t">
            <a:spAutoFit/>
          </a:bodyPr>
          <a:lstStyle/>
          <a:p>
            <a:pPr marL="0" lvl="0" indent="0" algn="l">
              <a:lnSpc>
                <a:spcPts val="5040"/>
              </a:lnSpc>
              <a:spcBef>
                <a:spcPct val="0"/>
              </a:spcBef>
            </a:pPr>
            <a:r>
              <a:rPr lang="en-US" sz="4200" b="1" dirty="0">
                <a:solidFill>
                  <a:srgbClr val="0076BB"/>
                </a:solidFill>
                <a:latin typeface="Impact" panose="020B0806030902050204" pitchFamily="34" charset="0"/>
              </a:rPr>
              <a:t>ACTIONS</a:t>
            </a:r>
          </a:p>
        </p:txBody>
      </p:sp>
      <p:grpSp>
        <p:nvGrpSpPr>
          <p:cNvPr id="19" name="Group 19"/>
          <p:cNvGrpSpPr/>
          <p:nvPr/>
        </p:nvGrpSpPr>
        <p:grpSpPr>
          <a:xfrm>
            <a:off x="2103293" y="3270767"/>
            <a:ext cx="5819859" cy="1430496"/>
            <a:chOff x="0" y="-28575"/>
            <a:chExt cx="6985000" cy="1907328"/>
          </a:xfrm>
        </p:grpSpPr>
        <p:sp>
          <p:nvSpPr>
            <p:cNvPr id="20" name="TextBox 20"/>
            <p:cNvSpPr txBox="1"/>
            <p:nvPr/>
          </p:nvSpPr>
          <p:spPr>
            <a:xfrm>
              <a:off x="0" y="705273"/>
              <a:ext cx="6985000" cy="1173480"/>
            </a:xfrm>
            <a:prstGeom prst="rect">
              <a:avLst/>
            </a:prstGeom>
          </p:spPr>
          <p:txBody>
            <a:bodyPr lIns="0" tIns="0" rIns="0" bIns="0" rtlCol="0" anchor="t">
              <a:spAutoFit/>
            </a:bodyPr>
            <a:lstStyle/>
            <a:p>
              <a:pPr>
                <a:lnSpc>
                  <a:spcPts val="3600"/>
                </a:lnSpc>
              </a:pPr>
              <a:r>
                <a:rPr lang="en-US" sz="2000" dirty="0">
                  <a:solidFill>
                    <a:srgbClr val="0076BB"/>
                  </a:solidFill>
                  <a:latin typeface="Poppins Light"/>
                </a:rPr>
                <a:t>Patients</a:t>
              </a:r>
            </a:p>
            <a:p>
              <a:pPr marL="0" lvl="0" indent="0">
                <a:lnSpc>
                  <a:spcPts val="3600"/>
                </a:lnSpc>
                <a:spcBef>
                  <a:spcPct val="0"/>
                </a:spcBef>
              </a:pPr>
              <a:r>
                <a:rPr lang="en-US" sz="2000" dirty="0">
                  <a:solidFill>
                    <a:srgbClr val="0076BB"/>
                  </a:solidFill>
                  <a:latin typeface="Poppins Light"/>
                </a:rPr>
                <a:t>Barriers in own practice </a:t>
              </a:r>
            </a:p>
          </p:txBody>
        </p:sp>
        <p:sp>
          <p:nvSpPr>
            <p:cNvPr id="21" name="TextBox 21"/>
            <p:cNvSpPr txBox="1"/>
            <p:nvPr/>
          </p:nvSpPr>
          <p:spPr>
            <a:xfrm>
              <a:off x="0" y="-28575"/>
              <a:ext cx="6985000" cy="569301"/>
            </a:xfrm>
            <a:prstGeom prst="rect">
              <a:avLst/>
            </a:prstGeom>
          </p:spPr>
          <p:txBody>
            <a:bodyPr lIns="0" tIns="0" rIns="0" bIns="0" rtlCol="0" anchor="t">
              <a:spAutoFit/>
            </a:bodyPr>
            <a:lstStyle/>
            <a:p>
              <a:pPr marL="0" lvl="0" indent="0">
                <a:lnSpc>
                  <a:spcPts val="3380"/>
                </a:lnSpc>
                <a:spcBef>
                  <a:spcPct val="0"/>
                </a:spcBef>
              </a:pPr>
              <a:r>
                <a:rPr lang="en-US" sz="2600" b="1" dirty="0">
                  <a:solidFill>
                    <a:srgbClr val="0076BB"/>
                  </a:solidFill>
                  <a:latin typeface="Poppins" pitchFamily="2" charset="77"/>
                  <a:cs typeface="Poppins" pitchFamily="2" charset="77"/>
                </a:rPr>
                <a:t>Assess for Barriers</a:t>
              </a:r>
            </a:p>
          </p:txBody>
        </p:sp>
      </p:grpSp>
      <p:grpSp>
        <p:nvGrpSpPr>
          <p:cNvPr id="22" name="Group 22"/>
          <p:cNvGrpSpPr/>
          <p:nvPr/>
        </p:nvGrpSpPr>
        <p:grpSpPr>
          <a:xfrm>
            <a:off x="11589089" y="2489798"/>
            <a:ext cx="5819859" cy="2358573"/>
            <a:chOff x="0" y="-28575"/>
            <a:chExt cx="6985000" cy="3144764"/>
          </a:xfrm>
        </p:grpSpPr>
        <p:sp>
          <p:nvSpPr>
            <p:cNvPr id="23" name="TextBox 23"/>
            <p:cNvSpPr txBox="1"/>
            <p:nvPr/>
          </p:nvSpPr>
          <p:spPr>
            <a:xfrm>
              <a:off x="0" y="705273"/>
              <a:ext cx="6985000" cy="2410916"/>
            </a:xfrm>
            <a:prstGeom prst="rect">
              <a:avLst/>
            </a:prstGeom>
          </p:spPr>
          <p:txBody>
            <a:bodyPr lIns="0" tIns="0" rIns="0" bIns="0" rtlCol="0" anchor="t">
              <a:spAutoFit/>
            </a:bodyPr>
            <a:lstStyle/>
            <a:p>
              <a:pPr>
                <a:lnSpc>
                  <a:spcPts val="3600"/>
                </a:lnSpc>
              </a:pPr>
              <a:r>
                <a:rPr lang="en-US" sz="2000" dirty="0">
                  <a:solidFill>
                    <a:srgbClr val="0076BB"/>
                  </a:solidFill>
                  <a:latin typeface="Poppins Light"/>
                </a:rPr>
                <a:t>For physiotherapy assessment, intervention and </a:t>
              </a:r>
              <a:r>
                <a:rPr lang="en-US" sz="2000" dirty="0" err="1">
                  <a:solidFill>
                    <a:srgbClr val="0076BB"/>
                  </a:solidFill>
                  <a:latin typeface="Poppins Light"/>
                </a:rPr>
                <a:t>customised</a:t>
              </a:r>
              <a:r>
                <a:rPr lang="en-US" sz="2000" dirty="0">
                  <a:solidFill>
                    <a:srgbClr val="0076BB"/>
                  </a:solidFill>
                  <a:latin typeface="Poppins Light"/>
                </a:rPr>
                <a:t> activity programs </a:t>
              </a:r>
            </a:p>
            <a:p>
              <a:pPr marL="0" lvl="0" indent="0">
                <a:lnSpc>
                  <a:spcPts val="3600"/>
                </a:lnSpc>
                <a:spcBef>
                  <a:spcPct val="0"/>
                </a:spcBef>
              </a:pPr>
              <a:r>
                <a:rPr lang="en-US" sz="2000" dirty="0">
                  <a:solidFill>
                    <a:srgbClr val="0076BB"/>
                  </a:solidFill>
                  <a:latin typeface="Poppins Light"/>
                </a:rPr>
                <a:t>To physical activity program providers</a:t>
              </a:r>
            </a:p>
          </p:txBody>
        </p:sp>
        <p:sp>
          <p:nvSpPr>
            <p:cNvPr id="24" name="TextBox 24"/>
            <p:cNvSpPr txBox="1"/>
            <p:nvPr/>
          </p:nvSpPr>
          <p:spPr>
            <a:xfrm>
              <a:off x="0" y="-28575"/>
              <a:ext cx="6985000" cy="581356"/>
            </a:xfrm>
            <a:prstGeom prst="rect">
              <a:avLst/>
            </a:prstGeom>
          </p:spPr>
          <p:txBody>
            <a:bodyPr lIns="0" tIns="0" rIns="0" bIns="0" rtlCol="0" anchor="t">
              <a:spAutoFit/>
            </a:bodyPr>
            <a:lstStyle/>
            <a:p>
              <a:pPr marL="0" lvl="0" indent="0">
                <a:lnSpc>
                  <a:spcPts val="3380"/>
                </a:lnSpc>
                <a:spcBef>
                  <a:spcPct val="0"/>
                </a:spcBef>
              </a:pPr>
              <a:r>
                <a:rPr lang="en-US" sz="2600" b="1" dirty="0">
                  <a:solidFill>
                    <a:srgbClr val="0076BB"/>
                  </a:solidFill>
                  <a:latin typeface="Poppins" pitchFamily="2" charset="77"/>
                  <a:cs typeface="Poppins" pitchFamily="2" charset="77"/>
                </a:rPr>
                <a:t>Refer Patients</a:t>
              </a:r>
              <a:r>
                <a:rPr lang="en-US" sz="2600" b="1" dirty="0">
                  <a:solidFill>
                    <a:srgbClr val="FFFFFF"/>
                  </a:solidFill>
                  <a:latin typeface="Poppins" pitchFamily="2" charset="77"/>
                  <a:cs typeface="Poppins" pitchFamily="2" charset="77"/>
                </a:rPr>
                <a:t> </a:t>
              </a:r>
            </a:p>
          </p:txBody>
        </p:sp>
      </p:grpSp>
      <p:sp>
        <p:nvSpPr>
          <p:cNvPr id="25" name="Freeform 25"/>
          <p:cNvSpPr/>
          <p:nvPr/>
        </p:nvSpPr>
        <p:spPr>
          <a:xfrm rot="-5400000">
            <a:off x="-1422096" y="6393211"/>
            <a:ext cx="3148991" cy="3148991"/>
          </a:xfrm>
          <a:custGeom>
            <a:avLst/>
            <a:gdLst/>
            <a:ahLst/>
            <a:cxnLst/>
            <a:rect l="l" t="t" r="r" b="b"/>
            <a:pathLst>
              <a:path w="3148991" h="3148991">
                <a:moveTo>
                  <a:pt x="0" y="0"/>
                </a:moveTo>
                <a:lnTo>
                  <a:pt x="3148992" y="0"/>
                </a:lnTo>
                <a:lnTo>
                  <a:pt x="3148992" y="3148991"/>
                </a:lnTo>
                <a:lnTo>
                  <a:pt x="0" y="3148991"/>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pic>
        <p:nvPicPr>
          <p:cNvPr id="26" name="Picture 25">
            <a:extLst>
              <a:ext uri="{FF2B5EF4-FFF2-40B4-BE49-F238E27FC236}">
                <a16:creationId xmlns:a16="http://schemas.microsoft.com/office/drawing/2014/main" id="{46F8FA79-3670-CD14-A269-2B07BF4836A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18288000" cy="1775174"/>
          </a:xfrm>
          <a:prstGeom prst="rect">
            <a:avLst/>
          </a:prstGeom>
        </p:spPr>
      </p:pic>
      <p:grpSp>
        <p:nvGrpSpPr>
          <p:cNvPr id="27" name="Group 19">
            <a:extLst>
              <a:ext uri="{FF2B5EF4-FFF2-40B4-BE49-F238E27FC236}">
                <a16:creationId xmlns:a16="http://schemas.microsoft.com/office/drawing/2014/main" id="{05C3044B-EB92-5DE6-20F9-BF82182593C2}"/>
              </a:ext>
            </a:extLst>
          </p:cNvPr>
          <p:cNvGrpSpPr/>
          <p:nvPr/>
        </p:nvGrpSpPr>
        <p:grpSpPr>
          <a:xfrm>
            <a:off x="2135155" y="7967706"/>
            <a:ext cx="5819859" cy="1450632"/>
            <a:chOff x="0" y="-28575"/>
            <a:chExt cx="6985000" cy="1934176"/>
          </a:xfrm>
        </p:grpSpPr>
        <p:sp>
          <p:nvSpPr>
            <p:cNvPr id="28" name="TextBox 20">
              <a:extLst>
                <a:ext uri="{FF2B5EF4-FFF2-40B4-BE49-F238E27FC236}">
                  <a16:creationId xmlns:a16="http://schemas.microsoft.com/office/drawing/2014/main" id="{EC986E25-C775-17C6-3B88-5E4C2167CB69}"/>
                </a:ext>
              </a:extLst>
            </p:cNvPr>
            <p:cNvSpPr txBox="1"/>
            <p:nvPr/>
          </p:nvSpPr>
          <p:spPr>
            <a:xfrm>
              <a:off x="0" y="705273"/>
              <a:ext cx="6985000" cy="1200328"/>
            </a:xfrm>
            <a:prstGeom prst="rect">
              <a:avLst/>
            </a:prstGeom>
          </p:spPr>
          <p:txBody>
            <a:bodyPr lIns="0" tIns="0" rIns="0" bIns="0" rtlCol="0" anchor="t">
              <a:spAutoFit/>
            </a:bodyPr>
            <a:lstStyle/>
            <a:p>
              <a:pPr>
                <a:lnSpc>
                  <a:spcPts val="3600"/>
                </a:lnSpc>
              </a:pPr>
              <a:r>
                <a:rPr lang="en-US" sz="2000" dirty="0">
                  <a:solidFill>
                    <a:srgbClr val="0076BB"/>
                  </a:solidFill>
                  <a:latin typeface="Poppins Light"/>
                </a:rPr>
                <a:t>Seek training opportunities</a:t>
              </a:r>
            </a:p>
            <a:p>
              <a:pPr>
                <a:lnSpc>
                  <a:spcPts val="3600"/>
                </a:lnSpc>
              </a:pPr>
              <a:r>
                <a:rPr lang="en-US" sz="2000" dirty="0">
                  <a:solidFill>
                    <a:srgbClr val="0076BB"/>
                  </a:solidFill>
                  <a:latin typeface="Poppins Light"/>
                </a:rPr>
                <a:t>Provide training for colleagues</a:t>
              </a:r>
            </a:p>
          </p:txBody>
        </p:sp>
        <p:sp>
          <p:nvSpPr>
            <p:cNvPr id="29" name="TextBox 21">
              <a:extLst>
                <a:ext uri="{FF2B5EF4-FFF2-40B4-BE49-F238E27FC236}">
                  <a16:creationId xmlns:a16="http://schemas.microsoft.com/office/drawing/2014/main" id="{38A6FF40-3C4E-46BD-7B77-257C235E5A0E}"/>
                </a:ext>
              </a:extLst>
            </p:cNvPr>
            <p:cNvSpPr txBox="1"/>
            <p:nvPr/>
          </p:nvSpPr>
          <p:spPr>
            <a:xfrm>
              <a:off x="0" y="-28575"/>
              <a:ext cx="6985000" cy="569301"/>
            </a:xfrm>
            <a:prstGeom prst="rect">
              <a:avLst/>
            </a:prstGeom>
          </p:spPr>
          <p:txBody>
            <a:bodyPr lIns="0" tIns="0" rIns="0" bIns="0" rtlCol="0" anchor="t">
              <a:spAutoFit/>
            </a:bodyPr>
            <a:lstStyle/>
            <a:p>
              <a:pPr marL="0" lvl="0" indent="0">
                <a:lnSpc>
                  <a:spcPts val="3380"/>
                </a:lnSpc>
                <a:spcBef>
                  <a:spcPct val="0"/>
                </a:spcBef>
              </a:pPr>
              <a:r>
                <a:rPr lang="en-US" sz="2600" b="1" dirty="0">
                  <a:solidFill>
                    <a:srgbClr val="0076BB"/>
                  </a:solidFill>
                  <a:latin typeface="Poppins" pitchFamily="2" charset="77"/>
                  <a:cs typeface="Poppins" pitchFamily="2" charset="77"/>
                </a:rPr>
                <a:t>Training opportunities</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95898" y="800100"/>
            <a:ext cx="11696203" cy="11696203"/>
            <a:chOff x="0" y="0"/>
            <a:chExt cx="15594937" cy="15594937"/>
          </a:xfrm>
        </p:grpSpPr>
        <p:grpSp>
          <p:nvGrpSpPr>
            <p:cNvPr id="3" name="Group 3"/>
            <p:cNvGrpSpPr/>
            <p:nvPr/>
          </p:nvGrpSpPr>
          <p:grpSpPr>
            <a:xfrm>
              <a:off x="0" y="0"/>
              <a:ext cx="15594937" cy="1559493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alpha val="5882"/>
                </a:srgbClr>
              </a:solidFill>
            </p:spPr>
            <p:txBody>
              <a:bodyPr/>
              <a:lstStyle/>
              <a:p>
                <a:endParaRPr lang="hu-HU"/>
              </a:p>
            </p:txBody>
          </p:sp>
        </p:grpSp>
        <p:grpSp>
          <p:nvGrpSpPr>
            <p:cNvPr id="5" name="Group 5"/>
            <p:cNvGrpSpPr/>
            <p:nvPr/>
          </p:nvGrpSpPr>
          <p:grpSpPr>
            <a:xfrm>
              <a:off x="1267885" y="1241287"/>
              <a:ext cx="13059166" cy="13059166"/>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alpha val="5882"/>
                </a:srgbClr>
              </a:solidFill>
            </p:spPr>
            <p:txBody>
              <a:bodyPr/>
              <a:lstStyle/>
              <a:p>
                <a:endParaRPr lang="hu-HU"/>
              </a:p>
            </p:txBody>
          </p:sp>
        </p:grpSp>
      </p:grpSp>
      <p:grpSp>
        <p:nvGrpSpPr>
          <p:cNvPr id="7" name="Group 7"/>
          <p:cNvGrpSpPr/>
          <p:nvPr/>
        </p:nvGrpSpPr>
        <p:grpSpPr>
          <a:xfrm>
            <a:off x="3189427" y="976268"/>
            <a:ext cx="11909146" cy="8904363"/>
            <a:chOff x="0" y="-28575"/>
            <a:chExt cx="15878861" cy="11872485"/>
          </a:xfrm>
        </p:grpSpPr>
        <p:sp>
          <p:nvSpPr>
            <p:cNvPr id="8" name="TextBox 8"/>
            <p:cNvSpPr txBox="1"/>
            <p:nvPr/>
          </p:nvSpPr>
          <p:spPr>
            <a:xfrm>
              <a:off x="0" y="2409857"/>
              <a:ext cx="15878861" cy="814924"/>
            </a:xfrm>
            <a:prstGeom prst="rect">
              <a:avLst/>
            </a:prstGeom>
          </p:spPr>
          <p:txBody>
            <a:bodyPr lIns="0" tIns="0" rIns="0" bIns="0" rtlCol="0" anchor="t">
              <a:spAutoFit/>
            </a:bodyPr>
            <a:lstStyle/>
            <a:p>
              <a:pPr algn="ctr">
                <a:lnSpc>
                  <a:spcPts val="4701"/>
                </a:lnSpc>
              </a:pPr>
              <a:r>
                <a:rPr lang="en-US" sz="4701" dirty="0">
                  <a:solidFill>
                    <a:srgbClr val="0076BB"/>
                  </a:solidFill>
                  <a:latin typeface="Impact" panose="020B0806030902050204" pitchFamily="34" charset="0"/>
                  <a:cs typeface="LilyUPC" panose="020B0604020202020204" pitchFamily="34" charset="0"/>
                </a:rPr>
                <a:t>THANK YOU</a:t>
              </a:r>
            </a:p>
          </p:txBody>
        </p:sp>
        <p:sp>
          <p:nvSpPr>
            <p:cNvPr id="9" name="TextBox 9"/>
            <p:cNvSpPr txBox="1"/>
            <p:nvPr/>
          </p:nvSpPr>
          <p:spPr>
            <a:xfrm>
              <a:off x="2299092" y="3712708"/>
              <a:ext cx="11280678" cy="8131202"/>
            </a:xfrm>
            <a:prstGeom prst="rect">
              <a:avLst/>
            </a:prstGeom>
          </p:spPr>
          <p:txBody>
            <a:bodyPr lIns="0" tIns="0" rIns="0" bIns="0" rtlCol="0" anchor="t">
              <a:spAutoFit/>
            </a:bodyPr>
            <a:lstStyle/>
            <a:p>
              <a:pPr algn="ctr">
                <a:lnSpc>
                  <a:spcPts val="3639"/>
                </a:lnSpc>
              </a:pPr>
              <a:endParaRPr lang="fr-FR" dirty="0"/>
            </a:p>
            <a:p>
              <a:pPr algn="ctr">
                <a:lnSpc>
                  <a:spcPts val="3639"/>
                </a:lnSpc>
              </a:pPr>
              <a:endParaRPr lang="en-FR" dirty="0"/>
            </a:p>
            <a:p>
              <a:pPr algn="ctr">
                <a:lnSpc>
                  <a:spcPts val="3639"/>
                </a:lnSpc>
              </a:pPr>
              <a:endParaRPr lang="fr-FR" dirty="0"/>
            </a:p>
            <a:p>
              <a:pPr algn="ctr">
                <a:lnSpc>
                  <a:spcPts val="3639"/>
                </a:lnSpc>
              </a:pPr>
              <a:endParaRPr lang="en-FR" dirty="0"/>
            </a:p>
            <a:p>
              <a:pPr algn="ctr">
                <a:lnSpc>
                  <a:spcPts val="3639"/>
                </a:lnSpc>
              </a:pPr>
              <a:endParaRPr lang="fr-FR" dirty="0">
                <a:latin typeface="Poppins" pitchFamily="2" charset="77"/>
                <a:cs typeface="Poppins" pitchFamily="2" charset="77"/>
              </a:endParaRPr>
            </a:p>
            <a:p>
              <a:pPr algn="ctr">
                <a:lnSpc>
                  <a:spcPts val="3639"/>
                </a:lnSpc>
              </a:pPr>
              <a:endParaRPr dirty="0">
                <a:latin typeface="Poppins" pitchFamily="2" charset="77"/>
                <a:cs typeface="Poppins" pitchFamily="2" charset="77"/>
              </a:endParaRPr>
            </a:p>
            <a:p>
              <a:pPr algn="ctr">
                <a:lnSpc>
                  <a:spcPts val="3639"/>
                </a:lnSpc>
              </a:pPr>
              <a:r>
                <a:rPr lang="en-US" sz="2799" spc="111" dirty="0">
                  <a:solidFill>
                    <a:srgbClr val="0076BB"/>
                  </a:solidFill>
                  <a:latin typeface="Poppins" pitchFamily="2" charset="77"/>
                  <a:cs typeface="Poppins" pitchFamily="2" charset="77"/>
                </a:rPr>
                <a:t>Sophia Franklin</a:t>
              </a:r>
            </a:p>
            <a:p>
              <a:pPr algn="ctr">
                <a:lnSpc>
                  <a:spcPts val="1040"/>
                </a:lnSpc>
              </a:pPr>
              <a:endParaRPr lang="en-US" sz="2799" spc="111" dirty="0">
                <a:solidFill>
                  <a:srgbClr val="0076BB"/>
                </a:solidFill>
                <a:latin typeface="Poppins" pitchFamily="2" charset="77"/>
                <a:cs typeface="Poppins" pitchFamily="2" charset="77"/>
              </a:endParaRPr>
            </a:p>
            <a:p>
              <a:pPr algn="ctr">
                <a:lnSpc>
                  <a:spcPts val="3639"/>
                </a:lnSpc>
              </a:pPr>
              <a:r>
                <a:rPr lang="en-US" sz="2799" spc="111" dirty="0" err="1">
                  <a:solidFill>
                    <a:srgbClr val="0076BB"/>
                  </a:solidFill>
                  <a:latin typeface="Poppins" pitchFamily="2" charset="77"/>
                  <a:cs typeface="Poppins" pitchFamily="2" charset="77"/>
                </a:rPr>
                <a:t>sophiallawson@gmail.com</a:t>
              </a:r>
              <a:endParaRPr lang="en-US" sz="2799" spc="111" dirty="0">
                <a:solidFill>
                  <a:srgbClr val="0076BB"/>
                </a:solidFill>
                <a:latin typeface="Poppins" pitchFamily="2" charset="77"/>
                <a:cs typeface="Poppins" pitchFamily="2" charset="77"/>
              </a:endParaRPr>
            </a:p>
            <a:p>
              <a:pPr algn="ctr">
                <a:lnSpc>
                  <a:spcPts val="1300"/>
                </a:lnSpc>
              </a:pPr>
              <a:endParaRPr lang="en-US" sz="2799" spc="111" dirty="0">
                <a:solidFill>
                  <a:srgbClr val="0076BB"/>
                </a:solidFill>
                <a:latin typeface="Poppins" pitchFamily="2" charset="77"/>
                <a:cs typeface="Poppins" pitchFamily="2" charset="77"/>
              </a:endParaRPr>
            </a:p>
            <a:p>
              <a:pPr algn="ctr">
                <a:lnSpc>
                  <a:spcPts val="2730"/>
                </a:lnSpc>
              </a:pPr>
              <a:endParaRPr lang="en-US" sz="2799" spc="111" dirty="0">
                <a:solidFill>
                  <a:srgbClr val="0076BB"/>
                </a:solidFill>
                <a:latin typeface="Poppins" pitchFamily="2" charset="77"/>
                <a:cs typeface="Poppins" pitchFamily="2" charset="77"/>
              </a:endParaRPr>
            </a:p>
            <a:p>
              <a:pPr algn="ctr">
                <a:lnSpc>
                  <a:spcPts val="2730"/>
                </a:lnSpc>
              </a:pPr>
              <a:endParaRPr lang="en-US" sz="2799" spc="111" dirty="0">
                <a:solidFill>
                  <a:srgbClr val="0076BB"/>
                </a:solidFill>
                <a:latin typeface="Poppins" pitchFamily="2" charset="77"/>
                <a:cs typeface="Poppins" pitchFamily="2" charset="77"/>
              </a:endParaRPr>
            </a:p>
            <a:p>
              <a:pPr algn="ctr">
                <a:lnSpc>
                  <a:spcPts val="2730"/>
                </a:lnSpc>
              </a:pPr>
              <a:r>
                <a:rPr lang="en-US" sz="2100" spc="84" dirty="0">
                  <a:solidFill>
                    <a:srgbClr val="0076BB"/>
                  </a:solidFill>
                  <a:latin typeface="Poppins" pitchFamily="2" charset="77"/>
                  <a:cs typeface="Poppins" pitchFamily="2" charset="77"/>
                </a:rPr>
                <a:t>Physiotherapist</a:t>
              </a:r>
            </a:p>
            <a:p>
              <a:pPr algn="ctr">
                <a:lnSpc>
                  <a:spcPts val="2730"/>
                </a:lnSpc>
              </a:pPr>
              <a:r>
                <a:rPr lang="en-US" sz="2100" spc="84" dirty="0">
                  <a:solidFill>
                    <a:srgbClr val="0076BB"/>
                  </a:solidFill>
                  <a:latin typeface="Poppins" pitchFamily="2" charset="77"/>
                  <a:cs typeface="Poppins" pitchFamily="2" charset="77"/>
                </a:rPr>
                <a:t>ELMO Health and Fitness Lifestyle Advisor </a:t>
              </a:r>
            </a:p>
            <a:p>
              <a:pPr algn="ctr">
                <a:lnSpc>
                  <a:spcPts val="2730"/>
                </a:lnSpc>
              </a:pPr>
              <a:r>
                <a:rPr lang="en-US" sz="2100" spc="84" dirty="0">
                  <a:solidFill>
                    <a:srgbClr val="0076BB"/>
                  </a:solidFill>
                  <a:latin typeface="Poppins" pitchFamily="2" charset="77"/>
                  <a:cs typeface="Poppins" pitchFamily="2" charset="77"/>
                </a:rPr>
                <a:t>Villar Saint Pancrace, France</a:t>
              </a:r>
            </a:p>
            <a:p>
              <a:pPr algn="ctr">
                <a:lnSpc>
                  <a:spcPts val="3120"/>
                </a:lnSpc>
              </a:pPr>
              <a:endParaRPr lang="en-US" sz="2100" spc="84" dirty="0">
                <a:solidFill>
                  <a:srgbClr val="0076BB"/>
                </a:solidFill>
                <a:latin typeface="Poppins" pitchFamily="2" charset="77"/>
                <a:cs typeface="Poppins" pitchFamily="2" charset="77"/>
              </a:endParaRPr>
            </a:p>
          </p:txBody>
        </p:sp>
        <p:sp>
          <p:nvSpPr>
            <p:cNvPr id="10" name="TextBox 10"/>
            <p:cNvSpPr txBox="1"/>
            <p:nvPr/>
          </p:nvSpPr>
          <p:spPr>
            <a:xfrm>
              <a:off x="2299092" y="-28575"/>
              <a:ext cx="11280678" cy="1809962"/>
            </a:xfrm>
            <a:prstGeom prst="rect">
              <a:avLst/>
            </a:prstGeom>
          </p:spPr>
          <p:txBody>
            <a:bodyPr lIns="0" tIns="0" rIns="0" bIns="0" rtlCol="0" anchor="t">
              <a:spAutoFit/>
            </a:bodyPr>
            <a:lstStyle/>
            <a:p>
              <a:pPr algn="ctr">
                <a:lnSpc>
                  <a:spcPts val="3639"/>
                </a:lnSpc>
              </a:pPr>
              <a:endParaRPr/>
            </a:p>
            <a:p>
              <a:pPr algn="ctr">
                <a:lnSpc>
                  <a:spcPts val="3639"/>
                </a:lnSpc>
              </a:pPr>
              <a:endParaRPr/>
            </a:p>
            <a:p>
              <a:pPr marL="0" lvl="0" indent="0" algn="ctr">
                <a:lnSpc>
                  <a:spcPts val="3639"/>
                </a:lnSpc>
                <a:spcBef>
                  <a:spcPct val="0"/>
                </a:spcBef>
              </a:pPr>
              <a:endParaRPr/>
            </a:p>
          </p:txBody>
        </p:sp>
      </p:grpSp>
      <p:sp>
        <p:nvSpPr>
          <p:cNvPr id="11" name="Freeform 11"/>
          <p:cNvSpPr/>
          <p:nvPr/>
        </p:nvSpPr>
        <p:spPr>
          <a:xfrm rot="-5400000">
            <a:off x="-1735691" y="3942569"/>
            <a:ext cx="3650073" cy="3650073"/>
          </a:xfrm>
          <a:custGeom>
            <a:avLst/>
            <a:gdLst/>
            <a:ahLst/>
            <a:cxnLst/>
            <a:rect l="l" t="t" r="r" b="b"/>
            <a:pathLst>
              <a:path w="3650073" h="3650073">
                <a:moveTo>
                  <a:pt x="0" y="0"/>
                </a:moveTo>
                <a:lnTo>
                  <a:pt x="3650073" y="0"/>
                </a:lnTo>
                <a:lnTo>
                  <a:pt x="3650073" y="3650074"/>
                </a:lnTo>
                <a:lnTo>
                  <a:pt x="0" y="3650074"/>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12" name="Freeform 12"/>
          <p:cNvSpPr/>
          <p:nvPr/>
        </p:nvSpPr>
        <p:spPr>
          <a:xfrm rot="-5400000">
            <a:off x="16155793" y="7341528"/>
            <a:ext cx="3650073" cy="3650073"/>
          </a:xfrm>
          <a:custGeom>
            <a:avLst/>
            <a:gdLst/>
            <a:ahLst/>
            <a:cxnLst/>
            <a:rect l="l" t="t" r="r" b="b"/>
            <a:pathLst>
              <a:path w="3650073" h="3650073">
                <a:moveTo>
                  <a:pt x="0" y="0"/>
                </a:moveTo>
                <a:lnTo>
                  <a:pt x="3650073" y="0"/>
                </a:lnTo>
                <a:lnTo>
                  <a:pt x="3650073" y="3650073"/>
                </a:lnTo>
                <a:lnTo>
                  <a:pt x="0" y="365007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pic>
        <p:nvPicPr>
          <p:cNvPr id="13" name="Picture 12">
            <a:extLst>
              <a:ext uri="{FF2B5EF4-FFF2-40B4-BE49-F238E27FC236}">
                <a16:creationId xmlns:a16="http://schemas.microsoft.com/office/drawing/2014/main" id="{66A60ACE-3D07-12F2-DCD5-78D531C1F6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8288000" cy="17751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95898" y="-304298"/>
            <a:ext cx="11696203" cy="11696203"/>
            <a:chOff x="0" y="0"/>
            <a:chExt cx="15594937" cy="15594937"/>
          </a:xfrm>
        </p:grpSpPr>
        <p:grpSp>
          <p:nvGrpSpPr>
            <p:cNvPr id="3" name="Group 3"/>
            <p:cNvGrpSpPr/>
            <p:nvPr/>
          </p:nvGrpSpPr>
          <p:grpSpPr>
            <a:xfrm>
              <a:off x="0" y="0"/>
              <a:ext cx="15594937" cy="1559493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alpha val="5882"/>
                </a:srgbClr>
              </a:solidFill>
            </p:spPr>
            <p:txBody>
              <a:bodyPr/>
              <a:lstStyle/>
              <a:p>
                <a:endParaRPr lang="hu-HU"/>
              </a:p>
            </p:txBody>
          </p:sp>
        </p:grpSp>
        <p:grpSp>
          <p:nvGrpSpPr>
            <p:cNvPr id="5" name="Group 5"/>
            <p:cNvGrpSpPr/>
            <p:nvPr/>
          </p:nvGrpSpPr>
          <p:grpSpPr>
            <a:xfrm>
              <a:off x="1267885" y="1241287"/>
              <a:ext cx="13059166" cy="13059166"/>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alpha val="5882"/>
                </a:srgbClr>
              </a:solidFill>
            </p:spPr>
            <p:txBody>
              <a:bodyPr/>
              <a:lstStyle/>
              <a:p>
                <a:endParaRPr lang="hu-HU"/>
              </a:p>
            </p:txBody>
          </p:sp>
        </p:grpSp>
      </p:grpSp>
      <p:grpSp>
        <p:nvGrpSpPr>
          <p:cNvPr id="7" name="Group 7"/>
          <p:cNvGrpSpPr/>
          <p:nvPr/>
        </p:nvGrpSpPr>
        <p:grpSpPr>
          <a:xfrm>
            <a:off x="3189427" y="-304298"/>
            <a:ext cx="11909146" cy="9209055"/>
            <a:chOff x="0" y="-28575"/>
            <a:chExt cx="15878861" cy="12278740"/>
          </a:xfrm>
        </p:grpSpPr>
        <p:sp>
          <p:nvSpPr>
            <p:cNvPr id="8" name="TextBox 8"/>
            <p:cNvSpPr txBox="1"/>
            <p:nvPr/>
          </p:nvSpPr>
          <p:spPr>
            <a:xfrm>
              <a:off x="0" y="2409857"/>
              <a:ext cx="15878861" cy="1873096"/>
            </a:xfrm>
            <a:prstGeom prst="rect">
              <a:avLst/>
            </a:prstGeom>
          </p:spPr>
          <p:txBody>
            <a:bodyPr lIns="0" tIns="0" rIns="0" bIns="0" rtlCol="0" anchor="t">
              <a:spAutoFit/>
            </a:bodyPr>
            <a:lstStyle/>
            <a:p>
              <a:pPr algn="ctr">
                <a:lnSpc>
                  <a:spcPts val="4701"/>
                </a:lnSpc>
              </a:pPr>
              <a:endParaRPr/>
            </a:p>
            <a:p>
              <a:pPr algn="ctr">
                <a:lnSpc>
                  <a:spcPts val="5601"/>
                </a:lnSpc>
              </a:pPr>
              <a:endParaRPr/>
            </a:p>
          </p:txBody>
        </p:sp>
        <p:sp>
          <p:nvSpPr>
            <p:cNvPr id="9" name="TextBox 9"/>
            <p:cNvSpPr txBox="1"/>
            <p:nvPr/>
          </p:nvSpPr>
          <p:spPr>
            <a:xfrm>
              <a:off x="2299092" y="4667748"/>
              <a:ext cx="11280678" cy="7582417"/>
            </a:xfrm>
            <a:prstGeom prst="rect">
              <a:avLst/>
            </a:prstGeom>
          </p:spPr>
          <p:txBody>
            <a:bodyPr lIns="0" tIns="0" rIns="0" bIns="0" rtlCol="0" anchor="t">
              <a:spAutoFit/>
            </a:bodyPr>
            <a:lstStyle/>
            <a:p>
              <a:pPr algn="ctr">
                <a:lnSpc>
                  <a:spcPts val="3639"/>
                </a:lnSpc>
              </a:pPr>
              <a:endParaRPr dirty="0"/>
            </a:p>
            <a:p>
              <a:pPr algn="ctr">
                <a:lnSpc>
                  <a:spcPts val="3639"/>
                </a:lnSpc>
              </a:pPr>
              <a:endParaRPr dirty="0"/>
            </a:p>
            <a:p>
              <a:pPr algn="ctr">
                <a:lnSpc>
                  <a:spcPts val="3639"/>
                </a:lnSpc>
              </a:pPr>
              <a:endParaRPr dirty="0"/>
            </a:p>
            <a:p>
              <a:pPr algn="ctr">
                <a:lnSpc>
                  <a:spcPts val="3639"/>
                </a:lnSpc>
              </a:pPr>
              <a:endParaRPr dirty="0"/>
            </a:p>
            <a:p>
              <a:pPr algn="ctr">
                <a:lnSpc>
                  <a:spcPts val="3639"/>
                </a:lnSpc>
              </a:pPr>
              <a:endParaRPr dirty="0"/>
            </a:p>
            <a:p>
              <a:pPr algn="ctr">
                <a:lnSpc>
                  <a:spcPts val="3639"/>
                </a:lnSpc>
              </a:pPr>
              <a:endParaRPr dirty="0"/>
            </a:p>
            <a:p>
              <a:pPr algn="ctr">
                <a:lnSpc>
                  <a:spcPts val="3639"/>
                </a:lnSpc>
              </a:pPr>
              <a:endParaRPr dirty="0"/>
            </a:p>
            <a:p>
              <a:pPr algn="ctr">
                <a:lnSpc>
                  <a:spcPts val="3639"/>
                </a:lnSpc>
              </a:pPr>
              <a:r>
                <a:rPr lang="en-US" sz="2799" b="1" spc="111" dirty="0">
                  <a:solidFill>
                    <a:srgbClr val="3B84CF"/>
                  </a:solidFill>
                  <a:latin typeface="Poppins" pitchFamily="2" charset="77"/>
                  <a:cs typeface="Poppins" pitchFamily="2" charset="77"/>
                </a:rPr>
                <a:t>Sophia Franklin</a:t>
              </a:r>
            </a:p>
            <a:p>
              <a:pPr algn="ctr">
                <a:lnSpc>
                  <a:spcPts val="1300"/>
                </a:lnSpc>
              </a:pPr>
              <a:endParaRPr lang="en-US" sz="2799" b="1" spc="111" dirty="0">
                <a:solidFill>
                  <a:srgbClr val="3B84CF"/>
                </a:solidFill>
                <a:latin typeface="Poppins" pitchFamily="2" charset="77"/>
                <a:cs typeface="Poppins" pitchFamily="2" charset="77"/>
              </a:endParaRPr>
            </a:p>
            <a:p>
              <a:pPr algn="ctr">
                <a:lnSpc>
                  <a:spcPts val="2730"/>
                </a:lnSpc>
              </a:pPr>
              <a:r>
                <a:rPr lang="en-US" sz="2100" spc="84" dirty="0">
                  <a:solidFill>
                    <a:srgbClr val="3B84CF"/>
                  </a:solidFill>
                  <a:latin typeface="Poppins" pitchFamily="2" charset="77"/>
                  <a:cs typeface="Poppins" pitchFamily="2" charset="77"/>
                </a:rPr>
                <a:t>Physiotherapist</a:t>
              </a:r>
            </a:p>
            <a:p>
              <a:pPr algn="ctr">
                <a:lnSpc>
                  <a:spcPts val="2730"/>
                </a:lnSpc>
              </a:pPr>
              <a:r>
                <a:rPr lang="en-US" sz="2100" spc="84" dirty="0">
                  <a:solidFill>
                    <a:srgbClr val="3B84CF"/>
                  </a:solidFill>
                  <a:latin typeface="Poppins" pitchFamily="2" charset="77"/>
                  <a:cs typeface="Poppins" pitchFamily="2" charset="77"/>
                </a:rPr>
                <a:t>ELMO Health and Fitness Lifestyle Advisor </a:t>
              </a:r>
            </a:p>
            <a:p>
              <a:pPr algn="ctr">
                <a:lnSpc>
                  <a:spcPts val="2730"/>
                </a:lnSpc>
              </a:pPr>
              <a:r>
                <a:rPr lang="en-US" sz="2100" spc="84" dirty="0">
                  <a:solidFill>
                    <a:srgbClr val="3B84CF"/>
                  </a:solidFill>
                  <a:latin typeface="Poppins" pitchFamily="2" charset="77"/>
                  <a:cs typeface="Poppins" pitchFamily="2" charset="77"/>
                </a:rPr>
                <a:t>Villar Saint Pancrace, France</a:t>
              </a:r>
            </a:p>
            <a:p>
              <a:pPr algn="ctr">
                <a:lnSpc>
                  <a:spcPts val="3120"/>
                </a:lnSpc>
              </a:pPr>
              <a:endParaRPr lang="en-US" sz="2100" spc="84" dirty="0">
                <a:solidFill>
                  <a:srgbClr val="3B84CF"/>
                </a:solidFill>
                <a:latin typeface="Poppins" pitchFamily="2" charset="77"/>
                <a:cs typeface="Poppins" pitchFamily="2" charset="77"/>
              </a:endParaRPr>
            </a:p>
            <a:p>
              <a:pPr algn="ctr">
                <a:lnSpc>
                  <a:spcPts val="3120"/>
                </a:lnSpc>
              </a:pPr>
              <a:r>
                <a:rPr lang="en-US" sz="2400" spc="96" dirty="0">
                  <a:solidFill>
                    <a:srgbClr val="3B84CF"/>
                  </a:solidFill>
                  <a:latin typeface="Poppins" pitchFamily="2" charset="77"/>
                  <a:cs typeface="Poppins" pitchFamily="2" charset="77"/>
                </a:rPr>
                <a:t>ELMO Congress 2023, Budapest, Hungary</a:t>
              </a:r>
            </a:p>
          </p:txBody>
        </p:sp>
        <p:sp>
          <p:nvSpPr>
            <p:cNvPr id="10" name="TextBox 10"/>
            <p:cNvSpPr txBox="1"/>
            <p:nvPr/>
          </p:nvSpPr>
          <p:spPr>
            <a:xfrm>
              <a:off x="2299092" y="-28575"/>
              <a:ext cx="11280678" cy="1809962"/>
            </a:xfrm>
            <a:prstGeom prst="rect">
              <a:avLst/>
            </a:prstGeom>
          </p:spPr>
          <p:txBody>
            <a:bodyPr lIns="0" tIns="0" rIns="0" bIns="0" rtlCol="0" anchor="t">
              <a:spAutoFit/>
            </a:bodyPr>
            <a:lstStyle/>
            <a:p>
              <a:pPr algn="ctr">
                <a:lnSpc>
                  <a:spcPts val="3639"/>
                </a:lnSpc>
              </a:pPr>
              <a:endParaRPr/>
            </a:p>
            <a:p>
              <a:pPr algn="ctr">
                <a:lnSpc>
                  <a:spcPts val="3639"/>
                </a:lnSpc>
              </a:pPr>
              <a:endParaRPr/>
            </a:p>
            <a:p>
              <a:pPr marL="0" lvl="0" indent="0" algn="ctr">
                <a:lnSpc>
                  <a:spcPts val="3639"/>
                </a:lnSpc>
                <a:spcBef>
                  <a:spcPct val="0"/>
                </a:spcBef>
              </a:pPr>
              <a:endParaRPr/>
            </a:p>
          </p:txBody>
        </p:sp>
      </p:grpSp>
      <p:sp>
        <p:nvSpPr>
          <p:cNvPr id="11" name="Freeform 11"/>
          <p:cNvSpPr/>
          <p:nvPr/>
        </p:nvSpPr>
        <p:spPr>
          <a:xfrm rot="-5400000">
            <a:off x="-1825037" y="2769979"/>
            <a:ext cx="3650073" cy="3650073"/>
          </a:xfrm>
          <a:custGeom>
            <a:avLst/>
            <a:gdLst/>
            <a:ahLst/>
            <a:cxnLst/>
            <a:rect l="l" t="t" r="r" b="b"/>
            <a:pathLst>
              <a:path w="3650073" h="3650073">
                <a:moveTo>
                  <a:pt x="0" y="0"/>
                </a:moveTo>
                <a:lnTo>
                  <a:pt x="3650074" y="0"/>
                </a:lnTo>
                <a:lnTo>
                  <a:pt x="3650074" y="3650073"/>
                </a:lnTo>
                <a:lnTo>
                  <a:pt x="0" y="365007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12" name="Freeform 12"/>
          <p:cNvSpPr/>
          <p:nvPr/>
        </p:nvSpPr>
        <p:spPr>
          <a:xfrm rot="-5400000">
            <a:off x="16141917" y="6881757"/>
            <a:ext cx="3650073" cy="3650073"/>
          </a:xfrm>
          <a:custGeom>
            <a:avLst/>
            <a:gdLst/>
            <a:ahLst/>
            <a:cxnLst/>
            <a:rect l="l" t="t" r="r" b="b"/>
            <a:pathLst>
              <a:path w="3650073" h="3650073">
                <a:moveTo>
                  <a:pt x="0" y="0"/>
                </a:moveTo>
                <a:lnTo>
                  <a:pt x="3650074" y="0"/>
                </a:lnTo>
                <a:lnTo>
                  <a:pt x="3650074" y="3650073"/>
                </a:lnTo>
                <a:lnTo>
                  <a:pt x="0" y="365007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13" name="TextBox 13"/>
          <p:cNvSpPr txBox="1"/>
          <p:nvPr/>
        </p:nvSpPr>
        <p:spPr>
          <a:xfrm>
            <a:off x="3189427" y="3219145"/>
            <a:ext cx="11909146" cy="493395"/>
          </a:xfrm>
          <a:prstGeom prst="rect">
            <a:avLst/>
          </a:prstGeom>
        </p:spPr>
        <p:txBody>
          <a:bodyPr lIns="0" tIns="0" rIns="0" bIns="0" rtlCol="0" anchor="t">
            <a:spAutoFit/>
          </a:bodyPr>
          <a:lstStyle/>
          <a:p>
            <a:pPr algn="ctr">
              <a:lnSpc>
                <a:spcPts val="4199"/>
              </a:lnSpc>
              <a:spcBef>
                <a:spcPct val="0"/>
              </a:spcBef>
            </a:pPr>
            <a:r>
              <a:rPr lang="en-US" sz="2799" dirty="0">
                <a:solidFill>
                  <a:srgbClr val="3B84CF"/>
                </a:solidFill>
                <a:latin typeface="Poppins Medium"/>
              </a:rPr>
              <a:t>NO CONFLICT OF INTEREST TO DECLARE</a:t>
            </a:r>
          </a:p>
        </p:txBody>
      </p:sp>
      <p:pic>
        <p:nvPicPr>
          <p:cNvPr id="14" name="Picture 13">
            <a:extLst>
              <a:ext uri="{FF2B5EF4-FFF2-40B4-BE49-F238E27FC236}">
                <a16:creationId xmlns:a16="http://schemas.microsoft.com/office/drawing/2014/main" id="{86A31134-0A4C-AED3-5822-55C6732B0A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8288000" cy="17751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60657" y="860157"/>
            <a:ext cx="8566686" cy="8566686"/>
            <a:chOff x="0" y="0"/>
            <a:chExt cx="11422248" cy="11422248"/>
          </a:xfrm>
        </p:grpSpPr>
        <p:grpSp>
          <p:nvGrpSpPr>
            <p:cNvPr id="3" name="Group 3"/>
            <p:cNvGrpSpPr/>
            <p:nvPr/>
          </p:nvGrpSpPr>
          <p:grpSpPr>
            <a:xfrm>
              <a:off x="0" y="0"/>
              <a:ext cx="11422248" cy="11422248"/>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alpha val="5882"/>
                </a:srgbClr>
              </a:solidFill>
            </p:spPr>
            <p:txBody>
              <a:bodyPr/>
              <a:lstStyle/>
              <a:p>
                <a:endParaRPr lang="en-FR"/>
              </a:p>
            </p:txBody>
          </p:sp>
        </p:grpSp>
        <p:grpSp>
          <p:nvGrpSpPr>
            <p:cNvPr id="5" name="Group 5"/>
            <p:cNvGrpSpPr/>
            <p:nvPr/>
          </p:nvGrpSpPr>
          <p:grpSpPr>
            <a:xfrm>
              <a:off x="928641" y="909160"/>
              <a:ext cx="9564966" cy="9564966"/>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alpha val="5882"/>
                </a:srgbClr>
              </a:solidFill>
            </p:spPr>
            <p:txBody>
              <a:bodyPr/>
              <a:lstStyle/>
              <a:p>
                <a:endParaRPr lang="hu-HU"/>
              </a:p>
            </p:txBody>
          </p:sp>
        </p:grpSp>
      </p:grpSp>
      <p:sp>
        <p:nvSpPr>
          <p:cNvPr id="7" name="Freeform 7"/>
          <p:cNvSpPr/>
          <p:nvPr/>
        </p:nvSpPr>
        <p:spPr>
          <a:xfrm rot="-5400000">
            <a:off x="-796337" y="4093731"/>
            <a:ext cx="3650073" cy="3650073"/>
          </a:xfrm>
          <a:custGeom>
            <a:avLst/>
            <a:gdLst/>
            <a:ahLst/>
            <a:cxnLst/>
            <a:rect l="l" t="t" r="r" b="b"/>
            <a:pathLst>
              <a:path w="3650073" h="3650073">
                <a:moveTo>
                  <a:pt x="0" y="0"/>
                </a:moveTo>
                <a:lnTo>
                  <a:pt x="3650074" y="0"/>
                </a:lnTo>
                <a:lnTo>
                  <a:pt x="3650074" y="3650073"/>
                </a:lnTo>
                <a:lnTo>
                  <a:pt x="0" y="365007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8" name="Freeform 8"/>
          <p:cNvSpPr/>
          <p:nvPr/>
        </p:nvSpPr>
        <p:spPr>
          <a:xfrm rot="-5400000">
            <a:off x="15888040" y="8461963"/>
            <a:ext cx="3650073" cy="3650073"/>
          </a:xfrm>
          <a:custGeom>
            <a:avLst/>
            <a:gdLst/>
            <a:ahLst/>
            <a:cxnLst/>
            <a:rect l="l" t="t" r="r" b="b"/>
            <a:pathLst>
              <a:path w="3650073" h="3650073">
                <a:moveTo>
                  <a:pt x="0" y="0"/>
                </a:moveTo>
                <a:lnTo>
                  <a:pt x="3650073" y="0"/>
                </a:lnTo>
                <a:lnTo>
                  <a:pt x="3650073" y="3650074"/>
                </a:lnTo>
                <a:lnTo>
                  <a:pt x="0" y="3650074"/>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9" name="TextBox 9"/>
          <p:cNvSpPr txBox="1"/>
          <p:nvPr/>
        </p:nvSpPr>
        <p:spPr>
          <a:xfrm>
            <a:off x="4195296" y="4136968"/>
            <a:ext cx="9810750" cy="798937"/>
          </a:xfrm>
          <a:prstGeom prst="rect">
            <a:avLst/>
          </a:prstGeom>
        </p:spPr>
        <p:txBody>
          <a:bodyPr lIns="0" tIns="0" rIns="0" bIns="0" rtlCol="0" anchor="t">
            <a:spAutoFit/>
          </a:bodyPr>
          <a:lstStyle/>
          <a:p>
            <a:pPr algn="ctr">
              <a:lnSpc>
                <a:spcPts val="3150"/>
              </a:lnSpc>
              <a:spcBef>
                <a:spcPct val="0"/>
              </a:spcBef>
            </a:pPr>
            <a:r>
              <a:rPr lang="en-US" sz="2100" dirty="0">
                <a:solidFill>
                  <a:srgbClr val="0070C0"/>
                </a:solidFill>
                <a:latin typeface="Poppins Medium"/>
              </a:rPr>
              <a:t>Increased sedentary time associated with independent increased risk of all-cause and cardiovascular mortality</a:t>
            </a:r>
          </a:p>
        </p:txBody>
      </p:sp>
      <p:sp>
        <p:nvSpPr>
          <p:cNvPr id="10" name="TextBox 10"/>
          <p:cNvSpPr txBox="1"/>
          <p:nvPr/>
        </p:nvSpPr>
        <p:spPr>
          <a:xfrm>
            <a:off x="4213225" y="2063688"/>
            <a:ext cx="9810750" cy="1619674"/>
          </a:xfrm>
          <a:prstGeom prst="rect">
            <a:avLst/>
          </a:prstGeom>
        </p:spPr>
        <p:txBody>
          <a:bodyPr lIns="0" tIns="0" rIns="0" bIns="0" rtlCol="0" anchor="t">
            <a:spAutoFit/>
          </a:bodyPr>
          <a:lstStyle/>
          <a:p>
            <a:pPr algn="ctr">
              <a:lnSpc>
                <a:spcPts val="3150"/>
              </a:lnSpc>
            </a:pPr>
            <a:r>
              <a:rPr lang="en-US" sz="2100" spc="84" dirty="0">
                <a:solidFill>
                  <a:srgbClr val="0070C0"/>
                </a:solidFill>
                <a:latin typeface="Poppins Medium"/>
              </a:rPr>
              <a:t>1 in 4 adults do not meet the recommended levels of physical activity 150 minutes of moderate intensity activity per week </a:t>
            </a:r>
          </a:p>
          <a:p>
            <a:pPr algn="ctr">
              <a:lnSpc>
                <a:spcPts val="3150"/>
              </a:lnSpc>
            </a:pPr>
            <a:endParaRPr lang="en-US" sz="2100" spc="84" dirty="0">
              <a:solidFill>
                <a:srgbClr val="0070C0"/>
              </a:solidFill>
              <a:latin typeface="Poppins Medium"/>
            </a:endParaRPr>
          </a:p>
          <a:p>
            <a:pPr algn="ctr">
              <a:lnSpc>
                <a:spcPts val="3150"/>
              </a:lnSpc>
              <a:spcBef>
                <a:spcPct val="0"/>
              </a:spcBef>
            </a:pPr>
            <a:r>
              <a:rPr lang="en-US" sz="2100" spc="84" dirty="0">
                <a:solidFill>
                  <a:srgbClr val="0070C0"/>
                </a:solidFill>
                <a:latin typeface="Poppins Medium"/>
              </a:rPr>
              <a:t>Physical inactivity is the 4th leading risk factor for mortality.</a:t>
            </a:r>
          </a:p>
        </p:txBody>
      </p:sp>
      <p:sp>
        <p:nvSpPr>
          <p:cNvPr id="11" name="TextBox 11"/>
          <p:cNvSpPr txBox="1"/>
          <p:nvPr/>
        </p:nvSpPr>
        <p:spPr>
          <a:xfrm>
            <a:off x="3230944" y="5367814"/>
            <a:ext cx="11739454" cy="3161699"/>
          </a:xfrm>
          <a:prstGeom prst="rect">
            <a:avLst/>
          </a:prstGeom>
        </p:spPr>
        <p:txBody>
          <a:bodyPr wrap="square" lIns="0" tIns="0" rIns="0" bIns="0" rtlCol="0" anchor="t">
            <a:spAutoFit/>
          </a:bodyPr>
          <a:lstStyle/>
          <a:p>
            <a:pPr algn="ctr">
              <a:lnSpc>
                <a:spcPts val="3149"/>
              </a:lnSpc>
            </a:pPr>
            <a:r>
              <a:rPr lang="en-US" sz="2099" dirty="0">
                <a:solidFill>
                  <a:srgbClr val="0070C0"/>
                </a:solidFill>
                <a:latin typeface="Poppins Medium"/>
              </a:rPr>
              <a:t>Women are less active than men</a:t>
            </a:r>
          </a:p>
          <a:p>
            <a:pPr algn="ctr">
              <a:lnSpc>
                <a:spcPts val="3149"/>
              </a:lnSpc>
            </a:pPr>
            <a:endParaRPr lang="en-US" sz="2099" dirty="0">
              <a:solidFill>
                <a:srgbClr val="0070C0"/>
              </a:solidFill>
              <a:latin typeface="Poppins Medium"/>
            </a:endParaRPr>
          </a:p>
          <a:p>
            <a:pPr algn="ctr">
              <a:lnSpc>
                <a:spcPts val="3149"/>
              </a:lnSpc>
            </a:pPr>
            <a:r>
              <a:rPr lang="en-US" sz="2099" dirty="0">
                <a:solidFill>
                  <a:srgbClr val="0070C0"/>
                </a:solidFill>
                <a:latin typeface="Poppins Medium"/>
              </a:rPr>
              <a:t>In France in 2021 only 41% of GP‘s had used prescription of adapted physical activity with their patients with chronic conditions.</a:t>
            </a:r>
          </a:p>
          <a:p>
            <a:pPr algn="ctr">
              <a:lnSpc>
                <a:spcPts val="3149"/>
              </a:lnSpc>
            </a:pPr>
            <a:endParaRPr lang="en-US" sz="2099" dirty="0">
              <a:solidFill>
                <a:srgbClr val="0070C0"/>
              </a:solidFill>
              <a:latin typeface="Poppins Medium"/>
            </a:endParaRPr>
          </a:p>
          <a:p>
            <a:pPr algn="ctr">
              <a:lnSpc>
                <a:spcPts val="3149"/>
              </a:lnSpc>
            </a:pPr>
            <a:r>
              <a:rPr lang="en-US" sz="2099" dirty="0">
                <a:solidFill>
                  <a:srgbClr val="0070C0"/>
                </a:solidFill>
                <a:latin typeface="Poppins Medium"/>
              </a:rPr>
              <a:t>Only 51% of boys and 33% of girls aged 6-17 met the WHO recommendations for physical activity in 2015.</a:t>
            </a:r>
          </a:p>
          <a:p>
            <a:pPr algn="ctr">
              <a:lnSpc>
                <a:spcPts val="3149"/>
              </a:lnSpc>
            </a:pPr>
            <a:endParaRPr lang="en-US" sz="2099" dirty="0">
              <a:solidFill>
                <a:srgbClr val="0076BB"/>
              </a:solidFill>
              <a:latin typeface="Poppins Medium"/>
            </a:endParaRPr>
          </a:p>
        </p:txBody>
      </p:sp>
      <p:pic>
        <p:nvPicPr>
          <p:cNvPr id="12" name="Picture 11">
            <a:extLst>
              <a:ext uri="{FF2B5EF4-FFF2-40B4-BE49-F238E27FC236}">
                <a16:creationId xmlns:a16="http://schemas.microsoft.com/office/drawing/2014/main" id="{5AFBB9BE-2A75-982F-F8D8-2CB81C7454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8288000" cy="1775174"/>
          </a:xfrm>
          <a:prstGeom prst="rect">
            <a:avLst/>
          </a:prstGeom>
        </p:spPr>
      </p:pic>
      <p:sp>
        <p:nvSpPr>
          <p:cNvPr id="13" name="TextBox 11">
            <a:extLst>
              <a:ext uri="{FF2B5EF4-FFF2-40B4-BE49-F238E27FC236}">
                <a16:creationId xmlns:a16="http://schemas.microsoft.com/office/drawing/2014/main" id="{697A291A-FDF3-58CA-54C4-31B56F21081A}"/>
              </a:ext>
            </a:extLst>
          </p:cNvPr>
          <p:cNvSpPr txBox="1"/>
          <p:nvPr/>
        </p:nvSpPr>
        <p:spPr>
          <a:xfrm>
            <a:off x="990600" y="8758322"/>
            <a:ext cx="15582901" cy="1307922"/>
          </a:xfrm>
          <a:prstGeom prst="rect">
            <a:avLst/>
          </a:prstGeom>
        </p:spPr>
        <p:txBody>
          <a:bodyPr wrap="square" lIns="0" tIns="0" rIns="0" bIns="0" rtlCol="0" anchor="t">
            <a:spAutoFit/>
          </a:bodyPr>
          <a:lstStyle/>
          <a:p>
            <a:pPr algn="l"/>
            <a:r>
              <a:rPr lang="en-US" sz="1600" dirty="0" err="1">
                <a:solidFill>
                  <a:srgbClr val="0070C0"/>
                </a:solidFill>
                <a:latin typeface="Poppins" pitchFamily="2" charset="77"/>
                <a:cs typeface="Poppins" pitchFamily="2" charset="77"/>
              </a:rPr>
              <a:t>Guthold</a:t>
            </a:r>
            <a:r>
              <a:rPr lang="en-US" sz="1600" dirty="0">
                <a:solidFill>
                  <a:srgbClr val="0070C0"/>
                </a:solidFill>
                <a:latin typeface="Poppins" pitchFamily="2" charset="77"/>
                <a:cs typeface="Poppins" pitchFamily="2" charset="77"/>
              </a:rPr>
              <a:t> et al., </a:t>
            </a:r>
            <a:r>
              <a:rPr lang="en-GB" sz="1600" b="0" i="0" u="none" strike="noStrike" dirty="0">
                <a:solidFill>
                  <a:srgbClr val="0070C0"/>
                </a:solidFill>
                <a:effectLst/>
                <a:latin typeface="Poppins" pitchFamily="2" charset="77"/>
                <a:cs typeface="Poppins" pitchFamily="2" charset="77"/>
              </a:rPr>
              <a:t>Lancet Glob Health 2018 Oct;6(10):e1077-e1086. </a:t>
            </a:r>
            <a:r>
              <a:rPr lang="en-GB" sz="1600" b="0" i="0" u="none" strike="noStrike" dirty="0" err="1">
                <a:solidFill>
                  <a:srgbClr val="0070C0"/>
                </a:solidFill>
                <a:effectLst/>
                <a:latin typeface="Poppins" pitchFamily="2" charset="77"/>
                <a:cs typeface="Poppins" pitchFamily="2" charset="77"/>
              </a:rPr>
              <a:t>doi</a:t>
            </a:r>
            <a:r>
              <a:rPr lang="en-GB" sz="1600" b="0" i="0" u="none" strike="noStrike" dirty="0">
                <a:solidFill>
                  <a:srgbClr val="0070C0"/>
                </a:solidFill>
                <a:effectLst/>
                <a:latin typeface="Poppins" pitchFamily="2" charset="77"/>
                <a:cs typeface="Poppins" pitchFamily="2" charset="77"/>
              </a:rPr>
              <a:t>: 10.1016/S2214-109X(18)30357-7.</a:t>
            </a:r>
          </a:p>
          <a:p>
            <a:pPr algn="l"/>
            <a:r>
              <a:rPr lang="en-US" sz="1600" dirty="0">
                <a:solidFill>
                  <a:srgbClr val="0070C0"/>
                </a:solidFill>
                <a:latin typeface="Poppins" pitchFamily="2" charset="77"/>
                <a:cs typeface="Poppins" pitchFamily="2" charset="77"/>
              </a:rPr>
              <a:t>Owen, Healy, Matthews et al., </a:t>
            </a:r>
            <a:r>
              <a:rPr lang="en-GB" sz="1600" b="0" i="0" u="none" strike="noStrike" dirty="0" err="1">
                <a:solidFill>
                  <a:srgbClr val="0070C0"/>
                </a:solidFill>
                <a:effectLst/>
                <a:latin typeface="Poppins" pitchFamily="2" charset="77"/>
                <a:cs typeface="Poppins" pitchFamily="2" charset="77"/>
              </a:rPr>
              <a:t>Exerc</a:t>
            </a:r>
            <a:r>
              <a:rPr lang="en-GB" sz="1600" b="0" i="0" u="none" strike="noStrike" dirty="0">
                <a:solidFill>
                  <a:srgbClr val="0070C0"/>
                </a:solidFill>
                <a:effectLst/>
                <a:latin typeface="Poppins" pitchFamily="2" charset="77"/>
                <a:cs typeface="Poppins" pitchFamily="2" charset="77"/>
              </a:rPr>
              <a:t> Sport Sci Rev. 2010 Jul;38(3):105-13. </a:t>
            </a:r>
            <a:r>
              <a:rPr lang="en-GB" sz="1600" b="0" i="0" u="none" strike="noStrike" dirty="0" err="1">
                <a:solidFill>
                  <a:srgbClr val="0070C0"/>
                </a:solidFill>
                <a:effectLst/>
                <a:latin typeface="Poppins" pitchFamily="2" charset="77"/>
                <a:cs typeface="Poppins" pitchFamily="2" charset="77"/>
              </a:rPr>
              <a:t>doi</a:t>
            </a:r>
            <a:r>
              <a:rPr lang="en-GB" sz="1600" b="0" i="0" u="none" strike="noStrike" dirty="0">
                <a:solidFill>
                  <a:srgbClr val="0070C0"/>
                </a:solidFill>
                <a:effectLst/>
                <a:latin typeface="Poppins" pitchFamily="2" charset="77"/>
                <a:cs typeface="Poppins" pitchFamily="2" charset="77"/>
              </a:rPr>
              <a:t>: 10.1097/JES.0b013e3181e373a2.</a:t>
            </a:r>
          </a:p>
          <a:p>
            <a:r>
              <a:rPr lang="en-US" sz="1600" dirty="0" err="1">
                <a:solidFill>
                  <a:srgbClr val="0070C0"/>
                </a:solidFill>
                <a:latin typeface="Poppins" pitchFamily="2" charset="77"/>
                <a:cs typeface="Poppins" pitchFamily="2" charset="77"/>
              </a:rPr>
              <a:t>Ancellin</a:t>
            </a:r>
            <a:r>
              <a:rPr lang="en-US" sz="1600" dirty="0">
                <a:solidFill>
                  <a:srgbClr val="0070C0"/>
                </a:solidFill>
                <a:latin typeface="Poppins" pitchFamily="2" charset="77"/>
                <a:cs typeface="Poppins" pitchFamily="2" charset="77"/>
              </a:rPr>
              <a:t>, 2022, </a:t>
            </a:r>
            <a:r>
              <a:rPr lang="en-US" sz="1600" dirty="0" err="1">
                <a:solidFill>
                  <a:srgbClr val="0070C0"/>
                </a:solidFill>
                <a:latin typeface="Poppins" pitchFamily="2" charset="77"/>
                <a:cs typeface="Poppins" pitchFamily="2" charset="77"/>
              </a:rPr>
              <a:t>Santé</a:t>
            </a:r>
            <a:r>
              <a:rPr lang="en-US" sz="1600" dirty="0">
                <a:solidFill>
                  <a:srgbClr val="0070C0"/>
                </a:solidFill>
                <a:latin typeface="Poppins" pitchFamily="2" charset="77"/>
                <a:cs typeface="Poppins" pitchFamily="2" charset="77"/>
              </a:rPr>
              <a:t> </a:t>
            </a:r>
            <a:r>
              <a:rPr lang="en-US" sz="1600" dirty="0" err="1">
                <a:solidFill>
                  <a:srgbClr val="0070C0"/>
                </a:solidFill>
                <a:latin typeface="Poppins" pitchFamily="2" charset="77"/>
                <a:cs typeface="Poppins" pitchFamily="2" charset="77"/>
              </a:rPr>
              <a:t>Publique</a:t>
            </a:r>
            <a:r>
              <a:rPr lang="en-US" sz="1600" dirty="0">
                <a:solidFill>
                  <a:srgbClr val="0070C0"/>
                </a:solidFill>
                <a:latin typeface="Poppins" pitchFamily="2" charset="77"/>
                <a:cs typeface="Poppins" pitchFamily="2" charset="77"/>
              </a:rPr>
              <a:t> France</a:t>
            </a:r>
          </a:p>
          <a:p>
            <a:r>
              <a:rPr lang="en-US" sz="1600" dirty="0" err="1">
                <a:solidFill>
                  <a:srgbClr val="0070C0"/>
                </a:solidFill>
                <a:latin typeface="Poppins" pitchFamily="2" charset="77"/>
                <a:cs typeface="Poppins" pitchFamily="2" charset="77"/>
              </a:rPr>
              <a:t>L‘Assurance</a:t>
            </a:r>
            <a:r>
              <a:rPr lang="en-US" sz="1600" dirty="0">
                <a:solidFill>
                  <a:srgbClr val="0070C0"/>
                </a:solidFill>
                <a:latin typeface="Poppins" pitchFamily="2" charset="77"/>
                <a:cs typeface="Poppins" pitchFamily="2" charset="77"/>
              </a:rPr>
              <a:t> </a:t>
            </a:r>
            <a:r>
              <a:rPr lang="en-US" sz="1600" dirty="0" err="1">
                <a:solidFill>
                  <a:srgbClr val="0070C0"/>
                </a:solidFill>
                <a:latin typeface="Poppins" pitchFamily="2" charset="77"/>
                <a:cs typeface="Poppins" pitchFamily="2" charset="77"/>
              </a:rPr>
              <a:t>Maladie</a:t>
            </a:r>
            <a:r>
              <a:rPr lang="en-US" sz="1600" dirty="0">
                <a:solidFill>
                  <a:srgbClr val="0070C0"/>
                </a:solidFill>
                <a:latin typeface="Poppins" pitchFamily="2" charset="77"/>
                <a:cs typeface="Poppins" pitchFamily="2" charset="77"/>
              </a:rPr>
              <a:t>, 2023.</a:t>
            </a:r>
            <a:endParaRPr lang="en-GB" sz="2400" b="0" i="0" u="none" strike="noStrike" dirty="0">
              <a:solidFill>
                <a:srgbClr val="0070C0"/>
              </a:solidFill>
              <a:effectLst/>
              <a:latin typeface="BlinkMacSystemFont"/>
            </a:endParaRPr>
          </a:p>
          <a:p>
            <a:pPr algn="l"/>
            <a:endParaRPr lang="en-US" sz="2099" dirty="0">
              <a:solidFill>
                <a:srgbClr val="0076BB"/>
              </a:solidFill>
              <a:latin typeface="Poppi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517355" y="3636049"/>
            <a:ext cx="4960106" cy="4960106"/>
            <a:chOff x="0" y="0"/>
            <a:chExt cx="6350000" cy="6350000"/>
          </a:xfrm>
        </p:grpSpPr>
        <p:sp>
          <p:nvSpPr>
            <p:cNvPr id="3" name="Freeform 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solidFill>
              <a:srgbClr val="0076BB"/>
            </a:solidFill>
            <a:ln w="12700">
              <a:solidFill>
                <a:srgbClr val="000000"/>
              </a:solidFill>
            </a:ln>
          </p:spPr>
          <p:txBody>
            <a:bodyPr/>
            <a:lstStyle/>
            <a:p>
              <a:endParaRPr lang="hu-HU"/>
            </a:p>
          </p:txBody>
        </p:sp>
      </p:grpSp>
      <p:sp>
        <p:nvSpPr>
          <p:cNvPr id="4" name="TextBox 4"/>
          <p:cNvSpPr txBox="1"/>
          <p:nvPr/>
        </p:nvSpPr>
        <p:spPr>
          <a:xfrm>
            <a:off x="2810980" y="2232284"/>
            <a:ext cx="12666040" cy="641201"/>
          </a:xfrm>
          <a:prstGeom prst="rect">
            <a:avLst/>
          </a:prstGeom>
        </p:spPr>
        <p:txBody>
          <a:bodyPr lIns="0" tIns="0" rIns="0" bIns="0" rtlCol="0" anchor="t">
            <a:spAutoFit/>
          </a:bodyPr>
          <a:lstStyle/>
          <a:p>
            <a:pPr marL="0" lvl="0" indent="0" algn="ctr">
              <a:lnSpc>
                <a:spcPts val="5040"/>
              </a:lnSpc>
              <a:spcBef>
                <a:spcPct val="0"/>
              </a:spcBef>
            </a:pPr>
            <a:r>
              <a:rPr lang="en-US" sz="4400" dirty="0">
                <a:solidFill>
                  <a:srgbClr val="0076BB"/>
                </a:solidFill>
                <a:latin typeface="Impact" panose="020B0806030902050204" pitchFamily="34" charset="0"/>
              </a:rPr>
              <a:t>Definitions</a:t>
            </a:r>
          </a:p>
        </p:txBody>
      </p:sp>
      <p:grpSp>
        <p:nvGrpSpPr>
          <p:cNvPr id="5" name="Group 5"/>
          <p:cNvGrpSpPr>
            <a:grpSpLocks noChangeAspect="1"/>
          </p:cNvGrpSpPr>
          <p:nvPr/>
        </p:nvGrpSpPr>
        <p:grpSpPr>
          <a:xfrm>
            <a:off x="7029784" y="3632459"/>
            <a:ext cx="4963696" cy="4963696"/>
            <a:chOff x="0" y="0"/>
            <a:chExt cx="6350000" cy="6350000"/>
          </a:xfrm>
        </p:grpSpPr>
        <p:sp>
          <p:nvSpPr>
            <p:cNvPr id="6" name="Freeform 6"/>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solidFill>
              <a:srgbClr val="0076BB"/>
            </a:solidFill>
            <a:ln w="12700">
              <a:solidFill>
                <a:srgbClr val="000000"/>
              </a:solidFill>
            </a:ln>
          </p:spPr>
          <p:txBody>
            <a:bodyPr/>
            <a:lstStyle/>
            <a:p>
              <a:endParaRPr lang="hu-HU"/>
            </a:p>
          </p:txBody>
        </p:sp>
      </p:grpSp>
      <p:grpSp>
        <p:nvGrpSpPr>
          <p:cNvPr id="7" name="Group 7"/>
          <p:cNvGrpSpPr/>
          <p:nvPr/>
        </p:nvGrpSpPr>
        <p:grpSpPr>
          <a:xfrm>
            <a:off x="7373332" y="4158893"/>
            <a:ext cx="4276600" cy="4240596"/>
            <a:chOff x="0" y="199504"/>
            <a:chExt cx="5702133" cy="5654128"/>
          </a:xfrm>
        </p:grpSpPr>
        <p:sp>
          <p:nvSpPr>
            <p:cNvPr id="8" name="TextBox 8"/>
            <p:cNvSpPr txBox="1"/>
            <p:nvPr/>
          </p:nvSpPr>
          <p:spPr>
            <a:xfrm>
              <a:off x="0" y="1080338"/>
              <a:ext cx="5702133" cy="4773294"/>
            </a:xfrm>
            <a:prstGeom prst="rect">
              <a:avLst/>
            </a:prstGeom>
          </p:spPr>
          <p:txBody>
            <a:bodyPr lIns="0" tIns="0" rIns="0" bIns="0" rtlCol="0" anchor="t">
              <a:spAutoFit/>
            </a:bodyPr>
            <a:lstStyle/>
            <a:p>
              <a:pPr algn="ctr">
                <a:lnSpc>
                  <a:spcPts val="1500"/>
                </a:lnSpc>
              </a:pPr>
              <a:endParaRPr dirty="0"/>
            </a:p>
            <a:p>
              <a:pPr algn="ctr">
                <a:lnSpc>
                  <a:spcPts val="3300"/>
                </a:lnSpc>
              </a:pPr>
              <a:r>
                <a:rPr lang="en-US" sz="2200" dirty="0">
                  <a:solidFill>
                    <a:srgbClr val="FFFFFF"/>
                  </a:solidFill>
                  <a:latin typeface="Poppins Light"/>
                </a:rPr>
                <a:t>An absence of health-enhancing physical activity</a:t>
              </a:r>
            </a:p>
            <a:p>
              <a:pPr algn="ctr">
                <a:lnSpc>
                  <a:spcPts val="2700"/>
                </a:lnSpc>
              </a:pPr>
              <a:r>
                <a:rPr lang="en-US" sz="1800" dirty="0">
                  <a:solidFill>
                    <a:srgbClr val="FFFFFF"/>
                  </a:solidFill>
                  <a:latin typeface="Poppins Light"/>
                </a:rPr>
                <a:t>(HSE 2012)</a:t>
              </a:r>
            </a:p>
            <a:p>
              <a:pPr algn="ctr">
                <a:lnSpc>
                  <a:spcPts val="1800"/>
                </a:lnSpc>
              </a:pPr>
              <a:endParaRPr lang="en-US" sz="1800" dirty="0">
                <a:solidFill>
                  <a:srgbClr val="FFFFFF"/>
                </a:solidFill>
                <a:latin typeface="Poppins Light"/>
              </a:endParaRPr>
            </a:p>
            <a:p>
              <a:pPr algn="ctr">
                <a:lnSpc>
                  <a:spcPts val="3300"/>
                </a:lnSpc>
              </a:pPr>
              <a:r>
                <a:rPr lang="en-US" sz="2200" dirty="0">
                  <a:solidFill>
                    <a:srgbClr val="FFFFFF"/>
                  </a:solidFill>
                  <a:latin typeface="Poppins Light"/>
                </a:rPr>
                <a:t>An insufficient physical activity level to meet present physical activity recommendations</a:t>
              </a:r>
            </a:p>
            <a:p>
              <a:pPr algn="ctr">
                <a:lnSpc>
                  <a:spcPts val="2700"/>
                </a:lnSpc>
              </a:pPr>
              <a:r>
                <a:rPr lang="en-US" sz="1800" dirty="0">
                  <a:solidFill>
                    <a:srgbClr val="FFFFFF"/>
                  </a:solidFill>
                  <a:latin typeface="Poppins Light"/>
                </a:rPr>
                <a:t>(SBRN 2017)</a:t>
              </a:r>
            </a:p>
            <a:p>
              <a:pPr marL="0" lvl="0" indent="0" algn="ctr">
                <a:lnSpc>
                  <a:spcPts val="3300"/>
                </a:lnSpc>
                <a:spcBef>
                  <a:spcPct val="0"/>
                </a:spcBef>
              </a:pPr>
              <a:endParaRPr lang="en-US" sz="1800" dirty="0">
                <a:solidFill>
                  <a:srgbClr val="FFFFFF"/>
                </a:solidFill>
                <a:latin typeface="Poppins Light"/>
              </a:endParaRPr>
            </a:p>
          </p:txBody>
        </p:sp>
        <p:sp>
          <p:nvSpPr>
            <p:cNvPr id="9" name="TextBox 9"/>
            <p:cNvSpPr txBox="1"/>
            <p:nvPr/>
          </p:nvSpPr>
          <p:spPr>
            <a:xfrm>
              <a:off x="0" y="199504"/>
              <a:ext cx="5702133" cy="581356"/>
            </a:xfrm>
            <a:prstGeom prst="rect">
              <a:avLst/>
            </a:prstGeom>
          </p:spPr>
          <p:txBody>
            <a:bodyPr lIns="0" tIns="0" rIns="0" bIns="0" rtlCol="0" anchor="t">
              <a:spAutoFit/>
            </a:bodyPr>
            <a:lstStyle/>
            <a:p>
              <a:pPr marL="0" lvl="0" indent="0" algn="ctr">
                <a:lnSpc>
                  <a:spcPts val="3380"/>
                </a:lnSpc>
                <a:spcBef>
                  <a:spcPct val="0"/>
                </a:spcBef>
              </a:pPr>
              <a:r>
                <a:rPr lang="en-US" sz="2600" b="1" dirty="0">
                  <a:solidFill>
                    <a:srgbClr val="FFFFFF"/>
                  </a:solidFill>
                  <a:latin typeface="Poppins" pitchFamily="2" charset="77"/>
                  <a:cs typeface="Poppins" pitchFamily="2" charset="77"/>
                </a:rPr>
                <a:t>Physical </a:t>
              </a:r>
              <a:r>
                <a:rPr lang="en-US" sz="2600" b="1" u="none" dirty="0">
                  <a:solidFill>
                    <a:srgbClr val="FFFFFF"/>
                  </a:solidFill>
                  <a:latin typeface="Poppins" pitchFamily="2" charset="77"/>
                  <a:cs typeface="Poppins" pitchFamily="2" charset="77"/>
                </a:rPr>
                <a:t>Inactivity</a:t>
              </a:r>
            </a:p>
          </p:txBody>
        </p:sp>
      </p:grpSp>
      <p:grpSp>
        <p:nvGrpSpPr>
          <p:cNvPr id="10" name="Group 10"/>
          <p:cNvGrpSpPr>
            <a:grpSpLocks noChangeAspect="1"/>
          </p:cNvGrpSpPr>
          <p:nvPr/>
        </p:nvGrpSpPr>
        <p:grpSpPr>
          <a:xfrm>
            <a:off x="1544944" y="3636049"/>
            <a:ext cx="4960106" cy="4960106"/>
            <a:chOff x="0" y="0"/>
            <a:chExt cx="6350000" cy="6350000"/>
          </a:xfrm>
        </p:grpSpPr>
        <p:sp>
          <p:nvSpPr>
            <p:cNvPr id="11" name="Freeform 11"/>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solidFill>
              <a:srgbClr val="0076BB"/>
            </a:solidFill>
            <a:ln w="12700">
              <a:solidFill>
                <a:srgbClr val="000000"/>
              </a:solidFill>
            </a:ln>
          </p:spPr>
          <p:txBody>
            <a:bodyPr/>
            <a:lstStyle/>
            <a:p>
              <a:endParaRPr lang="hu-HU"/>
            </a:p>
          </p:txBody>
        </p:sp>
      </p:grpSp>
      <p:grpSp>
        <p:nvGrpSpPr>
          <p:cNvPr id="12" name="Group 12"/>
          <p:cNvGrpSpPr/>
          <p:nvPr/>
        </p:nvGrpSpPr>
        <p:grpSpPr>
          <a:xfrm>
            <a:off x="1979312" y="4186521"/>
            <a:ext cx="4091370" cy="2832406"/>
            <a:chOff x="0" y="-28575"/>
            <a:chExt cx="5455160" cy="3776542"/>
          </a:xfrm>
        </p:grpSpPr>
        <p:sp>
          <p:nvSpPr>
            <p:cNvPr id="13" name="TextBox 13"/>
            <p:cNvSpPr txBox="1"/>
            <p:nvPr/>
          </p:nvSpPr>
          <p:spPr>
            <a:xfrm>
              <a:off x="0" y="844113"/>
              <a:ext cx="5455160" cy="2903854"/>
            </a:xfrm>
            <a:prstGeom prst="rect">
              <a:avLst/>
            </a:prstGeom>
          </p:spPr>
          <p:txBody>
            <a:bodyPr lIns="0" tIns="0" rIns="0" bIns="0" rtlCol="0" anchor="t">
              <a:spAutoFit/>
            </a:bodyPr>
            <a:lstStyle/>
            <a:p>
              <a:pPr algn="ctr">
                <a:lnSpc>
                  <a:spcPts val="1500"/>
                </a:lnSpc>
              </a:pPr>
              <a:endParaRPr dirty="0"/>
            </a:p>
            <a:p>
              <a:pPr algn="ctr">
                <a:lnSpc>
                  <a:spcPts val="3300"/>
                </a:lnSpc>
              </a:pPr>
              <a:r>
                <a:rPr lang="en-US" sz="2200" dirty="0">
                  <a:solidFill>
                    <a:srgbClr val="FFFFFF"/>
                  </a:solidFill>
                  <a:latin typeface="Poppins Light"/>
                </a:rPr>
                <a:t>Any bodily movement produced by skeletal muscles that requires energy expenditure</a:t>
              </a:r>
            </a:p>
            <a:p>
              <a:pPr marL="0" lvl="0" indent="0" algn="ctr">
                <a:lnSpc>
                  <a:spcPts val="2700"/>
                </a:lnSpc>
                <a:spcBef>
                  <a:spcPct val="0"/>
                </a:spcBef>
              </a:pPr>
              <a:r>
                <a:rPr lang="en-US" sz="1800" dirty="0">
                  <a:solidFill>
                    <a:srgbClr val="FFFFFF"/>
                  </a:solidFill>
                  <a:latin typeface="Poppins Light"/>
                </a:rPr>
                <a:t>(WHO)</a:t>
              </a:r>
            </a:p>
          </p:txBody>
        </p:sp>
        <p:sp>
          <p:nvSpPr>
            <p:cNvPr id="14" name="TextBox 14"/>
            <p:cNvSpPr txBox="1"/>
            <p:nvPr/>
          </p:nvSpPr>
          <p:spPr>
            <a:xfrm>
              <a:off x="0" y="-28575"/>
              <a:ext cx="5455160" cy="569301"/>
            </a:xfrm>
            <a:prstGeom prst="rect">
              <a:avLst/>
            </a:prstGeom>
          </p:spPr>
          <p:txBody>
            <a:bodyPr lIns="0" tIns="0" rIns="0" bIns="0" rtlCol="0" anchor="t">
              <a:spAutoFit/>
            </a:bodyPr>
            <a:lstStyle/>
            <a:p>
              <a:pPr marL="0" lvl="0" indent="0" algn="ctr">
                <a:lnSpc>
                  <a:spcPts val="3380"/>
                </a:lnSpc>
                <a:spcBef>
                  <a:spcPct val="0"/>
                </a:spcBef>
              </a:pPr>
              <a:r>
                <a:rPr lang="en-US" sz="2600" b="1" dirty="0">
                  <a:solidFill>
                    <a:srgbClr val="FFFFFF"/>
                  </a:solidFill>
                  <a:latin typeface="Poppins" pitchFamily="2" charset="77"/>
                  <a:cs typeface="Poppins" pitchFamily="2" charset="77"/>
                </a:rPr>
                <a:t>Physical Activity</a:t>
              </a:r>
            </a:p>
          </p:txBody>
        </p:sp>
      </p:grpSp>
      <p:grpSp>
        <p:nvGrpSpPr>
          <p:cNvPr id="15" name="Group 15"/>
          <p:cNvGrpSpPr/>
          <p:nvPr/>
        </p:nvGrpSpPr>
        <p:grpSpPr>
          <a:xfrm>
            <a:off x="12923421" y="4157876"/>
            <a:ext cx="4123454" cy="3656760"/>
            <a:chOff x="-42779" y="198148"/>
            <a:chExt cx="5497939" cy="4875680"/>
          </a:xfrm>
        </p:grpSpPr>
        <p:sp>
          <p:nvSpPr>
            <p:cNvPr id="16" name="TextBox 16"/>
            <p:cNvSpPr txBox="1"/>
            <p:nvPr/>
          </p:nvSpPr>
          <p:spPr>
            <a:xfrm>
              <a:off x="0" y="1052374"/>
              <a:ext cx="5455160" cy="4021454"/>
            </a:xfrm>
            <a:prstGeom prst="rect">
              <a:avLst/>
            </a:prstGeom>
          </p:spPr>
          <p:txBody>
            <a:bodyPr lIns="0" tIns="0" rIns="0" bIns="0" rtlCol="0" anchor="t">
              <a:spAutoFit/>
            </a:bodyPr>
            <a:lstStyle/>
            <a:p>
              <a:pPr algn="ctr">
                <a:lnSpc>
                  <a:spcPts val="1500"/>
                </a:lnSpc>
              </a:pPr>
              <a:endParaRPr dirty="0"/>
            </a:p>
            <a:p>
              <a:pPr algn="ctr">
                <a:lnSpc>
                  <a:spcPts val="3300"/>
                </a:lnSpc>
              </a:pPr>
              <a:r>
                <a:rPr lang="en-US" sz="2200" dirty="0">
                  <a:solidFill>
                    <a:srgbClr val="FFFFFF"/>
                  </a:solidFill>
                  <a:latin typeface="Poppins Light"/>
                </a:rPr>
                <a:t>Any waking behavior characterized by an energy expenditure ≤1.5 metabolic equivalents (METs), while in a sitting, reclining or lying posture</a:t>
              </a:r>
            </a:p>
            <a:p>
              <a:pPr marL="0" lvl="0" indent="0" algn="ctr">
                <a:lnSpc>
                  <a:spcPts val="2700"/>
                </a:lnSpc>
                <a:spcBef>
                  <a:spcPct val="0"/>
                </a:spcBef>
              </a:pPr>
              <a:r>
                <a:rPr lang="en-US" sz="1800" dirty="0">
                  <a:solidFill>
                    <a:srgbClr val="FFFFFF"/>
                  </a:solidFill>
                  <a:latin typeface="Poppins Light"/>
                </a:rPr>
                <a:t>(SBRN 2017)</a:t>
              </a:r>
            </a:p>
          </p:txBody>
        </p:sp>
        <p:sp>
          <p:nvSpPr>
            <p:cNvPr id="17" name="TextBox 17"/>
            <p:cNvSpPr txBox="1"/>
            <p:nvPr/>
          </p:nvSpPr>
          <p:spPr>
            <a:xfrm>
              <a:off x="-42779" y="198148"/>
              <a:ext cx="5455160" cy="581356"/>
            </a:xfrm>
            <a:prstGeom prst="rect">
              <a:avLst/>
            </a:prstGeom>
          </p:spPr>
          <p:txBody>
            <a:bodyPr lIns="0" tIns="0" rIns="0" bIns="0" rtlCol="0" anchor="t">
              <a:spAutoFit/>
            </a:bodyPr>
            <a:lstStyle/>
            <a:p>
              <a:pPr marL="0" lvl="0" indent="0" algn="ctr">
                <a:lnSpc>
                  <a:spcPts val="3380"/>
                </a:lnSpc>
                <a:spcBef>
                  <a:spcPct val="0"/>
                </a:spcBef>
              </a:pPr>
              <a:r>
                <a:rPr lang="en-US" sz="2600" b="1" dirty="0">
                  <a:solidFill>
                    <a:srgbClr val="FFFFFF"/>
                  </a:solidFill>
                  <a:latin typeface="Poppins" pitchFamily="2" charset="77"/>
                  <a:cs typeface="Poppins" pitchFamily="2" charset="77"/>
                </a:rPr>
                <a:t>Sedentary </a:t>
              </a:r>
              <a:r>
                <a:rPr lang="en-US" sz="2600" b="1" dirty="0" err="1">
                  <a:solidFill>
                    <a:srgbClr val="FFFFFF"/>
                  </a:solidFill>
                  <a:latin typeface="Poppins" pitchFamily="2" charset="77"/>
                  <a:cs typeface="Poppins" pitchFamily="2" charset="77"/>
                </a:rPr>
                <a:t>Behaviour</a:t>
              </a:r>
              <a:endParaRPr lang="en-US" sz="2600" b="1" dirty="0">
                <a:solidFill>
                  <a:srgbClr val="FFFFFF"/>
                </a:solidFill>
                <a:latin typeface="Poppins" pitchFamily="2" charset="77"/>
                <a:cs typeface="Poppins" pitchFamily="2" charset="77"/>
              </a:endParaRPr>
            </a:p>
          </p:txBody>
        </p:sp>
      </p:grpSp>
      <p:sp>
        <p:nvSpPr>
          <p:cNvPr id="18" name="Freeform 18"/>
          <p:cNvSpPr/>
          <p:nvPr/>
        </p:nvSpPr>
        <p:spPr>
          <a:xfrm rot="-5400000">
            <a:off x="10950155" y="8992816"/>
            <a:ext cx="3650073" cy="3650073"/>
          </a:xfrm>
          <a:custGeom>
            <a:avLst/>
            <a:gdLst/>
            <a:ahLst/>
            <a:cxnLst/>
            <a:rect l="l" t="t" r="r" b="b"/>
            <a:pathLst>
              <a:path w="3650073" h="3650073">
                <a:moveTo>
                  <a:pt x="0" y="0"/>
                </a:moveTo>
                <a:lnTo>
                  <a:pt x="3650073" y="0"/>
                </a:lnTo>
                <a:lnTo>
                  <a:pt x="3650073" y="3650073"/>
                </a:lnTo>
                <a:lnTo>
                  <a:pt x="0" y="365007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19" name="Freeform 19"/>
          <p:cNvSpPr/>
          <p:nvPr/>
        </p:nvSpPr>
        <p:spPr>
          <a:xfrm rot="-5400000">
            <a:off x="-2303062" y="2279909"/>
            <a:ext cx="3650073" cy="3650073"/>
          </a:xfrm>
          <a:custGeom>
            <a:avLst/>
            <a:gdLst/>
            <a:ahLst/>
            <a:cxnLst/>
            <a:rect l="l" t="t" r="r" b="b"/>
            <a:pathLst>
              <a:path w="3650073" h="3650073">
                <a:moveTo>
                  <a:pt x="0" y="0"/>
                </a:moveTo>
                <a:lnTo>
                  <a:pt x="3650073" y="0"/>
                </a:lnTo>
                <a:lnTo>
                  <a:pt x="3650073" y="3650073"/>
                </a:lnTo>
                <a:lnTo>
                  <a:pt x="0" y="365007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pic>
        <p:nvPicPr>
          <p:cNvPr id="20" name="Picture 19">
            <a:extLst>
              <a:ext uri="{FF2B5EF4-FFF2-40B4-BE49-F238E27FC236}">
                <a16:creationId xmlns:a16="http://schemas.microsoft.com/office/drawing/2014/main" id="{AE4788E6-2BD1-22AF-F9BC-8911D6929C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8288000" cy="17751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696118" y="4533900"/>
            <a:ext cx="4281483" cy="4281483"/>
          </a:xfrm>
          <a:custGeom>
            <a:avLst/>
            <a:gdLst/>
            <a:ahLst/>
            <a:cxnLst/>
            <a:rect l="l" t="t" r="r" b="b"/>
            <a:pathLst>
              <a:path w="4281483" h="4281483">
                <a:moveTo>
                  <a:pt x="0" y="0"/>
                </a:moveTo>
                <a:lnTo>
                  <a:pt x="4281483" y="0"/>
                </a:lnTo>
                <a:lnTo>
                  <a:pt x="4281483" y="4281483"/>
                </a:lnTo>
                <a:lnTo>
                  <a:pt x="0" y="428148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grpSp>
        <p:nvGrpSpPr>
          <p:cNvPr id="3" name="Group 3"/>
          <p:cNvGrpSpPr/>
          <p:nvPr/>
        </p:nvGrpSpPr>
        <p:grpSpPr>
          <a:xfrm>
            <a:off x="1821324" y="3618711"/>
            <a:ext cx="591515" cy="563788"/>
            <a:chOff x="0" y="0"/>
            <a:chExt cx="812800" cy="774700"/>
          </a:xfrm>
        </p:grpSpPr>
        <p:sp>
          <p:nvSpPr>
            <p:cNvPr id="4" name="Freeform 4"/>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37335"/>
            </a:solidFill>
          </p:spPr>
          <p:txBody>
            <a:bodyPr/>
            <a:lstStyle/>
            <a:p>
              <a:endParaRPr lang="hu-HU"/>
            </a:p>
          </p:txBody>
        </p:sp>
        <p:sp>
          <p:nvSpPr>
            <p:cNvPr id="5" name="TextBox 5"/>
            <p:cNvSpPr txBox="1"/>
            <p:nvPr/>
          </p:nvSpPr>
          <p:spPr>
            <a:xfrm>
              <a:off x="228600" y="209550"/>
              <a:ext cx="355600" cy="400050"/>
            </a:xfrm>
            <a:prstGeom prst="rect">
              <a:avLst/>
            </a:prstGeom>
          </p:spPr>
          <p:txBody>
            <a:bodyPr lIns="50800" tIns="50800" rIns="50800" bIns="50800" rtlCol="0" anchor="ctr"/>
            <a:lstStyle/>
            <a:p>
              <a:pPr algn="ctr">
                <a:lnSpc>
                  <a:spcPts val="3150"/>
                </a:lnSpc>
              </a:pPr>
              <a:endParaRPr/>
            </a:p>
          </p:txBody>
        </p:sp>
      </p:grpSp>
      <p:sp>
        <p:nvSpPr>
          <p:cNvPr id="12" name="TextBox 12"/>
          <p:cNvSpPr txBox="1"/>
          <p:nvPr/>
        </p:nvSpPr>
        <p:spPr>
          <a:xfrm>
            <a:off x="2657183" y="2499657"/>
            <a:ext cx="12760946" cy="641201"/>
          </a:xfrm>
          <a:prstGeom prst="rect">
            <a:avLst/>
          </a:prstGeom>
        </p:spPr>
        <p:txBody>
          <a:bodyPr lIns="0" tIns="0" rIns="0" bIns="0" rtlCol="0" anchor="t">
            <a:spAutoFit/>
          </a:bodyPr>
          <a:lstStyle/>
          <a:p>
            <a:pPr marL="0" lvl="0" indent="0" algn="l">
              <a:lnSpc>
                <a:spcPts val="5040"/>
              </a:lnSpc>
              <a:spcBef>
                <a:spcPct val="0"/>
              </a:spcBef>
            </a:pPr>
            <a:r>
              <a:rPr lang="en-US" sz="4200" b="1" dirty="0">
                <a:solidFill>
                  <a:srgbClr val="0076BB"/>
                </a:solidFill>
                <a:latin typeface="Impact" panose="020B0806030902050204" pitchFamily="34" charset="0"/>
              </a:rPr>
              <a:t>Reduced Activity</a:t>
            </a:r>
          </a:p>
        </p:txBody>
      </p:sp>
      <p:grpSp>
        <p:nvGrpSpPr>
          <p:cNvPr id="13" name="Group 13"/>
          <p:cNvGrpSpPr/>
          <p:nvPr/>
        </p:nvGrpSpPr>
        <p:grpSpPr>
          <a:xfrm>
            <a:off x="9814106" y="8419293"/>
            <a:ext cx="5458082" cy="913089"/>
            <a:chOff x="0" y="0"/>
            <a:chExt cx="7277442" cy="1217452"/>
          </a:xfrm>
        </p:grpSpPr>
        <p:sp>
          <p:nvSpPr>
            <p:cNvPr id="14" name="TextBox 14"/>
            <p:cNvSpPr txBox="1"/>
            <p:nvPr/>
          </p:nvSpPr>
          <p:spPr>
            <a:xfrm>
              <a:off x="0" y="814862"/>
              <a:ext cx="7277442" cy="402590"/>
            </a:xfrm>
            <a:prstGeom prst="rect">
              <a:avLst/>
            </a:prstGeom>
          </p:spPr>
          <p:txBody>
            <a:bodyPr lIns="0" tIns="0" rIns="0" bIns="0" rtlCol="0" anchor="t">
              <a:spAutoFit/>
            </a:bodyPr>
            <a:lstStyle/>
            <a:p>
              <a:pPr>
                <a:lnSpc>
                  <a:spcPts val="2550"/>
                </a:lnSpc>
              </a:pPr>
              <a:endParaRPr/>
            </a:p>
          </p:txBody>
        </p:sp>
        <p:sp>
          <p:nvSpPr>
            <p:cNvPr id="15" name="TextBox 15"/>
            <p:cNvSpPr txBox="1"/>
            <p:nvPr/>
          </p:nvSpPr>
          <p:spPr>
            <a:xfrm>
              <a:off x="0" y="-19050"/>
              <a:ext cx="7277442" cy="393277"/>
            </a:xfrm>
            <a:prstGeom prst="rect">
              <a:avLst/>
            </a:prstGeom>
          </p:spPr>
          <p:txBody>
            <a:bodyPr lIns="0" tIns="0" rIns="0" bIns="0" rtlCol="0" anchor="t">
              <a:spAutoFit/>
            </a:bodyPr>
            <a:lstStyle/>
            <a:p>
              <a:pPr>
                <a:lnSpc>
                  <a:spcPts val="2469"/>
                </a:lnSpc>
              </a:pPr>
              <a:endParaRPr/>
            </a:p>
          </p:txBody>
        </p:sp>
      </p:grpSp>
      <p:sp>
        <p:nvSpPr>
          <p:cNvPr id="28" name="TextBox 28"/>
          <p:cNvSpPr txBox="1"/>
          <p:nvPr/>
        </p:nvSpPr>
        <p:spPr>
          <a:xfrm>
            <a:off x="2657183" y="3500469"/>
            <a:ext cx="11363617" cy="4203074"/>
          </a:xfrm>
          <a:prstGeom prst="rect">
            <a:avLst/>
          </a:prstGeom>
        </p:spPr>
        <p:txBody>
          <a:bodyPr wrap="square" lIns="0" tIns="0" rIns="0" bIns="0" rtlCol="0" anchor="t">
            <a:spAutoFit/>
          </a:bodyPr>
          <a:lstStyle/>
          <a:p>
            <a:pPr>
              <a:lnSpc>
                <a:spcPts val="3299"/>
              </a:lnSpc>
              <a:spcBef>
                <a:spcPct val="0"/>
              </a:spcBef>
            </a:pPr>
            <a:r>
              <a:rPr lang="en-US" sz="2400" dirty="0">
                <a:solidFill>
                  <a:srgbClr val="0070C0"/>
                </a:solidFill>
                <a:latin typeface="Poppins" pitchFamily="2" charset="77"/>
                <a:cs typeface="Poppins" pitchFamily="2" charset="77"/>
              </a:rPr>
              <a:t>Physiotherapists experienced in assessing, </a:t>
            </a:r>
            <a:r>
              <a:rPr lang="en-US" sz="2400" dirty="0" err="1">
                <a:solidFill>
                  <a:srgbClr val="0070C0"/>
                </a:solidFill>
                <a:latin typeface="Poppins" pitchFamily="2" charset="77"/>
                <a:cs typeface="Poppins" pitchFamily="2" charset="77"/>
              </a:rPr>
              <a:t>analysing</a:t>
            </a:r>
            <a:r>
              <a:rPr lang="en-US" sz="2400" dirty="0">
                <a:solidFill>
                  <a:srgbClr val="0070C0"/>
                </a:solidFill>
                <a:latin typeface="Poppins" pitchFamily="2" charset="77"/>
                <a:cs typeface="Poppins" pitchFamily="2" charset="77"/>
              </a:rPr>
              <a:t>, diagnosing and treating problems related to inactivity or movement dysfunction.</a:t>
            </a:r>
          </a:p>
          <a:p>
            <a:pPr>
              <a:lnSpc>
                <a:spcPts val="3299"/>
              </a:lnSpc>
              <a:spcBef>
                <a:spcPct val="0"/>
              </a:spcBef>
            </a:pPr>
            <a:endParaRPr lang="en-US" sz="2400" dirty="0">
              <a:solidFill>
                <a:srgbClr val="0070C0"/>
              </a:solidFill>
              <a:latin typeface="Poppins" pitchFamily="2" charset="77"/>
              <a:cs typeface="Poppins" pitchFamily="2" charset="77"/>
            </a:endParaRPr>
          </a:p>
          <a:p>
            <a:pPr>
              <a:lnSpc>
                <a:spcPts val="3299"/>
              </a:lnSpc>
              <a:spcBef>
                <a:spcPct val="0"/>
              </a:spcBef>
            </a:pPr>
            <a:r>
              <a:rPr lang="en-US" sz="2400" dirty="0">
                <a:solidFill>
                  <a:srgbClr val="0070C0"/>
                </a:solidFill>
                <a:latin typeface="Poppins" pitchFamily="2" charset="77"/>
                <a:cs typeface="Poppins" pitchFamily="2" charset="77"/>
              </a:rPr>
              <a:t>We see the effects of reduced physical activity on physical health such as loss of strength, muscle mass, aerobic fitness, flexibility and subsequent impact on joint range of motion, and how this impacts functional ability and mental health in a variety of clinical settings, daily.</a:t>
            </a:r>
          </a:p>
          <a:p>
            <a:pPr>
              <a:lnSpc>
                <a:spcPts val="3299"/>
              </a:lnSpc>
              <a:spcBef>
                <a:spcPct val="0"/>
              </a:spcBef>
            </a:pPr>
            <a:endParaRPr lang="en-US" sz="2000" b="1" dirty="0">
              <a:solidFill>
                <a:srgbClr val="0076BB"/>
              </a:solidFill>
              <a:latin typeface="Poppins" pitchFamily="2" charset="77"/>
              <a:cs typeface="Poppins" pitchFamily="2" charset="77"/>
            </a:endParaRPr>
          </a:p>
          <a:p>
            <a:pPr>
              <a:lnSpc>
                <a:spcPts val="3299"/>
              </a:lnSpc>
              <a:spcBef>
                <a:spcPct val="0"/>
              </a:spcBef>
            </a:pPr>
            <a:endParaRPr lang="en-US" sz="2000" b="1" dirty="0">
              <a:solidFill>
                <a:srgbClr val="0076BB"/>
              </a:solidFill>
              <a:latin typeface="Poppins" pitchFamily="2" charset="77"/>
              <a:cs typeface="Poppins" pitchFamily="2" charset="77"/>
            </a:endParaRPr>
          </a:p>
          <a:p>
            <a:pPr>
              <a:lnSpc>
                <a:spcPts val="3299"/>
              </a:lnSpc>
              <a:spcBef>
                <a:spcPct val="0"/>
              </a:spcBef>
            </a:pPr>
            <a:endParaRPr lang="en-US" sz="2000" b="1" dirty="0">
              <a:solidFill>
                <a:srgbClr val="0076BB"/>
              </a:solidFill>
              <a:latin typeface="Poppins" pitchFamily="2" charset="77"/>
              <a:cs typeface="Poppins" pitchFamily="2" charset="77"/>
            </a:endParaRPr>
          </a:p>
        </p:txBody>
      </p:sp>
      <p:pic>
        <p:nvPicPr>
          <p:cNvPr id="32" name="Picture 31">
            <a:extLst>
              <a:ext uri="{FF2B5EF4-FFF2-40B4-BE49-F238E27FC236}">
                <a16:creationId xmlns:a16="http://schemas.microsoft.com/office/drawing/2014/main" id="{7FDF6838-1981-F57F-BF22-D3BDC6159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8288000" cy="1775174"/>
          </a:xfrm>
          <a:prstGeom prst="rect">
            <a:avLst/>
          </a:prstGeom>
        </p:spPr>
      </p:pic>
      <p:sp>
        <p:nvSpPr>
          <p:cNvPr id="33" name="TextBox 28">
            <a:extLst>
              <a:ext uri="{FF2B5EF4-FFF2-40B4-BE49-F238E27FC236}">
                <a16:creationId xmlns:a16="http://schemas.microsoft.com/office/drawing/2014/main" id="{0C8C02C6-209E-483D-EE6C-D347474BBA4B}"/>
              </a:ext>
            </a:extLst>
          </p:cNvPr>
          <p:cNvSpPr txBox="1"/>
          <p:nvPr/>
        </p:nvSpPr>
        <p:spPr>
          <a:xfrm>
            <a:off x="2660061" y="3618711"/>
            <a:ext cx="14637339" cy="653384"/>
          </a:xfrm>
          <a:prstGeom prst="rect">
            <a:avLst/>
          </a:prstGeom>
        </p:spPr>
        <p:txBody>
          <a:bodyPr wrap="square" lIns="0" tIns="0" rIns="0" bIns="0" rtlCol="0" anchor="t">
            <a:spAutoFit/>
          </a:bodyPr>
          <a:lstStyle/>
          <a:p>
            <a:pPr>
              <a:lnSpc>
                <a:spcPts val="2500"/>
              </a:lnSpc>
            </a:pPr>
            <a:endParaRPr lang="en-US" sz="2400" spc="76" dirty="0">
              <a:solidFill>
                <a:srgbClr val="0076BB"/>
              </a:solidFill>
              <a:latin typeface="Poppins Medium"/>
            </a:endParaRPr>
          </a:p>
          <a:p>
            <a:pPr>
              <a:lnSpc>
                <a:spcPts val="2500"/>
              </a:lnSpc>
            </a:pPr>
            <a:endParaRPr lang="en-US" sz="2400" spc="76" dirty="0">
              <a:solidFill>
                <a:srgbClr val="0076BB"/>
              </a:solidFill>
              <a:latin typeface="Poppins Medium"/>
            </a:endParaRPr>
          </a:p>
        </p:txBody>
      </p:sp>
      <p:sp>
        <p:nvSpPr>
          <p:cNvPr id="6" name="Freeform 2">
            <a:extLst>
              <a:ext uri="{FF2B5EF4-FFF2-40B4-BE49-F238E27FC236}">
                <a16:creationId xmlns:a16="http://schemas.microsoft.com/office/drawing/2014/main" id="{408B70C4-0D1B-8080-2AB5-30436077D9B8}"/>
              </a:ext>
            </a:extLst>
          </p:cNvPr>
          <p:cNvSpPr/>
          <p:nvPr/>
        </p:nvSpPr>
        <p:spPr>
          <a:xfrm rot="-5400000">
            <a:off x="13563600" y="8333444"/>
            <a:ext cx="4281483" cy="4281483"/>
          </a:xfrm>
          <a:custGeom>
            <a:avLst/>
            <a:gdLst/>
            <a:ahLst/>
            <a:cxnLst/>
            <a:rect l="l" t="t" r="r" b="b"/>
            <a:pathLst>
              <a:path w="4281483" h="4281483">
                <a:moveTo>
                  <a:pt x="0" y="0"/>
                </a:moveTo>
                <a:lnTo>
                  <a:pt x="4281483" y="0"/>
                </a:lnTo>
                <a:lnTo>
                  <a:pt x="4281483" y="4281483"/>
                </a:lnTo>
                <a:lnTo>
                  <a:pt x="0" y="428148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696118" y="4533900"/>
            <a:ext cx="4281483" cy="4281483"/>
          </a:xfrm>
          <a:custGeom>
            <a:avLst/>
            <a:gdLst/>
            <a:ahLst/>
            <a:cxnLst/>
            <a:rect l="l" t="t" r="r" b="b"/>
            <a:pathLst>
              <a:path w="4281483" h="4281483">
                <a:moveTo>
                  <a:pt x="0" y="0"/>
                </a:moveTo>
                <a:lnTo>
                  <a:pt x="4281483" y="0"/>
                </a:lnTo>
                <a:lnTo>
                  <a:pt x="4281483" y="4281483"/>
                </a:lnTo>
                <a:lnTo>
                  <a:pt x="0" y="428148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grpSp>
        <p:nvGrpSpPr>
          <p:cNvPr id="3" name="Group 3"/>
          <p:cNvGrpSpPr/>
          <p:nvPr/>
        </p:nvGrpSpPr>
        <p:grpSpPr>
          <a:xfrm>
            <a:off x="1921716" y="3661119"/>
            <a:ext cx="591515" cy="563788"/>
            <a:chOff x="0" y="0"/>
            <a:chExt cx="812800" cy="774700"/>
          </a:xfrm>
        </p:grpSpPr>
        <p:sp>
          <p:nvSpPr>
            <p:cNvPr id="4" name="Freeform 4"/>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37335"/>
            </a:solidFill>
          </p:spPr>
          <p:txBody>
            <a:bodyPr/>
            <a:lstStyle/>
            <a:p>
              <a:endParaRPr lang="hu-HU"/>
            </a:p>
          </p:txBody>
        </p:sp>
        <p:sp>
          <p:nvSpPr>
            <p:cNvPr id="5" name="TextBox 5"/>
            <p:cNvSpPr txBox="1"/>
            <p:nvPr/>
          </p:nvSpPr>
          <p:spPr>
            <a:xfrm>
              <a:off x="228600" y="209550"/>
              <a:ext cx="355600" cy="400050"/>
            </a:xfrm>
            <a:prstGeom prst="rect">
              <a:avLst/>
            </a:prstGeom>
          </p:spPr>
          <p:txBody>
            <a:bodyPr lIns="50800" tIns="50800" rIns="50800" bIns="50800" rtlCol="0" anchor="ctr"/>
            <a:lstStyle/>
            <a:p>
              <a:pPr algn="ctr">
                <a:lnSpc>
                  <a:spcPts val="3150"/>
                </a:lnSpc>
              </a:pPr>
              <a:endParaRPr/>
            </a:p>
          </p:txBody>
        </p:sp>
      </p:grpSp>
      <p:sp>
        <p:nvSpPr>
          <p:cNvPr id="12" name="TextBox 12"/>
          <p:cNvSpPr txBox="1"/>
          <p:nvPr/>
        </p:nvSpPr>
        <p:spPr>
          <a:xfrm>
            <a:off x="2660061" y="2513335"/>
            <a:ext cx="12760946" cy="641201"/>
          </a:xfrm>
          <a:prstGeom prst="rect">
            <a:avLst/>
          </a:prstGeom>
        </p:spPr>
        <p:txBody>
          <a:bodyPr lIns="0" tIns="0" rIns="0" bIns="0" rtlCol="0" anchor="t">
            <a:spAutoFit/>
          </a:bodyPr>
          <a:lstStyle/>
          <a:p>
            <a:pPr marL="0" lvl="0" indent="0" algn="l">
              <a:lnSpc>
                <a:spcPts val="5040"/>
              </a:lnSpc>
              <a:spcBef>
                <a:spcPct val="0"/>
              </a:spcBef>
            </a:pPr>
            <a:r>
              <a:rPr lang="en-US" sz="4200" b="1" dirty="0">
                <a:solidFill>
                  <a:srgbClr val="0076BB"/>
                </a:solidFill>
                <a:latin typeface="Impact" panose="020B0806030902050204" pitchFamily="34" charset="0"/>
              </a:rPr>
              <a:t>Effects</a:t>
            </a:r>
          </a:p>
        </p:txBody>
      </p:sp>
      <p:grpSp>
        <p:nvGrpSpPr>
          <p:cNvPr id="13" name="Group 13"/>
          <p:cNvGrpSpPr/>
          <p:nvPr/>
        </p:nvGrpSpPr>
        <p:grpSpPr>
          <a:xfrm>
            <a:off x="9814106" y="8419293"/>
            <a:ext cx="5458082" cy="913089"/>
            <a:chOff x="0" y="0"/>
            <a:chExt cx="7277442" cy="1217452"/>
          </a:xfrm>
        </p:grpSpPr>
        <p:sp>
          <p:nvSpPr>
            <p:cNvPr id="14" name="TextBox 14"/>
            <p:cNvSpPr txBox="1"/>
            <p:nvPr/>
          </p:nvSpPr>
          <p:spPr>
            <a:xfrm>
              <a:off x="0" y="814862"/>
              <a:ext cx="7277442" cy="402590"/>
            </a:xfrm>
            <a:prstGeom prst="rect">
              <a:avLst/>
            </a:prstGeom>
          </p:spPr>
          <p:txBody>
            <a:bodyPr lIns="0" tIns="0" rIns="0" bIns="0" rtlCol="0" anchor="t">
              <a:spAutoFit/>
            </a:bodyPr>
            <a:lstStyle/>
            <a:p>
              <a:pPr>
                <a:lnSpc>
                  <a:spcPts val="2550"/>
                </a:lnSpc>
              </a:pPr>
              <a:endParaRPr/>
            </a:p>
          </p:txBody>
        </p:sp>
        <p:sp>
          <p:nvSpPr>
            <p:cNvPr id="15" name="TextBox 15"/>
            <p:cNvSpPr txBox="1"/>
            <p:nvPr/>
          </p:nvSpPr>
          <p:spPr>
            <a:xfrm>
              <a:off x="0" y="-19050"/>
              <a:ext cx="7277442" cy="393277"/>
            </a:xfrm>
            <a:prstGeom prst="rect">
              <a:avLst/>
            </a:prstGeom>
          </p:spPr>
          <p:txBody>
            <a:bodyPr lIns="0" tIns="0" rIns="0" bIns="0" rtlCol="0" anchor="t">
              <a:spAutoFit/>
            </a:bodyPr>
            <a:lstStyle/>
            <a:p>
              <a:pPr>
                <a:lnSpc>
                  <a:spcPts val="2469"/>
                </a:lnSpc>
              </a:pPr>
              <a:endParaRPr/>
            </a:p>
          </p:txBody>
        </p:sp>
      </p:grpSp>
      <p:grpSp>
        <p:nvGrpSpPr>
          <p:cNvPr id="19" name="Group 19"/>
          <p:cNvGrpSpPr/>
          <p:nvPr/>
        </p:nvGrpSpPr>
        <p:grpSpPr>
          <a:xfrm>
            <a:off x="1921716" y="6039187"/>
            <a:ext cx="591515" cy="563788"/>
            <a:chOff x="0" y="0"/>
            <a:chExt cx="812800" cy="774700"/>
          </a:xfrm>
        </p:grpSpPr>
        <p:sp>
          <p:nvSpPr>
            <p:cNvPr id="20" name="Freeform 20"/>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37335"/>
            </a:solidFill>
          </p:spPr>
          <p:txBody>
            <a:bodyPr/>
            <a:lstStyle/>
            <a:p>
              <a:endParaRPr lang="hu-HU"/>
            </a:p>
          </p:txBody>
        </p:sp>
        <p:sp>
          <p:nvSpPr>
            <p:cNvPr id="21" name="TextBox 21"/>
            <p:cNvSpPr txBox="1"/>
            <p:nvPr/>
          </p:nvSpPr>
          <p:spPr>
            <a:xfrm>
              <a:off x="228600" y="209550"/>
              <a:ext cx="355600" cy="400050"/>
            </a:xfrm>
            <a:prstGeom prst="rect">
              <a:avLst/>
            </a:prstGeom>
          </p:spPr>
          <p:txBody>
            <a:bodyPr lIns="50800" tIns="50800" rIns="50800" bIns="50800" rtlCol="0" anchor="ctr"/>
            <a:lstStyle/>
            <a:p>
              <a:pPr algn="ctr">
                <a:lnSpc>
                  <a:spcPts val="3150"/>
                </a:lnSpc>
              </a:pPr>
              <a:endParaRPr/>
            </a:p>
          </p:txBody>
        </p:sp>
      </p:grpSp>
      <p:grpSp>
        <p:nvGrpSpPr>
          <p:cNvPr id="22" name="Group 22"/>
          <p:cNvGrpSpPr/>
          <p:nvPr/>
        </p:nvGrpSpPr>
        <p:grpSpPr>
          <a:xfrm>
            <a:off x="1933871" y="7353300"/>
            <a:ext cx="591515" cy="563788"/>
            <a:chOff x="0" y="0"/>
            <a:chExt cx="812800" cy="774700"/>
          </a:xfrm>
        </p:grpSpPr>
        <p:sp>
          <p:nvSpPr>
            <p:cNvPr id="23" name="Freeform 23"/>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37335"/>
            </a:solidFill>
          </p:spPr>
          <p:txBody>
            <a:bodyPr/>
            <a:lstStyle/>
            <a:p>
              <a:endParaRPr lang="hu-HU"/>
            </a:p>
          </p:txBody>
        </p:sp>
        <p:sp>
          <p:nvSpPr>
            <p:cNvPr id="24" name="TextBox 24"/>
            <p:cNvSpPr txBox="1"/>
            <p:nvPr/>
          </p:nvSpPr>
          <p:spPr>
            <a:xfrm>
              <a:off x="228600" y="209550"/>
              <a:ext cx="355600" cy="400050"/>
            </a:xfrm>
            <a:prstGeom prst="rect">
              <a:avLst/>
            </a:prstGeom>
          </p:spPr>
          <p:txBody>
            <a:bodyPr lIns="50800" tIns="50800" rIns="50800" bIns="50800" rtlCol="0" anchor="ctr"/>
            <a:lstStyle/>
            <a:p>
              <a:pPr algn="ctr">
                <a:lnSpc>
                  <a:spcPts val="3150"/>
                </a:lnSpc>
              </a:pPr>
              <a:endParaRPr/>
            </a:p>
          </p:txBody>
        </p:sp>
      </p:grpSp>
      <p:grpSp>
        <p:nvGrpSpPr>
          <p:cNvPr id="25" name="Group 25"/>
          <p:cNvGrpSpPr/>
          <p:nvPr/>
        </p:nvGrpSpPr>
        <p:grpSpPr>
          <a:xfrm>
            <a:off x="1921716" y="4991100"/>
            <a:ext cx="591515" cy="563788"/>
            <a:chOff x="0" y="0"/>
            <a:chExt cx="812800" cy="774700"/>
          </a:xfrm>
        </p:grpSpPr>
        <p:sp>
          <p:nvSpPr>
            <p:cNvPr id="26" name="Freeform 26"/>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37335"/>
            </a:solidFill>
          </p:spPr>
          <p:txBody>
            <a:bodyPr/>
            <a:lstStyle/>
            <a:p>
              <a:endParaRPr lang="hu-HU"/>
            </a:p>
          </p:txBody>
        </p:sp>
        <p:sp>
          <p:nvSpPr>
            <p:cNvPr id="27" name="TextBox 27"/>
            <p:cNvSpPr txBox="1"/>
            <p:nvPr/>
          </p:nvSpPr>
          <p:spPr>
            <a:xfrm>
              <a:off x="228600" y="209550"/>
              <a:ext cx="355600" cy="400050"/>
            </a:xfrm>
            <a:prstGeom prst="rect">
              <a:avLst/>
            </a:prstGeom>
          </p:spPr>
          <p:txBody>
            <a:bodyPr lIns="50800" tIns="50800" rIns="50800" bIns="50800" rtlCol="0" anchor="ctr"/>
            <a:lstStyle/>
            <a:p>
              <a:pPr algn="ctr">
                <a:lnSpc>
                  <a:spcPts val="3150"/>
                </a:lnSpc>
              </a:pPr>
              <a:endParaRPr/>
            </a:p>
          </p:txBody>
        </p:sp>
      </p:grpSp>
      <p:pic>
        <p:nvPicPr>
          <p:cNvPr id="32" name="Picture 31">
            <a:extLst>
              <a:ext uri="{FF2B5EF4-FFF2-40B4-BE49-F238E27FC236}">
                <a16:creationId xmlns:a16="http://schemas.microsoft.com/office/drawing/2014/main" id="{7FDF6838-1981-F57F-BF22-D3BDC6159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8288000" cy="1775174"/>
          </a:xfrm>
          <a:prstGeom prst="rect">
            <a:avLst/>
          </a:prstGeom>
        </p:spPr>
      </p:pic>
      <p:sp>
        <p:nvSpPr>
          <p:cNvPr id="33" name="TextBox 28">
            <a:extLst>
              <a:ext uri="{FF2B5EF4-FFF2-40B4-BE49-F238E27FC236}">
                <a16:creationId xmlns:a16="http://schemas.microsoft.com/office/drawing/2014/main" id="{0C8C02C6-209E-483D-EE6C-D347474BBA4B}"/>
              </a:ext>
            </a:extLst>
          </p:cNvPr>
          <p:cNvSpPr txBox="1"/>
          <p:nvPr/>
        </p:nvSpPr>
        <p:spPr>
          <a:xfrm>
            <a:off x="2660061" y="3618711"/>
            <a:ext cx="14637339" cy="5449569"/>
          </a:xfrm>
          <a:prstGeom prst="rect">
            <a:avLst/>
          </a:prstGeom>
        </p:spPr>
        <p:txBody>
          <a:bodyPr wrap="square" lIns="0" tIns="0" rIns="0" bIns="0" rtlCol="0" anchor="t">
            <a:spAutoFit/>
          </a:bodyPr>
          <a:lstStyle/>
          <a:p>
            <a:pPr>
              <a:lnSpc>
                <a:spcPts val="2500"/>
              </a:lnSpc>
            </a:pPr>
            <a:r>
              <a:rPr lang="en-US" sz="2000" spc="76" dirty="0">
                <a:solidFill>
                  <a:srgbClr val="0076BB"/>
                </a:solidFill>
                <a:latin typeface="Poppins Medium"/>
              </a:rPr>
              <a:t>Sedentary </a:t>
            </a:r>
            <a:r>
              <a:rPr lang="en-US" sz="2000" spc="76" dirty="0" err="1">
                <a:solidFill>
                  <a:srgbClr val="0076BB"/>
                </a:solidFill>
                <a:latin typeface="Poppins Medium"/>
              </a:rPr>
              <a:t>behaviour</a:t>
            </a:r>
            <a:r>
              <a:rPr lang="en-US" sz="2000" spc="76" dirty="0">
                <a:solidFill>
                  <a:srgbClr val="0076BB"/>
                </a:solidFill>
                <a:latin typeface="Poppins Medium"/>
              </a:rPr>
              <a:t> is associated with musculoskeletal pain conditions in adults</a:t>
            </a:r>
          </a:p>
          <a:p>
            <a:pPr>
              <a:lnSpc>
                <a:spcPts val="2700"/>
              </a:lnSpc>
            </a:pPr>
            <a:r>
              <a:rPr lang="en-US" sz="2000" dirty="0">
                <a:solidFill>
                  <a:srgbClr val="0076BB"/>
                </a:solidFill>
                <a:latin typeface="Poppins Light"/>
              </a:rPr>
              <a:t>Non-occupational sedentary </a:t>
            </a:r>
            <a:r>
              <a:rPr lang="en-US" sz="2000" dirty="0" err="1">
                <a:solidFill>
                  <a:srgbClr val="0076BB"/>
                </a:solidFill>
                <a:latin typeface="Poppins Light"/>
              </a:rPr>
              <a:t>behaviour</a:t>
            </a:r>
            <a:r>
              <a:rPr lang="en-US" sz="2000" dirty="0">
                <a:solidFill>
                  <a:srgbClr val="0076BB"/>
                </a:solidFill>
                <a:latin typeface="Poppins Light"/>
              </a:rPr>
              <a:t>:  LBP, knee pain, arthritis and general musculoskeletal pain</a:t>
            </a:r>
          </a:p>
          <a:p>
            <a:pPr>
              <a:lnSpc>
                <a:spcPts val="2700"/>
              </a:lnSpc>
            </a:pPr>
            <a:r>
              <a:rPr lang="en-US" sz="2000" dirty="0">
                <a:solidFill>
                  <a:srgbClr val="0076BB"/>
                </a:solidFill>
                <a:latin typeface="Poppins Light"/>
              </a:rPr>
              <a:t>Occupational sedentary </a:t>
            </a:r>
            <a:r>
              <a:rPr lang="en-US" sz="2000" dirty="0" err="1">
                <a:solidFill>
                  <a:srgbClr val="0076BB"/>
                </a:solidFill>
                <a:latin typeface="Poppins Light"/>
              </a:rPr>
              <a:t>behaviour</a:t>
            </a:r>
            <a:r>
              <a:rPr lang="en-US" sz="2000" dirty="0">
                <a:solidFill>
                  <a:srgbClr val="0076BB"/>
                </a:solidFill>
                <a:latin typeface="Poppins Light"/>
              </a:rPr>
              <a:t> (workplace sitting): LBP, neck/shoulder pain </a:t>
            </a:r>
            <a:r>
              <a:rPr lang="en-US" sz="1200" dirty="0">
                <a:solidFill>
                  <a:srgbClr val="0076BB"/>
                </a:solidFill>
                <a:latin typeface="Poppins Light"/>
              </a:rPr>
              <a:t>(</a:t>
            </a:r>
            <a:r>
              <a:rPr lang="en-US" sz="1200" dirty="0" err="1">
                <a:solidFill>
                  <a:srgbClr val="0076BB"/>
                </a:solidFill>
                <a:latin typeface="Poppins Light"/>
              </a:rPr>
              <a:t>Dzakpasu</a:t>
            </a:r>
            <a:r>
              <a:rPr lang="en-US" sz="1200" dirty="0">
                <a:solidFill>
                  <a:srgbClr val="0076BB"/>
                </a:solidFill>
                <a:latin typeface="Poppins Light"/>
              </a:rPr>
              <a:t>, F.Q.S., Carver, A., </a:t>
            </a:r>
            <a:r>
              <a:rPr lang="en-US" sz="1200" dirty="0" err="1">
                <a:solidFill>
                  <a:srgbClr val="0076BB"/>
                </a:solidFill>
                <a:latin typeface="Poppins Light"/>
              </a:rPr>
              <a:t>Brakenridge</a:t>
            </a:r>
            <a:r>
              <a:rPr lang="en-US" sz="1200" dirty="0">
                <a:solidFill>
                  <a:srgbClr val="0076BB"/>
                </a:solidFill>
                <a:latin typeface="Poppins Light"/>
              </a:rPr>
              <a:t>, C.J. et al., 2021)</a:t>
            </a:r>
          </a:p>
          <a:p>
            <a:pPr>
              <a:lnSpc>
                <a:spcPts val="2700"/>
              </a:lnSpc>
            </a:pPr>
            <a:endParaRPr lang="en-US" sz="2000" dirty="0">
              <a:solidFill>
                <a:srgbClr val="0076BB"/>
              </a:solidFill>
              <a:latin typeface="Poppins Light"/>
            </a:endParaRPr>
          </a:p>
          <a:p>
            <a:pPr>
              <a:lnSpc>
                <a:spcPts val="2700"/>
              </a:lnSpc>
            </a:pPr>
            <a:r>
              <a:rPr lang="en-US" sz="2000" spc="75" dirty="0">
                <a:solidFill>
                  <a:srgbClr val="0076BB"/>
                </a:solidFill>
                <a:latin typeface="Poppins Medium"/>
              </a:rPr>
              <a:t>Age related changes in skeletal muscle mass and the prevalence of sarcopenia may be accelerated by periods of immobility or lifestyle changes – Catabolic Crisis Model </a:t>
            </a:r>
            <a:r>
              <a:rPr lang="en-US" sz="1200" dirty="0">
                <a:solidFill>
                  <a:srgbClr val="0076BB"/>
                </a:solidFill>
                <a:latin typeface="Poppins Light"/>
              </a:rPr>
              <a:t>(English &amp; </a:t>
            </a:r>
            <a:r>
              <a:rPr lang="en-US" sz="1200" dirty="0" err="1">
                <a:solidFill>
                  <a:srgbClr val="0076BB"/>
                </a:solidFill>
                <a:latin typeface="Poppins Light"/>
              </a:rPr>
              <a:t>Paddon</a:t>
            </a:r>
            <a:r>
              <a:rPr lang="en-US" sz="1200" dirty="0">
                <a:solidFill>
                  <a:srgbClr val="0076BB"/>
                </a:solidFill>
                <a:latin typeface="Poppins Light"/>
              </a:rPr>
              <a:t>-Jones, 2010)</a:t>
            </a:r>
          </a:p>
          <a:p>
            <a:pPr>
              <a:lnSpc>
                <a:spcPts val="2700"/>
              </a:lnSpc>
            </a:pPr>
            <a:endParaRPr lang="en-US" sz="2000" spc="75" dirty="0">
              <a:solidFill>
                <a:srgbClr val="0076BB"/>
              </a:solidFill>
              <a:latin typeface="Poppins Medium"/>
            </a:endParaRPr>
          </a:p>
          <a:p>
            <a:pPr>
              <a:lnSpc>
                <a:spcPts val="2700"/>
              </a:lnSpc>
            </a:pPr>
            <a:r>
              <a:rPr lang="en-US" sz="2000" spc="75" dirty="0">
                <a:solidFill>
                  <a:srgbClr val="0076BB"/>
                </a:solidFill>
                <a:latin typeface="Poppins Medium"/>
              </a:rPr>
              <a:t>Step Reduction 75-1500 steps /day </a:t>
            </a:r>
          </a:p>
          <a:p>
            <a:pPr>
              <a:lnSpc>
                <a:spcPts val="2700"/>
              </a:lnSpc>
            </a:pPr>
            <a:r>
              <a:rPr lang="en-US" sz="2000" dirty="0">
                <a:solidFill>
                  <a:srgbClr val="0076BB"/>
                </a:solidFill>
                <a:latin typeface="Poppins Light"/>
              </a:rPr>
              <a:t>Causes peripheral insulin resistance in skeletal muscle and adipose tissue in younger and older adults </a:t>
            </a:r>
          </a:p>
          <a:p>
            <a:pPr>
              <a:lnSpc>
                <a:spcPts val="2700"/>
              </a:lnSpc>
            </a:pPr>
            <a:r>
              <a:rPr lang="en-US" sz="2000" dirty="0">
                <a:solidFill>
                  <a:srgbClr val="0076BB"/>
                </a:solidFill>
                <a:latin typeface="Poppins Light"/>
              </a:rPr>
              <a:t>Effects of short-term step reduction reversible in younger people, less so in older </a:t>
            </a:r>
            <a:r>
              <a:rPr lang="en-US" sz="1200" dirty="0">
                <a:solidFill>
                  <a:srgbClr val="0076BB"/>
                </a:solidFill>
                <a:latin typeface="Poppins Light"/>
              </a:rPr>
              <a:t>(Bowden Davies, Pickles et al, 2019)</a:t>
            </a:r>
          </a:p>
          <a:p>
            <a:pPr>
              <a:lnSpc>
                <a:spcPts val="2500"/>
              </a:lnSpc>
            </a:pPr>
            <a:endParaRPr lang="en-US" sz="2000" spc="76" dirty="0">
              <a:solidFill>
                <a:srgbClr val="0076BB"/>
              </a:solidFill>
              <a:latin typeface="Poppins Medium"/>
            </a:endParaRPr>
          </a:p>
          <a:p>
            <a:pPr>
              <a:lnSpc>
                <a:spcPts val="2500"/>
              </a:lnSpc>
            </a:pPr>
            <a:r>
              <a:rPr lang="en-US" sz="2000" spc="75" dirty="0">
                <a:solidFill>
                  <a:srgbClr val="0076BB"/>
                </a:solidFill>
                <a:latin typeface="Poppins Medium"/>
              </a:rPr>
              <a:t>Altered gait biomechanics found in healthy men with reduced PA during COVID-19</a:t>
            </a:r>
          </a:p>
          <a:p>
            <a:pPr>
              <a:lnSpc>
                <a:spcPts val="2700"/>
              </a:lnSpc>
            </a:pPr>
            <a:r>
              <a:rPr lang="en-US" sz="2000" dirty="0">
                <a:solidFill>
                  <a:srgbClr val="0076BB"/>
                </a:solidFill>
                <a:latin typeface="Poppins Light"/>
              </a:rPr>
              <a:t>Changes in spatiotemporal parameters, of gait (knee angles, and knee moments) during walking, likely influenced by reduced physical activity levels and increased body weight. Reduced quadriceps strength.</a:t>
            </a:r>
          </a:p>
          <a:p>
            <a:pPr>
              <a:lnSpc>
                <a:spcPts val="2700"/>
              </a:lnSpc>
            </a:pPr>
            <a:r>
              <a:rPr lang="en-US" sz="1400" dirty="0">
                <a:solidFill>
                  <a:srgbClr val="0076BB"/>
                </a:solidFill>
                <a:latin typeface="Poppins Light"/>
              </a:rPr>
              <a:t>(Brisson, </a:t>
            </a:r>
            <a:r>
              <a:rPr lang="en-US" sz="1400" dirty="0" err="1">
                <a:solidFill>
                  <a:srgbClr val="0076BB"/>
                </a:solidFill>
                <a:latin typeface="Poppins Light"/>
              </a:rPr>
              <a:t>Krahl</a:t>
            </a:r>
            <a:r>
              <a:rPr lang="en-US" sz="1400" dirty="0">
                <a:solidFill>
                  <a:srgbClr val="0076BB"/>
                </a:solidFill>
                <a:latin typeface="Poppins Light"/>
              </a:rPr>
              <a:t>, </a:t>
            </a:r>
            <a:r>
              <a:rPr lang="en-US" sz="1400" dirty="0" err="1">
                <a:solidFill>
                  <a:srgbClr val="0076BB"/>
                </a:solidFill>
                <a:latin typeface="Poppins Light"/>
              </a:rPr>
              <a:t>Krämer</a:t>
            </a:r>
            <a:r>
              <a:rPr lang="en-US" sz="1400" dirty="0">
                <a:solidFill>
                  <a:srgbClr val="0076BB"/>
                </a:solidFill>
                <a:latin typeface="Poppins Light"/>
              </a:rPr>
              <a:t> et al., 2023)</a:t>
            </a:r>
          </a:p>
          <a:p>
            <a:pPr>
              <a:lnSpc>
                <a:spcPts val="2500"/>
              </a:lnSpc>
            </a:pPr>
            <a:endParaRPr lang="en-US" sz="2400" spc="76" dirty="0">
              <a:solidFill>
                <a:srgbClr val="0076BB"/>
              </a:solidFill>
              <a:latin typeface="Poppins Medium"/>
            </a:endParaRPr>
          </a:p>
        </p:txBody>
      </p:sp>
    </p:spTree>
    <p:extLst>
      <p:ext uri="{BB962C8B-B14F-4D97-AF65-F5344CB8AC3E}">
        <p14:creationId xmlns:p14="http://schemas.microsoft.com/office/powerpoint/2010/main" val="103537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981200" y="2305691"/>
            <a:ext cx="10471862" cy="474489"/>
          </a:xfrm>
          <a:prstGeom prst="rect">
            <a:avLst/>
          </a:prstGeom>
        </p:spPr>
        <p:txBody>
          <a:bodyPr wrap="square" lIns="0" tIns="0" rIns="0" bIns="0" rtlCol="0" anchor="t">
            <a:spAutoFit/>
          </a:bodyPr>
          <a:lstStyle/>
          <a:p>
            <a:pPr algn="ctr">
              <a:lnSpc>
                <a:spcPts val="3720"/>
              </a:lnSpc>
            </a:pPr>
            <a:r>
              <a:rPr lang="en-US" sz="4400" b="1" dirty="0">
                <a:solidFill>
                  <a:srgbClr val="0076BB"/>
                </a:solidFill>
                <a:latin typeface="Impact" panose="020B0806030902050204" pitchFamily="34" charset="0"/>
              </a:rPr>
              <a:t>Physical Activity Prescription</a:t>
            </a:r>
            <a:endParaRPr lang="en-US" sz="4400" b="1" dirty="0">
              <a:solidFill>
                <a:srgbClr val="FFFFFF"/>
              </a:solidFill>
              <a:latin typeface="Impact" panose="020B0806030902050204" pitchFamily="34" charset="0"/>
            </a:endParaRPr>
          </a:p>
        </p:txBody>
      </p:sp>
      <p:sp>
        <p:nvSpPr>
          <p:cNvPr id="12" name="Freeform 12"/>
          <p:cNvSpPr/>
          <p:nvPr/>
        </p:nvSpPr>
        <p:spPr>
          <a:xfrm rot="-5400000">
            <a:off x="13794144" y="8659561"/>
            <a:ext cx="3650073" cy="3650073"/>
          </a:xfrm>
          <a:custGeom>
            <a:avLst/>
            <a:gdLst/>
            <a:ahLst/>
            <a:cxnLst/>
            <a:rect l="l" t="t" r="r" b="b"/>
            <a:pathLst>
              <a:path w="3650073" h="3650073">
                <a:moveTo>
                  <a:pt x="0" y="0"/>
                </a:moveTo>
                <a:lnTo>
                  <a:pt x="3650074" y="0"/>
                </a:lnTo>
                <a:lnTo>
                  <a:pt x="3650074" y="3650073"/>
                </a:lnTo>
                <a:lnTo>
                  <a:pt x="0" y="365007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13" name="Freeform 13"/>
          <p:cNvSpPr/>
          <p:nvPr/>
        </p:nvSpPr>
        <p:spPr>
          <a:xfrm rot="-5400000">
            <a:off x="-1825037" y="3785188"/>
            <a:ext cx="3650073" cy="3650073"/>
          </a:xfrm>
          <a:custGeom>
            <a:avLst/>
            <a:gdLst/>
            <a:ahLst/>
            <a:cxnLst/>
            <a:rect l="l" t="t" r="r" b="b"/>
            <a:pathLst>
              <a:path w="3650073" h="3650073">
                <a:moveTo>
                  <a:pt x="0" y="0"/>
                </a:moveTo>
                <a:lnTo>
                  <a:pt x="3650074" y="0"/>
                </a:lnTo>
                <a:lnTo>
                  <a:pt x="3650074" y="3650074"/>
                </a:lnTo>
                <a:lnTo>
                  <a:pt x="0" y="3650074"/>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
        <p:nvSpPr>
          <p:cNvPr id="14" name="TextBox 14"/>
          <p:cNvSpPr txBox="1"/>
          <p:nvPr/>
        </p:nvSpPr>
        <p:spPr>
          <a:xfrm>
            <a:off x="3712580" y="3238500"/>
            <a:ext cx="11222620" cy="5812489"/>
          </a:xfrm>
          <a:prstGeom prst="rect">
            <a:avLst/>
          </a:prstGeom>
        </p:spPr>
        <p:txBody>
          <a:bodyPr wrap="square" lIns="0" tIns="0" rIns="0" bIns="0" rtlCol="0" anchor="t">
            <a:spAutoFit/>
          </a:bodyPr>
          <a:lstStyle/>
          <a:p>
            <a:pPr>
              <a:lnSpc>
                <a:spcPts val="3599"/>
              </a:lnSpc>
            </a:pPr>
            <a:r>
              <a:rPr lang="en-US" sz="2399" b="1" dirty="0">
                <a:solidFill>
                  <a:srgbClr val="0076BB"/>
                </a:solidFill>
                <a:latin typeface="Poppins" pitchFamily="2" charset="77"/>
                <a:cs typeface="Poppins" pitchFamily="2" charset="77"/>
              </a:rPr>
              <a:t>CURRENT PHYSICAL ACTIVITY </a:t>
            </a:r>
          </a:p>
          <a:p>
            <a:pPr>
              <a:lnSpc>
                <a:spcPts val="3599"/>
              </a:lnSpc>
            </a:pPr>
            <a:r>
              <a:rPr lang="en-US" sz="2000" dirty="0">
                <a:solidFill>
                  <a:srgbClr val="0076BB"/>
                </a:solidFill>
                <a:latin typeface="Poppins" pitchFamily="2" charset="77"/>
                <a:cs typeface="Poppins" pitchFamily="2" charset="77"/>
              </a:rPr>
              <a:t>Establish current activity level per week</a:t>
            </a:r>
          </a:p>
          <a:p>
            <a:pPr>
              <a:lnSpc>
                <a:spcPts val="3000"/>
              </a:lnSpc>
            </a:pPr>
            <a:r>
              <a:rPr lang="en-US" sz="2000" dirty="0">
                <a:solidFill>
                  <a:srgbClr val="0076BB"/>
                </a:solidFill>
                <a:latin typeface="Poppins" pitchFamily="2" charset="77"/>
                <a:cs typeface="Poppins" pitchFamily="2" charset="77"/>
              </a:rPr>
              <a:t>PA Vital Sign, Single Item Question, GPPAQ, GPAQ, IPAQ, ONAPS-PAQ</a:t>
            </a:r>
          </a:p>
          <a:p>
            <a:pPr>
              <a:lnSpc>
                <a:spcPts val="1500"/>
              </a:lnSpc>
            </a:pPr>
            <a:endParaRPr lang="en-US" sz="2000" dirty="0">
              <a:solidFill>
                <a:srgbClr val="0076BB"/>
              </a:solidFill>
              <a:latin typeface="Poppins" pitchFamily="2" charset="77"/>
              <a:cs typeface="Poppins" pitchFamily="2" charset="77"/>
            </a:endParaRPr>
          </a:p>
          <a:p>
            <a:pPr>
              <a:lnSpc>
                <a:spcPts val="3749"/>
              </a:lnSpc>
            </a:pPr>
            <a:r>
              <a:rPr lang="en-US" sz="2400" b="1" dirty="0">
                <a:solidFill>
                  <a:srgbClr val="0076BB"/>
                </a:solidFill>
                <a:latin typeface="Poppins" pitchFamily="2" charset="77"/>
                <a:ea typeface="Poppins Medium Bold"/>
                <a:cs typeface="Poppins" pitchFamily="2" charset="77"/>
              </a:rPr>
              <a:t>SCREENING FOR CONTRAINDICAT﻿IONS</a:t>
            </a:r>
          </a:p>
          <a:p>
            <a:pPr>
              <a:lnSpc>
                <a:spcPts val="3000"/>
              </a:lnSpc>
            </a:pPr>
            <a:r>
              <a:rPr lang="en-US" sz="2000" dirty="0">
                <a:solidFill>
                  <a:srgbClr val="0076BB"/>
                </a:solidFill>
                <a:latin typeface="Poppins" pitchFamily="2" charset="77"/>
                <a:cs typeface="Poppins" pitchFamily="2" charset="77"/>
              </a:rPr>
              <a:t>PAR-Q+ and </a:t>
            </a:r>
            <a:r>
              <a:rPr lang="en-US" sz="2000" dirty="0" err="1">
                <a:solidFill>
                  <a:srgbClr val="0076BB"/>
                </a:solidFill>
                <a:latin typeface="Poppins" pitchFamily="2" charset="77"/>
                <a:cs typeface="Poppins" pitchFamily="2" charset="77"/>
              </a:rPr>
              <a:t>ePARmed</a:t>
            </a:r>
            <a:r>
              <a:rPr lang="en-US" sz="2000" dirty="0">
                <a:solidFill>
                  <a:srgbClr val="0076BB"/>
                </a:solidFill>
                <a:latin typeface="Poppins" pitchFamily="2" charset="77"/>
                <a:cs typeface="Poppins" pitchFamily="2" charset="77"/>
              </a:rPr>
              <a:t>-X+</a:t>
            </a:r>
          </a:p>
          <a:p>
            <a:pPr>
              <a:lnSpc>
                <a:spcPts val="3000"/>
              </a:lnSpc>
            </a:pPr>
            <a:r>
              <a:rPr lang="en-US" sz="2000" dirty="0">
                <a:solidFill>
                  <a:srgbClr val="0076BB"/>
                </a:solidFill>
                <a:latin typeface="Poppins" pitchFamily="2" charset="77"/>
                <a:cs typeface="Poppins" pitchFamily="2" charset="77"/>
              </a:rPr>
              <a:t>Medical assessment and clearance</a:t>
            </a:r>
          </a:p>
          <a:p>
            <a:pPr>
              <a:lnSpc>
                <a:spcPts val="3000"/>
              </a:lnSpc>
            </a:pPr>
            <a:r>
              <a:rPr lang="en-US" sz="2000" dirty="0">
                <a:solidFill>
                  <a:srgbClr val="0076BB"/>
                </a:solidFill>
                <a:latin typeface="Poppins" pitchFamily="2" charset="77"/>
                <a:cs typeface="Poppins" pitchFamily="2" charset="77"/>
              </a:rPr>
              <a:t>Referral for supervised program</a:t>
            </a:r>
            <a:endParaRPr lang="en-US" sz="2000" dirty="0">
              <a:solidFill>
                <a:srgbClr val="0076BB"/>
              </a:solidFill>
              <a:latin typeface="Poppins" pitchFamily="2" charset="77"/>
              <a:ea typeface="Poppins Light Bold"/>
              <a:cs typeface="Poppins" pitchFamily="2" charset="77"/>
            </a:endParaRPr>
          </a:p>
          <a:p>
            <a:pPr>
              <a:lnSpc>
                <a:spcPts val="1500"/>
              </a:lnSpc>
            </a:pPr>
            <a:endParaRPr lang="en-US" sz="2000" dirty="0">
              <a:solidFill>
                <a:srgbClr val="0076BB"/>
              </a:solidFill>
              <a:latin typeface="Poppins" pitchFamily="2" charset="77"/>
              <a:ea typeface="Poppins Light Bold"/>
              <a:cs typeface="Poppins" pitchFamily="2" charset="77"/>
            </a:endParaRPr>
          </a:p>
          <a:p>
            <a:pPr>
              <a:lnSpc>
                <a:spcPts val="3899"/>
              </a:lnSpc>
            </a:pPr>
            <a:r>
              <a:rPr lang="en-US" sz="2400" b="1" dirty="0">
                <a:solidFill>
                  <a:srgbClr val="0076BB"/>
                </a:solidFill>
                <a:latin typeface="Poppins" pitchFamily="2" charset="77"/>
                <a:cs typeface="Poppins" pitchFamily="2" charset="77"/>
              </a:rPr>
              <a:t>PHYSICAL ACTIVITY PRESCRIPTION and EDUCATION</a:t>
            </a:r>
          </a:p>
          <a:p>
            <a:pPr>
              <a:lnSpc>
                <a:spcPts val="3000"/>
              </a:lnSpc>
            </a:pPr>
            <a:r>
              <a:rPr lang="en-US" sz="2000" dirty="0">
                <a:solidFill>
                  <a:srgbClr val="0076BB"/>
                </a:solidFill>
                <a:latin typeface="Poppins" pitchFamily="2" charset="77"/>
                <a:cs typeface="Poppins" pitchFamily="2" charset="77"/>
              </a:rPr>
              <a:t>Principles of FITT</a:t>
            </a:r>
          </a:p>
          <a:p>
            <a:pPr>
              <a:lnSpc>
                <a:spcPts val="3000"/>
              </a:lnSpc>
            </a:pPr>
            <a:r>
              <a:rPr lang="en-US" sz="2000" dirty="0">
                <a:solidFill>
                  <a:srgbClr val="0076BB"/>
                </a:solidFill>
                <a:latin typeface="Poppins" pitchFamily="2" charset="77"/>
                <a:cs typeface="Poppins" pitchFamily="2" charset="77"/>
              </a:rPr>
              <a:t>ABC Approach </a:t>
            </a:r>
            <a:r>
              <a:rPr lang="en-US" sz="1400" dirty="0">
                <a:solidFill>
                  <a:srgbClr val="0076BB"/>
                </a:solidFill>
                <a:latin typeface="Poppins" pitchFamily="2" charset="77"/>
                <a:cs typeface="Poppins" pitchFamily="2" charset="77"/>
              </a:rPr>
              <a:t>(</a:t>
            </a:r>
            <a:r>
              <a:rPr lang="en-US" sz="1400" dirty="0" err="1">
                <a:solidFill>
                  <a:srgbClr val="0076BB"/>
                </a:solidFill>
                <a:latin typeface="Poppins" pitchFamily="2" charset="77"/>
                <a:cs typeface="Poppins" pitchFamily="2" charset="77"/>
              </a:rPr>
              <a:t>O’Regan</a:t>
            </a:r>
            <a:r>
              <a:rPr lang="en-US" sz="1400" dirty="0">
                <a:solidFill>
                  <a:srgbClr val="0076BB"/>
                </a:solidFill>
                <a:latin typeface="Poppins" pitchFamily="2" charset="77"/>
                <a:cs typeface="Poppins" pitchFamily="2" charset="77"/>
              </a:rPr>
              <a:t>, Pollock, </a:t>
            </a:r>
            <a:r>
              <a:rPr lang="en-US" sz="1400" dirty="0" err="1">
                <a:solidFill>
                  <a:srgbClr val="0076BB"/>
                </a:solidFill>
                <a:latin typeface="Poppins" pitchFamily="2" charset="77"/>
                <a:cs typeface="Poppins" pitchFamily="2" charset="77"/>
              </a:rPr>
              <a:t>D’Sa</a:t>
            </a:r>
            <a:r>
              <a:rPr lang="en-US" sz="1400" dirty="0">
                <a:solidFill>
                  <a:srgbClr val="0076BB"/>
                </a:solidFill>
                <a:latin typeface="Poppins" pitchFamily="2" charset="77"/>
                <a:cs typeface="Poppins" pitchFamily="2" charset="77"/>
              </a:rPr>
              <a:t> et al, BMJ Open Sport &amp; Exercise Medicine 2021) </a:t>
            </a:r>
          </a:p>
          <a:p>
            <a:pPr>
              <a:lnSpc>
                <a:spcPts val="3000"/>
              </a:lnSpc>
            </a:pPr>
            <a:endParaRPr lang="en-US" sz="2400" b="1" dirty="0">
              <a:solidFill>
                <a:srgbClr val="0076BB"/>
              </a:solidFill>
              <a:latin typeface="Poppins" pitchFamily="2" charset="77"/>
              <a:cs typeface="Poppins" pitchFamily="2" charset="77"/>
            </a:endParaRPr>
          </a:p>
          <a:p>
            <a:pPr>
              <a:lnSpc>
                <a:spcPts val="3000"/>
              </a:lnSpc>
            </a:pPr>
            <a:r>
              <a:rPr lang="en-US" sz="2400" b="1" dirty="0">
                <a:solidFill>
                  <a:srgbClr val="0076BB"/>
                </a:solidFill>
                <a:latin typeface="Poppins" pitchFamily="2" charset="77"/>
                <a:cs typeface="Poppins" pitchFamily="2" charset="77"/>
              </a:rPr>
              <a:t>GOAL SETTING &amp; FOLLOW UP</a:t>
            </a:r>
          </a:p>
          <a:p>
            <a:pPr>
              <a:lnSpc>
                <a:spcPts val="3899"/>
              </a:lnSpc>
              <a:spcBef>
                <a:spcPct val="0"/>
              </a:spcBef>
            </a:pPr>
            <a:r>
              <a:rPr lang="en-US" sz="2000" dirty="0">
                <a:solidFill>
                  <a:srgbClr val="0076BB"/>
                </a:solidFill>
                <a:latin typeface="Poppins" pitchFamily="2" charset="77"/>
                <a:cs typeface="Poppins" pitchFamily="2" charset="77"/>
              </a:rPr>
              <a:t>SMART Goals</a:t>
            </a:r>
          </a:p>
        </p:txBody>
      </p:sp>
      <p:pic>
        <p:nvPicPr>
          <p:cNvPr id="16" name="Picture 15">
            <a:extLst>
              <a:ext uri="{FF2B5EF4-FFF2-40B4-BE49-F238E27FC236}">
                <a16:creationId xmlns:a16="http://schemas.microsoft.com/office/drawing/2014/main" id="{767531ED-C015-A43B-95BB-9F91CCB588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8288000" cy="17751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140741" y="4556171"/>
            <a:ext cx="4281483" cy="4281483"/>
          </a:xfrm>
          <a:custGeom>
            <a:avLst/>
            <a:gdLst/>
            <a:ahLst/>
            <a:cxnLst/>
            <a:rect l="l" t="t" r="r" b="b"/>
            <a:pathLst>
              <a:path w="4281483" h="4281483">
                <a:moveTo>
                  <a:pt x="0" y="0"/>
                </a:moveTo>
                <a:lnTo>
                  <a:pt x="4281482" y="0"/>
                </a:lnTo>
                <a:lnTo>
                  <a:pt x="4281482" y="4281483"/>
                </a:lnTo>
                <a:lnTo>
                  <a:pt x="0" y="428148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grpSp>
        <p:nvGrpSpPr>
          <p:cNvPr id="3" name="Group 3"/>
          <p:cNvGrpSpPr/>
          <p:nvPr/>
        </p:nvGrpSpPr>
        <p:grpSpPr>
          <a:xfrm>
            <a:off x="2498554" y="2756485"/>
            <a:ext cx="591515" cy="563788"/>
            <a:chOff x="0" y="0"/>
            <a:chExt cx="812800" cy="774700"/>
          </a:xfrm>
        </p:grpSpPr>
        <p:sp>
          <p:nvSpPr>
            <p:cNvPr id="4" name="Freeform 4"/>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37335"/>
            </a:solidFill>
          </p:spPr>
          <p:txBody>
            <a:bodyPr/>
            <a:lstStyle/>
            <a:p>
              <a:endParaRPr lang="hu-HU"/>
            </a:p>
          </p:txBody>
        </p:sp>
        <p:sp>
          <p:nvSpPr>
            <p:cNvPr id="5" name="TextBox 5"/>
            <p:cNvSpPr txBox="1"/>
            <p:nvPr/>
          </p:nvSpPr>
          <p:spPr>
            <a:xfrm>
              <a:off x="228600" y="209550"/>
              <a:ext cx="355600" cy="400050"/>
            </a:xfrm>
            <a:prstGeom prst="rect">
              <a:avLst/>
            </a:prstGeom>
          </p:spPr>
          <p:txBody>
            <a:bodyPr lIns="50800" tIns="50800" rIns="50800" bIns="50800" rtlCol="0" anchor="ctr"/>
            <a:lstStyle/>
            <a:p>
              <a:pPr algn="ctr">
                <a:lnSpc>
                  <a:spcPts val="3150"/>
                </a:lnSpc>
              </a:pPr>
              <a:endParaRPr/>
            </a:p>
          </p:txBody>
        </p:sp>
      </p:grpSp>
      <p:sp>
        <p:nvSpPr>
          <p:cNvPr id="6" name="TextBox 6"/>
          <p:cNvSpPr txBox="1"/>
          <p:nvPr/>
        </p:nvSpPr>
        <p:spPr>
          <a:xfrm>
            <a:off x="9436242" y="4041043"/>
            <a:ext cx="4130605" cy="303251"/>
          </a:xfrm>
          <a:prstGeom prst="rect">
            <a:avLst/>
          </a:prstGeom>
        </p:spPr>
        <p:txBody>
          <a:bodyPr lIns="0" tIns="0" rIns="0" bIns="0" rtlCol="0" anchor="t">
            <a:spAutoFit/>
          </a:bodyPr>
          <a:lstStyle/>
          <a:p>
            <a:pPr>
              <a:lnSpc>
                <a:spcPts val="2422"/>
              </a:lnSpc>
            </a:pPr>
            <a:endParaRPr/>
          </a:p>
        </p:txBody>
      </p:sp>
      <p:sp>
        <p:nvSpPr>
          <p:cNvPr id="7" name="TextBox 7"/>
          <p:cNvSpPr txBox="1"/>
          <p:nvPr/>
        </p:nvSpPr>
        <p:spPr>
          <a:xfrm>
            <a:off x="3352800" y="1785716"/>
            <a:ext cx="10443605" cy="641201"/>
          </a:xfrm>
          <a:prstGeom prst="rect">
            <a:avLst/>
          </a:prstGeom>
        </p:spPr>
        <p:txBody>
          <a:bodyPr lIns="0" tIns="0" rIns="0" bIns="0" rtlCol="0" anchor="t">
            <a:spAutoFit/>
          </a:bodyPr>
          <a:lstStyle/>
          <a:p>
            <a:pPr marL="0" lvl="0" indent="0" algn="l">
              <a:lnSpc>
                <a:spcPts val="5040"/>
              </a:lnSpc>
              <a:spcBef>
                <a:spcPct val="0"/>
              </a:spcBef>
            </a:pPr>
            <a:r>
              <a:rPr lang="en-US" sz="4200" b="1" dirty="0">
                <a:solidFill>
                  <a:srgbClr val="0076BB"/>
                </a:solidFill>
                <a:latin typeface="Impact" panose="020B0806030902050204" pitchFamily="34" charset="0"/>
              </a:rPr>
              <a:t>ADHERENCE</a:t>
            </a:r>
          </a:p>
        </p:txBody>
      </p:sp>
      <p:grpSp>
        <p:nvGrpSpPr>
          <p:cNvPr id="8" name="Group 8"/>
          <p:cNvGrpSpPr/>
          <p:nvPr/>
        </p:nvGrpSpPr>
        <p:grpSpPr>
          <a:xfrm>
            <a:off x="2532131" y="5264227"/>
            <a:ext cx="591515" cy="563788"/>
            <a:chOff x="0" y="0"/>
            <a:chExt cx="812800" cy="774700"/>
          </a:xfrm>
        </p:grpSpPr>
        <p:sp>
          <p:nvSpPr>
            <p:cNvPr id="9" name="Freeform 9"/>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37335"/>
            </a:solidFill>
          </p:spPr>
          <p:txBody>
            <a:bodyPr/>
            <a:lstStyle/>
            <a:p>
              <a:endParaRPr lang="hu-HU"/>
            </a:p>
          </p:txBody>
        </p:sp>
        <p:sp>
          <p:nvSpPr>
            <p:cNvPr id="10" name="TextBox 10"/>
            <p:cNvSpPr txBox="1"/>
            <p:nvPr/>
          </p:nvSpPr>
          <p:spPr>
            <a:xfrm>
              <a:off x="228600" y="209550"/>
              <a:ext cx="355600" cy="400050"/>
            </a:xfrm>
            <a:prstGeom prst="rect">
              <a:avLst/>
            </a:prstGeom>
          </p:spPr>
          <p:txBody>
            <a:bodyPr lIns="50800" tIns="50800" rIns="50800" bIns="50800" rtlCol="0" anchor="ctr"/>
            <a:lstStyle/>
            <a:p>
              <a:pPr algn="ctr">
                <a:lnSpc>
                  <a:spcPts val="3150"/>
                </a:lnSpc>
              </a:pPr>
              <a:endParaRPr/>
            </a:p>
          </p:txBody>
        </p:sp>
      </p:grpSp>
      <p:grpSp>
        <p:nvGrpSpPr>
          <p:cNvPr id="11" name="Group 11"/>
          <p:cNvGrpSpPr/>
          <p:nvPr/>
        </p:nvGrpSpPr>
        <p:grpSpPr>
          <a:xfrm>
            <a:off x="2529146" y="8094303"/>
            <a:ext cx="591515" cy="563788"/>
            <a:chOff x="0" y="0"/>
            <a:chExt cx="812800" cy="774700"/>
          </a:xfrm>
        </p:grpSpPr>
        <p:sp>
          <p:nvSpPr>
            <p:cNvPr id="12" name="Freeform 12"/>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37335"/>
            </a:solidFill>
          </p:spPr>
          <p:txBody>
            <a:bodyPr/>
            <a:lstStyle/>
            <a:p>
              <a:endParaRPr lang="hu-HU"/>
            </a:p>
          </p:txBody>
        </p:sp>
        <p:sp>
          <p:nvSpPr>
            <p:cNvPr id="13" name="TextBox 13"/>
            <p:cNvSpPr txBox="1"/>
            <p:nvPr/>
          </p:nvSpPr>
          <p:spPr>
            <a:xfrm>
              <a:off x="228600" y="209550"/>
              <a:ext cx="355600" cy="400050"/>
            </a:xfrm>
            <a:prstGeom prst="rect">
              <a:avLst/>
            </a:prstGeom>
          </p:spPr>
          <p:txBody>
            <a:bodyPr lIns="50800" tIns="50800" rIns="50800" bIns="50800" rtlCol="0" anchor="ctr"/>
            <a:lstStyle/>
            <a:p>
              <a:pPr algn="ctr">
                <a:lnSpc>
                  <a:spcPts val="3150"/>
                </a:lnSpc>
              </a:pPr>
              <a:endParaRPr/>
            </a:p>
          </p:txBody>
        </p:sp>
      </p:grpSp>
      <p:sp>
        <p:nvSpPr>
          <p:cNvPr id="14" name="TextBox 14"/>
          <p:cNvSpPr txBox="1"/>
          <p:nvPr/>
        </p:nvSpPr>
        <p:spPr>
          <a:xfrm>
            <a:off x="3108629" y="2294198"/>
            <a:ext cx="11580966" cy="7541895"/>
          </a:xfrm>
          <a:prstGeom prst="rect">
            <a:avLst/>
          </a:prstGeom>
        </p:spPr>
        <p:txBody>
          <a:bodyPr lIns="0" tIns="0" rIns="0" bIns="0" rtlCol="0" anchor="t">
            <a:spAutoFit/>
          </a:bodyPr>
          <a:lstStyle/>
          <a:p>
            <a:pPr>
              <a:lnSpc>
                <a:spcPts val="3000"/>
              </a:lnSpc>
            </a:pPr>
            <a:r>
              <a:rPr lang="en-US" sz="2000" dirty="0">
                <a:solidFill>
                  <a:srgbClr val="0076BB"/>
                </a:solidFill>
                <a:latin typeface="Poppins" pitchFamily="2" charset="77"/>
                <a:cs typeface="Poppins" pitchFamily="2" charset="77"/>
              </a:rPr>
              <a:t> </a:t>
            </a:r>
          </a:p>
          <a:p>
            <a:pPr marL="431801" lvl="1" indent="-215900">
              <a:lnSpc>
                <a:spcPts val="3000"/>
              </a:lnSpc>
              <a:buFont typeface="Arial"/>
              <a:buChar char="•"/>
            </a:pPr>
            <a:r>
              <a:rPr lang="en-US" sz="2000" b="1" dirty="0">
                <a:solidFill>
                  <a:srgbClr val="0076BB"/>
                </a:solidFill>
                <a:latin typeface="Poppins" pitchFamily="2" charset="77"/>
                <a:cs typeface="Poppins" pitchFamily="2" charset="77"/>
              </a:rPr>
              <a:t>Initial exploration of patient characteristics, barriers and facilitators</a:t>
            </a:r>
          </a:p>
          <a:p>
            <a:pPr marL="863601" lvl="2" indent="-287867">
              <a:lnSpc>
                <a:spcPts val="3000"/>
              </a:lnSpc>
              <a:buFont typeface="Arial"/>
              <a:buChar char="⚬"/>
            </a:pPr>
            <a:r>
              <a:rPr lang="en-US" sz="2000" dirty="0">
                <a:solidFill>
                  <a:srgbClr val="0076BB"/>
                </a:solidFill>
                <a:latin typeface="Poppins" pitchFamily="2" charset="77"/>
                <a:cs typeface="Poppins" pitchFamily="2" charset="77"/>
              </a:rPr>
              <a:t>Assessment of previous habits, and physical and mental health status</a:t>
            </a:r>
          </a:p>
          <a:p>
            <a:pPr marL="863601" lvl="2" indent="-287867">
              <a:lnSpc>
                <a:spcPts val="3000"/>
              </a:lnSpc>
              <a:buFont typeface="Arial"/>
              <a:buChar char="⚬"/>
            </a:pPr>
            <a:r>
              <a:rPr lang="en-US" sz="2000" dirty="0">
                <a:solidFill>
                  <a:srgbClr val="0076BB"/>
                </a:solidFill>
                <a:latin typeface="Poppins" pitchFamily="2" charset="77"/>
                <a:cs typeface="Poppins" pitchFamily="2" charset="77"/>
              </a:rPr>
              <a:t>Barriers and facilitators are explored prior to program delivery</a:t>
            </a:r>
          </a:p>
          <a:p>
            <a:pPr>
              <a:lnSpc>
                <a:spcPts val="3000"/>
              </a:lnSpc>
            </a:pPr>
            <a:endParaRPr lang="en-US" sz="2000" b="1" dirty="0">
              <a:solidFill>
                <a:srgbClr val="0076BB"/>
              </a:solidFill>
              <a:latin typeface="Poppins" pitchFamily="2" charset="77"/>
              <a:cs typeface="Poppins" pitchFamily="2" charset="77"/>
            </a:endParaRPr>
          </a:p>
          <a:p>
            <a:pPr marL="431801" lvl="1" indent="-215900">
              <a:lnSpc>
                <a:spcPts val="3000"/>
              </a:lnSpc>
              <a:buFont typeface="Arial"/>
              <a:buChar char="•"/>
            </a:pPr>
            <a:r>
              <a:rPr lang="en-US" sz="2000" b="1" dirty="0">
                <a:solidFill>
                  <a:srgbClr val="0076BB"/>
                </a:solidFill>
                <a:latin typeface="Poppins" pitchFamily="2" charset="77"/>
                <a:cs typeface="Poppins" pitchFamily="2" charset="77"/>
              </a:rPr>
              <a:t>Design and characteristics of the physical exercise program</a:t>
            </a:r>
          </a:p>
          <a:p>
            <a:pPr marL="863601" lvl="2" indent="-287867">
              <a:lnSpc>
                <a:spcPts val="3000"/>
              </a:lnSpc>
              <a:buFont typeface="Arial"/>
              <a:buChar char="⚬"/>
            </a:pPr>
            <a:r>
              <a:rPr lang="en-US" sz="2000" dirty="0" err="1">
                <a:solidFill>
                  <a:srgbClr val="0076BB"/>
                </a:solidFill>
                <a:latin typeface="Poppins" pitchFamily="2" charset="77"/>
                <a:cs typeface="Poppins" pitchFamily="2" charset="77"/>
              </a:rPr>
              <a:t>Individualised</a:t>
            </a:r>
            <a:r>
              <a:rPr lang="en-US" sz="2000" dirty="0">
                <a:solidFill>
                  <a:srgbClr val="0076BB"/>
                </a:solidFill>
                <a:latin typeface="Poppins" pitchFamily="2" charset="77"/>
                <a:cs typeface="Poppins" pitchFamily="2" charset="77"/>
              </a:rPr>
              <a:t> and scientifically correct</a:t>
            </a:r>
          </a:p>
          <a:p>
            <a:pPr>
              <a:lnSpc>
                <a:spcPts val="3000"/>
              </a:lnSpc>
            </a:pPr>
            <a:endParaRPr lang="en-US" sz="2000" dirty="0">
              <a:solidFill>
                <a:srgbClr val="0076BB"/>
              </a:solidFill>
              <a:latin typeface="Poppins" pitchFamily="2" charset="77"/>
              <a:cs typeface="Poppins" pitchFamily="2" charset="77"/>
            </a:endParaRPr>
          </a:p>
          <a:p>
            <a:pPr marL="431801" lvl="1" indent="-215900">
              <a:lnSpc>
                <a:spcPts val="3000"/>
              </a:lnSpc>
              <a:buFont typeface="Arial"/>
              <a:buChar char="•"/>
            </a:pPr>
            <a:r>
              <a:rPr lang="en-US" sz="2000" b="1" dirty="0">
                <a:solidFill>
                  <a:srgbClr val="0076BB"/>
                </a:solidFill>
                <a:latin typeface="Poppins" pitchFamily="2" charset="77"/>
                <a:cs typeface="Poppins" pitchFamily="2" charset="77"/>
              </a:rPr>
              <a:t>Integration into daily living and lifestyle</a:t>
            </a:r>
          </a:p>
          <a:p>
            <a:pPr marL="863601" lvl="2" indent="-287867">
              <a:lnSpc>
                <a:spcPts val="3000"/>
              </a:lnSpc>
              <a:buFont typeface="Arial"/>
              <a:buChar char="⚬"/>
            </a:pPr>
            <a:r>
              <a:rPr lang="en-US" sz="2000" dirty="0">
                <a:solidFill>
                  <a:srgbClr val="0076BB"/>
                </a:solidFill>
                <a:latin typeface="Poppins" pitchFamily="2" charset="77"/>
                <a:cs typeface="Poppins" pitchFamily="2" charset="77"/>
              </a:rPr>
              <a:t>Participants preferences and background are considered</a:t>
            </a:r>
          </a:p>
          <a:p>
            <a:pPr marL="863601" lvl="2" indent="-287867">
              <a:lnSpc>
                <a:spcPts val="3000"/>
              </a:lnSpc>
              <a:buFont typeface="Arial"/>
              <a:buChar char="⚬"/>
            </a:pPr>
            <a:r>
              <a:rPr lang="en-US" sz="2000" dirty="0">
                <a:solidFill>
                  <a:srgbClr val="0076BB"/>
                </a:solidFill>
                <a:latin typeface="Poppins" pitchFamily="2" charset="77"/>
                <a:cs typeface="Poppins" pitchFamily="2" charset="77"/>
              </a:rPr>
              <a:t>Accessible, flexible schedule</a:t>
            </a:r>
          </a:p>
          <a:p>
            <a:pPr>
              <a:lnSpc>
                <a:spcPts val="3000"/>
              </a:lnSpc>
            </a:pPr>
            <a:endParaRPr lang="en-US" sz="2000" b="1" dirty="0">
              <a:solidFill>
                <a:srgbClr val="0076BB"/>
              </a:solidFill>
              <a:latin typeface="Poppins" pitchFamily="2" charset="77"/>
              <a:cs typeface="Poppins" pitchFamily="2" charset="77"/>
            </a:endParaRPr>
          </a:p>
          <a:p>
            <a:pPr marL="431801" lvl="1" indent="-215900">
              <a:lnSpc>
                <a:spcPts val="3000"/>
              </a:lnSpc>
              <a:buFont typeface="Arial"/>
              <a:buChar char="•"/>
            </a:pPr>
            <a:r>
              <a:rPr lang="en-US" sz="2000" b="1" dirty="0">
                <a:solidFill>
                  <a:srgbClr val="0076BB"/>
                </a:solidFill>
                <a:latin typeface="Poppins" pitchFamily="2" charset="77"/>
                <a:cs typeface="Poppins" pitchFamily="2" charset="77"/>
              </a:rPr>
              <a:t>Participant education, expectations and knowledge of the risks and benefits</a:t>
            </a:r>
          </a:p>
          <a:p>
            <a:pPr>
              <a:lnSpc>
                <a:spcPts val="3000"/>
              </a:lnSpc>
            </a:pPr>
            <a:endParaRPr lang="en-US" sz="2000" b="1" dirty="0">
              <a:solidFill>
                <a:srgbClr val="0076BB"/>
              </a:solidFill>
              <a:latin typeface="Poppins" pitchFamily="2" charset="77"/>
              <a:cs typeface="Poppins" pitchFamily="2" charset="77"/>
            </a:endParaRPr>
          </a:p>
          <a:p>
            <a:pPr marL="431801" lvl="1" indent="-215900">
              <a:lnSpc>
                <a:spcPts val="3000"/>
              </a:lnSpc>
              <a:buFont typeface="Arial"/>
              <a:buChar char="•"/>
            </a:pPr>
            <a:r>
              <a:rPr lang="en-US" sz="2000" b="1" dirty="0">
                <a:solidFill>
                  <a:srgbClr val="0076BB"/>
                </a:solidFill>
                <a:latin typeface="Poppins" pitchFamily="2" charset="77"/>
                <a:cs typeface="Poppins" pitchFamily="2" charset="77"/>
              </a:rPr>
              <a:t>Multi-disciplinary program, goal-setting, supervision, feedback and social support</a:t>
            </a:r>
          </a:p>
          <a:p>
            <a:pPr>
              <a:lnSpc>
                <a:spcPts val="3000"/>
              </a:lnSpc>
            </a:pPr>
            <a:endParaRPr lang="en-US" sz="2000" b="1" dirty="0">
              <a:solidFill>
                <a:srgbClr val="0076BB"/>
              </a:solidFill>
              <a:latin typeface="Poppins" pitchFamily="2" charset="77"/>
              <a:cs typeface="Poppins" pitchFamily="2" charset="77"/>
            </a:endParaRPr>
          </a:p>
          <a:p>
            <a:pPr marL="431801" lvl="1" indent="-215900">
              <a:lnSpc>
                <a:spcPts val="3000"/>
              </a:lnSpc>
              <a:buFont typeface="Arial"/>
              <a:buChar char="•"/>
            </a:pPr>
            <a:r>
              <a:rPr lang="en-US" sz="2000" b="1" dirty="0">
                <a:solidFill>
                  <a:srgbClr val="0076BB"/>
                </a:solidFill>
                <a:latin typeface="Poppins" pitchFamily="2" charset="77"/>
                <a:cs typeface="Poppins" pitchFamily="2" charset="77"/>
              </a:rPr>
              <a:t>Participants active role, self-efficacy, self management, enjoyment.</a:t>
            </a:r>
          </a:p>
          <a:p>
            <a:pPr>
              <a:lnSpc>
                <a:spcPts val="3000"/>
              </a:lnSpc>
            </a:pPr>
            <a:endParaRPr lang="en-US" sz="2000" dirty="0">
              <a:solidFill>
                <a:srgbClr val="0076BB"/>
              </a:solidFill>
              <a:latin typeface="Poppins Medium Bold"/>
            </a:endParaRPr>
          </a:p>
          <a:p>
            <a:pPr algn="r">
              <a:lnSpc>
                <a:spcPts val="2400"/>
              </a:lnSpc>
            </a:pPr>
            <a:r>
              <a:rPr lang="en-US" sz="1600" dirty="0">
                <a:solidFill>
                  <a:srgbClr val="0076BB"/>
                </a:solidFill>
                <a:latin typeface="Poppins Medium"/>
              </a:rPr>
              <a:t>(</a:t>
            </a:r>
            <a:r>
              <a:rPr lang="en-US" sz="1600" dirty="0" err="1">
                <a:solidFill>
                  <a:srgbClr val="0076BB"/>
                </a:solidFill>
                <a:latin typeface="Poppins Medium"/>
              </a:rPr>
              <a:t>Collado</a:t>
            </a:r>
            <a:r>
              <a:rPr lang="en-US" sz="1600" dirty="0">
                <a:solidFill>
                  <a:srgbClr val="0076BB"/>
                </a:solidFill>
                <a:latin typeface="Poppins Medium"/>
              </a:rPr>
              <a:t>-Mateo, </a:t>
            </a:r>
            <a:r>
              <a:rPr lang="en-US" sz="1600" dirty="0" err="1">
                <a:solidFill>
                  <a:srgbClr val="0076BB"/>
                </a:solidFill>
                <a:latin typeface="Poppins Medium"/>
              </a:rPr>
              <a:t>Lavín</a:t>
            </a:r>
            <a:r>
              <a:rPr lang="en-US" sz="1600" dirty="0">
                <a:solidFill>
                  <a:srgbClr val="0076BB"/>
                </a:solidFill>
                <a:latin typeface="Poppins Medium"/>
              </a:rPr>
              <a:t>-Pérez, </a:t>
            </a:r>
            <a:r>
              <a:rPr lang="en-US" sz="1600" dirty="0" err="1">
                <a:solidFill>
                  <a:srgbClr val="0076BB"/>
                </a:solidFill>
                <a:latin typeface="Poppins Medium"/>
              </a:rPr>
              <a:t>Peñacoba</a:t>
            </a:r>
            <a:r>
              <a:rPr lang="en-US" sz="1600" dirty="0">
                <a:solidFill>
                  <a:srgbClr val="0076BB"/>
                </a:solidFill>
                <a:latin typeface="Poppins Medium"/>
              </a:rPr>
              <a:t>, et al, 2021)</a:t>
            </a:r>
          </a:p>
          <a:p>
            <a:pPr>
              <a:lnSpc>
                <a:spcPts val="3150"/>
              </a:lnSpc>
              <a:spcBef>
                <a:spcPct val="0"/>
              </a:spcBef>
            </a:pPr>
            <a:endParaRPr lang="en-US" sz="1600" dirty="0">
              <a:solidFill>
                <a:srgbClr val="0076BB"/>
              </a:solidFill>
              <a:latin typeface="Poppins Medium"/>
            </a:endParaRPr>
          </a:p>
        </p:txBody>
      </p:sp>
      <p:pic>
        <p:nvPicPr>
          <p:cNvPr id="15" name="Picture 14">
            <a:extLst>
              <a:ext uri="{FF2B5EF4-FFF2-40B4-BE49-F238E27FC236}">
                <a16:creationId xmlns:a16="http://schemas.microsoft.com/office/drawing/2014/main" id="{B593B748-D86D-7CC1-01C3-0EC8617976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8288000" cy="17751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2725400" y="8411651"/>
            <a:ext cx="4281483" cy="4281483"/>
          </a:xfrm>
          <a:custGeom>
            <a:avLst/>
            <a:gdLst/>
            <a:ahLst/>
            <a:cxnLst/>
            <a:rect l="l" t="t" r="r" b="b"/>
            <a:pathLst>
              <a:path w="4281483" h="4281483">
                <a:moveTo>
                  <a:pt x="0" y="0"/>
                </a:moveTo>
                <a:lnTo>
                  <a:pt x="4281482" y="0"/>
                </a:lnTo>
                <a:lnTo>
                  <a:pt x="4281482" y="4281483"/>
                </a:lnTo>
                <a:lnTo>
                  <a:pt x="0" y="428148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grpSp>
        <p:nvGrpSpPr>
          <p:cNvPr id="3" name="Group 3"/>
          <p:cNvGrpSpPr/>
          <p:nvPr/>
        </p:nvGrpSpPr>
        <p:grpSpPr>
          <a:xfrm>
            <a:off x="2523262" y="2894837"/>
            <a:ext cx="591515" cy="563788"/>
            <a:chOff x="0" y="0"/>
            <a:chExt cx="812800" cy="774700"/>
          </a:xfrm>
        </p:grpSpPr>
        <p:sp>
          <p:nvSpPr>
            <p:cNvPr id="4" name="Freeform 4"/>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37335"/>
            </a:solidFill>
          </p:spPr>
          <p:txBody>
            <a:bodyPr/>
            <a:lstStyle/>
            <a:p>
              <a:endParaRPr lang="hu-HU"/>
            </a:p>
          </p:txBody>
        </p:sp>
        <p:sp>
          <p:nvSpPr>
            <p:cNvPr id="5" name="TextBox 5"/>
            <p:cNvSpPr txBox="1"/>
            <p:nvPr/>
          </p:nvSpPr>
          <p:spPr>
            <a:xfrm>
              <a:off x="228600" y="209550"/>
              <a:ext cx="355600" cy="400050"/>
            </a:xfrm>
            <a:prstGeom prst="rect">
              <a:avLst/>
            </a:prstGeom>
          </p:spPr>
          <p:txBody>
            <a:bodyPr lIns="50800" tIns="50800" rIns="50800" bIns="50800" rtlCol="0" anchor="ctr"/>
            <a:lstStyle/>
            <a:p>
              <a:pPr algn="ctr">
                <a:lnSpc>
                  <a:spcPts val="3150"/>
                </a:lnSpc>
              </a:pPr>
              <a:endParaRPr/>
            </a:p>
          </p:txBody>
        </p:sp>
      </p:grpSp>
      <p:sp>
        <p:nvSpPr>
          <p:cNvPr id="6" name="TextBox 6"/>
          <p:cNvSpPr txBox="1"/>
          <p:nvPr/>
        </p:nvSpPr>
        <p:spPr>
          <a:xfrm>
            <a:off x="9436242" y="4041043"/>
            <a:ext cx="4130605" cy="303251"/>
          </a:xfrm>
          <a:prstGeom prst="rect">
            <a:avLst/>
          </a:prstGeom>
        </p:spPr>
        <p:txBody>
          <a:bodyPr lIns="0" tIns="0" rIns="0" bIns="0" rtlCol="0" anchor="t">
            <a:spAutoFit/>
          </a:bodyPr>
          <a:lstStyle/>
          <a:p>
            <a:pPr>
              <a:lnSpc>
                <a:spcPts val="2422"/>
              </a:lnSpc>
            </a:pPr>
            <a:endParaRPr/>
          </a:p>
        </p:txBody>
      </p:sp>
      <p:sp>
        <p:nvSpPr>
          <p:cNvPr id="7" name="TextBox 7"/>
          <p:cNvSpPr txBox="1"/>
          <p:nvPr/>
        </p:nvSpPr>
        <p:spPr>
          <a:xfrm>
            <a:off x="3497298" y="1957172"/>
            <a:ext cx="10443605" cy="551433"/>
          </a:xfrm>
          <a:prstGeom prst="rect">
            <a:avLst/>
          </a:prstGeom>
        </p:spPr>
        <p:txBody>
          <a:bodyPr lIns="0" tIns="0" rIns="0" bIns="0" rtlCol="0" anchor="t">
            <a:spAutoFit/>
          </a:bodyPr>
          <a:lstStyle/>
          <a:p>
            <a:pPr marL="0" lvl="0" indent="0" algn="l">
              <a:lnSpc>
                <a:spcPts val="4320"/>
              </a:lnSpc>
              <a:spcBef>
                <a:spcPct val="0"/>
              </a:spcBef>
            </a:pPr>
            <a:r>
              <a:rPr lang="en-US" sz="4400" b="1" dirty="0">
                <a:solidFill>
                  <a:srgbClr val="0076BB"/>
                </a:solidFill>
                <a:latin typeface="Impact" panose="020B0806030902050204" pitchFamily="34" charset="0"/>
              </a:rPr>
              <a:t>Identifying Barriers</a:t>
            </a:r>
          </a:p>
        </p:txBody>
      </p:sp>
      <p:sp>
        <p:nvSpPr>
          <p:cNvPr id="14" name="TextBox 14"/>
          <p:cNvSpPr txBox="1"/>
          <p:nvPr/>
        </p:nvSpPr>
        <p:spPr>
          <a:xfrm>
            <a:off x="3497298" y="2894837"/>
            <a:ext cx="4130605" cy="5770811"/>
          </a:xfrm>
          <a:prstGeom prst="rect">
            <a:avLst/>
          </a:prstGeom>
        </p:spPr>
        <p:txBody>
          <a:bodyPr wrap="square" lIns="0" tIns="0" rIns="0" bIns="0" rtlCol="0" anchor="t">
            <a:spAutoFit/>
          </a:bodyPr>
          <a:lstStyle/>
          <a:p>
            <a:pPr>
              <a:lnSpc>
                <a:spcPts val="3899"/>
              </a:lnSpc>
            </a:pPr>
            <a:r>
              <a:rPr lang="en-US" sz="2800" b="1" dirty="0">
                <a:solidFill>
                  <a:srgbClr val="0076BB"/>
                </a:solidFill>
                <a:latin typeface="Poppins" pitchFamily="2" charset="77"/>
                <a:cs typeface="Poppins" pitchFamily="2" charset="77"/>
              </a:rPr>
              <a:t>Patients </a:t>
            </a:r>
          </a:p>
          <a:p>
            <a:pPr>
              <a:lnSpc>
                <a:spcPts val="3000"/>
              </a:lnSpc>
            </a:pPr>
            <a:r>
              <a:rPr lang="en-US" sz="2000" dirty="0">
                <a:solidFill>
                  <a:srgbClr val="0076BB"/>
                </a:solidFill>
                <a:latin typeface="Poppins" pitchFamily="2" charset="77"/>
                <a:cs typeface="Poppins" pitchFamily="2" charset="77"/>
              </a:rPr>
              <a:t>Lack of time</a:t>
            </a:r>
          </a:p>
          <a:p>
            <a:pPr>
              <a:lnSpc>
                <a:spcPts val="3000"/>
              </a:lnSpc>
            </a:pPr>
            <a:r>
              <a:rPr lang="en-US" sz="2000" dirty="0">
                <a:solidFill>
                  <a:srgbClr val="0076BB"/>
                </a:solidFill>
                <a:latin typeface="Poppins" pitchFamily="2" charset="77"/>
                <a:cs typeface="Poppins" pitchFamily="2" charset="77"/>
              </a:rPr>
              <a:t>Motivation</a:t>
            </a:r>
          </a:p>
          <a:p>
            <a:pPr>
              <a:lnSpc>
                <a:spcPts val="3000"/>
              </a:lnSpc>
            </a:pPr>
            <a:r>
              <a:rPr lang="en-US" sz="2000" dirty="0">
                <a:solidFill>
                  <a:srgbClr val="0076BB"/>
                </a:solidFill>
                <a:latin typeface="Poppins" pitchFamily="2" charset="77"/>
                <a:cs typeface="Poppins" pitchFamily="2" charset="77"/>
              </a:rPr>
              <a:t>Fatigue/Energy</a:t>
            </a:r>
          </a:p>
          <a:p>
            <a:pPr>
              <a:lnSpc>
                <a:spcPts val="3000"/>
              </a:lnSpc>
            </a:pPr>
            <a:r>
              <a:rPr lang="en-US" sz="2000" dirty="0">
                <a:solidFill>
                  <a:srgbClr val="0076BB"/>
                </a:solidFill>
                <a:latin typeface="Poppins" pitchFamily="2" charset="77"/>
                <a:cs typeface="Poppins" pitchFamily="2" charset="77"/>
              </a:rPr>
              <a:t>Social support </a:t>
            </a:r>
          </a:p>
          <a:p>
            <a:pPr>
              <a:lnSpc>
                <a:spcPts val="3000"/>
              </a:lnSpc>
            </a:pPr>
            <a:r>
              <a:rPr lang="en-US" sz="2000" b="1" dirty="0">
                <a:solidFill>
                  <a:srgbClr val="0076BB"/>
                </a:solidFill>
                <a:latin typeface="Poppins" pitchFamily="2" charset="77"/>
                <a:cs typeface="Poppins" pitchFamily="2" charset="77"/>
              </a:rPr>
              <a:t>Poor health</a:t>
            </a:r>
          </a:p>
          <a:p>
            <a:pPr>
              <a:lnSpc>
                <a:spcPts val="3000"/>
              </a:lnSpc>
            </a:pPr>
            <a:r>
              <a:rPr lang="en-US" sz="2000" b="1" dirty="0">
                <a:solidFill>
                  <a:srgbClr val="0076BB"/>
                </a:solidFill>
                <a:latin typeface="Poppins" pitchFamily="2" charset="77"/>
                <a:cs typeface="Poppins" pitchFamily="2" charset="77"/>
              </a:rPr>
              <a:t>Poor physical condition</a:t>
            </a:r>
          </a:p>
          <a:p>
            <a:pPr>
              <a:lnSpc>
                <a:spcPts val="3000"/>
              </a:lnSpc>
            </a:pPr>
            <a:r>
              <a:rPr lang="en-US" sz="2000" b="1" dirty="0">
                <a:solidFill>
                  <a:srgbClr val="0076BB"/>
                </a:solidFill>
                <a:latin typeface="Poppins" pitchFamily="2" charset="77"/>
                <a:cs typeface="Poppins" pitchFamily="2" charset="77"/>
              </a:rPr>
              <a:t>Inactivity at baseline</a:t>
            </a:r>
          </a:p>
          <a:p>
            <a:pPr>
              <a:lnSpc>
                <a:spcPts val="3000"/>
              </a:lnSpc>
            </a:pPr>
            <a:r>
              <a:rPr lang="en-US" sz="2000" b="1" dirty="0">
                <a:solidFill>
                  <a:srgbClr val="0076BB"/>
                </a:solidFill>
                <a:latin typeface="Poppins" pitchFamily="2" charset="77"/>
                <a:cs typeface="Poppins" pitchFamily="2" charset="77"/>
              </a:rPr>
              <a:t>Skill level</a:t>
            </a:r>
          </a:p>
          <a:p>
            <a:pPr>
              <a:lnSpc>
                <a:spcPts val="3000"/>
              </a:lnSpc>
            </a:pPr>
            <a:r>
              <a:rPr lang="en-US" sz="2000" b="1" dirty="0">
                <a:solidFill>
                  <a:srgbClr val="0076BB"/>
                </a:solidFill>
                <a:latin typeface="Poppins" pitchFamily="2" charset="77"/>
                <a:cs typeface="Poppins" pitchFamily="2" charset="77"/>
              </a:rPr>
              <a:t>Fear of Injury</a:t>
            </a:r>
          </a:p>
          <a:p>
            <a:pPr>
              <a:lnSpc>
                <a:spcPts val="3000"/>
              </a:lnSpc>
            </a:pPr>
            <a:r>
              <a:rPr lang="en-US" sz="2000" dirty="0">
                <a:solidFill>
                  <a:srgbClr val="0076BB"/>
                </a:solidFill>
                <a:latin typeface="Poppins" pitchFamily="2" charset="77"/>
                <a:cs typeface="Poppins" pitchFamily="2" charset="77"/>
              </a:rPr>
              <a:t>Access</a:t>
            </a:r>
          </a:p>
          <a:p>
            <a:pPr>
              <a:lnSpc>
                <a:spcPts val="3000"/>
              </a:lnSpc>
            </a:pPr>
            <a:r>
              <a:rPr lang="en-US" sz="2000" dirty="0">
                <a:solidFill>
                  <a:srgbClr val="0076BB"/>
                </a:solidFill>
                <a:latin typeface="Poppins" pitchFamily="2" charset="77"/>
                <a:cs typeface="Poppins" pitchFamily="2" charset="77"/>
              </a:rPr>
              <a:t>Cost</a:t>
            </a:r>
          </a:p>
          <a:p>
            <a:pPr>
              <a:lnSpc>
                <a:spcPts val="3000"/>
              </a:lnSpc>
            </a:pPr>
            <a:r>
              <a:rPr lang="en-US" sz="2000" dirty="0">
                <a:solidFill>
                  <a:srgbClr val="0076BB"/>
                </a:solidFill>
                <a:latin typeface="Poppins" pitchFamily="2" charset="77"/>
                <a:cs typeface="Poppins" pitchFamily="2" charset="77"/>
              </a:rPr>
              <a:t>Environment</a:t>
            </a:r>
          </a:p>
          <a:p>
            <a:pPr>
              <a:lnSpc>
                <a:spcPts val="3000"/>
              </a:lnSpc>
            </a:pPr>
            <a:r>
              <a:rPr lang="en-US" sz="2000" dirty="0">
                <a:solidFill>
                  <a:srgbClr val="0076BB"/>
                </a:solidFill>
                <a:latin typeface="Poppins" pitchFamily="2" charset="77"/>
                <a:cs typeface="Poppins" pitchFamily="2" charset="77"/>
              </a:rPr>
              <a:t>Pollution</a:t>
            </a:r>
          </a:p>
          <a:p>
            <a:pPr>
              <a:lnSpc>
                <a:spcPts val="1950"/>
              </a:lnSpc>
              <a:spcBef>
                <a:spcPct val="0"/>
              </a:spcBef>
            </a:pPr>
            <a:endParaRPr lang="en-US" sz="2000" dirty="0">
              <a:solidFill>
                <a:srgbClr val="0076BB"/>
              </a:solidFill>
              <a:latin typeface="Poppins Light"/>
            </a:endParaRPr>
          </a:p>
        </p:txBody>
      </p:sp>
      <p:pic>
        <p:nvPicPr>
          <p:cNvPr id="20" name="Picture 19">
            <a:extLst>
              <a:ext uri="{FF2B5EF4-FFF2-40B4-BE49-F238E27FC236}">
                <a16:creationId xmlns:a16="http://schemas.microsoft.com/office/drawing/2014/main" id="{D44B1E67-88EA-52DE-BAD9-795D9F7644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35707"/>
            <a:ext cx="18288000" cy="1775174"/>
          </a:xfrm>
          <a:prstGeom prst="rect">
            <a:avLst/>
          </a:prstGeom>
        </p:spPr>
      </p:pic>
      <p:sp>
        <p:nvSpPr>
          <p:cNvPr id="8" name="Freeform 2">
            <a:extLst>
              <a:ext uri="{FF2B5EF4-FFF2-40B4-BE49-F238E27FC236}">
                <a16:creationId xmlns:a16="http://schemas.microsoft.com/office/drawing/2014/main" id="{5C443D29-7C91-188D-9777-826F550EDFD9}"/>
              </a:ext>
            </a:extLst>
          </p:cNvPr>
          <p:cNvSpPr/>
          <p:nvPr/>
        </p:nvSpPr>
        <p:spPr>
          <a:xfrm rot="-5400000">
            <a:off x="-2140742" y="4914900"/>
            <a:ext cx="4281483" cy="4281483"/>
          </a:xfrm>
          <a:custGeom>
            <a:avLst/>
            <a:gdLst/>
            <a:ahLst/>
            <a:cxnLst/>
            <a:rect l="l" t="t" r="r" b="b"/>
            <a:pathLst>
              <a:path w="4281483" h="4281483">
                <a:moveTo>
                  <a:pt x="0" y="0"/>
                </a:moveTo>
                <a:lnTo>
                  <a:pt x="4281482" y="0"/>
                </a:lnTo>
                <a:lnTo>
                  <a:pt x="4281482" y="4281483"/>
                </a:lnTo>
                <a:lnTo>
                  <a:pt x="0" y="428148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hu-H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1938</Words>
  <Application>Microsoft Office PowerPoint</Application>
  <PresentationFormat>Custom</PresentationFormat>
  <Paragraphs>322</Paragraphs>
  <Slides>15</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Impact</vt:lpstr>
      <vt:lpstr>Poppins</vt:lpstr>
      <vt:lpstr>BlinkMacSystemFont</vt:lpstr>
      <vt:lpstr>Horizon Italics</vt:lpstr>
      <vt:lpstr>Calibri</vt:lpstr>
      <vt:lpstr>Poppins Medium Bold</vt:lpstr>
      <vt:lpstr>Arial</vt:lpstr>
      <vt:lpstr>Poppins Light Bold</vt:lpstr>
      <vt:lpstr>Poppins Medium</vt:lpstr>
      <vt:lpstr>Cambria</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ELMO PA Version 1</dc:title>
  <dc:creator>Diszterem</dc:creator>
  <cp:lastModifiedBy>Yiota Mitroyianni</cp:lastModifiedBy>
  <cp:revision>19</cp:revision>
  <cp:lastPrinted>2023-11-08T20:18:22Z</cp:lastPrinted>
  <dcterms:created xsi:type="dcterms:W3CDTF">2006-08-16T00:00:00Z</dcterms:created>
  <dcterms:modified xsi:type="dcterms:W3CDTF">2024-01-05T08:16:42Z</dcterms:modified>
  <dc:identifier>DAFyu0hWDaQ</dc:identifier>
</cp:coreProperties>
</file>