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88163" cy="100187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57EAEF2-792C-404D-B508-D716692B93CD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Sección sin título" id="{38D6B1DA-9870-4780-9672-E9BFDAD06BDA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MCeMD6Xgbxc+mSWybZx0sJSEh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6752" autoAdjust="0"/>
  </p:normalViewPr>
  <p:slideViewPr>
    <p:cSldViewPr snapToGrid="0">
      <p:cViewPr varScale="1">
        <p:scale>
          <a:sx n="135" d="100"/>
          <a:sy n="135" d="100"/>
        </p:scale>
        <p:origin x="110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Today, in this presentation We are “</a:t>
            </a:r>
            <a:r>
              <a:rPr lang="en-US" sz="1200" b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the Link Between Lifestyle and Breast Cancer”. </a:t>
            </a: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want to begin by telling you  that the etiology of Breast cancer is mostly unknown.</a:t>
            </a:r>
          </a:p>
          <a:p>
            <a:pPr marL="0" algn="just">
              <a:spcBef>
                <a:spcPts val="1268"/>
              </a:spcBef>
            </a:pPr>
            <a:endParaRPr lang="en-US" sz="1200" dirty="0">
              <a:solidFill>
                <a:srgbClr val="000000"/>
              </a:solidFill>
              <a:highlight>
                <a:srgbClr val="D3D3D3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there are numerous risk factors that increase the incidence of Breast Cancer. And </a:t>
            </a:r>
          </a:p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of these factors are related </a:t>
            </a: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lifestyle behaviors that can be modified and use as primary prevention to reduce the incidence  of the disease and improve the </a:t>
            </a:r>
            <a:r>
              <a:rPr lang="en-US" sz="1200" dirty="0" err="1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prognóses</a:t>
            </a: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68"/>
              </a:spcBef>
              <a:spcAft>
                <a:spcPts val="1268"/>
              </a:spcAft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 we know 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vigorous physical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probably helps to protect against  premenopausal and postmenopausal breast cancer.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1268"/>
              </a:spcBef>
              <a:spcAft>
                <a:spcPts val="1268"/>
              </a:spcAft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mechanisms of action include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effects on menstrual function, body fat reduction, changes in sex hormone levels and reduce inflammation. </a:t>
            </a:r>
            <a:endParaRPr lang="en-US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1268"/>
              </a:spcBef>
              <a:spcAft>
                <a:spcPts val="1268"/>
              </a:spcAft>
            </a:pPr>
            <a:r>
              <a:rPr lang="es-ES" sz="1200" b="1" dirty="0" err="1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Moreover</a:t>
            </a:r>
            <a:r>
              <a:rPr lang="es-E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b="1" dirty="0" err="1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It's</a:t>
            </a:r>
            <a:r>
              <a:rPr lang="es-E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es-E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reduces the risk of recurrence and improve survival rates regardless another factors like BMI, hormone receptor status or changes in weight. </a:t>
            </a:r>
          </a:p>
          <a:p>
            <a:pPr marL="0" indent="0" algn="just">
              <a:lnSpc>
                <a:spcPct val="150000"/>
              </a:lnSpc>
              <a:spcBef>
                <a:spcPts val="1268"/>
              </a:spcBef>
              <a:spcAft>
                <a:spcPts val="1268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 </a:t>
            </a:r>
            <a:r>
              <a:rPr lang="en-US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Prescribing physical activity has many benefits</a:t>
            </a: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Another risk factor is Smoking. The components of tobacco smoke can reach the mammary gland.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endParaRPr lang="en-US" b="0" i="0" dirty="0">
              <a:solidFill>
                <a:srgbClr val="3435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r>
              <a:rPr lang="en-US" b="0" i="0" dirty="0">
                <a:solidFill>
                  <a:srgbClr val="34354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risk associated for Breast Cancer with smoking </a:t>
            </a:r>
            <a:r>
              <a:rPr lang="en-US" b="1" i="0" dirty="0">
                <a:solidFill>
                  <a:srgbClr val="34354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higher  in premenopausal women than in post-menopausal ones</a:t>
            </a:r>
            <a:r>
              <a:rPr lang="en-US" b="0" i="0" dirty="0">
                <a:solidFill>
                  <a:srgbClr val="34354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endParaRPr lang="en-US" b="0" i="0" dirty="0">
              <a:solidFill>
                <a:srgbClr val="3435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number of years of smoking and the number of cigarettes smoked per day are important.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endParaRPr lang="en-US" b="0" i="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Passive smoking also increases the relative risk of breast cancer by 11-15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</a:t>
            </a: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algn="just">
              <a:lnSpc>
                <a:spcPct val="107000"/>
              </a:lnSpc>
              <a:spcAft>
                <a:spcPts val="845"/>
              </a:spcAft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like the environment, occupation, stress, radiation, and </a:t>
            </a:r>
            <a:r>
              <a:rPr lang="en-US" sz="1200" dirty="0" err="1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xenoestrogenes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would influence the incidence of breast cancer. </a:t>
            </a:r>
          </a:p>
          <a:p>
            <a:pPr marL="0" algn="just">
              <a:lnSpc>
                <a:spcPct val="107000"/>
              </a:lnSpc>
              <a:spcAft>
                <a:spcPts val="845"/>
              </a:spcAft>
            </a:pPr>
            <a:endParaRPr lang="en-US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45"/>
              </a:spcAft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know that 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breast cancers are associated with exposure to estrogens,</a:t>
            </a:r>
            <a:r>
              <a:rPr lang="en-US" b="0" i="0" dirty="0">
                <a:solidFill>
                  <a:srgbClr val="34354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wherever they came from the body or the environment</a:t>
            </a:r>
            <a:r>
              <a:rPr lang="en-US" sz="1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longer the exposure to estrogen, the higher the risk.</a:t>
            </a:r>
          </a:p>
          <a:p>
            <a:pPr marL="0" algn="just">
              <a:lnSpc>
                <a:spcPct val="107000"/>
              </a:lnSpc>
              <a:spcAft>
                <a:spcPts val="845"/>
              </a:spcAft>
            </a:pPr>
            <a:endParaRPr lang="en-US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45"/>
              </a:spcAft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It is important to consider the 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Xenoestrogens, or endocrine disruptors, because they are substances that mimic the effects of estrogen in the body. </a:t>
            </a:r>
          </a:p>
          <a:p>
            <a:pPr algn="just">
              <a:spcAft>
                <a:spcPts val="845"/>
              </a:spcAft>
            </a:pPr>
            <a:endParaRPr lang="en-US" sz="1200" kern="15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45"/>
              </a:spcAft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Everybody is exposed to xenoestrogens</a:t>
            </a:r>
            <a:r>
              <a:rPr lang="en-US" sz="1200" b="1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because they are in almost everything, in soft drinks, canned foods, dental products, healthcare equipment, cosmetics, inhalation of dust, some clothes, and toys.</a:t>
            </a:r>
            <a:endParaRPr lang="es-ES" sz="2500" b="1" kern="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45"/>
              </a:spcAft>
            </a:pPr>
            <a:endParaRPr dirty="0"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-241516" algn="just" defTabSz="966064">
              <a:lnSpc>
                <a:spcPct val="107000"/>
              </a:lnSpc>
              <a:spcAft>
                <a:spcPts val="845"/>
              </a:spcAft>
              <a:defRPr/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Now, I'd like to make a brief comment about mammographic</a:t>
            </a:r>
            <a:r>
              <a:rPr lang="en-US" sz="12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Breast density. </a:t>
            </a:r>
            <a:r>
              <a:rPr 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not modifiable  risk factor for breast cancer. </a:t>
            </a:r>
            <a:endParaRPr lang="en-US" sz="1200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41516" algn="just" defTabSz="966064">
              <a:lnSpc>
                <a:spcPct val="107000"/>
              </a:lnSpc>
              <a:spcAft>
                <a:spcPts val="845"/>
              </a:spcAft>
              <a:defRPr/>
            </a:pPr>
            <a:r>
              <a:rPr 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 a review published in The Oncologist in 2022 found that drinking alcohol increases it, while another study published the same year in Nutrients  demonstrated that a healthy diet reduces it. </a:t>
            </a:r>
          </a:p>
          <a:p>
            <a:pPr marL="0" indent="-241516" algn="just" defTabSz="966064">
              <a:lnSpc>
                <a:spcPct val="107000"/>
              </a:lnSpc>
              <a:spcAft>
                <a:spcPts val="845"/>
              </a:spcAft>
              <a:defRPr/>
            </a:pPr>
            <a:endParaRPr lang="en-US" sz="12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41516" algn="just" defTabSz="966064">
              <a:lnSpc>
                <a:spcPct val="107000"/>
              </a:lnSpc>
              <a:spcAft>
                <a:spcPts val="845"/>
              </a:spcAft>
              <a:defRPr/>
            </a:pPr>
            <a:r>
              <a:rPr lang="en-US" sz="12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fact is that more studies are necessary about breast density and its relationship with another risk factors.</a:t>
            </a:r>
            <a:endParaRPr lang="es-ES" sz="12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45"/>
              </a:spcAft>
            </a:pP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9" name="Google Shape;249;p13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defTabSz="966064">
              <a:defRPr/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Another </a:t>
            </a:r>
            <a:r>
              <a:rPr lang="en-US" sz="1200" b="1" dirty="0" err="1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áspect</a:t>
            </a: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consider is the </a:t>
            </a:r>
            <a:r>
              <a:rPr lang="en-US" sz="1200" b="1" dirty="0" err="1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maicrobaiota</a:t>
            </a: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 we know that there is a subgroup of the gut microbiota called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Estrobolome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that participates in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éstrogen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metabolism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sz="12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66064">
              <a:defRPr/>
            </a:pPr>
            <a:r>
              <a:rPr 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Fiber is the primary energy source for that subgroup and Consuming a high fiber diet increases estrogen metabolism and helps remove it from the body.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3435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addition, the microbiota composition  can be affected by lifestyle.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we need to think about microbiota </a:t>
            </a:r>
            <a:r>
              <a:rPr lang="en-US" sz="1200" dirty="0">
                <a:solidFill>
                  <a:srgbClr val="3435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cancer prevention and treatment </a:t>
            </a:r>
            <a:r>
              <a:rPr lang="en-US" sz="1200" dirty="0" err="1">
                <a:solidFill>
                  <a:srgbClr val="3435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stráteegis</a:t>
            </a:r>
            <a:r>
              <a:rPr lang="en-US" sz="1200" dirty="0">
                <a:solidFill>
                  <a:srgbClr val="3435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6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-241516" algn="just" defTabSz="966064">
              <a:lnSpc>
                <a:spcPct val="150000"/>
              </a:lnSpc>
              <a:spcAft>
                <a:spcPts val="845"/>
              </a:spcAft>
              <a:defRPr/>
            </a:pPr>
            <a:r>
              <a:rPr 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lifestyle changes we should recommend?</a:t>
            </a:r>
          </a:p>
          <a:p>
            <a:pPr marL="0" indent="-241516" algn="just" defTabSz="966064">
              <a:lnSpc>
                <a:spcPct val="150000"/>
              </a:lnSpc>
              <a:spcAft>
                <a:spcPts val="845"/>
              </a:spcAft>
              <a:defRPr/>
            </a:pPr>
            <a:r>
              <a:rPr 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Marie Savard makes an analogy that I love, she says that exercise is the King, diet is the Queen and sleep is the Princess. </a:t>
            </a:r>
          </a:p>
          <a:p>
            <a:pPr marL="0" indent="-241516" algn="just" defTabSz="966064">
              <a:lnSpc>
                <a:spcPct val="150000"/>
              </a:lnSpc>
              <a:spcAft>
                <a:spcPts val="845"/>
              </a:spcAft>
              <a:defRPr/>
            </a:pPr>
            <a:endParaRPr lang="en-US" sz="12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41516" algn="just" defTabSz="966064">
              <a:lnSpc>
                <a:spcPct val="150000"/>
              </a:lnSpc>
              <a:spcAft>
                <a:spcPts val="845"/>
              </a:spcAft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41516" algn="just" defTabSz="966064">
              <a:lnSpc>
                <a:spcPct val="150000"/>
              </a:lnSpc>
              <a:spcAft>
                <a:spcPts val="845"/>
              </a:spcAft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Physical activity recommendations are the same as the current activity guidelines: We must recommend to 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patients to do at least 150 minutes of aerobic exercise each week </a:t>
            </a:r>
            <a:r>
              <a:rPr lang="en-US" sz="12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include two strength training sessions.  </a:t>
            </a:r>
          </a:p>
          <a:p>
            <a:pPr marL="0" indent="-241516" algn="just" defTabSz="966064">
              <a:lnSpc>
                <a:spcPct val="150000"/>
              </a:lnSpc>
              <a:spcAft>
                <a:spcPts val="845"/>
              </a:spcAft>
              <a:defRPr/>
            </a:pPr>
            <a:endParaRPr lang="en-US" sz="12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241516" algn="just" defTabSz="966064">
              <a:lnSpc>
                <a:spcPct val="150000"/>
              </a:lnSpc>
              <a:spcAft>
                <a:spcPts val="845"/>
              </a:spcAft>
              <a:defRPr/>
            </a:pPr>
            <a:r>
              <a:rPr lang="en-US" sz="12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a healthy Mediterranean diet and get 7-8 hours of good sleep.</a:t>
            </a:r>
            <a:endParaRPr lang="es-ES" sz="12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7000"/>
              </a:lnSpc>
              <a:spcAft>
                <a:spcPts val="845"/>
              </a:spcAft>
            </a:pPr>
            <a:endParaRPr lang="en-US" sz="19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45"/>
              </a:spcAft>
            </a:pPr>
            <a:r>
              <a:rPr lang="en-US" sz="2000" kern="1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patients should be advice about avoid alcohol and smoking</a:t>
            </a:r>
            <a:endParaRPr lang="en-US" sz="19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" name="Google Shape;287;p16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45"/>
              </a:spcAft>
            </a:pPr>
            <a:r>
              <a:rPr 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conclude our exploration of the link between lifestyle and breast cancer, we can say that:</a:t>
            </a:r>
            <a:endParaRPr lang="es-E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516" algn="just">
              <a:lnSpc>
                <a:spcPct val="150000"/>
              </a:lnSpc>
              <a:spcAft>
                <a:spcPts val="845"/>
              </a:spcAft>
            </a:pPr>
            <a:r>
              <a:rPr lang="en-US" sz="12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an association between lifestyle behavior and sporadic Breast Cancer  and  Lifestyle  modifications are a key factor for the prevention of Breast Cancer and improve the lives of survivors.</a:t>
            </a:r>
            <a:endParaRPr sz="1200" dirty="0"/>
          </a:p>
        </p:txBody>
      </p:sp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/>
            <a:r>
              <a:rPr lang="es-ES" dirty="0"/>
              <a:t>Here, I share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a </a:t>
            </a:r>
            <a:r>
              <a:rPr lang="es-ES" dirty="0" err="1"/>
              <a:t>beautiful</a:t>
            </a:r>
            <a:r>
              <a:rPr lang="es-ES" dirty="0"/>
              <a:t> </a:t>
            </a:r>
            <a:r>
              <a:rPr lang="es-ES" dirty="0" err="1"/>
              <a:t>beach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my</a:t>
            </a:r>
            <a:r>
              <a:rPr lang="es-ES" dirty="0"/>
              <a:t> home country, Venezuela and a </a:t>
            </a:r>
            <a:r>
              <a:rPr lang="es-ES" dirty="0" err="1"/>
              <a:t>wonderful</a:t>
            </a:r>
            <a:r>
              <a:rPr lang="es-ES" dirty="0"/>
              <a:t> </a:t>
            </a:r>
            <a:r>
              <a:rPr lang="es-ES" dirty="0" err="1"/>
              <a:t>view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country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welcomed</a:t>
            </a:r>
            <a:r>
              <a:rPr lang="es-ES" dirty="0"/>
              <a:t> me </a:t>
            </a:r>
            <a:r>
              <a:rPr lang="es-ES" dirty="0" err="1"/>
              <a:t>Spain</a:t>
            </a:r>
            <a:r>
              <a:rPr lang="es-ES" dirty="0"/>
              <a:t> I invite </a:t>
            </a:r>
            <a:r>
              <a:rPr lang="es-ES"/>
              <a:t>you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both</a:t>
            </a:r>
            <a:r>
              <a:rPr lang="es-ES" dirty="0"/>
              <a:t>. </a:t>
            </a:r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307" name="Google Shape;307;p18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algn="just" defTabSz="966064">
              <a:lnSpc>
                <a:spcPct val="115000"/>
              </a:lnSpc>
              <a:spcBef>
                <a:spcPts val="1268"/>
              </a:spcBef>
              <a:defRPr/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First, you have to know,  why this topic is so important. </a:t>
            </a:r>
            <a:r>
              <a:rPr lang="en-US" sz="1200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Breast cancer is the most common tumor diagnosed in  women  in the world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0" indent="0" algn="just" defTabSz="966064">
              <a:lnSpc>
                <a:spcPct val="115000"/>
              </a:lnSpc>
              <a:spcBef>
                <a:spcPts val="1268"/>
              </a:spcBef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Now, one in eight women will develop Breast Cancer. </a:t>
            </a:r>
          </a:p>
          <a:p>
            <a:pPr marL="0" indent="0" algn="just" defTabSz="966064">
              <a:lnSpc>
                <a:spcPct val="115000"/>
              </a:lnSpc>
              <a:spcBef>
                <a:spcPts val="1268"/>
              </a:spcBef>
              <a:defRPr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also know</a:t>
            </a: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most cases of breast cancer are sporadic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and  only 5-10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cént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have a hereditary genetic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cómponent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</a:pPr>
            <a:endParaRPr dirty="0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defTabSz="966064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defRPr/>
            </a:pPr>
            <a:r>
              <a:rPr lang="en-US" sz="12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true that the incidence of breast cancer is high, but mortality from this cause has decreased. </a:t>
            </a:r>
          </a:p>
          <a:p>
            <a:pPr marL="0" indent="0" defTabSz="966064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defRPr/>
            </a:pPr>
            <a:endParaRPr lang="en-US" sz="12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66064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defRPr/>
            </a:pPr>
            <a:r>
              <a:rPr lang="en-US" sz="12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reasons are the implementation of mammography screenings and new treatments. </a:t>
            </a:r>
          </a:p>
          <a:p>
            <a:pPr marL="0" indent="0" defTabSz="966064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defRPr/>
            </a:pPr>
            <a:endParaRPr lang="en-US" sz="12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66064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defRPr/>
            </a:pPr>
            <a:r>
              <a:rPr lang="en-US" sz="12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incidence rates are higher in developed countries than in less developed ones. </a:t>
            </a:r>
            <a:r>
              <a:rPr lang="en-US" sz="1200" b="1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due to differences in opportunities for early diagnosis, but also because of differences in lifestyle.</a:t>
            </a:r>
            <a:endParaRPr lang="es-ES" sz="1200" b="1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defTabSz="966064">
              <a:lnSpc>
                <a:spcPct val="150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r>
              <a:rPr lang="en-US" sz="1200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But, How is the association between lifestyle and breast cancer?</a:t>
            </a:r>
          </a:p>
          <a:p>
            <a:pPr marL="0" indent="0" defTabSz="966064">
              <a:lnSpc>
                <a:spcPct val="150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r>
              <a:rPr lang="en-US" sz="1200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Answer to this question is The Epigenetic</a:t>
            </a:r>
          </a:p>
          <a:p>
            <a:pPr marL="0" indent="0" defTabSz="966064">
              <a:lnSpc>
                <a:spcPct val="150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r>
              <a:rPr lang="en-US" sz="1200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Carcinogenesis is a complex process which results  from genetic and epigenetic alterations.</a:t>
            </a:r>
          </a:p>
          <a:p>
            <a:pPr marL="0" indent="0" defTabSz="966064">
              <a:lnSpc>
                <a:spcPct val="150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Epigenetics is the activation or suppression of genes without changing DNA sequence and this </a:t>
            </a: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cause the development of diseases.</a:t>
            </a:r>
            <a:endParaRPr lang="en-US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66064">
              <a:lnSpc>
                <a:spcPct val="150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life</a:t>
            </a:r>
            <a:r>
              <a:rPr lang="en-US" sz="1200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style and environmental factors can affect the risk of breast cancer </a:t>
            </a:r>
            <a:r>
              <a:rPr lang="en-US" sz="1200" b="1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epigenetic modifications</a:t>
            </a:r>
            <a:r>
              <a:rPr lang="en-US" sz="1200" dirty="0">
                <a:solidFill>
                  <a:srgbClr val="A5A5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966064">
              <a:lnSpc>
                <a:spcPct val="150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key point here is that 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epigenetic modifications are reversible, and </a:t>
            </a: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change them through lifestyle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966064">
              <a:lnSpc>
                <a:spcPct val="150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r>
              <a:rPr lang="en-US" sz="1200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30% of Breast Cancer cases could be prevented by lifestyle changes. </a:t>
            </a:r>
            <a:r>
              <a:rPr lang="en-US" sz="1200" kern="1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</a:t>
            </a:r>
            <a:r>
              <a:rPr lang="en-US" sz="1200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significant percentage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66064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  <a:defRPr/>
            </a:pPr>
            <a:endParaRPr dirty="0"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World Cancer Research Fund is the top authority in the world for Cancer prevention. </a:t>
            </a:r>
          </a:p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2018, they published the Third Expert Report: Diet, Nutrition, Physical Activity and Breast Cancer: A Global Perspective. </a:t>
            </a:r>
          </a:p>
          <a:p>
            <a:pPr marL="0" algn="just">
              <a:spcBef>
                <a:spcPts val="1268"/>
              </a:spcBef>
            </a:pPr>
            <a:endParaRPr lang="en-US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report contains </a:t>
            </a:r>
            <a:r>
              <a:rPr lang="en-US" sz="12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recent data on risk factors for Breast cancer.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spcBef>
                <a:spcPts val="1268"/>
              </a:spcBef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1268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link is attached to the slide, and you may review it later</a:t>
            </a: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algn="just">
              <a:spcBef>
                <a:spcPts val="1268"/>
              </a:spcBef>
            </a:pPr>
            <a:endParaRPr lang="en-US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spcBef>
                <a:spcPts val="1268"/>
              </a:spcBef>
            </a:pPr>
            <a:r>
              <a:rPr lang="en-US" sz="12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Today, I will discuss the modifiable lifestyle factors mentioned in this report and a few additional ones not covered in it.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Let´s begin with Obesity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There is enough evidence related to obesity and postmenopausal breast cancer. But not for premenopausal breast cancer.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inflammation,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excess of estrogen production, and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insulin resistance are some of the mechanisms associated with Breast Cancer development in postmenopausal women that are overweight or obese.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context, I'd like to mention that the doctor Jennifer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Ligibel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collaborators published a review in 2019 about  Weight management and physical activity for breast cancer, and they advice that “</a:t>
            </a:r>
            <a:r>
              <a:rPr lang="en-US" sz="12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 management </a:t>
            </a:r>
            <a:r>
              <a:rPr lang="en-US" sz="1200" b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the </a:t>
            </a:r>
            <a:r>
              <a:rPr lang="en-US" sz="1200" b="1" dirty="0" err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lifespen</a:t>
            </a:r>
            <a:r>
              <a:rPr lang="en-US" sz="1200" b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200" b="1" dirty="0" err="1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impórtant</a:t>
            </a:r>
            <a:r>
              <a:rPr lang="en-US" sz="1200" b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reduce the risk of breast cancer and other chronic conditions that can increase breast cancer risk and poor outcomes”.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dirty="0"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defTabSz="966064">
              <a:defRPr/>
            </a:pPr>
            <a:r>
              <a:rPr lang="en-US" sz="1200" b="1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third expert report, it is indicated that there is limited evidence about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food groups and breast cancer risk</a:t>
            </a:r>
          </a:p>
          <a:p>
            <a:pPr marL="0" indent="0" defTabSz="966064">
              <a:defRPr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in this update </a:t>
            </a:r>
            <a:r>
              <a:rPr lang="en-US" sz="1200" b="1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 of Healthy Diet and Physical Activity with Breast Cancer,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published in 2022 suggest an increased risk of Breast Cancer development with the consumption of specific nutrients,</a:t>
            </a:r>
          </a:p>
          <a:p>
            <a:pPr marL="0" indent="0" defTabSz="966064"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as: </a:t>
            </a:r>
          </a:p>
          <a:p>
            <a:pPr marL="0" indent="0" defTabSz="966064"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saturated fats, red and processed meat that could increase:</a:t>
            </a:r>
          </a:p>
          <a:p>
            <a:pPr marL="0" indent="0" defTabSz="966064"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endogenous estrogens, insulin like growth factors, and proinflammatory cytokines. </a:t>
            </a:r>
          </a:p>
          <a:p>
            <a:pPr marL="0" indent="0" defTabSz="966064"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66064">
              <a:defRPr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contrast, consumption of polyunsaturated fatty acids,  fresh fruits and vegetables rich on  vitamins  C and E, would have a protective effect on Breast Cancer.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dirty="0"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recent meta-analysis of prospective studies, published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British Journal of Cancer, about fruit and vegetable consumption and incident Breast Cancer</a:t>
            </a:r>
            <a:r>
              <a:rPr lang="en-US" sz="1200" dirty="0"/>
              <a:t> found: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dirty="0"/>
              <a:t>that fruit and vegetable consumption is associated with a reduce risk in post-menopausal breast cancer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endParaRPr lang="en-US" sz="1200" dirty="0"/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r>
              <a:rPr lang="en-US" sz="1200" dirty="0"/>
              <a:t>and fruit juice consumption was associated to an increased risk of Breast Cancer.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buClr>
                <a:schemeClr val="dk1"/>
              </a:buClr>
              <a:buSzPts val="1100"/>
            </a:pPr>
            <a:endParaRPr lang="en-US" sz="1200" b="1" dirty="0"/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buSzPts val="1100"/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foods are normally combined in people’s diet.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buSzPts val="1100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buSzPts val="1100"/>
            </a:pPr>
            <a:r>
              <a:rPr lang="en-US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studied food pattern is the Mediterranean diet  according to those studies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a protective effect against Breast Cancer.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8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buSzPts val="1100"/>
            </a:pPr>
            <a:r>
              <a:rPr lang="en-US" sz="1200" dirty="0"/>
              <a:t>About </a:t>
            </a:r>
            <a:r>
              <a:rPr lang="en-US" sz="1200" b="1" dirty="0" err="1"/>
              <a:t>álko</a:t>
            </a:r>
            <a:r>
              <a:rPr lang="en-US" sz="1200" b="1" dirty="0"/>
              <a:t> jol</a:t>
            </a:r>
            <a:r>
              <a:rPr lang="en-US" sz="1200" dirty="0"/>
              <a:t>, There is strong evidence that </a:t>
            </a:r>
            <a:r>
              <a:rPr lang="en-US" sz="1200" b="1" dirty="0" err="1"/>
              <a:t>álko</a:t>
            </a:r>
            <a:r>
              <a:rPr lang="en-US" sz="1200" b="1" dirty="0"/>
              <a:t> jol </a:t>
            </a:r>
            <a:r>
              <a:rPr lang="en-US" sz="1200" dirty="0"/>
              <a:t>consumption causes postmenopausal Breast Cancer, and probably also pre-menopausal Breast Cancer. 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buSzPts val="1100"/>
            </a:pPr>
            <a:r>
              <a:rPr lang="en-US" sz="1200" b="1" i="0" u="none" strike="noStrike" dirty="0">
                <a:solidFill>
                  <a:srgbClr val="A5A5A5"/>
                </a:solidFill>
              </a:rPr>
              <a:t>10 grams of </a:t>
            </a:r>
            <a:r>
              <a:rPr lang="en-US" sz="1200" b="1" i="0" u="none" strike="noStrike" dirty="0" err="1">
                <a:solidFill>
                  <a:srgbClr val="A5A5A5"/>
                </a:solidFill>
              </a:rPr>
              <a:t>álko</a:t>
            </a:r>
            <a:r>
              <a:rPr lang="en-US" sz="1200" b="1" i="0" u="none" strike="noStrike" dirty="0">
                <a:solidFill>
                  <a:srgbClr val="A5A5A5"/>
                </a:solidFill>
              </a:rPr>
              <a:t> jol consumption in a single day  increased</a:t>
            </a:r>
            <a:r>
              <a:rPr lang="en-US" sz="1200" b="1" dirty="0">
                <a:solidFill>
                  <a:srgbClr val="A5A5A5"/>
                </a:solidFill>
              </a:rPr>
              <a:t> the risk for Breast Cancer</a:t>
            </a:r>
            <a:endParaRPr lang="en-US" sz="1200" b="1" dirty="0"/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buSzPts val="1100"/>
            </a:pPr>
            <a:r>
              <a:rPr lang="en-US" sz="1200" dirty="0"/>
              <a:t>The associated mechanisms are</a:t>
            </a:r>
          </a:p>
          <a:p>
            <a:pPr marL="0" indent="0" algn="just">
              <a:lnSpc>
                <a:spcPct val="115000"/>
              </a:lnSpc>
              <a:spcBef>
                <a:spcPts val="1268"/>
              </a:spcBef>
              <a:spcAft>
                <a:spcPts val="1268"/>
              </a:spcAft>
              <a:buSzPts val="1100"/>
            </a:pPr>
            <a:r>
              <a:rPr lang="en-US" sz="1200" dirty="0"/>
              <a:t>elevated </a:t>
            </a:r>
            <a:r>
              <a:rPr lang="en-US" sz="1200" b="1" dirty="0" err="1"/>
              <a:t>asitaldihyde</a:t>
            </a:r>
            <a:r>
              <a:rPr lang="en-US" sz="1200" b="1" dirty="0"/>
              <a:t> </a:t>
            </a:r>
            <a:r>
              <a:rPr lang="en-US" sz="1200" dirty="0"/>
              <a:t>production, inflammation, increase </a:t>
            </a:r>
            <a:r>
              <a:rPr lang="en-US" sz="1200" b="1" dirty="0" err="1"/>
              <a:t>estradáyol</a:t>
            </a:r>
            <a:r>
              <a:rPr lang="en-US" sz="1200" b="1" dirty="0"/>
              <a:t> </a:t>
            </a:r>
            <a:r>
              <a:rPr lang="en-US" sz="1200" dirty="0"/>
              <a:t>and alteration of </a:t>
            </a:r>
            <a:r>
              <a:rPr lang="en-US" sz="1200" b="1" dirty="0" err="1"/>
              <a:t>foleit</a:t>
            </a:r>
            <a:r>
              <a:rPr lang="en-US" sz="1200" b="1" dirty="0"/>
              <a:t> </a:t>
            </a:r>
            <a:r>
              <a:rPr lang="en-US" sz="1200" b="1" dirty="0" err="1"/>
              <a:t>metábelizem</a:t>
            </a:r>
            <a:r>
              <a:rPr lang="en-US" sz="1200" dirty="0"/>
              <a:t>.</a:t>
            </a:r>
            <a:endParaRPr sz="1200" dirty="0"/>
          </a:p>
        </p:txBody>
      </p:sp>
      <p:sp>
        <p:nvSpPr>
          <p:cNvPr id="209" name="Google Shape;209;p9:notes"/>
          <p:cNvSpPr txBox="1">
            <a:spLocks noGrp="1"/>
          </p:cNvSpPr>
          <p:nvPr>
            <p:ph type="sldNum" idx="12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48282" rIns="96591" bIns="4828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osarubicondior.blogspot.com/2016/11/gut-microbes-influence-our-evolution.html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hyperlink" Target="https://revistas-filologicas.unam.mx/acta-poetica/index.php/ap/issue/view/3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hyperlink" Target="https://freepngimg.com/png/25305-world-wide-web" TargetMode="External"/><Relationship Id="rId5" Type="http://schemas.openxmlformats.org/officeDocument/2006/relationships/hyperlink" Target="https://draescalante.com/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1.jpeg"/><Relationship Id="rId9" Type="http://schemas.openxmlformats.org/officeDocument/2006/relationships/hyperlink" Target="https://openclipart.org/detail/16708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rogressive-charlestown.com/2018/12/why-mediterranean-diet-works.html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Un conjunto de letras negras en un fondo blanc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20715" r="-1" b="35489"/>
          <a:stretch/>
        </p:blipFill>
        <p:spPr>
          <a:xfrm>
            <a:off x="2505527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878269" y="76593"/>
            <a:ext cx="3973385" cy="369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Exploring the Link Between Lifestyle and Breast Cancer</a:t>
            </a:r>
            <a:br>
              <a:rPr lang="en-US" sz="5200" b="1" dirty="0"/>
            </a:br>
            <a:endParaRPr sz="5200"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200" b="1" dirty="0">
                <a:solidFill>
                  <a:srgbClr val="A5A5A5"/>
                </a:solidFill>
              </a:rPr>
              <a:t>Francis Elena Escalante D. MD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</a:pPr>
            <a:r>
              <a:rPr lang="en-US" sz="1500" dirty="0" err="1">
                <a:solidFill>
                  <a:srgbClr val="A5A5A5"/>
                </a:solidFill>
              </a:rPr>
              <a:t>Msc</a:t>
            </a:r>
            <a:r>
              <a:rPr lang="en-US" sz="1500" dirty="0">
                <a:solidFill>
                  <a:srgbClr val="A5A5A5"/>
                </a:solidFill>
              </a:rPr>
              <a:t>. </a:t>
            </a:r>
            <a:r>
              <a:rPr lang="en-US" sz="1500" dirty="0" err="1">
                <a:solidFill>
                  <a:srgbClr val="A5A5A5"/>
                </a:solidFill>
              </a:rPr>
              <a:t>Senology</a:t>
            </a:r>
            <a:r>
              <a:rPr lang="en-US" sz="1500" dirty="0">
                <a:solidFill>
                  <a:srgbClr val="A5A5A5"/>
                </a:solidFill>
              </a:rPr>
              <a:t> and Breast pathology.</a:t>
            </a:r>
            <a:endParaRPr sz="2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</a:pPr>
            <a:r>
              <a:rPr lang="en-US" sz="1500" dirty="0">
                <a:solidFill>
                  <a:srgbClr val="A5A5A5"/>
                </a:solidFill>
              </a:rPr>
              <a:t>ELMO Certified in Lifestyle Medicine</a:t>
            </a:r>
            <a:endParaRPr sz="2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2753588" y="1556536"/>
            <a:ext cx="5926628" cy="135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808320" y="6058471"/>
            <a:ext cx="5236789" cy="330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810000" y="3377337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810000" y="3377337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 descr="Persona tomando un descanso después de entrenarse en el gimnasi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3" r="138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0" y="-34094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89494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900" b="1" dirty="0"/>
              <a:t>         </a:t>
            </a:r>
            <a:br>
              <a:rPr lang="en-US" sz="1900" b="1" dirty="0"/>
            </a:br>
            <a:br>
              <a:rPr lang="en-US" sz="1900" b="1" dirty="0"/>
            </a:br>
            <a:r>
              <a:rPr lang="en-US" sz="3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Physical Activity</a:t>
            </a:r>
            <a:br>
              <a:rPr lang="en-US" sz="3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br>
              <a:rPr lang="en-US" sz="3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>
            <a:spLocks noGrp="1"/>
          </p:cNvSpPr>
          <p:nvPr>
            <p:ph type="body" idx="1"/>
          </p:nvPr>
        </p:nvSpPr>
        <p:spPr>
          <a:xfrm>
            <a:off x="838197" y="2150675"/>
            <a:ext cx="49389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endParaRPr lang="en-US" sz="2000" dirty="0">
              <a:solidFill>
                <a:srgbClr val="A5A5A5"/>
              </a:solidFill>
            </a:endParaRP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A5A5A5"/>
                </a:solidFill>
              </a:rPr>
              <a:t>Mechanisms of action include effects on: 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 Menstrual function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 Body-fat reduction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 Changes in sex hormone levels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 Reduced inflammation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A5A5A5"/>
              </a:solidFill>
            </a:endParaRP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Reduces the risk of recurrence </a:t>
            </a:r>
            <a:r>
              <a:rPr lang="es-E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s-E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es-E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es-E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regardless:  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Body Mass Index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Hormone receptor status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C</a:t>
            </a: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hanges in weight.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dirty="0">
              <a:solidFill>
                <a:schemeClr val="bg1">
                  <a:lumMod val="65000"/>
                </a:schemeClr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dirty="0">
              <a:solidFill>
                <a:srgbClr val="A5A5A5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4BB0C1-4F6F-1721-7446-062CA74B5401}"/>
              </a:ext>
            </a:extLst>
          </p:cNvPr>
          <p:cNvSpPr txBox="1"/>
          <p:nvPr/>
        </p:nvSpPr>
        <p:spPr>
          <a:xfrm>
            <a:off x="862045" y="137457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Probably helps to protect against BC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1" descr="Mujer hablando por teléfono&#10;&#10;Descripción generada automáticament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" r="5595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Smoking </a:t>
            </a:r>
            <a:endParaRPr dirty="0"/>
          </a:p>
        </p:txBody>
      </p:sp>
      <p:sp>
        <p:nvSpPr>
          <p:cNvPr id="235" name="Google Shape;235;p11"/>
          <p:cNvSpPr txBox="1">
            <a:spLocks noGrp="1"/>
          </p:cNvSpPr>
          <p:nvPr>
            <p:ph type="body" idx="1"/>
          </p:nvPr>
        </p:nvSpPr>
        <p:spPr>
          <a:xfrm>
            <a:off x="838200" y="1651381"/>
            <a:ext cx="4555435" cy="472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A5A5A5"/>
                </a:solidFill>
              </a:rPr>
              <a:t> The components of tobacco smoke can reach the mammary gland. 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Wingdings" panose="05000000000000000000" pitchFamily="2" charset="2"/>
              <a:buChar char="Ø"/>
            </a:pPr>
            <a:endParaRPr sz="3200" dirty="0">
              <a:solidFill>
                <a:srgbClr val="A5A5A5"/>
              </a:solidFill>
            </a:endParaRPr>
          </a:p>
          <a:p>
            <a:pPr marL="342900" lvl="0">
              <a:buClr>
                <a:srgbClr val="A5A5A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A5A5A5"/>
                </a:solidFill>
              </a:rPr>
              <a:t> The risk  associated for Breast Cancer with smoking :  </a:t>
            </a:r>
          </a:p>
          <a:p>
            <a:pPr marL="0" lvl="0" indent="0">
              <a:buClr>
                <a:srgbClr val="A5A5A5"/>
              </a:buClr>
              <a:buSzPct val="100000"/>
              <a:buNone/>
            </a:pPr>
            <a:r>
              <a:rPr lang="en-US" sz="3200" dirty="0">
                <a:solidFill>
                  <a:srgbClr val="A5A5A5"/>
                </a:solidFill>
              </a:rPr>
              <a:t>   </a:t>
            </a:r>
          </a:p>
          <a:p>
            <a:pPr marL="0" lvl="0" indent="0">
              <a:buClr>
                <a:srgbClr val="A5A5A5"/>
              </a:buClr>
              <a:buSzPct val="100000"/>
              <a:buNone/>
            </a:pPr>
            <a:r>
              <a:rPr lang="en-US" sz="3200" dirty="0">
                <a:solidFill>
                  <a:srgbClr val="A5A5A5"/>
                </a:solidFill>
              </a:rPr>
              <a:t>      Pre-menopausal women (17%)</a:t>
            </a:r>
          </a:p>
          <a:p>
            <a:pPr marL="0" lvl="0" indent="0">
              <a:buClr>
                <a:srgbClr val="A5A5A5"/>
              </a:buClr>
              <a:buSzPct val="100000"/>
              <a:buNone/>
            </a:pPr>
            <a:r>
              <a:rPr lang="en-US" sz="3200" dirty="0">
                <a:solidFill>
                  <a:srgbClr val="A5A5A5"/>
                </a:solidFill>
              </a:rPr>
              <a:t>      Post-menopausal women (7%)</a:t>
            </a:r>
          </a:p>
          <a:p>
            <a:pPr marL="0" lvl="0" indent="0">
              <a:buClr>
                <a:srgbClr val="A5A5A5"/>
              </a:buClr>
              <a:buSzPct val="100000"/>
              <a:buNone/>
            </a:pPr>
            <a:endParaRPr lang="en-US" sz="3200" dirty="0">
              <a:solidFill>
                <a:srgbClr val="A5A5A5"/>
              </a:solidFill>
            </a:endParaRPr>
          </a:p>
          <a:p>
            <a:pPr marL="342900" lvl="0">
              <a:buClr>
                <a:srgbClr val="A5A5A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A5A5A5"/>
                </a:solidFill>
              </a:rPr>
              <a:t>Number of years of smoking and cigarettes smoked per day are important </a:t>
            </a:r>
          </a:p>
          <a:p>
            <a:pPr marL="5715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3200" dirty="0">
              <a:solidFill>
                <a:srgbClr val="A5A5A5"/>
              </a:solidFill>
            </a:endParaRP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Wingdings" panose="05000000000000000000" pitchFamily="2" charset="2"/>
              <a:buChar char="Ø"/>
            </a:pPr>
            <a:endParaRPr sz="3200"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A5A5A5"/>
                </a:solidFill>
              </a:rPr>
              <a:t>Passive smoking increases RR of Breast Cancer by  11-15%</a:t>
            </a:r>
            <a:endParaRPr sz="3200" dirty="0"/>
          </a:p>
          <a:p>
            <a:pPr marL="0" lvl="0" indent="64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2" descr="Persona en la calle usando un teléfono móvil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82" b="-1"/>
          <a:stretch/>
        </p:blipFill>
        <p:spPr>
          <a:xfrm>
            <a:off x="4373025" y="0"/>
            <a:ext cx="7818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838048" y="0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Environmental Risks</a:t>
            </a:r>
            <a:endParaRPr dirty="0"/>
          </a:p>
        </p:txBody>
      </p:sp>
      <p:sp>
        <p:nvSpPr>
          <p:cNvPr id="245" name="Google Shape;245;p12"/>
          <p:cNvSpPr txBox="1">
            <a:spLocks noGrp="1"/>
          </p:cNvSpPr>
          <p:nvPr>
            <p:ph type="body" idx="1"/>
          </p:nvPr>
        </p:nvSpPr>
        <p:spPr>
          <a:xfrm>
            <a:off x="838124" y="1806808"/>
            <a:ext cx="4993800" cy="3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Factors would influence the incidence of  Breast cancer: </a:t>
            </a:r>
          </a:p>
          <a:p>
            <a:pPr marL="228600" indent="-228600">
              <a:spcBef>
                <a:spcPts val="0"/>
              </a:spcBef>
              <a:buClr>
                <a:srgbClr val="A5A5A5"/>
              </a:buClr>
              <a:buSzPts val="2000"/>
              <a:buFont typeface="Noto Sans Symbols"/>
              <a:buChar char="⮚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Environment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Occupation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Stress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Radiation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Endocrine disruptors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endParaRPr sz="2000" dirty="0">
              <a:solidFill>
                <a:schemeClr val="bg1">
                  <a:lumMod val="6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breast cancers are associated with exposure to estrogens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Xenoestrogens or endocrine disruptors are substances that mimic the effect of estrogen in the body.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780328" y="15313"/>
            <a:ext cx="62147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800" b="1" dirty="0"/>
              <a:t>         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    </a:t>
            </a:r>
            <a:br>
              <a:rPr lang="en-US" sz="1800" b="1" dirty="0">
                <a:highlight>
                  <a:srgbClr val="FFFFFF"/>
                </a:highlight>
              </a:rPr>
            </a:br>
            <a:r>
              <a:rPr lang="en-US" sz="3600" b="1" dirty="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Mammographic</a:t>
            </a:r>
            <a:r>
              <a:rPr lang="en-US" sz="3600" b="1" dirty="0">
                <a:solidFill>
                  <a:srgbClr val="7F7F7F"/>
                </a:solidFill>
                <a:highlight>
                  <a:srgbClr val="FFFFFF"/>
                </a:highlight>
              </a:rPr>
              <a:t> </a:t>
            </a:r>
            <a:r>
              <a:rPr lang="en-US" sz="3600" b="1" dirty="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Breast Density and Lifestyle</a:t>
            </a:r>
            <a:endParaRPr sz="3600" dirty="0"/>
          </a:p>
        </p:txBody>
      </p:sp>
      <p:pic>
        <p:nvPicPr>
          <p:cNvPr id="252" name="Google Shape;252;p13" descr="Interfaz de usuario gráfica, Tex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405"/>
          <a:stretch/>
        </p:blipFill>
        <p:spPr>
          <a:xfrm>
            <a:off x="867139" y="1852992"/>
            <a:ext cx="4909350" cy="195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 descr="Imagen en blanco y negro&#10;&#10;Descripción generada automáticamente con confianza baj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380" y="1762036"/>
            <a:ext cx="377282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 descr="Imagen que contiene foto, oscuro, pera, pájaro&#10;&#10;Descripción generada automáticament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"/>
          <a:stretch/>
        </p:blipFill>
        <p:spPr>
          <a:xfrm>
            <a:off x="7577965" y="2720051"/>
            <a:ext cx="2562330" cy="33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 descr="Interfaz de usuario gráfica, Texto, Aplicación&#10;&#10;Descripción generada automáticamente con confianza medi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839" y="3849076"/>
            <a:ext cx="4540483" cy="156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840" y="5284250"/>
            <a:ext cx="4540483" cy="26671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2841884" y="1295272"/>
            <a:ext cx="3103519" cy="1193934"/>
          </a:xfrm>
          <a:prstGeom prst="wedgeRoundRectCallout">
            <a:avLst>
              <a:gd name="adj1" fmla="val -60762"/>
              <a:gd name="adj2" fmla="val 71257"/>
              <a:gd name="adj3" fmla="val 16667"/>
            </a:avLst>
          </a:prstGeom>
          <a:solidFill>
            <a:srgbClr val="FF339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Alcohol consumption and menopausal hormone therapy</a:t>
            </a:r>
            <a:endParaRPr sz="1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directly influence breast density and the development of breast cancer</a:t>
            </a:r>
            <a:endParaRPr sz="1600" b="1" i="0" u="none" strike="noStrik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134738" y="1505675"/>
            <a:ext cx="2301858" cy="1045416"/>
          </a:xfrm>
          <a:prstGeom prst="wedgeRoundRectCallout">
            <a:avLst>
              <a:gd name="adj1" fmla="val -75166"/>
              <a:gd name="adj2" fmla="val 88224"/>
              <a:gd name="adj3" fmla="val 16667"/>
            </a:avLst>
          </a:prstGeom>
          <a:solidFill>
            <a:srgbClr val="FF339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Physical activity and diet do not seemingly have a direct influence</a:t>
            </a:r>
            <a:endParaRPr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 breast density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5114232" y="3172961"/>
            <a:ext cx="3397800" cy="1220469"/>
          </a:xfrm>
          <a:prstGeom prst="wedgeRoundRectCallout">
            <a:avLst>
              <a:gd name="adj1" fmla="val -47051"/>
              <a:gd name="adj2" fmla="val 67373"/>
              <a:gd name="adj3" fmla="val 16667"/>
            </a:avLst>
          </a:prstGeom>
          <a:solidFill>
            <a:srgbClr val="FF339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Conclusions: Healthy diet, based primarily on vegetables, fruit, cereals, and legumes and low in animal-based foods, reduces MBD</a:t>
            </a:r>
            <a:endParaRPr sz="1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3495663" y="5668759"/>
            <a:ext cx="2562331" cy="889230"/>
          </a:xfrm>
          <a:prstGeom prst="wedgeRoundRectCallout">
            <a:avLst>
              <a:gd name="adj1" fmla="val -51620"/>
              <a:gd name="adj2" fmla="val -84332"/>
              <a:gd name="adj3" fmla="val 16667"/>
            </a:avLst>
          </a:prstGeom>
          <a:solidFill>
            <a:srgbClr val="FF339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Limited number of studies, most of which have a cross-sectional design</a:t>
            </a:r>
            <a:endParaRPr sz="1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0" name="Rectangle 27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rosa, morado, bolsa, tabla&#10;&#10;Descripción generada automáticamente">
            <a:extLst>
              <a:ext uri="{FF2B5EF4-FFF2-40B4-BE49-F238E27FC236}">
                <a16:creationId xmlns:a16="http://schemas.microsoft.com/office/drawing/2014/main" id="{6486288A-AE73-9A3B-E2CD-ABF51C08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21" b="215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gradFill>
            <a:gsLst>
              <a:gs pos="10000">
                <a:schemeClr val="accent1">
                  <a:lumMod val="5000"/>
                  <a:lumOff val="95000"/>
                  <a:alpha val="23000"/>
                </a:schemeClr>
              </a:gs>
              <a:gs pos="41000">
                <a:schemeClr val="accent1">
                  <a:lumMod val="45000"/>
                  <a:lumOff val="55000"/>
                  <a:alpha val="34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2" name="Rectangle 28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Google Shape;268;p14"/>
          <p:cNvSpPr txBox="1"/>
          <p:nvPr/>
        </p:nvSpPr>
        <p:spPr>
          <a:xfrm>
            <a:off x="838200" y="351873"/>
            <a:ext cx="3822189" cy="18999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Microbiota and Breast Cancer</a:t>
            </a:r>
          </a:p>
        </p:txBody>
      </p:sp>
      <p:sp>
        <p:nvSpPr>
          <p:cNvPr id="267" name="Google Shape;267;p14"/>
          <p:cNvSpPr txBox="1">
            <a:spLocks noGrp="1"/>
          </p:cNvSpPr>
          <p:nvPr>
            <p:ph type="body" idx="1"/>
          </p:nvPr>
        </p:nvSpPr>
        <p:spPr>
          <a:xfrm>
            <a:off x="838200" y="2080591"/>
            <a:ext cx="3931519" cy="409637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ts val="69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000" i="0" u="none" strike="noStrike" kern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trobolome</a:t>
            </a:r>
            <a:r>
              <a:rPr lang="en-US" sz="2000" kern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Are a subgroup of microbiota that participates in estrogen metabolism. </a:t>
            </a:r>
          </a:p>
          <a:p>
            <a:pPr marL="228600" lvl="0" indent="-228600">
              <a:spcBef>
                <a:spcPts val="69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spcBef>
                <a:spcPts val="69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Fiber is the primary energy source for </a:t>
            </a:r>
            <a:r>
              <a:rPr lang="en-US" sz="2000" kern="12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Estrobolome</a:t>
            </a:r>
            <a:r>
              <a:rPr lang="en-US" sz="2000" kern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indent="-228600">
              <a:spcBef>
                <a:spcPts val="690"/>
              </a:spcBef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90"/>
              </a:spcBef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microbiota composition  depends on  lifestyle.</a:t>
            </a:r>
          </a:p>
          <a:p>
            <a:pPr marL="228600" lvl="0" indent="-228600">
              <a:spcBef>
                <a:spcPts val="69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ts val="690"/>
              </a:spcBef>
              <a:spcAft>
                <a:spcPts val="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/>
          <p:nvPr/>
        </p:nvSpPr>
        <p:spPr>
          <a:xfrm>
            <a:off x="0" y="11575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6" descr="Mujer corriendo en la cal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2" r="20263" b="2"/>
          <a:stretch/>
        </p:blipFill>
        <p:spPr>
          <a:xfrm>
            <a:off x="4732769" y="979710"/>
            <a:ext cx="4887770" cy="491306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361774" y="235275"/>
            <a:ext cx="4114800" cy="1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What are the </a:t>
            </a:r>
            <a:r>
              <a:rPr lang="en-US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ifestyle changes we should recommend? </a:t>
            </a:r>
            <a:endParaRPr dirty="0"/>
          </a:p>
        </p:txBody>
      </p:sp>
      <p:sp>
        <p:nvSpPr>
          <p:cNvPr id="292" name="Google Shape;292;p16"/>
          <p:cNvSpPr txBox="1">
            <a:spLocks noGrp="1"/>
          </p:cNvSpPr>
          <p:nvPr>
            <p:ph type="body" idx="2"/>
          </p:nvPr>
        </p:nvSpPr>
        <p:spPr>
          <a:xfrm>
            <a:off x="361774" y="2507495"/>
            <a:ext cx="4370994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200" dirty="0">
                <a:solidFill>
                  <a:srgbClr val="A5A5A5"/>
                </a:solidFill>
              </a:rPr>
              <a:t>Physical activity (current guidelines):</a:t>
            </a:r>
          </a:p>
          <a:p>
            <a:pPr marL="800100" lvl="1" indent="-342900">
              <a:spcBef>
                <a:spcPts val="1200"/>
              </a:spcBef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200" dirty="0">
                <a:solidFill>
                  <a:srgbClr val="A5A5A5"/>
                </a:solidFill>
              </a:rPr>
              <a:t>150 min/week</a:t>
            </a:r>
          </a:p>
          <a:p>
            <a:pPr marL="800100" lvl="1" indent="-342900">
              <a:spcBef>
                <a:spcPts val="1200"/>
              </a:spcBef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200" dirty="0">
                <a:solidFill>
                  <a:srgbClr val="A5A5A5"/>
                </a:solidFill>
              </a:rPr>
              <a:t>2 strength training sessions per week</a:t>
            </a:r>
          </a:p>
          <a:p>
            <a:pPr marL="800100" lvl="1" indent="-342900">
              <a:spcBef>
                <a:spcPts val="0"/>
              </a:spcBef>
              <a:buClr>
                <a:srgbClr val="A5A5A5"/>
              </a:buClr>
              <a:buSzPts val="2000"/>
              <a:buFont typeface="Noto Sans Symbols"/>
              <a:buChar char="⮚"/>
            </a:pPr>
            <a:endParaRPr sz="2200" dirty="0">
              <a:solidFill>
                <a:srgbClr val="A5A5A5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200" dirty="0">
                <a:solidFill>
                  <a:srgbClr val="A5A5A5"/>
                </a:solidFill>
              </a:rPr>
              <a:t>Mediterranean Diet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endParaRPr sz="2200" dirty="0">
              <a:solidFill>
                <a:srgbClr val="A5A5A5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200" dirty="0">
                <a:solidFill>
                  <a:srgbClr val="A5A5A5"/>
                </a:solidFill>
              </a:rPr>
              <a:t>Sleep 7-8h a day</a:t>
            </a:r>
            <a:endParaRPr sz="2200" dirty="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rgbClr val="A5A5A5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Noto Sans Symbols"/>
              <a:buChar char="⮚"/>
            </a:pPr>
            <a:r>
              <a:rPr lang="en-US" sz="2200" dirty="0">
                <a:solidFill>
                  <a:srgbClr val="A5A5A5"/>
                </a:solidFill>
              </a:rPr>
              <a:t>Avoid Alcohol and Smoking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293" name="Google Shape;293;p16" descr="Comida encima de un mostrador de una tienda de fruta"/>
          <p:cNvPicPr preferRelativeResize="0"/>
          <p:nvPr/>
        </p:nvPicPr>
        <p:blipFill rotWithShape="1">
          <a:blip r:embed="rId4">
            <a:alphaModFix/>
          </a:blip>
          <a:srcRect t="11714" r="-1"/>
          <a:stretch/>
        </p:blipFill>
        <p:spPr>
          <a:xfrm>
            <a:off x="8642772" y="3842333"/>
            <a:ext cx="3558127" cy="3015673"/>
          </a:xfrm>
          <a:custGeom>
            <a:avLst/>
            <a:gdLst/>
            <a:ahLst/>
            <a:cxnLst/>
            <a:rect l="l" t="t" r="r" b="b"/>
            <a:pathLst>
              <a:path w="3747932" h="3176541" extrusionOk="0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94" name="Google Shape;294;p16" descr="Bebé acostado en una cama&#10;&#10;Descripción generada automáticamente con confianza baja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8" r="392" b="1"/>
          <a:stretch/>
        </p:blipFill>
        <p:spPr>
          <a:xfrm>
            <a:off x="9122035" y="-5"/>
            <a:ext cx="3078863" cy="2377445"/>
          </a:xfrm>
          <a:custGeom>
            <a:avLst/>
            <a:gdLst/>
            <a:ahLst/>
            <a:cxnLst/>
            <a:rect l="l" t="t" r="r" b="b"/>
            <a:pathLst>
              <a:path w="4579876" h="3536502" extrusionOk="0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7" descr="Imagen que contiene exterior, parado, mujer, sostene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Exploring the Link Between Lifestyle and Breast Cancer</a:t>
            </a:r>
            <a:br>
              <a:rPr lang="en-US" sz="32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1"/>
          </p:nvPr>
        </p:nvSpPr>
        <p:spPr>
          <a:xfrm>
            <a:off x="83820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sz="2000" b="1" dirty="0">
                <a:solidFill>
                  <a:srgbClr val="7F7F7F"/>
                </a:solidFill>
              </a:rPr>
              <a:t>CONCLUSIONS: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>
              <a:solidFill>
                <a:srgbClr val="7F7F7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dirty="0">
                <a:solidFill>
                  <a:srgbClr val="7F7F7F"/>
                </a:solidFill>
              </a:rPr>
              <a:t>There is an association between lifestyle behavior and sporadic </a:t>
            </a:r>
            <a:r>
              <a:rPr lang="en-US" sz="2000" dirty="0">
                <a:solidFill>
                  <a:srgbClr val="7F7F7F"/>
                </a:solidFill>
              </a:rPr>
              <a:t>B</a:t>
            </a:r>
            <a:r>
              <a:rPr lang="en-US" sz="2000" b="0" i="0" u="none" strike="noStrike" dirty="0">
                <a:solidFill>
                  <a:srgbClr val="7F7F7F"/>
                </a:solidFill>
              </a:rPr>
              <a:t>reast Cancer  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⮚"/>
            </a:pPr>
            <a:r>
              <a:rPr lang="en-US" sz="2000" dirty="0">
                <a:solidFill>
                  <a:srgbClr val="7F7F7F"/>
                </a:solidFill>
              </a:rPr>
              <a:t>Lifestyle modifications are a key factor for the prevention of Breast Cancer and improve the lives of survivors</a:t>
            </a:r>
            <a:endParaRPr sz="20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8" descr="Una montaña con vista al agu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45"/>
          <a:stretch/>
        </p:blipFill>
        <p:spPr>
          <a:xfrm>
            <a:off x="26" y="0"/>
            <a:ext cx="391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/>
          <p:nvPr/>
        </p:nvSpPr>
        <p:spPr>
          <a:xfrm>
            <a:off x="3979744" y="685799"/>
            <a:ext cx="4232512" cy="54864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4489597" y="1195378"/>
            <a:ext cx="3212806" cy="25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dirty="0"/>
          </a:p>
        </p:txBody>
      </p:sp>
      <p:pic>
        <p:nvPicPr>
          <p:cNvPr id="313" name="Google Shape;313;p18" descr="Imagen que contiene árbol, agua, colgando, azul&#10;&#10;Descripción generada automáticament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" b="33939"/>
          <a:stretch/>
        </p:blipFill>
        <p:spPr>
          <a:xfrm rot="5400000">
            <a:off x="6824850" y="1490850"/>
            <a:ext cx="6858000" cy="3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8"/>
          <p:cNvSpPr txBox="1"/>
          <p:nvPr/>
        </p:nvSpPr>
        <p:spPr>
          <a:xfrm>
            <a:off x="1276141" y="6020693"/>
            <a:ext cx="104737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endParaRPr dirty="0"/>
          </a:p>
        </p:txBody>
      </p:sp>
      <p:sp>
        <p:nvSpPr>
          <p:cNvPr id="315" name="Google Shape;315;p18"/>
          <p:cNvSpPr txBox="1"/>
          <p:nvPr/>
        </p:nvSpPr>
        <p:spPr>
          <a:xfrm>
            <a:off x="9868475" y="6020700"/>
            <a:ext cx="128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VENEZUELA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035CB3-3036-6312-1C15-E77D2975B86F}"/>
              </a:ext>
            </a:extLst>
          </p:cNvPr>
          <p:cNvSpPr txBox="1"/>
          <p:nvPr/>
        </p:nvSpPr>
        <p:spPr>
          <a:xfrm>
            <a:off x="5407047" y="4723978"/>
            <a:ext cx="3323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@dra.escalanted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draescalanted@gmail.com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https://draescalante.com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AA893D4-8334-4C96-777E-C29135FCA7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70349" y="4756383"/>
            <a:ext cx="296820" cy="314349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C226AB51-3BAE-6C9E-DC42-4E76094457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30471" y="5174538"/>
            <a:ext cx="361355" cy="34208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6D605BCC-F460-C397-09B7-A6DE30AC62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030471" y="5620427"/>
            <a:ext cx="428785" cy="356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804" r="1" b="14805"/>
          <a:stretch/>
        </p:blipFill>
        <p:spPr>
          <a:xfrm>
            <a:off x="3247828" y="10"/>
            <a:ext cx="894416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3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br>
              <a:rPr lang="en-US" b="1"/>
            </a:b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166150"/>
            <a:ext cx="3822300" cy="54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➢"/>
            </a:pPr>
            <a:r>
              <a:rPr lang="en-US" sz="3600" dirty="0">
                <a:solidFill>
                  <a:srgbClr val="A5A5A5"/>
                </a:solidFill>
              </a:rPr>
              <a:t>Breast cancer in the world</a:t>
            </a:r>
            <a:endParaRPr sz="3600" dirty="0"/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5000" dirty="0">
              <a:solidFill>
                <a:srgbClr val="A5A5A5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5000" dirty="0">
              <a:solidFill>
                <a:srgbClr val="A5A5A5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5000" dirty="0">
              <a:solidFill>
                <a:srgbClr val="A5A5A5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➢"/>
            </a:pPr>
            <a:r>
              <a:rPr lang="en-US" sz="5000" dirty="0">
                <a:solidFill>
                  <a:srgbClr val="A5A5A5"/>
                </a:solidFill>
              </a:rPr>
              <a:t> </a:t>
            </a:r>
            <a:r>
              <a:rPr lang="en-US" sz="3600" dirty="0">
                <a:solidFill>
                  <a:srgbClr val="A5A5A5"/>
                </a:solidFill>
              </a:rPr>
              <a:t>Women will develop breast cancer</a:t>
            </a:r>
            <a:endParaRPr sz="3600" dirty="0"/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5000" dirty="0">
              <a:solidFill>
                <a:srgbClr val="A5A5A5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5000" dirty="0">
              <a:solidFill>
                <a:srgbClr val="A5A5A5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5000" dirty="0">
              <a:solidFill>
                <a:srgbClr val="A5A5A5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➢"/>
            </a:pPr>
            <a:r>
              <a:rPr lang="en-US" sz="3200" dirty="0">
                <a:solidFill>
                  <a:srgbClr val="A5A5A5"/>
                </a:solidFill>
              </a:rPr>
              <a:t>Most cases are sporadic. Genetic predisposition is only 5-10%</a:t>
            </a:r>
            <a:endParaRPr lang="en-US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None/>
            </a:pPr>
            <a:r>
              <a:rPr lang="en-US" sz="5000" dirty="0">
                <a:solidFill>
                  <a:srgbClr val="A5A5A5"/>
                </a:solidFill>
              </a:rPr>
              <a:t>                  </a:t>
            </a:r>
            <a:endParaRPr sz="5000" dirty="0"/>
          </a:p>
          <a:p>
            <a:pPr marL="0" lvl="0" indent="174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/>
          </a:p>
        </p:txBody>
      </p:sp>
      <p:pic>
        <p:nvPicPr>
          <p:cNvPr id="107" name="Google Shape;107;p2" descr="Mujer encogiéndose de hombros con relleno sólido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89" y="3664238"/>
            <a:ext cx="693751" cy="6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399" y="3638458"/>
            <a:ext cx="760211" cy="76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619" y="3685860"/>
            <a:ext cx="825310" cy="66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34" r="7665" b="45133"/>
          <a:stretch/>
        </p:blipFill>
        <p:spPr>
          <a:xfrm>
            <a:off x="2178568" y="5696740"/>
            <a:ext cx="667522" cy="60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351" y="1899944"/>
            <a:ext cx="1639952" cy="76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8568" y="3638458"/>
            <a:ext cx="760211" cy="76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 descr="Un hombre en frente de una computadora"/>
          <p:cNvPicPr preferRelativeResize="0"/>
          <p:nvPr/>
        </p:nvPicPr>
        <p:blipFill rotWithShape="1">
          <a:blip r:embed="rId3">
            <a:alphaModFix/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           </a:t>
            </a:r>
            <a:br>
              <a:rPr lang="en-US" sz="4000" b="1"/>
            </a:br>
            <a:endParaRPr sz="4000"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4294967295"/>
          </p:nvPr>
        </p:nvSpPr>
        <p:spPr>
          <a:xfrm>
            <a:off x="671946" y="206443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Char char="➢"/>
            </a:pPr>
            <a:r>
              <a:rPr lang="en-US" sz="2000" dirty="0">
                <a:solidFill>
                  <a:srgbClr val="A5A5A5"/>
                </a:solidFill>
              </a:rPr>
              <a:t>Implementation of mammography screening has played a vital role.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Char char="➢"/>
            </a:pPr>
            <a:endParaRPr lang="en-US" sz="2000" dirty="0">
              <a:solidFill>
                <a:srgbClr val="A5A5A5"/>
              </a:solidFill>
            </a:endParaRPr>
          </a:p>
          <a:p>
            <a:pPr marL="0" indent="0">
              <a:buClr>
                <a:srgbClr val="A5A5A5"/>
              </a:buClr>
              <a:buSzPts val="2000"/>
              <a:buFont typeface="Arial"/>
              <a:buChar char="➢"/>
            </a:pPr>
            <a:r>
              <a:rPr lang="en-US" sz="2000" dirty="0">
                <a:solidFill>
                  <a:srgbClr val="A5A5A5"/>
                </a:solidFill>
              </a:rPr>
              <a:t>Advances in treatment have reduced Breast Cancer mortality.</a:t>
            </a:r>
            <a:endParaRPr lang="es-ES" sz="2000" dirty="0"/>
          </a:p>
          <a:p>
            <a:pPr marL="0" lvl="0" indent="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Char char="➢"/>
            </a:pPr>
            <a:r>
              <a:rPr lang="en-US" sz="2000" dirty="0">
                <a:solidFill>
                  <a:srgbClr val="A5A5A5"/>
                </a:solidFill>
              </a:rPr>
              <a:t>Incidence rates are higher in developed countries than in less developed ones</a:t>
            </a:r>
            <a:r>
              <a:rPr lang="en-US" sz="2200" dirty="0">
                <a:solidFill>
                  <a:srgbClr val="A5A5A5"/>
                </a:solidFill>
              </a:rPr>
              <a:t>.</a:t>
            </a:r>
            <a:endParaRPr sz="2200" dirty="0"/>
          </a:p>
          <a:p>
            <a:pPr marL="0" lvl="0" indent="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671946" y="637697"/>
            <a:ext cx="75492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Decrease Mortality and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Global Disparities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5" b="13620"/>
          <a:stretch/>
        </p:blipFill>
        <p:spPr>
          <a:xfrm>
            <a:off x="5081026" y="0"/>
            <a:ext cx="7186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3049" y="166575"/>
            <a:ext cx="73902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Association between Lifestyle and Breast Cancer</a:t>
            </a:r>
            <a:endParaRPr dirty="0"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688568" y="2265037"/>
            <a:ext cx="5211600" cy="3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1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➢"/>
            </a:pPr>
            <a:r>
              <a:rPr lang="en-US" sz="2000" dirty="0">
                <a:solidFill>
                  <a:srgbClr val="A5A5A5"/>
                </a:solidFill>
              </a:rPr>
              <a:t>Carcinogenesis: Genetic and Epigenetic alterations</a:t>
            </a:r>
          </a:p>
          <a:p>
            <a:pPr marL="457200" lvl="0" indent="-371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➢"/>
            </a:pP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Epigenetics is the activation or suppression of genes without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changing</a:t>
            </a: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DNA sequence</a:t>
            </a:r>
          </a:p>
          <a:p>
            <a:pPr indent="-371475">
              <a:buClr>
                <a:srgbClr val="A5A5A5"/>
              </a:buClr>
              <a:buSzPct val="100000"/>
              <a:buFont typeface="Arial"/>
              <a:buChar char="➢"/>
            </a:pPr>
            <a:r>
              <a:rPr lang="en-US" sz="2000" dirty="0">
                <a:solidFill>
                  <a:srgbClr val="A5A5A5"/>
                </a:solidFill>
              </a:rPr>
              <a:t>Lifestyle and environmental factors  can affect  the risk of  Breast Cancer.</a:t>
            </a:r>
          </a:p>
          <a:p>
            <a:pPr marL="457200" lvl="0" indent="-371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pigenetic modifications are reversible</a:t>
            </a:r>
            <a:endParaRPr lang="es-ES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71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ct val="100000"/>
              <a:buChar char="➢"/>
            </a:pPr>
            <a:r>
              <a:rPr lang="en-US" sz="2000" dirty="0">
                <a:solidFill>
                  <a:srgbClr val="A5A5A5"/>
                </a:solidFill>
              </a:rPr>
              <a:t>About 30% of Breast Cancer cases could be prevented by lifestyle changes.</a:t>
            </a: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 descr="Interfaz de usuario gráfica, Sitio web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 amt="85000"/>
          </a:blip>
          <a:srcRect t="28644" b="21000"/>
          <a:stretch/>
        </p:blipFill>
        <p:spPr>
          <a:xfrm>
            <a:off x="-1" y="0"/>
            <a:ext cx="1219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838200" y="356160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r>
              <a:rPr lang="en-US" sz="3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Factors for Breast </a:t>
            </a:r>
            <a:r>
              <a:rPr lang="en-US" sz="3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Cancer</a:t>
            </a:r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878420" y="2030604"/>
            <a:ext cx="5174975" cy="174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A5A5A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</a:pPr>
            <a:r>
              <a:rPr lang="en-US" sz="2400" b="1" dirty="0">
                <a:solidFill>
                  <a:schemeClr val="bg1"/>
                </a:solidFill>
              </a:rPr>
              <a:t>Third Expert Report. Diet, Nutrition,  Physical Activity  and Breast Cancer: A Global Perspective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5920740" y="5932170"/>
            <a:ext cx="2720340" cy="52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4609150" y="5932175"/>
            <a:ext cx="757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Available in: https://www.wcrf.org/wp-content/uploads/2021/02/Breast-cancer-report.pdf </a:t>
            </a:r>
            <a:endParaRPr dirty="0"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749" y="41966"/>
            <a:ext cx="2959252" cy="99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10176275" y="1177800"/>
            <a:ext cx="2015700" cy="95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largest and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reatest scientific authority in the world on the prevention of cancer.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FFFFFF"/>
                </a:solidFill>
              </a:rPr>
              <a:t>             </a:t>
            </a:r>
            <a:br>
              <a:rPr lang="en-US" sz="1400" b="1">
                <a:solidFill>
                  <a:srgbClr val="FFFFFF"/>
                </a:solidFill>
              </a:rPr>
            </a:b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 Unveiling Risk Factors and Empowering Prevention in Breast Cancer</a:t>
            </a:r>
            <a:br>
              <a:rPr lang="en-US" sz="1400" b="1">
                <a:solidFill>
                  <a:srgbClr val="FFFFFF"/>
                </a:solidFill>
              </a:rPr>
            </a:br>
            <a:endParaRPr sz="1400">
              <a:solidFill>
                <a:srgbClr val="FFFFFF"/>
              </a:solidFill>
            </a:endParaRPr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708212" y="1894115"/>
            <a:ext cx="5311589" cy="4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4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4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4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4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4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4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4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r>
              <a:rPr lang="en-US" sz="2400" dirty="0">
                <a:solidFill>
                  <a:srgbClr val="7F7F7F"/>
                </a:solidFill>
              </a:rPr>
              <a:t>  Chronic inflammation</a:t>
            </a:r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r>
              <a:rPr lang="en-US" sz="2400" dirty="0">
                <a:solidFill>
                  <a:srgbClr val="7F7F7F"/>
                </a:solidFill>
              </a:rPr>
              <a:t>  Excess of estrogen production</a:t>
            </a:r>
          </a:p>
          <a:p>
            <a:pPr marL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rgbClr val="7F7F7F"/>
              </a:buClr>
              <a:buSzPct val="100000"/>
              <a:buNone/>
            </a:pPr>
            <a:r>
              <a:rPr lang="en-US" sz="2400" dirty="0">
                <a:solidFill>
                  <a:srgbClr val="7F7F7F"/>
                </a:solidFill>
              </a:rPr>
              <a:t>  Insulin resistance</a:t>
            </a:r>
            <a:endParaRPr sz="1840" dirty="0"/>
          </a:p>
        </p:txBody>
      </p:sp>
      <p:pic>
        <p:nvPicPr>
          <p:cNvPr id="153" name="Google Shape;153;p6" descr="Text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57525"/>
          <a:stretch/>
        </p:blipFill>
        <p:spPr>
          <a:xfrm>
            <a:off x="6135164" y="2048490"/>
            <a:ext cx="5347172" cy="382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811297" y="571426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Obesity </a:t>
            </a:r>
            <a:endParaRPr sz="32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 descr="Diagrama&#10;&#10;Descripción generada automáticament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75" y="2062405"/>
            <a:ext cx="4089982" cy="188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7198802" y="6047864"/>
            <a:ext cx="3780669" cy="24622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Available in: https://pubmed.ncbi.nlm.nih.gov/31099634/</a:t>
            </a:r>
            <a:endParaRPr dirty="0"/>
          </a:p>
        </p:txBody>
      </p:sp>
      <p:sp>
        <p:nvSpPr>
          <p:cNvPr id="157" name="Google Shape;157;p6"/>
          <p:cNvSpPr txBox="1"/>
          <p:nvPr/>
        </p:nvSpPr>
        <p:spPr>
          <a:xfrm>
            <a:off x="6096000" y="1649922"/>
            <a:ext cx="55872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9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endParaRPr sz="18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795390" y="3534705"/>
            <a:ext cx="8068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dirty="0"/>
          </a:p>
        </p:txBody>
      </p:sp>
      <p:sp>
        <p:nvSpPr>
          <p:cNvPr id="159" name="Google Shape;159;p6"/>
          <p:cNvSpPr txBox="1"/>
          <p:nvPr/>
        </p:nvSpPr>
        <p:spPr>
          <a:xfrm>
            <a:off x="6615833" y="457602"/>
            <a:ext cx="49286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Weight management across the lifespan is  important to reduce the risk of breast cancer and other chronic conditions that can increase breast cancer risk and poor outcomes”</a:t>
            </a:r>
            <a:endParaRPr sz="16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4A7C60-6A8B-6E3E-1ED4-1A2B559480DA}"/>
              </a:ext>
            </a:extLst>
          </p:cNvPr>
          <p:cNvSpPr txBox="1"/>
          <p:nvPr/>
        </p:nvSpPr>
        <p:spPr>
          <a:xfrm>
            <a:off x="838200" y="1188257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Enough evidence 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DF644A13-8E58-2977-0E4B-62921134193E}"/>
              </a:ext>
            </a:extLst>
          </p:cNvPr>
          <p:cNvSpPr/>
          <p:nvPr/>
        </p:nvSpPr>
        <p:spPr>
          <a:xfrm rot="10800000">
            <a:off x="8573983" y="1508163"/>
            <a:ext cx="676893" cy="950026"/>
          </a:xfrm>
          <a:prstGeom prst="downArrow">
            <a:avLst/>
          </a:prstGeom>
          <a:solidFill>
            <a:srgbClr val="FF339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s-E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dirty="0">
                <a:solidFill>
                  <a:srgbClr val="FFFFFF"/>
                </a:solidFill>
              </a:rPr>
              <a:t>             </a:t>
            </a:r>
            <a:br>
              <a:rPr lang="en-US" sz="1400" b="1" dirty="0">
                <a:solidFill>
                  <a:srgbClr val="FFFFFF"/>
                </a:solidFill>
              </a:rPr>
            </a:br>
            <a:br>
              <a:rPr lang="en-US" sz="1400" b="1" dirty="0">
                <a:solidFill>
                  <a:srgbClr val="FFFFFF"/>
                </a:solidFill>
              </a:rPr>
            </a:br>
            <a:r>
              <a:rPr lang="en-US" sz="1400" b="1" dirty="0">
                <a:solidFill>
                  <a:srgbClr val="FFFFFF"/>
                </a:solidFill>
              </a:rPr>
              <a:t> Unveiling Risk Factors and Empowering Prevention in Breast Cancer</a:t>
            </a:r>
            <a:br>
              <a:rPr lang="en-US" sz="1400" b="1" dirty="0">
                <a:solidFill>
                  <a:srgbClr val="FFFFFF"/>
                </a:solidFill>
              </a:rPr>
            </a:b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491916" y="735518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Diet </a:t>
            </a:r>
            <a:endParaRPr sz="32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7"/>
          <p:cNvGrpSpPr/>
          <p:nvPr/>
        </p:nvGrpSpPr>
        <p:grpSpPr>
          <a:xfrm>
            <a:off x="5474371" y="1825625"/>
            <a:ext cx="4572000" cy="3419910"/>
            <a:chOff x="0" y="0"/>
            <a:chExt cx="4572000" cy="3419910"/>
          </a:xfrm>
        </p:grpSpPr>
        <p:sp>
          <p:nvSpPr>
            <p:cNvPr id="169" name="Google Shape;169;p7"/>
            <p:cNvSpPr/>
            <p:nvPr/>
          </p:nvSpPr>
          <p:spPr>
            <a:xfrm>
              <a:off x="0" y="0"/>
              <a:ext cx="4572000" cy="285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80643" y="2310635"/>
              <a:ext cx="118872" cy="118872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291158" y="2494728"/>
              <a:ext cx="1065276" cy="45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3043233" y="1440128"/>
              <a:ext cx="1065276" cy="45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Vitamin</a:t>
              </a:r>
              <a:endParaRPr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C y E</a:t>
              </a:r>
              <a:endParaRPr dirty="0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629917" y="1533966"/>
              <a:ext cx="214884" cy="214884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186041" y="1763722"/>
              <a:ext cx="1540032" cy="823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1761101" y="1656188"/>
              <a:ext cx="1540032" cy="823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8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Fresh fruits and vegetables</a:t>
              </a:r>
              <a:endParaRPr dirty="0"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891789" y="1061336"/>
              <a:ext cx="297180" cy="29718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2606037" y="1440128"/>
              <a:ext cx="1965963" cy="846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64659" y="2573593"/>
              <a:ext cx="1965963" cy="846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74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Polyunsaturated Fatty Acids</a:t>
              </a:r>
              <a:endParaRPr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7"/>
          <p:cNvSpPr txBox="1"/>
          <p:nvPr/>
        </p:nvSpPr>
        <p:spPr>
          <a:xfrm>
            <a:off x="9813748" y="1375400"/>
            <a:ext cx="2055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Protective effect on Breast Cancer onset or progression</a:t>
            </a:r>
            <a:endParaRPr dirty="0"/>
          </a:p>
        </p:txBody>
      </p:sp>
      <p:grpSp>
        <p:nvGrpSpPr>
          <p:cNvPr id="180" name="Google Shape;180;p7"/>
          <p:cNvGrpSpPr/>
          <p:nvPr/>
        </p:nvGrpSpPr>
        <p:grpSpPr>
          <a:xfrm>
            <a:off x="1749519" y="1135683"/>
            <a:ext cx="5823265" cy="5159654"/>
            <a:chOff x="558393" y="416017"/>
            <a:chExt cx="5823265" cy="5159654"/>
          </a:xfrm>
        </p:grpSpPr>
        <p:sp>
          <p:nvSpPr>
            <p:cNvPr id="181" name="Google Shape;181;p7"/>
            <p:cNvSpPr/>
            <p:nvPr/>
          </p:nvSpPr>
          <p:spPr>
            <a:xfrm rot="9424637">
              <a:off x="1531384" y="1420793"/>
              <a:ext cx="4850274" cy="32052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95123" y="15000"/>
                  </a:quadBezTo>
                  <a:lnTo>
                    <a:pt x="94006" y="0"/>
                  </a:lnTo>
                  <a:lnTo>
                    <a:pt x="120000" y="18786"/>
                  </a:lnTo>
                  <a:lnTo>
                    <a:pt x="97697" y="49572"/>
                  </a:lnTo>
                  <a:lnTo>
                    <a:pt x="96580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FF33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5010117" y="1115555"/>
              <a:ext cx="121373" cy="121373"/>
            </a:xfrm>
            <a:prstGeom prst="ellipse">
              <a:avLst/>
            </a:pr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4470803" y="2236533"/>
              <a:ext cx="121373" cy="121373"/>
            </a:xfrm>
            <a:prstGeom prst="ellipse">
              <a:avLst/>
            </a:pr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2905559" y="713125"/>
              <a:ext cx="2466610" cy="923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3346410" y="416017"/>
              <a:ext cx="2466610" cy="923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000"/>
                <a:buFont typeface="Calibri"/>
                <a:buNone/>
              </a:pPr>
              <a:r>
                <a:rPr lang="es-ES" sz="2000" dirty="0" err="1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Saturated</a:t>
              </a:r>
              <a:r>
                <a:rPr lang="es-ES" sz="2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2000" dirty="0" err="1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Fats</a:t>
              </a:r>
              <a:endParaRPr sz="2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061655" y="1809763"/>
              <a:ext cx="3123406" cy="890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1515330" y="1978870"/>
              <a:ext cx="3123406" cy="890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A5A5A5"/>
                </a:buClr>
                <a:buSzPts val="2000"/>
              </a:pPr>
              <a:r>
                <a:rPr lang="en-US" sz="2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Red and processed Meat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000"/>
                <a:buFont typeface="Calibri"/>
                <a:buNone/>
              </a:pPr>
              <a:endParaRPr sz="2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6221" y="2791886"/>
              <a:ext cx="3062163" cy="890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696221" y="2791886"/>
              <a:ext cx="3062163" cy="890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Endogenous Estrogens, Insulin-Like Growth Factor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A5A5A5"/>
                </a:buClr>
                <a:buSzPts val="2000"/>
                <a:buFont typeface="Calibri"/>
                <a:buNone/>
              </a:pPr>
              <a:r>
                <a:rPr lang="en-US" sz="2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Pro-inflammatory cytokines</a:t>
              </a:r>
              <a:endParaRPr sz="2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558393" y="4684860"/>
              <a:ext cx="1498132" cy="890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558393" y="4684860"/>
              <a:ext cx="1498132" cy="890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Breast Cancer Development</a:t>
              </a:r>
              <a:endParaRPr sz="20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7"/>
          <p:cNvSpPr txBox="1"/>
          <p:nvPr/>
        </p:nvSpPr>
        <p:spPr>
          <a:xfrm>
            <a:off x="5258746" y="6037673"/>
            <a:ext cx="62394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:https://www.frontiersin.org/articles/10.3389/fpubh.2022.797794/full</a:t>
            </a:r>
            <a:endParaRPr dirty="0"/>
          </a:p>
        </p:txBody>
      </p:sp>
      <p:sp>
        <p:nvSpPr>
          <p:cNvPr id="193" name="Google Shape;193;p7"/>
          <p:cNvSpPr txBox="1"/>
          <p:nvPr/>
        </p:nvSpPr>
        <p:spPr>
          <a:xfrm>
            <a:off x="4893187" y="507243"/>
            <a:ext cx="730517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Association of Healthy Diet and Physical Activity With Breast Cancer: Lifestyle Interventions and Oncology Education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Tiantian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Jia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Yufeng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Liu Yuanyuan Fan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Lintao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Wang 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Enshe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Jiang (2022)</a:t>
            </a:r>
            <a:endParaRPr sz="1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7986E7-EB0E-D96F-ACD0-A820981DCDE0}"/>
              </a:ext>
            </a:extLst>
          </p:cNvPr>
          <p:cNvSpPr txBox="1"/>
          <p:nvPr/>
        </p:nvSpPr>
        <p:spPr>
          <a:xfrm>
            <a:off x="1472980" y="1300034"/>
            <a:ext cx="240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1" kern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imited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kern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vidence </a:t>
            </a:r>
            <a:endParaRPr lang="es-E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988997" y="10"/>
            <a:ext cx="431650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Diet </a:t>
            </a:r>
            <a:endParaRPr/>
          </a:p>
        </p:txBody>
      </p:sp>
      <p:pic>
        <p:nvPicPr>
          <p:cNvPr id="204" name="Google Shape;204;p8" descr="Interfaz de usuario gráfica, Texto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" t="326" r="1" b="56529"/>
          <a:stretch/>
        </p:blipFill>
        <p:spPr>
          <a:xfrm>
            <a:off x="1089172" y="1364452"/>
            <a:ext cx="5202282" cy="23364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5" name="Google Shape;205;p8"/>
          <p:cNvSpPr txBox="1"/>
          <p:nvPr/>
        </p:nvSpPr>
        <p:spPr>
          <a:xfrm>
            <a:off x="2025432" y="2174570"/>
            <a:ext cx="328007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dirty="0">
                <a:solidFill>
                  <a:schemeClr val="lt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Available: British Journal of Cancer (2021) 125:284–298; https://doi.org/10.1038/s41416-021-01373-2</a:t>
            </a:r>
            <a:endParaRPr sz="800" b="1" dirty="0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57;p13">
            <a:extLst>
              <a:ext uri="{FF2B5EF4-FFF2-40B4-BE49-F238E27FC236}">
                <a16:creationId xmlns:a16="http://schemas.microsoft.com/office/drawing/2014/main" id="{64DFDE38-E070-88CB-3557-B1B0391ACC88}"/>
              </a:ext>
            </a:extLst>
          </p:cNvPr>
          <p:cNvSpPr/>
          <p:nvPr/>
        </p:nvSpPr>
        <p:spPr>
          <a:xfrm>
            <a:off x="6580828" y="446406"/>
            <a:ext cx="3746201" cy="1771868"/>
          </a:xfrm>
          <a:prstGeom prst="wedgeRoundRectCallout">
            <a:avLst>
              <a:gd name="adj1" fmla="val -69463"/>
              <a:gd name="adj2" fmla="val 76359"/>
              <a:gd name="adj3" fmla="val 16667"/>
            </a:avLst>
          </a:prstGeom>
          <a:solidFill>
            <a:srgbClr val="FF339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Fruit and vegetable consumption is associated with a  reduced risk in postmenopausal BC and Fruit Juice consumption with an increased of BC risk.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Carne y vegetales">
            <a:extLst>
              <a:ext uri="{FF2B5EF4-FFF2-40B4-BE49-F238E27FC236}">
                <a16:creationId xmlns:a16="http://schemas.microsoft.com/office/drawing/2014/main" id="{DC5FC6FA-1606-57C2-CA5F-6E6C030B5B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91629" y="3106612"/>
            <a:ext cx="5752182" cy="3304982"/>
          </a:xfrm>
          <a:prstGeom prst="rect">
            <a:avLst/>
          </a:prstGeom>
        </p:spPr>
      </p:pic>
      <p:sp>
        <p:nvSpPr>
          <p:cNvPr id="13" name="Google Shape;260;p13">
            <a:extLst>
              <a:ext uri="{FF2B5EF4-FFF2-40B4-BE49-F238E27FC236}">
                <a16:creationId xmlns:a16="http://schemas.microsoft.com/office/drawing/2014/main" id="{CFE30888-BA18-6028-09E8-1F5EBF916765}"/>
              </a:ext>
            </a:extLst>
          </p:cNvPr>
          <p:cNvSpPr/>
          <p:nvPr/>
        </p:nvSpPr>
        <p:spPr>
          <a:xfrm>
            <a:off x="3314768" y="5265702"/>
            <a:ext cx="3171464" cy="1145892"/>
          </a:xfrm>
          <a:prstGeom prst="wedgeRoundRectCallout">
            <a:avLst>
              <a:gd name="adj1" fmla="val 74138"/>
              <a:gd name="adj2" fmla="val -127245"/>
              <a:gd name="adj3" fmla="val 16667"/>
            </a:avLst>
          </a:prstGeom>
          <a:solidFill>
            <a:srgbClr val="FF339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Mediterranean Diet has a protective effect against Breast Cancer</a:t>
            </a:r>
            <a:endParaRPr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9" descr="Primer plano de copa de vino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Alcohol </a:t>
            </a:r>
            <a:br>
              <a:rPr lang="en-US" sz="4000"/>
            </a:br>
            <a:endParaRPr sz="4000"/>
          </a:p>
        </p:txBody>
      </p:sp>
      <p:sp>
        <p:nvSpPr>
          <p:cNvPr id="215" name="Google Shape;215;p9"/>
          <p:cNvSpPr txBox="1">
            <a:spLocks noGrp="1"/>
          </p:cNvSpPr>
          <p:nvPr>
            <p:ph type="body" idx="2"/>
          </p:nvPr>
        </p:nvSpPr>
        <p:spPr>
          <a:xfrm>
            <a:off x="613248" y="1713931"/>
            <a:ext cx="4928460" cy="430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⮚"/>
            </a:pPr>
            <a:r>
              <a:rPr lang="en-US" sz="2000" b="0" i="0" u="none" strike="noStrike" dirty="0">
                <a:solidFill>
                  <a:srgbClr val="A5A5A5"/>
                </a:solidFill>
              </a:rPr>
              <a:t>Chen et. Al 2016: </a:t>
            </a:r>
            <a:r>
              <a:rPr lang="en-US" sz="2000" i="0" u="none" strike="noStrike" dirty="0">
                <a:solidFill>
                  <a:srgbClr val="A5A5A5"/>
                </a:solidFill>
              </a:rPr>
              <a:t>10g of alcohol consumption in a single day  increased</a:t>
            </a:r>
            <a:r>
              <a:rPr lang="en-US" sz="2000" dirty="0">
                <a:solidFill>
                  <a:srgbClr val="A5A5A5"/>
                </a:solidFill>
              </a:rPr>
              <a:t> risk for Breast Cancer</a:t>
            </a:r>
            <a:r>
              <a:rPr lang="en-US" sz="2000" i="0" u="none" strike="noStrike" dirty="0">
                <a:solidFill>
                  <a:srgbClr val="A5A5A5"/>
                </a:solidFill>
              </a:rPr>
              <a:t>: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</a:t>
            </a:r>
            <a:r>
              <a:rPr lang="en-US" sz="2000" b="0" i="0" u="none" strike="noStrike" dirty="0">
                <a:solidFill>
                  <a:srgbClr val="A5A5A5"/>
                </a:solidFill>
              </a:rPr>
              <a:t>9% for post-menopausal women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 sz="2000" b="0" i="0" u="none" strike="noStrike" dirty="0">
                <a:solidFill>
                  <a:srgbClr val="A5A5A5"/>
                </a:solidFill>
              </a:rPr>
              <a:t>        5% for pre-menopausal women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endParaRPr sz="2000" b="0" i="0" u="none" strike="noStrike" dirty="0">
              <a:solidFill>
                <a:srgbClr val="A5A5A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⮚"/>
            </a:pPr>
            <a:r>
              <a:rPr lang="en-US" sz="2000" dirty="0">
                <a:solidFill>
                  <a:srgbClr val="A5A5A5"/>
                </a:solidFill>
              </a:rPr>
              <a:t>Mechanisms:    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Elevated Acetaldehyde Production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Inflammation 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Increased estradiol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 sz="2000" dirty="0">
                <a:solidFill>
                  <a:srgbClr val="A5A5A5"/>
                </a:solidFill>
              </a:rPr>
              <a:t>         Alteration of folate metabolism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A5A5A5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061EF0-5250-0A20-93EC-C2CAD2FB0E2F}"/>
              </a:ext>
            </a:extLst>
          </p:cNvPr>
          <p:cNvSpPr txBox="1"/>
          <p:nvPr/>
        </p:nvSpPr>
        <p:spPr>
          <a:xfrm>
            <a:off x="838197" y="1252262"/>
            <a:ext cx="470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Evidence: Post-menopausal  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17248</TotalTime>
  <Words>2261</Words>
  <Application>Microsoft Office PowerPoint</Application>
  <PresentationFormat>Widescreen</PresentationFormat>
  <Paragraphs>273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Wingdings</vt:lpstr>
      <vt:lpstr>Noto Sans Symbols</vt:lpstr>
      <vt:lpstr>Arial</vt:lpstr>
      <vt:lpstr>Tema de Office</vt:lpstr>
      <vt:lpstr>Exploring the Link Between Lifestyle and Breast Cancer </vt:lpstr>
      <vt:lpstr>Introduction </vt:lpstr>
      <vt:lpstr>            </vt:lpstr>
      <vt:lpstr>Association between Lifestyle and Breast Cancer</vt:lpstr>
      <vt:lpstr>Risk Factors for Breast Cancer</vt:lpstr>
      <vt:lpstr>                Unveiling Risk Factors and Empowering Prevention in Breast Cancer </vt:lpstr>
      <vt:lpstr>                Unveiling Risk Factors and Empowering Prevention in Breast Cancer </vt:lpstr>
      <vt:lpstr>Diet </vt:lpstr>
      <vt:lpstr>Alcohol  </vt:lpstr>
      <vt:lpstr>           Physical Activity      </vt:lpstr>
      <vt:lpstr>Smoking </vt:lpstr>
      <vt:lpstr>Environmental Risks</vt:lpstr>
      <vt:lpstr>                Mammographic Breast Density and Lifestyle</vt:lpstr>
      <vt:lpstr>PowerPoint Presentation</vt:lpstr>
      <vt:lpstr>What are the Lifestyle changes we should recommend? </vt:lpstr>
      <vt:lpstr>Exploring the Link Between Lifestyle and Breast Cancer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Link Between Lifestyle and Breast Cancer</dc:title>
  <dc:creator>Usuario de Microsoft Office</dc:creator>
  <cp:lastModifiedBy>Yiota Mitroyianni</cp:lastModifiedBy>
  <cp:revision>131</cp:revision>
  <cp:lastPrinted>2023-10-28T20:56:35Z</cp:lastPrinted>
  <dcterms:created xsi:type="dcterms:W3CDTF">2014-05-10T10:29:06Z</dcterms:created>
  <dcterms:modified xsi:type="dcterms:W3CDTF">2024-01-05T08:04:20Z</dcterms:modified>
</cp:coreProperties>
</file>