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304" r:id="rId3"/>
    <p:sldId id="314" r:id="rId4"/>
    <p:sldId id="315" r:id="rId5"/>
    <p:sldId id="288" r:id="rId6"/>
    <p:sldId id="258" r:id="rId7"/>
    <p:sldId id="294" r:id="rId8"/>
    <p:sldId id="295" r:id="rId9"/>
    <p:sldId id="277" r:id="rId10"/>
    <p:sldId id="263" r:id="rId11"/>
    <p:sldId id="319" r:id="rId12"/>
    <p:sldId id="320" r:id="rId13"/>
    <p:sldId id="316" r:id="rId14"/>
    <p:sldId id="297" r:id="rId15"/>
    <p:sldId id="306" r:id="rId16"/>
    <p:sldId id="317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4E6C95-C4CC-4889-9238-EE1F45B90190}" v="19" dt="2023-10-29T16:20:32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/>
    <p:restoredTop sz="94541"/>
  </p:normalViewPr>
  <p:slideViewPr>
    <p:cSldViewPr snapToGrid="0" snapToObjects="1">
      <p:cViewPr varScale="1">
        <p:scale>
          <a:sx n="64" d="100"/>
          <a:sy n="64" d="100"/>
        </p:scale>
        <p:origin x="114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971DC-A698-1046-8B35-E02CB1756F43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752CA-557C-B24B-8C08-33A869E370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15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50012-7967-9741-8ABF-30EAF34C8A1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2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752CA-557C-B24B-8C08-33A869E3702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45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752CA-557C-B24B-8C08-33A869E3702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28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6B0EB-2133-264B-9876-1E5E956C075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511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6086A-FE0D-A74D-AEAE-9E5F7B703EE3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517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45F2C-AC3F-2B40-B0B3-865503219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A5D345-64D9-3548-92A4-2C6E22817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3D302-C93E-8449-BCB7-0699D64A1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AAE9-CB0A-3546-904E-9CFF4E0C2332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0CEEB4-A28F-3540-BDC7-24B42A8F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2AA19-02E8-4745-89F9-F5AC5D6B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67C7-0932-CC4D-9BFC-347F224092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98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560D7-681D-DF40-9B9C-C488E275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D76243-13CE-8447-B7DF-EE1E7AA81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8A6C3D-F182-6E4D-9080-5E1E9106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AAE9-CB0A-3546-904E-9CFF4E0C2332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2098B8-79A6-3B4E-A080-69B77B5E4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3267E-82FC-F54B-ABDB-BC3D6ED7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67C7-0932-CC4D-9BFC-347F224092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54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8F13B8-4803-254F-A6E4-105610925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F9073A-CE0D-614F-8C6F-3DD1FD2A7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5239A-EEB8-E044-91B6-0F73AB75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AAE9-CB0A-3546-904E-9CFF4E0C2332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248995-D304-7E41-A9F1-8D8126FC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7E7A6-F9D3-3746-8E82-E84E6ADF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67C7-0932-CC4D-9BFC-347F224092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5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71462-5086-1F4A-B775-74E644B8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FCA1F1-515A-544F-92C5-1A584FF21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FFCB46-87AC-DD49-B35E-83CD46929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AAE9-CB0A-3546-904E-9CFF4E0C2332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98988-F238-0F46-81F4-7F6F3F6F4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7DB94-7B01-1243-9AB9-24F0BD49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67C7-0932-CC4D-9BFC-347F224092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9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39304-C2DC-4449-9951-3E4FB1269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065765-B4FB-6F4C-977E-9C634DD67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009308-69CA-C841-9443-EEFDCAC8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AAE9-CB0A-3546-904E-9CFF4E0C2332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88F5F-1F87-814C-A045-DCF7DB4A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674C6A-54BB-B843-A7AF-435CCBB2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67C7-0932-CC4D-9BFC-347F224092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981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11E83-3B88-B841-86B6-1ED68B5B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C1C8A7-2A28-6E45-93E6-0FB583CB7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9F1BFC-5799-5E41-A74F-3FFF5DB52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55061C-5E3D-BA4A-AC0E-8EC03C59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AAE9-CB0A-3546-904E-9CFF4E0C2332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BD16B1-EA06-B34B-917A-A6ED5B75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198F7D-17DF-1948-A7E2-C9FF5C88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67C7-0932-CC4D-9BFC-347F224092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0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70736-0849-9148-949C-73BA31442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472057-4229-F640-AB1B-F0D0AEC8D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2B4349-F6AB-EC4A-8AC1-9705B2EAE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9D246B-8F21-8E4B-969B-F46C896DE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C939503-CD7F-AB47-BC51-DEA046144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8B5C34-FAB9-A044-B7AE-2A315055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AAE9-CB0A-3546-904E-9CFF4E0C2332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744CBDD-2A61-4542-8010-C610B38C8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1B212C-987D-F74C-B4B4-949F12A8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67C7-0932-CC4D-9BFC-347F224092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09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FDB1E-4B0B-1148-A971-4099F2BB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0EFFFB-391C-474F-BBC5-47CB1A433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AAE9-CB0A-3546-904E-9CFF4E0C2332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9B7E57-7BF2-A346-88DE-64F75E2A9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B4F5DD9-E471-194F-A10F-9B880E3F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67C7-0932-CC4D-9BFC-347F224092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90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F415706-1598-484D-A682-40B0D6B9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AAE9-CB0A-3546-904E-9CFF4E0C2332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1D3C763-66CE-1A4C-BF20-A372435DB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DDCE7B-AC4E-6B4B-B544-8385CC94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67C7-0932-CC4D-9BFC-347F224092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1F566-1CCA-FF4A-A327-75F5035C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361A2A-BAD9-0145-AE1F-69FF81152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DBB776-9209-A446-9D44-E092F06F9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D2C6B6-A633-7E47-AAAE-81241034B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AAE9-CB0A-3546-904E-9CFF4E0C2332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50216F-9A92-5E44-B527-FF58BF47B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3ECE1-87A9-B540-AAF8-1C15B629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67C7-0932-CC4D-9BFC-347F224092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94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03178-1C5B-FC46-A6AA-2552F8222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6AF5DB-5350-6B45-9FAB-D2B3273BA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F6D225-F76A-CF40-B388-92A4C3E08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E79464-2FA5-8347-8371-0E50C212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AAE9-CB0A-3546-904E-9CFF4E0C2332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79BD56-ADD8-5145-A243-E179A953F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DF015F-A7E3-7E4C-929A-9DA7BDE3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67C7-0932-CC4D-9BFC-347F224092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7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6885C0-98BB-E94F-B77B-BF2C2426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998BDD-1903-9548-BA90-3BFE4F226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555E81-8939-134C-A55B-BB2213935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6AAE9-CB0A-3546-904E-9CFF4E0C2332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1AAF41-AECB-5A46-95DF-7E5C512C2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4A6156-F0F3-2044-9589-9D7B13E65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167C7-0932-CC4D-9BFC-347F224092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21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4FB0D0A-DDE2-E945-BF59-B737BE0F30C5}"/>
              </a:ext>
            </a:extLst>
          </p:cNvPr>
          <p:cNvSpPr txBox="1"/>
          <p:nvPr/>
        </p:nvSpPr>
        <p:spPr>
          <a:xfrm>
            <a:off x="2950844" y="1025256"/>
            <a:ext cx="78187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</a:t>
            </a:r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Meta-</a:t>
            </a:r>
            <a:r>
              <a:rPr lang="es-ES" sz="36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inflammation</a:t>
            </a:r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and </a:t>
            </a:r>
            <a:r>
              <a:rPr lang="es-ES" sz="36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anthropogenic</a:t>
            </a:r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s-ES" sz="36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factors</a:t>
            </a:r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in LM </a:t>
            </a:r>
          </a:p>
          <a:p>
            <a:pPr algn="ctr"/>
            <a:endParaRPr lang="es-ES" sz="3600" b="1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s-ES" sz="36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	</a:t>
            </a:r>
            <a:endParaRPr lang="es-ES" sz="2800" b="1" dirty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71C55244-9420-DB4E-F28A-83FD58D5C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371476"/>
            <a:ext cx="2609850" cy="895350"/>
          </a:xfrm>
          <a:prstGeom prst="rect">
            <a:avLst/>
          </a:prstGeom>
        </p:spPr>
      </p:pic>
      <p:pic>
        <p:nvPicPr>
          <p:cNvPr id="7" name="Imagen 6" descr="Imagen que contiene estrella&#10;&#10;Descripción generada automáticamente">
            <a:extLst>
              <a:ext uri="{FF2B5EF4-FFF2-40B4-BE49-F238E27FC236}">
                <a16:creationId xmlns:a16="http://schemas.microsoft.com/office/drawing/2014/main" id="{E7F724E8-21CE-EF4D-3613-27748828F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392" y="2138813"/>
            <a:ext cx="4828123" cy="237717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43F49C1-2E0A-B297-36AD-B18A0563F0AB}"/>
              </a:ext>
            </a:extLst>
          </p:cNvPr>
          <p:cNvSpPr txBox="1"/>
          <p:nvPr/>
        </p:nvSpPr>
        <p:spPr>
          <a:xfrm>
            <a:off x="4439920" y="488696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José L. Palma-Gámiz</a:t>
            </a:r>
          </a:p>
          <a:p>
            <a:pPr algn="ctr"/>
            <a:r>
              <a:rPr lang="es-ES" dirty="0" err="1"/>
              <a:t>Cardiologist</a:t>
            </a:r>
            <a:endParaRPr lang="es-ES" dirty="0"/>
          </a:p>
          <a:p>
            <a:pPr algn="ctr"/>
            <a:r>
              <a:rPr lang="es-ES" dirty="0" err="1"/>
              <a:t>President</a:t>
            </a:r>
            <a:endParaRPr lang="es-ES" dirty="0"/>
          </a:p>
          <a:p>
            <a:pPr algn="ctr"/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Spanish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Institute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of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Lifestyle</a:t>
            </a:r>
            <a:r>
              <a:rPr lang="es-ES" b="1" dirty="0">
                <a:solidFill>
                  <a:srgbClr val="002060"/>
                </a:solidFill>
              </a:rPr>
              <a:t> Medicine</a:t>
            </a:r>
          </a:p>
        </p:txBody>
      </p:sp>
    </p:spTree>
    <p:extLst>
      <p:ext uri="{BB962C8B-B14F-4D97-AF65-F5344CB8AC3E}">
        <p14:creationId xmlns:p14="http://schemas.microsoft.com/office/powerpoint/2010/main" val="127621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C9CBA5B-6DCD-DC44-9713-089822924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62" y="341492"/>
            <a:ext cx="1112157" cy="126123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4FB0D0A-DDE2-E945-BF59-B737BE0F30C5}"/>
              </a:ext>
            </a:extLst>
          </p:cNvPr>
          <p:cNvSpPr txBox="1"/>
          <p:nvPr/>
        </p:nvSpPr>
        <p:spPr>
          <a:xfrm>
            <a:off x="3156490" y="341492"/>
            <a:ext cx="653142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</a:t>
            </a:r>
            <a:endParaRPr lang="es-ES" sz="3200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s-ES" sz="2800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s-ES" sz="2800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s-ES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endParaRPr lang="es-ES" sz="2400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9517A1-21B4-7C49-86FB-26315846D3AC}"/>
              </a:ext>
            </a:extLst>
          </p:cNvPr>
          <p:cNvSpPr txBox="1"/>
          <p:nvPr/>
        </p:nvSpPr>
        <p:spPr>
          <a:xfrm>
            <a:off x="3236360" y="1924748"/>
            <a:ext cx="6994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          </a:t>
            </a:r>
            <a:r>
              <a:rPr lang="es-ES" b="1" u="sng" dirty="0">
                <a:solidFill>
                  <a:srgbClr val="0070C0"/>
                </a:solidFill>
              </a:rPr>
              <a:t> </a:t>
            </a:r>
            <a:r>
              <a:rPr lang="es-ES" b="1" u="sng" dirty="0">
                <a:solidFill>
                  <a:srgbClr val="002060"/>
                </a:solidFill>
              </a:rPr>
              <a:t>1.- </a:t>
            </a:r>
            <a:r>
              <a:rPr lang="es-ES" b="1" u="sng" dirty="0" err="1">
                <a:solidFill>
                  <a:srgbClr val="002060"/>
                </a:solidFill>
              </a:rPr>
              <a:t>Lipids</a:t>
            </a:r>
            <a:r>
              <a:rPr lang="es-ES" b="1" u="sng" dirty="0">
                <a:solidFill>
                  <a:srgbClr val="002060"/>
                </a:solidFill>
              </a:rPr>
              <a:t>:</a:t>
            </a:r>
          </a:p>
          <a:p>
            <a:r>
              <a:rPr lang="es-ES" b="1" dirty="0">
                <a:solidFill>
                  <a:srgbClr val="0070C0"/>
                </a:solidFill>
              </a:rPr>
              <a:t>		</a:t>
            </a:r>
            <a:r>
              <a:rPr lang="es-ES" dirty="0" err="1"/>
              <a:t>Abnormal</a:t>
            </a:r>
            <a:r>
              <a:rPr lang="es-ES" dirty="0"/>
              <a:t> </a:t>
            </a:r>
            <a:r>
              <a:rPr lang="es-ES" dirty="0" err="1"/>
              <a:t>ApoA</a:t>
            </a:r>
            <a:r>
              <a:rPr lang="es-ES" dirty="0"/>
              <a:t> / </a:t>
            </a:r>
            <a:r>
              <a:rPr lang="es-ES" dirty="0" err="1"/>
              <a:t>ApoB</a:t>
            </a:r>
            <a:r>
              <a:rPr lang="es-ES" dirty="0"/>
              <a:t> ratio </a:t>
            </a:r>
            <a:r>
              <a:rPr lang="es-ES" dirty="0" err="1"/>
              <a:t>gives</a:t>
            </a:r>
            <a:r>
              <a:rPr lang="es-ES" dirty="0"/>
              <a:t> </a:t>
            </a:r>
            <a:r>
              <a:rPr lang="es-ES" dirty="0" err="1"/>
              <a:t>better</a:t>
            </a:r>
            <a:r>
              <a:rPr lang="es-ES" dirty="0"/>
              <a:t> </a:t>
            </a:r>
            <a:r>
              <a:rPr lang="es-ES" dirty="0" err="1"/>
              <a:t>risk</a:t>
            </a:r>
            <a:r>
              <a:rPr lang="es-ES" dirty="0"/>
              <a:t> 			</a:t>
            </a:r>
            <a:r>
              <a:rPr lang="es-ES" dirty="0" err="1"/>
              <a:t>definition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meta-</a:t>
            </a:r>
            <a:r>
              <a:rPr lang="es-ES" dirty="0" err="1"/>
              <a:t>inflammation</a:t>
            </a:r>
            <a:r>
              <a:rPr lang="es-ES" dirty="0"/>
              <a:t> </a:t>
            </a:r>
            <a:r>
              <a:rPr lang="es-ES" dirty="0" err="1"/>
              <a:t>than</a:t>
            </a:r>
            <a:r>
              <a:rPr lang="es-ES" dirty="0"/>
              <a:t> chol. and TG.</a:t>
            </a:r>
          </a:p>
          <a:p>
            <a:endParaRPr lang="es-ES" dirty="0"/>
          </a:p>
          <a:p>
            <a:r>
              <a:rPr lang="es-ES" b="1" dirty="0">
                <a:solidFill>
                  <a:srgbClr val="002060"/>
                </a:solidFill>
              </a:rPr>
              <a:t>          </a:t>
            </a:r>
            <a:r>
              <a:rPr lang="es-ES" b="1" u="sng" dirty="0">
                <a:solidFill>
                  <a:srgbClr val="002060"/>
                </a:solidFill>
              </a:rPr>
              <a:t>2.- </a:t>
            </a:r>
            <a:r>
              <a:rPr lang="es-ES" b="1" u="sng" dirty="0" err="1">
                <a:solidFill>
                  <a:srgbClr val="002060"/>
                </a:solidFill>
              </a:rPr>
              <a:t>Inflammatory</a:t>
            </a:r>
            <a:r>
              <a:rPr lang="es-ES" b="1" u="sng" dirty="0">
                <a:solidFill>
                  <a:srgbClr val="002060"/>
                </a:solidFill>
              </a:rPr>
              <a:t> </a:t>
            </a:r>
            <a:r>
              <a:rPr lang="es-ES" b="1" u="sng" dirty="0" err="1">
                <a:solidFill>
                  <a:srgbClr val="002060"/>
                </a:solidFill>
              </a:rPr>
              <a:t>factors</a:t>
            </a:r>
            <a:r>
              <a:rPr lang="es-ES" b="1" u="sng" dirty="0">
                <a:solidFill>
                  <a:srgbClr val="002060"/>
                </a:solidFill>
              </a:rPr>
              <a:t>: </a:t>
            </a:r>
          </a:p>
          <a:p>
            <a:r>
              <a:rPr lang="es-ES" b="1" i="1" dirty="0">
                <a:solidFill>
                  <a:srgbClr val="0070C0"/>
                </a:solidFill>
              </a:rPr>
              <a:t>		</a:t>
            </a:r>
            <a:r>
              <a:rPr lang="es-ES" dirty="0" err="1"/>
              <a:t>CRPs</a:t>
            </a:r>
            <a:r>
              <a:rPr lang="es-ES" dirty="0"/>
              <a:t>, </a:t>
            </a:r>
            <a:r>
              <a:rPr lang="es-ES" dirty="0" err="1"/>
              <a:t>Interleukines</a:t>
            </a:r>
            <a:r>
              <a:rPr lang="es-ES" dirty="0"/>
              <a:t> (1,4,6,9…), </a:t>
            </a:r>
            <a:r>
              <a:rPr lang="es-ES" dirty="0" err="1"/>
              <a:t>homocysteine</a:t>
            </a:r>
            <a:r>
              <a:rPr lang="es-ES" dirty="0"/>
              <a:t>,  			TNF, </a:t>
            </a:r>
            <a:r>
              <a:rPr lang="es-ES" dirty="0" err="1"/>
              <a:t>insulin</a:t>
            </a:r>
            <a:r>
              <a:rPr lang="es-ES" dirty="0"/>
              <a:t> plasma </a:t>
            </a:r>
            <a:r>
              <a:rPr lang="es-ES" dirty="0" err="1"/>
              <a:t>level</a:t>
            </a:r>
            <a:r>
              <a:rPr lang="es-ES" dirty="0"/>
              <a:t>, </a:t>
            </a:r>
            <a:r>
              <a:rPr lang="es-ES" dirty="0" err="1"/>
              <a:t>procoagulatory</a:t>
            </a:r>
            <a:r>
              <a:rPr lang="es-ES" dirty="0"/>
              <a:t> </a:t>
            </a:r>
            <a:r>
              <a:rPr lang="es-ES" dirty="0" err="1"/>
              <a:t>factors</a:t>
            </a:r>
            <a:r>
              <a:rPr lang="es-ES" dirty="0"/>
              <a:t>…</a:t>
            </a:r>
          </a:p>
          <a:p>
            <a:endParaRPr lang="es-ES" dirty="0"/>
          </a:p>
          <a:p>
            <a:pPr algn="ctr"/>
            <a:r>
              <a:rPr lang="es-ES" b="1" u="sng" dirty="0">
                <a:solidFill>
                  <a:srgbClr val="002060"/>
                </a:solidFill>
              </a:rPr>
              <a:t>To </a:t>
            </a:r>
            <a:r>
              <a:rPr lang="es-ES" b="1" u="sng" dirty="0" err="1">
                <a:solidFill>
                  <a:srgbClr val="002060"/>
                </a:solidFill>
              </a:rPr>
              <a:t>keep</a:t>
            </a:r>
            <a:r>
              <a:rPr lang="es-ES" b="1" u="sng" dirty="0">
                <a:solidFill>
                  <a:srgbClr val="002060"/>
                </a:solidFill>
              </a:rPr>
              <a:t> in </a:t>
            </a:r>
            <a:r>
              <a:rPr lang="es-ES" b="1" u="sng" dirty="0" err="1">
                <a:solidFill>
                  <a:srgbClr val="002060"/>
                </a:solidFill>
              </a:rPr>
              <a:t>mind</a:t>
            </a:r>
            <a:r>
              <a:rPr lang="es-ES" b="1" u="sng" dirty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es-ES" b="1" dirty="0" err="1">
                <a:solidFill>
                  <a:srgbClr val="002060"/>
                </a:solidFill>
              </a:rPr>
              <a:t>Only</a:t>
            </a:r>
            <a:r>
              <a:rPr lang="es-ES" b="1" dirty="0">
                <a:solidFill>
                  <a:srgbClr val="002060"/>
                </a:solidFill>
              </a:rPr>
              <a:t> 20% of </a:t>
            </a:r>
            <a:r>
              <a:rPr lang="es-ES" b="1" dirty="0" err="1">
                <a:solidFill>
                  <a:srgbClr val="002060"/>
                </a:solidFill>
              </a:rPr>
              <a:t>risk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factors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explain</a:t>
            </a:r>
            <a:r>
              <a:rPr lang="es-ES" b="1" dirty="0">
                <a:solidFill>
                  <a:srgbClr val="002060"/>
                </a:solidFill>
              </a:rPr>
              <a:t> 80% of </a:t>
            </a:r>
            <a:r>
              <a:rPr lang="es-ES" b="1" dirty="0" err="1">
                <a:solidFill>
                  <a:srgbClr val="002060"/>
                </a:solidFill>
              </a:rPr>
              <a:t>NCDs</a:t>
            </a:r>
            <a:r>
              <a:rPr lang="es-ES" b="1" dirty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es-ES" b="1" dirty="0" err="1">
                <a:solidFill>
                  <a:srgbClr val="002060"/>
                </a:solidFill>
              </a:rPr>
              <a:t>The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remainder</a:t>
            </a:r>
            <a:r>
              <a:rPr lang="es-ES" b="1" dirty="0">
                <a:solidFill>
                  <a:srgbClr val="002060"/>
                </a:solidFill>
              </a:rPr>
              <a:t> 80% has </a:t>
            </a:r>
            <a:r>
              <a:rPr lang="es-ES" b="1" dirty="0" err="1">
                <a:solidFill>
                  <a:srgbClr val="002060"/>
                </a:solidFill>
              </a:rPr>
              <a:t>been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linked</a:t>
            </a:r>
            <a:r>
              <a:rPr lang="es-ES" b="1" dirty="0">
                <a:solidFill>
                  <a:srgbClr val="002060"/>
                </a:solidFill>
              </a:rPr>
              <a:t> to </a:t>
            </a:r>
            <a:r>
              <a:rPr lang="es-ES" b="1" dirty="0" err="1">
                <a:solidFill>
                  <a:srgbClr val="002060"/>
                </a:solidFill>
              </a:rPr>
              <a:t>an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inadequate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lifestyle</a:t>
            </a:r>
            <a:r>
              <a:rPr lang="es-ES" b="1" dirty="0">
                <a:solidFill>
                  <a:srgbClr val="002060"/>
                </a:solidFill>
              </a:rPr>
              <a:t>.</a:t>
            </a:r>
          </a:p>
          <a:p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69FD874-8698-9948-995E-548C1D3FF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436344" y="4964522"/>
            <a:ext cx="2861781" cy="173504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403A423-2876-2F44-A8ED-956B599A400C}"/>
              </a:ext>
            </a:extLst>
          </p:cNvPr>
          <p:cNvSpPr txBox="1"/>
          <p:nvPr/>
        </p:nvSpPr>
        <p:spPr>
          <a:xfrm>
            <a:off x="3236360" y="972108"/>
            <a:ext cx="6503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Meta-</a:t>
            </a:r>
            <a:r>
              <a:rPr lang="es-ES" sz="2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inflammation</a:t>
            </a:r>
            <a:r>
              <a:rPr lang="es-ES" sz="2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: </a:t>
            </a:r>
            <a:r>
              <a:rPr lang="es-ES" sz="2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Biochemical</a:t>
            </a:r>
            <a:r>
              <a:rPr lang="es-ES" sz="2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diagnosis</a:t>
            </a:r>
          </a:p>
        </p:txBody>
      </p:sp>
    </p:spTree>
    <p:extLst>
      <p:ext uri="{BB962C8B-B14F-4D97-AF65-F5344CB8AC3E}">
        <p14:creationId xmlns:p14="http://schemas.microsoft.com/office/powerpoint/2010/main" val="206336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5C906F7-26C4-284B-8A12-E2EB731F8AD7}"/>
              </a:ext>
            </a:extLst>
          </p:cNvPr>
          <p:cNvSpPr txBox="1"/>
          <p:nvPr/>
        </p:nvSpPr>
        <p:spPr>
          <a:xfrm>
            <a:off x="2699901" y="516109"/>
            <a:ext cx="7282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s-ES" sz="36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Antropogenic</a:t>
            </a:r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s-ES" sz="36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factors</a:t>
            </a:r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s-ES" sz="36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causing</a:t>
            </a:r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meta-</a:t>
            </a:r>
            <a:r>
              <a:rPr lang="es-ES" sz="36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inflammation</a:t>
            </a:r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A1F906-5B18-8E4D-B717-DE17E59EFBCF}"/>
              </a:ext>
            </a:extLst>
          </p:cNvPr>
          <p:cNvSpPr txBox="1"/>
          <p:nvPr/>
        </p:nvSpPr>
        <p:spPr>
          <a:xfrm>
            <a:off x="2699901" y="1211262"/>
            <a:ext cx="437605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2060"/>
                </a:solidFill>
              </a:rPr>
              <a:t>A.- </a:t>
            </a:r>
            <a:r>
              <a:rPr lang="es-ES" sz="2000" b="1" u="sng" dirty="0" err="1">
                <a:solidFill>
                  <a:srgbClr val="002060"/>
                </a:solidFill>
              </a:rPr>
              <a:t>Caused</a:t>
            </a:r>
            <a:r>
              <a:rPr lang="es-ES" sz="2000" b="1" u="sng" dirty="0">
                <a:solidFill>
                  <a:srgbClr val="002060"/>
                </a:solidFill>
              </a:rPr>
              <a:t> </a:t>
            </a:r>
            <a:r>
              <a:rPr lang="es-ES" sz="2000" b="1" u="sng" dirty="0" err="1">
                <a:solidFill>
                  <a:srgbClr val="002060"/>
                </a:solidFill>
              </a:rPr>
              <a:t>by</a:t>
            </a:r>
            <a:r>
              <a:rPr lang="es-ES" sz="2000" b="1" u="sng" dirty="0">
                <a:solidFill>
                  <a:srgbClr val="002060"/>
                </a:solidFill>
              </a:rPr>
              <a:t> </a:t>
            </a:r>
            <a:r>
              <a:rPr lang="es-ES" sz="2000" b="1" u="sng" dirty="0" err="1">
                <a:solidFill>
                  <a:srgbClr val="002060"/>
                </a:solidFill>
              </a:rPr>
              <a:t>lifestyle</a:t>
            </a:r>
            <a:endParaRPr lang="es-ES" sz="2000" b="1" u="sng" dirty="0">
              <a:solidFill>
                <a:srgbClr val="002060"/>
              </a:solidFill>
            </a:endParaRPr>
          </a:p>
          <a:p>
            <a:pPr marL="342900" indent="-342900">
              <a:buAutoNum type="alphaUcPeriod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Excercise</a:t>
            </a:r>
            <a:r>
              <a:rPr lang="es-ES" dirty="0"/>
              <a:t> (</a:t>
            </a:r>
            <a:r>
              <a:rPr lang="es-ES" dirty="0" err="1"/>
              <a:t>low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excesive</a:t>
            </a:r>
            <a:r>
              <a:rPr lang="es-E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Alcohol </a:t>
            </a:r>
            <a:r>
              <a:rPr lang="es-ES" dirty="0" err="1"/>
              <a:t>excess</a:t>
            </a:r>
            <a:r>
              <a:rPr lang="es-ES" dirty="0"/>
              <a:t> </a:t>
            </a:r>
            <a:r>
              <a:rPr lang="es-ES" dirty="0" err="1"/>
              <a:t>consumption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Fat</a:t>
            </a:r>
            <a:r>
              <a:rPr lang="es-ES" dirty="0"/>
              <a:t> (</a:t>
            </a:r>
            <a:r>
              <a:rPr lang="es-ES" dirty="0" err="1"/>
              <a:t>saturated</a:t>
            </a:r>
            <a:r>
              <a:rPr lang="es-ES" dirty="0"/>
              <a:t> and </a:t>
            </a:r>
            <a:r>
              <a:rPr lang="es-ES" dirty="0" err="1"/>
              <a:t>trans</a:t>
            </a:r>
            <a:r>
              <a:rPr lang="es-E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Fiber</a:t>
            </a:r>
            <a:r>
              <a:rPr lang="es-ES" dirty="0"/>
              <a:t> (</a:t>
            </a:r>
            <a:r>
              <a:rPr lang="es-ES" dirty="0" err="1"/>
              <a:t>low</a:t>
            </a:r>
            <a:r>
              <a:rPr lang="es-ES" dirty="0"/>
              <a:t> </a:t>
            </a:r>
            <a:r>
              <a:rPr lang="es-ES" dirty="0" err="1"/>
              <a:t>intake</a:t>
            </a:r>
            <a:r>
              <a:rPr lang="es-ES" dirty="0"/>
              <a:t>)</a:t>
            </a:r>
          </a:p>
          <a:p>
            <a:r>
              <a:rPr lang="es-ES" dirty="0"/>
              <a:t>*   </a:t>
            </a:r>
            <a:r>
              <a:rPr lang="es-ES" dirty="0" err="1"/>
              <a:t>Carbohydrates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high</a:t>
            </a:r>
            <a:r>
              <a:rPr lang="es-ES" dirty="0"/>
              <a:t> </a:t>
            </a:r>
            <a:r>
              <a:rPr lang="es-ES" dirty="0" err="1"/>
              <a:t>glycemic</a:t>
            </a:r>
            <a:r>
              <a:rPr lang="es-ES" dirty="0"/>
              <a:t> </a:t>
            </a:r>
            <a:r>
              <a:rPr lang="es-ES" dirty="0" err="1"/>
              <a:t>index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Red and </a:t>
            </a:r>
            <a:r>
              <a:rPr lang="es-ES" dirty="0" err="1"/>
              <a:t>processed</a:t>
            </a:r>
            <a:r>
              <a:rPr lang="es-ES" dirty="0"/>
              <a:t> </a:t>
            </a:r>
            <a:r>
              <a:rPr lang="es-ES" dirty="0" err="1"/>
              <a:t>meet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Low</a:t>
            </a:r>
            <a:r>
              <a:rPr lang="es-ES" dirty="0"/>
              <a:t> </a:t>
            </a:r>
            <a:r>
              <a:rPr lang="es-ES" dirty="0" err="1"/>
              <a:t>fish</a:t>
            </a:r>
            <a:r>
              <a:rPr lang="es-ES" dirty="0"/>
              <a:t> </a:t>
            </a:r>
            <a:r>
              <a:rPr lang="es-ES" dirty="0" err="1"/>
              <a:t>intake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Salt (</a:t>
            </a:r>
            <a:r>
              <a:rPr lang="es-ES" dirty="0" err="1"/>
              <a:t>high</a:t>
            </a:r>
            <a:r>
              <a:rPr lang="es-ES" dirty="0"/>
              <a:t> </a:t>
            </a:r>
            <a:r>
              <a:rPr lang="es-ES" dirty="0" err="1"/>
              <a:t>intake</a:t>
            </a:r>
            <a:r>
              <a:rPr lang="es-E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Smoking and </a:t>
            </a:r>
            <a:r>
              <a:rPr lang="es-ES" dirty="0" err="1"/>
              <a:t>vaping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Insomnia</a:t>
            </a:r>
            <a:r>
              <a:rPr lang="es-ES" dirty="0"/>
              <a:t>, stress, </a:t>
            </a:r>
            <a:r>
              <a:rPr lang="es-ES" dirty="0" err="1"/>
              <a:t>anxiety</a:t>
            </a:r>
            <a:r>
              <a:rPr lang="es-ES" dirty="0"/>
              <a:t>, </a:t>
            </a:r>
            <a:r>
              <a:rPr lang="es-ES" dirty="0" err="1"/>
              <a:t>depression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2708CB-8D84-1349-A133-38D233052FB9}"/>
              </a:ext>
            </a:extLst>
          </p:cNvPr>
          <p:cNvSpPr txBox="1"/>
          <p:nvPr/>
        </p:nvSpPr>
        <p:spPr>
          <a:xfrm>
            <a:off x="7190558" y="1211262"/>
            <a:ext cx="374468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2060"/>
                </a:solidFill>
              </a:rPr>
              <a:t>B.- </a:t>
            </a:r>
            <a:r>
              <a:rPr lang="es-ES" sz="2000" b="1" u="sng" dirty="0" err="1">
                <a:solidFill>
                  <a:srgbClr val="002060"/>
                </a:solidFill>
              </a:rPr>
              <a:t>Environment</a:t>
            </a:r>
            <a:endParaRPr lang="es-ES" sz="2000" b="1" u="sng" dirty="0">
              <a:solidFill>
                <a:srgbClr val="002060"/>
              </a:solidFill>
            </a:endParaRPr>
          </a:p>
          <a:p>
            <a:endParaRPr lang="es-ES" sz="2000" b="1" u="sng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Aging</a:t>
            </a:r>
            <a:r>
              <a:rPr lang="es-E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Air </a:t>
            </a:r>
            <a:r>
              <a:rPr lang="es-ES" dirty="0" err="1"/>
              <a:t>pollution</a:t>
            </a:r>
            <a:r>
              <a:rPr lang="es-ES" dirty="0"/>
              <a:t> (</a:t>
            </a:r>
            <a:r>
              <a:rPr lang="es-ES" dirty="0" err="1"/>
              <a:t>Indoor</a:t>
            </a:r>
            <a:r>
              <a:rPr lang="es-ES" dirty="0"/>
              <a:t>/</a:t>
            </a:r>
            <a:r>
              <a:rPr lang="es-ES" dirty="0" err="1"/>
              <a:t>outdoor</a:t>
            </a:r>
            <a:r>
              <a:rPr lang="es-E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CO</a:t>
            </a:r>
            <a:r>
              <a:rPr lang="es-ES" sz="1200" dirty="0"/>
              <a:t>2, </a:t>
            </a:r>
            <a:r>
              <a:rPr lang="es-ES" sz="1600" dirty="0"/>
              <a:t>NO</a:t>
            </a:r>
            <a:r>
              <a:rPr lang="es-ES" sz="1200" dirty="0"/>
              <a:t>2, </a:t>
            </a:r>
            <a:r>
              <a:rPr lang="es-ES" dirty="0"/>
              <a:t>ozone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Particular </a:t>
            </a:r>
            <a:r>
              <a:rPr lang="es-ES" dirty="0" err="1"/>
              <a:t>matter</a:t>
            </a: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Sick</a:t>
            </a:r>
            <a:r>
              <a:rPr lang="es-ES" dirty="0"/>
              <a:t> </a:t>
            </a:r>
            <a:r>
              <a:rPr lang="es-ES" dirty="0" err="1"/>
              <a:t>building</a:t>
            </a:r>
            <a:r>
              <a:rPr lang="es-ES" dirty="0"/>
              <a:t> </a:t>
            </a:r>
            <a:r>
              <a:rPr lang="es-ES" dirty="0" err="1"/>
              <a:t>syndrome</a:t>
            </a: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Radon</a:t>
            </a:r>
            <a:r>
              <a:rPr lang="es-ES" dirty="0"/>
              <a:t> (</a:t>
            </a:r>
            <a:r>
              <a:rPr lang="es-ES" dirty="0" err="1"/>
              <a:t>Lung</a:t>
            </a:r>
            <a:r>
              <a:rPr lang="es-ES" dirty="0"/>
              <a:t> </a:t>
            </a:r>
            <a:r>
              <a:rPr lang="es-ES" dirty="0" err="1"/>
              <a:t>cancer</a:t>
            </a:r>
            <a:r>
              <a:rPr lang="es-E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Electromagnetism</a:t>
            </a: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Passive</a:t>
            </a:r>
            <a:r>
              <a:rPr lang="es-ES" dirty="0"/>
              <a:t> smoking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Poor </a:t>
            </a:r>
            <a:r>
              <a:rPr lang="es-ES" dirty="0" err="1"/>
              <a:t>literacy</a:t>
            </a: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Low </a:t>
            </a:r>
            <a:r>
              <a:rPr lang="es-ES" dirty="0" err="1"/>
              <a:t>economical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u="sng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u="sng" dirty="0">
              <a:solidFill>
                <a:srgbClr val="0070C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15021C-78C6-07DF-EE3E-13FA30946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85" y="126323"/>
            <a:ext cx="2269777" cy="779573"/>
          </a:xfrm>
          <a:prstGeom prst="rect">
            <a:avLst/>
          </a:prstGeom>
        </p:spPr>
      </p:pic>
      <p:pic>
        <p:nvPicPr>
          <p:cNvPr id="7" name="Imagen 6" descr="Un plato con frutas&#10;&#10;Descripción generada automáticamente con confianza media">
            <a:extLst>
              <a:ext uri="{FF2B5EF4-FFF2-40B4-BE49-F238E27FC236}">
                <a16:creationId xmlns:a16="http://schemas.microsoft.com/office/drawing/2014/main" id="{260B1E19-476E-DEFC-9D45-900592E47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443" y="4650843"/>
            <a:ext cx="3234088" cy="155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15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01280B-4CF8-18A6-DB55-749F5320D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17" y="326102"/>
            <a:ext cx="2274005" cy="7803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90047D-65D4-831B-C86C-CF35A3A1036C}"/>
              </a:ext>
            </a:extLst>
          </p:cNvPr>
          <p:cNvSpPr txBox="1"/>
          <p:nvPr/>
        </p:nvSpPr>
        <p:spPr>
          <a:xfrm>
            <a:off x="3230880" y="2011680"/>
            <a:ext cx="753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ahnschrift" panose="020B0502040204020203" pitchFamily="34" charset="0"/>
                <a:cs typeface="Angsana New" panose="02020603050405020304" pitchFamily="18" charset="-34"/>
              </a:rPr>
              <a:t>Some epigenetic factors could modify genes structure in such a way that cells become unable to read their own DNA, starting </a:t>
            </a:r>
            <a:r>
              <a:rPr lang="en-US" sz="2000" dirty="0" err="1">
                <a:latin typeface="Bahnschrift" panose="020B0502040204020203" pitchFamily="34" charset="0"/>
                <a:cs typeface="Angsana New" panose="02020603050405020304" pitchFamily="18" charset="-34"/>
              </a:rPr>
              <a:t>chromosones</a:t>
            </a:r>
            <a:r>
              <a:rPr lang="en-US" sz="2000" dirty="0">
                <a:latin typeface="Bahnschrift" panose="020B0502040204020203" pitchFamily="34" charset="0"/>
                <a:cs typeface="Angsana New" panose="02020603050405020304" pitchFamily="18" charset="-34"/>
              </a:rPr>
              <a:t> alterations leading to cardiovascular, metabolic,</a:t>
            </a:r>
          </a:p>
          <a:p>
            <a:pPr algn="ctr"/>
            <a:r>
              <a:rPr lang="en-US" sz="2000" dirty="0">
                <a:latin typeface="Bahnschrift" panose="020B0502040204020203" pitchFamily="34" charset="0"/>
                <a:cs typeface="Angsana New" panose="02020603050405020304" pitchFamily="18" charset="-34"/>
              </a:rPr>
              <a:t>tumoral and cognitive chronic diseases</a:t>
            </a:r>
            <a:endParaRPr lang="es-ES" sz="2000" dirty="0">
              <a:latin typeface="Bahnschrift" panose="020B0502040204020203" pitchFamily="34" charset="0"/>
              <a:cs typeface="Angsana New" panose="02020603050405020304" pitchFamily="18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41D8B4-FEE5-8406-A7D6-F089DCC3DC2C}"/>
              </a:ext>
            </a:extLst>
          </p:cNvPr>
          <p:cNvSpPr txBox="1"/>
          <p:nvPr/>
        </p:nvSpPr>
        <p:spPr>
          <a:xfrm>
            <a:off x="4094480" y="944880"/>
            <a:ext cx="5801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Meta-</a:t>
            </a:r>
            <a:r>
              <a:rPr lang="es-ES" sz="36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inflammation</a:t>
            </a:r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causes DNA </a:t>
            </a:r>
            <a:r>
              <a:rPr lang="es-ES" sz="36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damage</a:t>
            </a:r>
            <a:endParaRPr lang="es-ES" sz="3600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agen 8" descr="Imagen que contiene tabla, cerca, par, azul&#10;&#10;Descripción generada automáticamente">
            <a:extLst>
              <a:ext uri="{FF2B5EF4-FFF2-40B4-BE49-F238E27FC236}">
                <a16:creationId xmlns:a16="http://schemas.microsoft.com/office/drawing/2014/main" id="{046A6049-9606-7029-8542-CBB1D3B05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461" y="3522882"/>
            <a:ext cx="3496997" cy="215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74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23A0359-E713-0844-A0E9-6D6492595522}"/>
              </a:ext>
            </a:extLst>
          </p:cNvPr>
          <p:cNvSpPr txBox="1"/>
          <p:nvPr/>
        </p:nvSpPr>
        <p:spPr>
          <a:xfrm>
            <a:off x="5018314" y="3052113"/>
            <a:ext cx="627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                               		</a:t>
            </a:r>
            <a:endParaRPr lang="es-ES" sz="1600" b="1" u="sng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EEED5B0-334B-E449-A9DC-28238D09D8A8}"/>
              </a:ext>
            </a:extLst>
          </p:cNvPr>
          <p:cNvSpPr txBox="1"/>
          <p:nvPr/>
        </p:nvSpPr>
        <p:spPr>
          <a:xfrm>
            <a:off x="6657654" y="4520629"/>
            <a:ext cx="6883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C839FB0-CD99-7844-A288-F4529924C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859" y="1859740"/>
            <a:ext cx="8899812" cy="373481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24DBBC9-D97D-FA40-9A6A-6250865DC67B}"/>
              </a:ext>
            </a:extLst>
          </p:cNvPr>
          <p:cNvSpPr txBox="1"/>
          <p:nvPr/>
        </p:nvSpPr>
        <p:spPr>
          <a:xfrm>
            <a:off x="2697928" y="5636979"/>
            <a:ext cx="713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  <a:latin typeface="Copperplate Gothic Bold" panose="020E0705020206020404" pitchFamily="34" charset="0"/>
              </a:rPr>
              <a:t>    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</a:rPr>
              <a:t>This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</a:rPr>
              <a:t>task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</a:rPr>
              <a:t>closely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</a:rPr>
              <a:t>related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8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</a:rPr>
              <a:t>pillars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LM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DBE59BA-3B5A-8106-6568-469719DEE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69" y="90221"/>
            <a:ext cx="2609314" cy="8961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F83D8CA-6A5C-E528-61D6-885EB160EAFE}"/>
              </a:ext>
            </a:extLst>
          </p:cNvPr>
          <p:cNvSpPr txBox="1"/>
          <p:nvPr/>
        </p:nvSpPr>
        <p:spPr>
          <a:xfrm>
            <a:off x="2064774" y="3264310"/>
            <a:ext cx="83983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 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Healthy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diet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                       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Exercise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                       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Sleep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hygiene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                Mental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health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                 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514518-E101-693F-B86A-655FC9D06531}"/>
              </a:ext>
            </a:extLst>
          </p:cNvPr>
          <p:cNvSpPr txBox="1"/>
          <p:nvPr/>
        </p:nvSpPr>
        <p:spPr>
          <a:xfrm>
            <a:off x="1976284" y="5132439"/>
            <a:ext cx="85835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  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Toxics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 abuse                      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Sexuality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                    Social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connection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                 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Pollution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3CA7154-DDF2-F12D-97C9-61E33D0A5A8F}"/>
              </a:ext>
            </a:extLst>
          </p:cNvPr>
          <p:cNvSpPr txBox="1"/>
          <p:nvPr/>
        </p:nvSpPr>
        <p:spPr>
          <a:xfrm>
            <a:off x="2697928" y="1145759"/>
            <a:ext cx="7499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       </a:t>
            </a:r>
            <a:r>
              <a:rPr lang="es-ES" sz="2000" b="1" dirty="0" err="1">
                <a:solidFill>
                  <a:srgbClr val="002060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How</a:t>
            </a:r>
            <a:r>
              <a:rPr lang="es-ES" sz="2000" b="1" dirty="0">
                <a:solidFill>
                  <a:srgbClr val="002060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prevent</a:t>
            </a:r>
            <a:r>
              <a:rPr lang="es-ES" sz="2000" b="1" dirty="0">
                <a:solidFill>
                  <a:srgbClr val="002060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 and </a:t>
            </a:r>
            <a:r>
              <a:rPr lang="es-ES" sz="2000" b="1" dirty="0" err="1">
                <a:solidFill>
                  <a:srgbClr val="002060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treat</a:t>
            </a:r>
            <a:r>
              <a:rPr lang="es-ES" sz="2000" b="1" dirty="0">
                <a:solidFill>
                  <a:srgbClr val="002060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 meta-</a:t>
            </a:r>
            <a:r>
              <a:rPr lang="es-ES" sz="2000" b="1" dirty="0" err="1">
                <a:solidFill>
                  <a:srgbClr val="002060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inflammation</a:t>
            </a:r>
            <a:r>
              <a:rPr lang="es-ES" sz="2000" b="1" dirty="0">
                <a:solidFill>
                  <a:srgbClr val="002060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 </a:t>
            </a:r>
            <a:r>
              <a:rPr lang="es-ES" sz="2000" dirty="0">
                <a:solidFill>
                  <a:srgbClr val="002060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923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5C906F7-26C4-284B-8A12-E2EB731F8AD7}"/>
              </a:ext>
            </a:extLst>
          </p:cNvPr>
          <p:cNvSpPr txBox="1"/>
          <p:nvPr/>
        </p:nvSpPr>
        <p:spPr>
          <a:xfrm>
            <a:off x="2527443" y="1078787"/>
            <a:ext cx="7839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</a:t>
            </a:r>
            <a:r>
              <a:rPr lang="es-ES" sz="36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Therapeutic</a:t>
            </a:r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s-ES" sz="36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approach</a:t>
            </a:r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to </a:t>
            </a:r>
            <a:r>
              <a:rPr lang="es-ES" sz="36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</a:t>
            </a:r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causes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8089A6-300D-DA48-B1E1-187C7B00D421}"/>
              </a:ext>
            </a:extLst>
          </p:cNvPr>
          <p:cNvSpPr txBox="1"/>
          <p:nvPr/>
        </p:nvSpPr>
        <p:spPr>
          <a:xfrm>
            <a:off x="2318657" y="2002971"/>
            <a:ext cx="77941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 err="1">
                <a:solidFill>
                  <a:srgbClr val="002060"/>
                </a:solidFill>
              </a:rPr>
              <a:t>Inflammation</a:t>
            </a:r>
            <a:r>
              <a:rPr lang="es-ES" sz="2000" b="1" u="sng" dirty="0">
                <a:solidFill>
                  <a:srgbClr val="002060"/>
                </a:solidFill>
              </a:rPr>
              <a:t> </a:t>
            </a:r>
            <a:r>
              <a:rPr lang="es-ES" sz="2000" b="1" u="sng" dirty="0" err="1">
                <a:solidFill>
                  <a:srgbClr val="002060"/>
                </a:solidFill>
              </a:rPr>
              <a:t>approach</a:t>
            </a:r>
            <a:r>
              <a:rPr lang="es-ES" sz="2000" b="1" u="sng" dirty="0">
                <a:solidFill>
                  <a:srgbClr val="002060"/>
                </a:solidFill>
              </a:rPr>
              <a:t> </a:t>
            </a:r>
            <a:endParaRPr lang="es-ES" sz="2000" u="sng" dirty="0"/>
          </a:p>
          <a:p>
            <a:r>
              <a:rPr lang="es-ES" dirty="0"/>
              <a:t>		 </a:t>
            </a:r>
            <a:r>
              <a:rPr lang="es-ES" b="1" dirty="0" err="1"/>
              <a:t>Basically</a:t>
            </a:r>
            <a:r>
              <a:rPr lang="es-ES" b="1" dirty="0"/>
              <a:t> in </a:t>
            </a:r>
            <a:r>
              <a:rPr lang="es-ES" b="1" dirty="0" err="1"/>
              <a:t>infective</a:t>
            </a:r>
            <a:r>
              <a:rPr lang="es-ES" b="1" dirty="0"/>
              <a:t> </a:t>
            </a:r>
            <a:r>
              <a:rPr lang="es-ES" b="1" dirty="0" err="1"/>
              <a:t>processes</a:t>
            </a:r>
            <a:r>
              <a:rPr lang="es-ES" b="1" dirty="0"/>
              <a:t> (Bacteria, </a:t>
            </a:r>
            <a:r>
              <a:rPr lang="es-ES" b="1" dirty="0" err="1"/>
              <a:t>viruses</a:t>
            </a:r>
            <a:r>
              <a:rPr lang="es-ES" b="1" dirty="0"/>
              <a:t> and </a:t>
            </a:r>
            <a:r>
              <a:rPr lang="es-ES" b="1" dirty="0" err="1"/>
              <a:t>fungi</a:t>
            </a:r>
            <a:r>
              <a:rPr lang="es-ES" b="1" dirty="0"/>
              <a:t>)</a:t>
            </a:r>
          </a:p>
          <a:p>
            <a:r>
              <a:rPr lang="es-ES" b="1" dirty="0"/>
              <a:t>		</a:t>
            </a:r>
            <a:r>
              <a:rPr lang="es-ES" dirty="0"/>
              <a:t>* </a:t>
            </a:r>
            <a:r>
              <a:rPr lang="es-ES" dirty="0" err="1"/>
              <a:t>Hygiene</a:t>
            </a:r>
            <a:endParaRPr lang="es-ES" dirty="0"/>
          </a:p>
          <a:p>
            <a:r>
              <a:rPr lang="es-ES" dirty="0"/>
              <a:t>		* Profilaxis</a:t>
            </a:r>
          </a:p>
          <a:p>
            <a:r>
              <a:rPr lang="es-ES" dirty="0"/>
              <a:t>		* </a:t>
            </a:r>
            <a:r>
              <a:rPr lang="es-ES" dirty="0" err="1"/>
              <a:t>Vaccination</a:t>
            </a:r>
            <a:endParaRPr lang="es-ES" dirty="0"/>
          </a:p>
          <a:p>
            <a:r>
              <a:rPr lang="es-ES" dirty="0"/>
              <a:t>		* </a:t>
            </a:r>
            <a:r>
              <a:rPr lang="es-ES" dirty="0" err="1"/>
              <a:t>Antibiotics</a:t>
            </a:r>
            <a:endParaRPr lang="es-ES" dirty="0"/>
          </a:p>
          <a:p>
            <a:endParaRPr lang="es-ES" dirty="0"/>
          </a:p>
          <a:p>
            <a:r>
              <a:rPr lang="es-ES" sz="2000" b="1" u="sng" dirty="0">
                <a:solidFill>
                  <a:srgbClr val="002060"/>
                </a:solidFill>
              </a:rPr>
              <a:t>Meta-</a:t>
            </a:r>
            <a:r>
              <a:rPr lang="es-ES" sz="2000" b="1" u="sng" dirty="0" err="1">
                <a:solidFill>
                  <a:srgbClr val="002060"/>
                </a:solidFill>
              </a:rPr>
              <a:t>inflammation</a:t>
            </a:r>
            <a:r>
              <a:rPr lang="es-ES" sz="2000" b="1" u="sng" dirty="0">
                <a:solidFill>
                  <a:srgbClr val="002060"/>
                </a:solidFill>
              </a:rPr>
              <a:t> </a:t>
            </a:r>
            <a:r>
              <a:rPr lang="es-ES" sz="2000" b="1" u="sng" dirty="0" err="1">
                <a:solidFill>
                  <a:srgbClr val="002060"/>
                </a:solidFill>
              </a:rPr>
              <a:t>approach</a:t>
            </a:r>
            <a:endParaRPr lang="es-ES" sz="2000" u="sng" dirty="0"/>
          </a:p>
          <a:p>
            <a:r>
              <a:rPr lang="es-ES" dirty="0" err="1"/>
              <a:t>Promoting</a:t>
            </a:r>
            <a:r>
              <a:rPr lang="es-ES" dirty="0"/>
              <a:t> </a:t>
            </a:r>
            <a:r>
              <a:rPr lang="es-ES" dirty="0" err="1"/>
              <a:t>changes</a:t>
            </a:r>
            <a:r>
              <a:rPr lang="es-ES" dirty="0"/>
              <a:t> in </a:t>
            </a:r>
            <a:r>
              <a:rPr lang="es-ES" dirty="0" err="1"/>
              <a:t>lifestyle</a:t>
            </a:r>
            <a:r>
              <a:rPr lang="es-ES" dirty="0"/>
              <a:t> as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main</a:t>
            </a:r>
            <a:r>
              <a:rPr lang="es-ES" dirty="0"/>
              <a:t> causes of meta-</a:t>
            </a:r>
            <a:r>
              <a:rPr lang="es-ES" dirty="0" err="1"/>
              <a:t>inflammation</a:t>
            </a:r>
            <a:r>
              <a:rPr lang="es-ES" dirty="0"/>
              <a:t> responsables of  &gt;80% of </a:t>
            </a:r>
            <a:r>
              <a:rPr lang="es-ES" dirty="0" err="1"/>
              <a:t>morbidity</a:t>
            </a:r>
            <a:r>
              <a:rPr lang="es-ES" dirty="0"/>
              <a:t> and </a:t>
            </a:r>
            <a:r>
              <a:rPr lang="es-ES" dirty="0" err="1"/>
              <a:t>mortality</a:t>
            </a:r>
            <a:r>
              <a:rPr lang="es-ES" dirty="0"/>
              <a:t> </a:t>
            </a:r>
            <a:r>
              <a:rPr lang="es-ES" dirty="0" err="1"/>
              <a:t>due</a:t>
            </a:r>
            <a:r>
              <a:rPr lang="es-ES" dirty="0"/>
              <a:t> to </a:t>
            </a:r>
            <a:r>
              <a:rPr lang="es-ES" dirty="0" err="1"/>
              <a:t>chronic</a:t>
            </a:r>
            <a:r>
              <a:rPr lang="es-ES" dirty="0"/>
              <a:t> </a:t>
            </a:r>
            <a:r>
              <a:rPr lang="es-ES" dirty="0" err="1"/>
              <a:t>NCDs</a:t>
            </a:r>
            <a:endParaRPr lang="es-ES" dirty="0"/>
          </a:p>
          <a:p>
            <a:endParaRPr lang="es-ES" dirty="0"/>
          </a:p>
          <a:p>
            <a:r>
              <a:rPr lang="es-ES" dirty="0"/>
              <a:t>	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DE389C-4D3E-FBB7-7D02-09A955AD0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63" y="98062"/>
            <a:ext cx="2609314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02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5C906F7-26C4-284B-8A12-E2EB731F8AD7}"/>
              </a:ext>
            </a:extLst>
          </p:cNvPr>
          <p:cNvSpPr txBox="1"/>
          <p:nvPr/>
        </p:nvSpPr>
        <p:spPr>
          <a:xfrm>
            <a:off x="2569029" y="457802"/>
            <a:ext cx="7282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</a:t>
            </a:r>
            <a:r>
              <a:rPr lang="es-ES" sz="36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Actions</a:t>
            </a:r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s-ES" sz="36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against</a:t>
            </a:r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s-ES" sz="36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anthopogenic</a:t>
            </a:r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s-ES" sz="36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factors</a:t>
            </a:r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A1F906-5B18-8E4D-B717-DE17E59EFBCF}"/>
              </a:ext>
            </a:extLst>
          </p:cNvPr>
          <p:cNvSpPr txBox="1"/>
          <p:nvPr/>
        </p:nvSpPr>
        <p:spPr>
          <a:xfrm>
            <a:off x="2408922" y="1208294"/>
            <a:ext cx="437605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2060"/>
                </a:solidFill>
              </a:rPr>
              <a:t>A.- </a:t>
            </a:r>
            <a:r>
              <a:rPr lang="es-ES" sz="2000" b="1" u="sng" dirty="0" err="1">
                <a:solidFill>
                  <a:srgbClr val="002060"/>
                </a:solidFill>
              </a:rPr>
              <a:t>Lifestyle</a:t>
            </a:r>
            <a:r>
              <a:rPr lang="es-ES" sz="2000" b="1" u="sng" dirty="0">
                <a:solidFill>
                  <a:srgbClr val="002060"/>
                </a:solidFill>
              </a:rPr>
              <a:t> </a:t>
            </a:r>
            <a:r>
              <a:rPr lang="es-ES" sz="2000" b="1" u="sng" dirty="0" err="1">
                <a:solidFill>
                  <a:srgbClr val="002060"/>
                </a:solidFill>
              </a:rPr>
              <a:t>factors</a:t>
            </a:r>
            <a:endParaRPr lang="es-ES" sz="2000" b="1" u="sng" dirty="0">
              <a:solidFill>
                <a:srgbClr val="002060"/>
              </a:solidFill>
            </a:endParaRPr>
          </a:p>
          <a:p>
            <a:pPr marL="342900" indent="-342900">
              <a:buAutoNum type="alphaUcPeriod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Physical</a:t>
            </a:r>
            <a:r>
              <a:rPr lang="es-ES" dirty="0"/>
              <a:t> </a:t>
            </a:r>
            <a:r>
              <a:rPr lang="es-ES" dirty="0" err="1"/>
              <a:t>excercise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Avoiding</a:t>
            </a:r>
            <a:r>
              <a:rPr lang="es-ES" dirty="0"/>
              <a:t> alcohol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Normocaloric</a:t>
            </a:r>
            <a:r>
              <a:rPr lang="es-ES" dirty="0"/>
              <a:t> </a:t>
            </a:r>
            <a:r>
              <a:rPr lang="es-ES" dirty="0" err="1"/>
              <a:t>diet</a:t>
            </a:r>
            <a:r>
              <a:rPr lang="es-ES" dirty="0"/>
              <a:t> (</a:t>
            </a:r>
            <a:r>
              <a:rPr lang="es-ES" dirty="0" err="1"/>
              <a:t>reducing</a:t>
            </a:r>
            <a:r>
              <a:rPr lang="es-ES" dirty="0"/>
              <a:t> </a:t>
            </a:r>
            <a:r>
              <a:rPr lang="es-ES" dirty="0" err="1"/>
              <a:t>salt</a:t>
            </a:r>
            <a:r>
              <a:rPr lang="es-E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Rejecting</a:t>
            </a:r>
            <a:r>
              <a:rPr lang="es-ES" dirty="0"/>
              <a:t> </a:t>
            </a:r>
            <a:r>
              <a:rPr lang="es-ES" dirty="0" err="1"/>
              <a:t>fast</a:t>
            </a:r>
            <a:r>
              <a:rPr lang="es-ES" dirty="0"/>
              <a:t> </a:t>
            </a:r>
            <a:r>
              <a:rPr lang="es-ES" dirty="0" err="1"/>
              <a:t>food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Low </a:t>
            </a:r>
            <a:r>
              <a:rPr lang="es-ES" dirty="0" err="1"/>
              <a:t>carbohydrates</a:t>
            </a:r>
            <a:r>
              <a:rPr lang="es-ES" dirty="0"/>
              <a:t> </a:t>
            </a:r>
            <a:r>
              <a:rPr lang="es-ES" dirty="0" err="1"/>
              <a:t>intake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Avoid</a:t>
            </a:r>
            <a:r>
              <a:rPr lang="es-ES" dirty="0"/>
              <a:t> red &amp; </a:t>
            </a:r>
            <a:r>
              <a:rPr lang="es-ES" dirty="0" err="1"/>
              <a:t>processed</a:t>
            </a:r>
            <a:r>
              <a:rPr lang="es-ES" dirty="0"/>
              <a:t> </a:t>
            </a:r>
            <a:r>
              <a:rPr lang="es-ES" dirty="0" err="1"/>
              <a:t>meat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Increasing</a:t>
            </a:r>
            <a:r>
              <a:rPr lang="es-ES" dirty="0"/>
              <a:t> </a:t>
            </a:r>
            <a:r>
              <a:rPr lang="es-ES" dirty="0" err="1"/>
              <a:t>fish</a:t>
            </a:r>
            <a:r>
              <a:rPr lang="es-ES" dirty="0"/>
              <a:t> </a:t>
            </a:r>
            <a:r>
              <a:rPr lang="es-ES" dirty="0" err="1"/>
              <a:t>consumption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Stop smoking and </a:t>
            </a:r>
            <a:r>
              <a:rPr lang="es-ES" dirty="0" err="1"/>
              <a:t>vaping</a:t>
            </a:r>
            <a:endParaRPr lang="es-ES" dirty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2708CB-8D84-1349-A133-38D233052FB9}"/>
              </a:ext>
            </a:extLst>
          </p:cNvPr>
          <p:cNvSpPr txBox="1"/>
          <p:nvPr/>
        </p:nvSpPr>
        <p:spPr>
          <a:xfrm>
            <a:off x="7266584" y="1208294"/>
            <a:ext cx="374468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2060"/>
                </a:solidFill>
              </a:rPr>
              <a:t>B.- </a:t>
            </a:r>
            <a:r>
              <a:rPr lang="es-ES" sz="2000" b="1" u="sng" dirty="0" err="1">
                <a:solidFill>
                  <a:srgbClr val="002060"/>
                </a:solidFill>
              </a:rPr>
              <a:t>Environment</a:t>
            </a:r>
            <a:r>
              <a:rPr lang="es-ES" sz="2000" b="1" u="sng" dirty="0">
                <a:solidFill>
                  <a:srgbClr val="002060"/>
                </a:solidFill>
              </a:rPr>
              <a:t>  </a:t>
            </a:r>
            <a:r>
              <a:rPr lang="es-ES" sz="2000" b="1" u="sng" dirty="0" err="1">
                <a:solidFill>
                  <a:srgbClr val="002060"/>
                </a:solidFill>
              </a:rPr>
              <a:t>agents</a:t>
            </a:r>
            <a:endParaRPr lang="es-ES" sz="2000" b="1" u="sng" dirty="0">
              <a:solidFill>
                <a:srgbClr val="002060"/>
              </a:solidFill>
            </a:endParaRPr>
          </a:p>
          <a:p>
            <a:endParaRPr lang="es-ES" sz="2000" b="1" dirty="0">
              <a:sym typeface="Wingdings" pitchFamily="2" charset="2"/>
            </a:endParaRPr>
          </a:p>
          <a:p>
            <a:r>
              <a:rPr lang="es-ES" sz="2000" b="1" u="sng" dirty="0">
                <a:sym typeface="Wingdings" pitchFamily="2" charset="2"/>
              </a:rPr>
              <a:t>To be </a:t>
            </a:r>
            <a:r>
              <a:rPr lang="es-ES" sz="2000" b="1" u="sng" dirty="0" err="1">
                <a:sym typeface="Wingdings" pitchFamily="2" charset="2"/>
              </a:rPr>
              <a:t>avoid</a:t>
            </a:r>
            <a:r>
              <a:rPr lang="es-ES" sz="2000" b="1" u="sng" dirty="0">
                <a:sym typeface="Wingdings" pitchFamily="2" charset="2"/>
              </a:rPr>
              <a:t>:</a:t>
            </a:r>
            <a:endParaRPr lang="es-ES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Air </a:t>
            </a:r>
            <a:r>
              <a:rPr lang="es-ES" dirty="0" err="1"/>
              <a:t>pollution</a:t>
            </a:r>
            <a:r>
              <a:rPr lang="es-ES" dirty="0"/>
              <a:t> (In / </a:t>
            </a:r>
            <a:r>
              <a:rPr lang="es-ES" dirty="0" err="1"/>
              <a:t>out</a:t>
            </a:r>
            <a:r>
              <a:rPr lang="es-E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CO</a:t>
            </a:r>
            <a:r>
              <a:rPr lang="es-ES" sz="1400" dirty="0"/>
              <a:t>2</a:t>
            </a:r>
            <a:r>
              <a:rPr lang="es-ES" dirty="0"/>
              <a:t> / NO</a:t>
            </a:r>
            <a:r>
              <a:rPr lang="es-ES" sz="1400" dirty="0"/>
              <a:t>2 / </a:t>
            </a:r>
            <a:r>
              <a:rPr lang="es-ES" dirty="0"/>
              <a:t>O</a:t>
            </a:r>
            <a:r>
              <a:rPr lang="es-ES" sz="1400" dirty="0"/>
              <a:t>3 </a:t>
            </a: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Sick</a:t>
            </a:r>
            <a:r>
              <a:rPr lang="es-ES" dirty="0"/>
              <a:t> </a:t>
            </a:r>
            <a:r>
              <a:rPr lang="es-ES" dirty="0" err="1"/>
              <a:t>building</a:t>
            </a:r>
            <a:r>
              <a:rPr lang="es-ES" dirty="0"/>
              <a:t> </a:t>
            </a:r>
            <a:r>
              <a:rPr lang="es-ES" dirty="0" err="1"/>
              <a:t>syndrome</a:t>
            </a: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Electromagnetism</a:t>
            </a: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Radon</a:t>
            </a:r>
            <a:r>
              <a:rPr lang="es-ES" dirty="0"/>
              <a:t> (</a:t>
            </a:r>
            <a:r>
              <a:rPr lang="es-ES" dirty="0" err="1"/>
              <a:t>lung</a:t>
            </a:r>
            <a:r>
              <a:rPr lang="es-ES" dirty="0"/>
              <a:t> </a:t>
            </a:r>
            <a:r>
              <a:rPr lang="es-ES" dirty="0" err="1"/>
              <a:t>cancer</a:t>
            </a:r>
            <a:r>
              <a:rPr lang="es-E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Passive</a:t>
            </a:r>
            <a:r>
              <a:rPr lang="es-ES" dirty="0"/>
              <a:t> smoking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High / </a:t>
            </a:r>
            <a:r>
              <a:rPr lang="es-ES" dirty="0" err="1"/>
              <a:t>low</a:t>
            </a:r>
            <a:r>
              <a:rPr lang="es-ES" dirty="0"/>
              <a:t> </a:t>
            </a:r>
            <a:r>
              <a:rPr lang="es-ES" dirty="0" err="1"/>
              <a:t>temperature</a:t>
            </a: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u="sng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u="sng" dirty="0">
              <a:solidFill>
                <a:srgbClr val="0070C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50E500E-DCF3-05AA-F000-70152D86F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3" y="9707"/>
            <a:ext cx="2609314" cy="896190"/>
          </a:xfrm>
          <a:prstGeom prst="rect">
            <a:avLst/>
          </a:prstGeom>
        </p:spPr>
      </p:pic>
      <p:pic>
        <p:nvPicPr>
          <p:cNvPr id="7" name="Imagen 6" descr="Variedad de comida&#10;&#10;Descripción generada automáticamente">
            <a:extLst>
              <a:ext uri="{FF2B5EF4-FFF2-40B4-BE49-F238E27FC236}">
                <a16:creationId xmlns:a16="http://schemas.microsoft.com/office/drawing/2014/main" id="{1D6467B3-75EF-9873-1CC3-E166D223A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183" y="4205415"/>
            <a:ext cx="4591634" cy="170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68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4715404-2D93-854C-8921-57D5DED87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110" y="296510"/>
            <a:ext cx="12088762" cy="6648819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9ED755B-D16E-ED4C-9A3E-2B27F27848FC}"/>
              </a:ext>
            </a:extLst>
          </p:cNvPr>
          <p:cNvSpPr txBox="1"/>
          <p:nvPr/>
        </p:nvSpPr>
        <p:spPr>
          <a:xfrm>
            <a:off x="2702103" y="1810286"/>
            <a:ext cx="6911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u="sng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CONCLUSION</a:t>
            </a:r>
            <a:br>
              <a:rPr lang="es-ES" sz="3200" dirty="0">
                <a:solidFill>
                  <a:schemeClr val="bg1"/>
                </a:solidFill>
                <a:latin typeface="Arial Rounded MT Bold" panose="020F0704030504030204" pitchFamily="34" charset="77"/>
              </a:rPr>
            </a:br>
            <a:r>
              <a:rPr lang="es-ES" sz="3200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If</a:t>
            </a:r>
            <a:r>
              <a:rPr lang="es-ES" sz="3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you</a:t>
            </a:r>
            <a:r>
              <a:rPr lang="es-ES" sz="3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want</a:t>
            </a:r>
            <a:r>
              <a:rPr lang="es-ES" sz="3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 to </a:t>
            </a:r>
            <a:r>
              <a:rPr lang="es-ES" sz="3200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have</a:t>
            </a:r>
            <a:r>
              <a:rPr lang="es-ES" sz="3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a  </a:t>
            </a:r>
            <a:r>
              <a:rPr lang="es-ES" sz="3200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longer</a:t>
            </a:r>
            <a:r>
              <a:rPr lang="es-ES" sz="3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and </a:t>
            </a:r>
            <a:r>
              <a:rPr lang="es-ES" sz="3200">
                <a:solidFill>
                  <a:schemeClr val="bg1"/>
                </a:solidFill>
                <a:latin typeface="Arial Rounded MT Bold" panose="020F0704030504030204" pitchFamily="34" charset="77"/>
              </a:rPr>
              <a:t>healthier </a:t>
            </a:r>
            <a:r>
              <a:rPr lang="es-ES" sz="3200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life</a:t>
            </a:r>
            <a:r>
              <a:rPr lang="es-ES" sz="3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,  free of </a:t>
            </a:r>
            <a:r>
              <a:rPr lang="es-ES" sz="3200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chronic</a:t>
            </a:r>
            <a:r>
              <a:rPr lang="es-ES" sz="3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diseases</a:t>
            </a:r>
            <a:r>
              <a:rPr lang="es-ES" sz="3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, time has come to </a:t>
            </a:r>
            <a:r>
              <a:rPr lang="es-ES" sz="3200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address</a:t>
            </a:r>
            <a:r>
              <a:rPr lang="es-ES" sz="3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all</a:t>
            </a:r>
            <a:r>
              <a:rPr lang="es-ES" sz="3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your</a:t>
            </a:r>
            <a:r>
              <a:rPr lang="es-ES" sz="3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attention</a:t>
            </a:r>
            <a:r>
              <a:rPr lang="es-ES" sz="3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to </a:t>
            </a:r>
            <a:r>
              <a:rPr lang="es-ES" sz="3200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avoid</a:t>
            </a:r>
            <a:r>
              <a:rPr lang="es-ES" sz="3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</a:t>
            </a:r>
            <a:r>
              <a:rPr lang="es-ES" sz="3200" u="sng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meta-</a:t>
            </a:r>
            <a:r>
              <a:rPr lang="es-ES" sz="3200" u="sng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inflammation</a:t>
            </a:r>
            <a:endParaRPr lang="es-ES" sz="3200" u="sng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EE5C2D4-D06E-D54A-A5C8-A95FC9F8E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137" y="5544097"/>
            <a:ext cx="2407725" cy="82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4FB0D0A-DDE2-E945-BF59-B737BE0F30C5}"/>
              </a:ext>
            </a:extLst>
          </p:cNvPr>
          <p:cNvSpPr txBox="1"/>
          <p:nvPr/>
        </p:nvSpPr>
        <p:spPr>
          <a:xfrm>
            <a:off x="3143794" y="1032570"/>
            <a:ext cx="6531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		</a:t>
            </a:r>
            <a:r>
              <a:rPr lang="es-ES" sz="3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EPIDEMIOLOGY OF </a:t>
            </a:r>
            <a:r>
              <a:rPr lang="es-ES" sz="32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NCDs</a:t>
            </a:r>
            <a:r>
              <a:rPr lang="es-ES" sz="3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endParaRPr lang="es-ES" sz="2800" b="1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s-ES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endParaRPr lang="es-ES" sz="2400" b="1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72BA449-22D3-2D4E-A6D7-FF3CA78E6C85}"/>
              </a:ext>
            </a:extLst>
          </p:cNvPr>
          <p:cNvSpPr txBox="1"/>
          <p:nvPr/>
        </p:nvSpPr>
        <p:spPr>
          <a:xfrm>
            <a:off x="3410015" y="5131738"/>
            <a:ext cx="6698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002060"/>
                </a:solidFill>
              </a:rPr>
              <a:t>Since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prehistoric</a:t>
            </a:r>
            <a:r>
              <a:rPr lang="es-ES" b="1" dirty="0">
                <a:solidFill>
                  <a:srgbClr val="002060"/>
                </a:solidFill>
              </a:rPr>
              <a:t> times, </a:t>
            </a:r>
            <a:r>
              <a:rPr lang="es-ES" b="1" dirty="0" err="1">
                <a:solidFill>
                  <a:srgbClr val="002060"/>
                </a:solidFill>
              </a:rPr>
              <a:t>hunger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was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the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main</a:t>
            </a:r>
            <a:r>
              <a:rPr lang="es-ES" b="1" dirty="0">
                <a:solidFill>
                  <a:srgbClr val="002060"/>
                </a:solidFill>
              </a:rPr>
              <a:t> cause of </a:t>
            </a:r>
            <a:r>
              <a:rPr lang="es-ES" b="1" dirty="0" err="1">
                <a:solidFill>
                  <a:srgbClr val="002060"/>
                </a:solidFill>
              </a:rPr>
              <a:t>death</a:t>
            </a:r>
            <a:r>
              <a:rPr lang="es-ES" b="1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es-ES" b="1" dirty="0" err="1">
                <a:solidFill>
                  <a:srgbClr val="002060"/>
                </a:solidFill>
              </a:rPr>
              <a:t>Today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it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is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superabundance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that</a:t>
            </a:r>
            <a:r>
              <a:rPr lang="es-ES" b="1" dirty="0">
                <a:solidFill>
                  <a:srgbClr val="002060"/>
                </a:solidFill>
              </a:rPr>
              <a:t> leads </a:t>
            </a:r>
            <a:r>
              <a:rPr lang="es-ES" b="1" dirty="0" err="1">
                <a:solidFill>
                  <a:srgbClr val="002060"/>
                </a:solidFill>
              </a:rPr>
              <a:t>man</a:t>
            </a:r>
            <a:r>
              <a:rPr lang="es-ES" b="1" dirty="0">
                <a:solidFill>
                  <a:srgbClr val="002060"/>
                </a:solidFill>
              </a:rPr>
              <a:t> to </a:t>
            </a:r>
            <a:r>
              <a:rPr lang="es-ES" b="1" dirty="0" err="1">
                <a:solidFill>
                  <a:srgbClr val="002060"/>
                </a:solidFill>
              </a:rPr>
              <a:t>the</a:t>
            </a:r>
            <a:r>
              <a:rPr lang="es-ES" b="1" dirty="0">
                <a:solidFill>
                  <a:srgbClr val="002060"/>
                </a:solidFill>
              </a:rPr>
              <a:t> grave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04ED6F-1B8C-AE42-9B80-E4EDBC64282D}"/>
              </a:ext>
            </a:extLst>
          </p:cNvPr>
          <p:cNvSpPr txBox="1"/>
          <p:nvPr/>
        </p:nvSpPr>
        <p:spPr>
          <a:xfrm>
            <a:off x="3143794" y="1613043"/>
            <a:ext cx="7707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rgbClr val="002060"/>
                </a:solidFill>
                <a:cs typeface="Angsana New" panose="02020603050405020304" pitchFamily="18" charset="-34"/>
              </a:rPr>
              <a:t>In </a:t>
            </a:r>
            <a:r>
              <a:rPr lang="es-ES" sz="1600" b="1" i="1" dirty="0" err="1">
                <a:solidFill>
                  <a:srgbClr val="002060"/>
                </a:solidFill>
                <a:cs typeface="Angsana New" panose="02020603050405020304" pitchFamily="18" charset="-34"/>
              </a:rPr>
              <a:t>Europe</a:t>
            </a:r>
            <a:r>
              <a:rPr lang="es-ES" sz="1600" b="1" i="1" dirty="0">
                <a:solidFill>
                  <a:srgbClr val="002060"/>
                </a:solidFill>
                <a:cs typeface="Angsana New" panose="02020603050405020304" pitchFamily="18" charset="-34"/>
              </a:rPr>
              <a:t> and USA 86% of </a:t>
            </a:r>
            <a:r>
              <a:rPr lang="es-ES" sz="1600" b="1" i="1" dirty="0" err="1">
                <a:solidFill>
                  <a:srgbClr val="002060"/>
                </a:solidFill>
                <a:cs typeface="Angsana New" panose="02020603050405020304" pitchFamily="18" charset="-34"/>
              </a:rPr>
              <a:t>all</a:t>
            </a:r>
            <a:r>
              <a:rPr lang="es-ES" sz="1600" b="1" i="1" dirty="0">
                <a:solidFill>
                  <a:srgbClr val="002060"/>
                </a:solidFill>
                <a:cs typeface="Angsana New" panose="02020603050405020304" pitchFamily="18" charset="-34"/>
              </a:rPr>
              <a:t> </a:t>
            </a:r>
            <a:r>
              <a:rPr lang="es-ES" sz="1600" b="1" i="1" dirty="0" err="1">
                <a:solidFill>
                  <a:srgbClr val="002060"/>
                </a:solidFill>
                <a:cs typeface="Angsana New" panose="02020603050405020304" pitchFamily="18" charset="-34"/>
              </a:rPr>
              <a:t>deaths</a:t>
            </a:r>
            <a:r>
              <a:rPr lang="es-ES" sz="1600" b="1" i="1" dirty="0">
                <a:solidFill>
                  <a:srgbClr val="002060"/>
                </a:solidFill>
                <a:cs typeface="Angsana New" panose="02020603050405020304" pitchFamily="18" charset="-34"/>
              </a:rPr>
              <a:t> are </a:t>
            </a:r>
            <a:r>
              <a:rPr lang="es-ES" sz="1600" b="1" i="1" dirty="0" err="1">
                <a:solidFill>
                  <a:srgbClr val="002060"/>
                </a:solidFill>
                <a:cs typeface="Angsana New" panose="02020603050405020304" pitchFamily="18" charset="-34"/>
              </a:rPr>
              <a:t>related</a:t>
            </a:r>
            <a:r>
              <a:rPr lang="es-ES" sz="1600" b="1" i="1" dirty="0">
                <a:solidFill>
                  <a:srgbClr val="002060"/>
                </a:solidFill>
                <a:cs typeface="Angsana New" panose="02020603050405020304" pitchFamily="18" charset="-34"/>
              </a:rPr>
              <a:t> to </a:t>
            </a:r>
            <a:r>
              <a:rPr lang="es-ES" sz="1600" b="1" i="1" dirty="0" err="1">
                <a:solidFill>
                  <a:srgbClr val="002060"/>
                </a:solidFill>
                <a:cs typeface="Angsana New" panose="02020603050405020304" pitchFamily="18" charset="-34"/>
              </a:rPr>
              <a:t>NCDs</a:t>
            </a:r>
            <a:r>
              <a:rPr lang="es-ES" sz="1600" b="1" i="1" dirty="0">
                <a:solidFill>
                  <a:srgbClr val="002060"/>
                </a:solidFill>
                <a:cs typeface="Angsana New" panose="02020603050405020304" pitchFamily="18" charset="-34"/>
              </a:rPr>
              <a:t> (CVD, </a:t>
            </a:r>
            <a:r>
              <a:rPr lang="es-ES" sz="1600" b="1" i="1" dirty="0" err="1">
                <a:solidFill>
                  <a:srgbClr val="002060"/>
                </a:solidFill>
                <a:cs typeface="Angsana New" panose="02020603050405020304" pitchFamily="18" charset="-34"/>
              </a:rPr>
              <a:t>cancer</a:t>
            </a:r>
            <a:r>
              <a:rPr lang="es-ES" sz="1600" b="1" i="1" dirty="0">
                <a:solidFill>
                  <a:srgbClr val="002060"/>
                </a:solidFill>
                <a:cs typeface="Angsana New" panose="02020603050405020304" pitchFamily="18" charset="-34"/>
              </a:rPr>
              <a:t>, T2DM, neurodegenerative </a:t>
            </a:r>
            <a:r>
              <a:rPr lang="es-ES" sz="1600" b="1" i="1" dirty="0" err="1">
                <a:solidFill>
                  <a:srgbClr val="002060"/>
                </a:solidFill>
                <a:cs typeface="Angsana New" panose="02020603050405020304" pitchFamily="18" charset="-34"/>
              </a:rPr>
              <a:t>diseases</a:t>
            </a:r>
            <a:r>
              <a:rPr lang="es-ES" sz="1600" b="1" i="1" dirty="0">
                <a:solidFill>
                  <a:srgbClr val="002060"/>
                </a:solidFill>
                <a:cs typeface="Angsana New" panose="02020603050405020304" pitchFamily="18" charset="-34"/>
              </a:rPr>
              <a:t>, </a:t>
            </a:r>
            <a:r>
              <a:rPr lang="es-ES" sz="1600" b="1" i="1" dirty="0" err="1">
                <a:solidFill>
                  <a:srgbClr val="002060"/>
                </a:solidFill>
                <a:cs typeface="Angsana New" panose="02020603050405020304" pitchFamily="18" charset="-34"/>
              </a:rPr>
              <a:t>psychiatric</a:t>
            </a:r>
            <a:r>
              <a:rPr lang="es-ES" sz="1600" b="1" i="1" dirty="0">
                <a:solidFill>
                  <a:srgbClr val="002060"/>
                </a:solidFill>
                <a:cs typeface="Angsana New" panose="02020603050405020304" pitchFamily="18" charset="-34"/>
              </a:rPr>
              <a:t> </a:t>
            </a:r>
            <a:r>
              <a:rPr lang="es-ES" sz="1600" b="1" i="1" dirty="0" err="1">
                <a:solidFill>
                  <a:srgbClr val="002060"/>
                </a:solidFill>
                <a:cs typeface="Angsana New" panose="02020603050405020304" pitchFamily="18" charset="-34"/>
              </a:rPr>
              <a:t>disorders</a:t>
            </a:r>
            <a:r>
              <a:rPr lang="es-ES" sz="1600" b="1" i="1" dirty="0">
                <a:solidFill>
                  <a:srgbClr val="002060"/>
                </a:solidFill>
                <a:cs typeface="Angsana New" panose="02020603050405020304" pitchFamily="18" charset="-34"/>
              </a:rPr>
              <a:t>, arteriosclerosis..) </a:t>
            </a:r>
            <a:r>
              <a:rPr lang="es-ES" sz="1600" b="1" i="1" dirty="0" err="1">
                <a:solidFill>
                  <a:srgbClr val="002060"/>
                </a:solidFill>
                <a:cs typeface="Angsana New" panose="02020603050405020304" pitchFamily="18" charset="-34"/>
              </a:rPr>
              <a:t>affecting</a:t>
            </a:r>
            <a:r>
              <a:rPr lang="es-ES" sz="1600" b="1" i="1" dirty="0">
                <a:solidFill>
                  <a:srgbClr val="002060"/>
                </a:solidFill>
                <a:cs typeface="Angsana New" panose="02020603050405020304" pitchFamily="18" charset="-34"/>
              </a:rPr>
              <a:t> </a:t>
            </a:r>
            <a:r>
              <a:rPr lang="es-ES" sz="1600" b="1" i="1" dirty="0" err="1">
                <a:solidFill>
                  <a:srgbClr val="002060"/>
                </a:solidFill>
                <a:cs typeface="Angsana New" panose="02020603050405020304" pitchFamily="18" charset="-34"/>
              </a:rPr>
              <a:t>many</a:t>
            </a:r>
            <a:r>
              <a:rPr lang="es-ES" sz="1600" b="1" i="1" dirty="0">
                <a:solidFill>
                  <a:srgbClr val="002060"/>
                </a:solidFill>
                <a:cs typeface="Angsana New" panose="02020603050405020304" pitchFamily="18" charset="-34"/>
              </a:rPr>
              <a:t> </a:t>
            </a:r>
            <a:r>
              <a:rPr lang="es-ES" sz="1600" b="1" i="1" dirty="0" err="1">
                <a:solidFill>
                  <a:srgbClr val="002060"/>
                </a:solidFill>
                <a:cs typeface="Angsana New" panose="02020603050405020304" pitchFamily="18" charset="-34"/>
              </a:rPr>
              <a:t>organs</a:t>
            </a:r>
            <a:r>
              <a:rPr lang="es-ES" sz="1600" b="1" i="1" dirty="0">
                <a:solidFill>
                  <a:srgbClr val="002060"/>
                </a:solidFill>
                <a:cs typeface="Angsana New" panose="02020603050405020304" pitchFamily="18" charset="-34"/>
              </a:rPr>
              <a:t> and </a:t>
            </a:r>
            <a:r>
              <a:rPr lang="es-ES" sz="1600" b="1" i="1" dirty="0" err="1">
                <a:solidFill>
                  <a:srgbClr val="002060"/>
                </a:solidFill>
                <a:cs typeface="Angsana New" panose="02020603050405020304" pitchFamily="18" charset="-34"/>
              </a:rPr>
              <a:t>systems</a:t>
            </a:r>
            <a:r>
              <a:rPr lang="es-ES" sz="1600" b="1" i="1" dirty="0">
                <a:solidFill>
                  <a:srgbClr val="002060"/>
                </a:solidFill>
                <a:cs typeface="Angsana New" panose="02020603050405020304" pitchFamily="18" charset="-34"/>
              </a:rPr>
              <a:t>. </a:t>
            </a:r>
            <a:r>
              <a:rPr lang="es-ES" sz="1600" b="1" i="1" dirty="0" err="1">
                <a:solidFill>
                  <a:srgbClr val="002060"/>
                </a:solidFill>
              </a:rPr>
              <a:t>most</a:t>
            </a:r>
            <a:r>
              <a:rPr lang="es-ES" sz="1600" b="1" i="1" dirty="0">
                <a:solidFill>
                  <a:srgbClr val="002060"/>
                </a:solidFill>
              </a:rPr>
              <a:t> of </a:t>
            </a:r>
            <a:r>
              <a:rPr lang="es-ES" sz="1600" b="1" i="1" dirty="0" err="1">
                <a:solidFill>
                  <a:srgbClr val="002060"/>
                </a:solidFill>
              </a:rPr>
              <a:t>them</a:t>
            </a:r>
            <a:r>
              <a:rPr lang="es-ES" sz="1600" b="1" i="1" dirty="0">
                <a:solidFill>
                  <a:srgbClr val="002060"/>
                </a:solidFill>
              </a:rPr>
              <a:t> </a:t>
            </a:r>
            <a:r>
              <a:rPr lang="es-ES" sz="1600" b="1" i="1" u="sng" dirty="0">
                <a:solidFill>
                  <a:srgbClr val="002060"/>
                </a:solidFill>
              </a:rPr>
              <a:t>RELATED TO AN UNHEALTHY LFESTYLE </a:t>
            </a:r>
            <a:r>
              <a:rPr lang="es-ES" sz="1400" i="1" dirty="0"/>
              <a:t>(</a:t>
            </a:r>
            <a:r>
              <a:rPr lang="es-ES" sz="1400" b="1" i="1" dirty="0"/>
              <a:t>WHO 2017</a:t>
            </a:r>
            <a:r>
              <a:rPr lang="es-ES" sz="1400" i="1" dirty="0"/>
              <a:t>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DB595D1-123C-D14D-D615-2DB5F8B35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63" y="255475"/>
            <a:ext cx="2609314" cy="896190"/>
          </a:xfrm>
          <a:prstGeom prst="rect">
            <a:avLst/>
          </a:prstGeom>
        </p:spPr>
      </p:pic>
      <p:pic>
        <p:nvPicPr>
          <p:cNvPr id="7" name="Imagen 6" descr="Un pastel con fresas&#10;&#10;Descripción generada automáticamente con confianza media">
            <a:extLst>
              <a:ext uri="{FF2B5EF4-FFF2-40B4-BE49-F238E27FC236}">
                <a16:creationId xmlns:a16="http://schemas.microsoft.com/office/drawing/2014/main" id="{49CC0596-FFF6-B53C-D1F2-2BF97205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210" y="2636970"/>
            <a:ext cx="3796030" cy="212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0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23A0359-E713-0844-A0E9-6D6492595522}"/>
              </a:ext>
            </a:extLst>
          </p:cNvPr>
          <p:cNvSpPr txBox="1"/>
          <p:nvPr/>
        </p:nvSpPr>
        <p:spPr>
          <a:xfrm>
            <a:off x="5018314" y="3226085"/>
            <a:ext cx="627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                               		</a:t>
            </a:r>
            <a:endParaRPr lang="es-ES" sz="1600" b="1" u="sng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812F083-0D40-4740-BE8E-D8FCE4BE6FC6}"/>
              </a:ext>
            </a:extLst>
          </p:cNvPr>
          <p:cNvSpPr txBox="1"/>
          <p:nvPr/>
        </p:nvSpPr>
        <p:spPr>
          <a:xfrm>
            <a:off x="5702157" y="3092455"/>
            <a:ext cx="568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		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E56BD9-DB1C-D00F-2202-9D2A640E9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03" y="136105"/>
            <a:ext cx="2609314" cy="8961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B84B4BA-4226-3E4A-B6A9-034B43E1F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968" y="2168755"/>
            <a:ext cx="8162461" cy="373141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5038BE5-EB13-AB48-8D22-381DAD062239}"/>
              </a:ext>
            </a:extLst>
          </p:cNvPr>
          <p:cNvSpPr txBox="1"/>
          <p:nvPr/>
        </p:nvSpPr>
        <p:spPr>
          <a:xfrm>
            <a:off x="2913079" y="1466594"/>
            <a:ext cx="6580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LEADING CAUSES OF DEATH IN USA (1900 – 2010)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277C22-F882-D748-B5CD-9401E35AF74A}"/>
              </a:ext>
            </a:extLst>
          </p:cNvPr>
          <p:cNvSpPr txBox="1"/>
          <p:nvPr/>
        </p:nvSpPr>
        <p:spPr>
          <a:xfrm>
            <a:off x="2239766" y="6082301"/>
            <a:ext cx="8044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	</a:t>
            </a:r>
            <a:r>
              <a:rPr lang="es-ES" i="1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es-ES" b="1" i="1" dirty="0" err="1">
                <a:solidFill>
                  <a:schemeClr val="accent6">
                    <a:lumMod val="75000"/>
                  </a:schemeClr>
                </a:solidFill>
              </a:rPr>
              <a:t>Source</a:t>
            </a:r>
            <a:r>
              <a:rPr lang="es-ES" b="1" i="1" dirty="0">
                <a:solidFill>
                  <a:schemeClr val="accent6">
                    <a:lumMod val="75000"/>
                  </a:schemeClr>
                </a:solidFill>
              </a:rPr>
              <a:t>: Centers </a:t>
            </a:r>
            <a:r>
              <a:rPr lang="es-ES" b="1" i="1" dirty="0" err="1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es-E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b="1" i="1" dirty="0" err="1">
                <a:solidFill>
                  <a:schemeClr val="accent6">
                    <a:lumMod val="75000"/>
                  </a:schemeClr>
                </a:solidFill>
              </a:rPr>
              <a:t>Diseases</a:t>
            </a:r>
            <a:r>
              <a:rPr lang="es-ES" b="1" i="1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s-ES" b="1" i="1" dirty="0" err="1">
                <a:solidFill>
                  <a:schemeClr val="accent6">
                    <a:lumMod val="75000"/>
                  </a:schemeClr>
                </a:solidFill>
              </a:rPr>
              <a:t>Infections</a:t>
            </a:r>
            <a:r>
              <a:rPr lang="es-ES" b="1" i="1" dirty="0">
                <a:solidFill>
                  <a:schemeClr val="accent6">
                    <a:lumMod val="75000"/>
                  </a:schemeClr>
                </a:solidFill>
              </a:rPr>
              <a:t> Data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3978A4-E6F4-414D-82A6-4E2DFD3F8A77}"/>
              </a:ext>
            </a:extLst>
          </p:cNvPr>
          <p:cNvSpPr txBox="1"/>
          <p:nvPr/>
        </p:nvSpPr>
        <p:spPr>
          <a:xfrm>
            <a:off x="2578814" y="3976099"/>
            <a:ext cx="1130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>
                <a:solidFill>
                  <a:schemeClr val="bg1"/>
                </a:solidFill>
              </a:rPr>
              <a:t>Infections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B7C4D0B-EB33-2B44-A6A3-4AEB84A25B43}"/>
              </a:ext>
            </a:extLst>
          </p:cNvPr>
          <p:cNvSpPr txBox="1"/>
          <p:nvPr/>
        </p:nvSpPr>
        <p:spPr>
          <a:xfrm>
            <a:off x="3634114" y="3349374"/>
            <a:ext cx="670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  CVD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5F936D5-3464-E94B-A22E-35E83354B749}"/>
              </a:ext>
            </a:extLst>
          </p:cNvPr>
          <p:cNvSpPr txBox="1"/>
          <p:nvPr/>
        </p:nvSpPr>
        <p:spPr>
          <a:xfrm>
            <a:off x="4314931" y="3637545"/>
            <a:ext cx="539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939703B-1E6A-564A-B497-6393B714EA12}"/>
              </a:ext>
            </a:extLst>
          </p:cNvPr>
          <p:cNvSpPr txBox="1"/>
          <p:nvPr/>
        </p:nvSpPr>
        <p:spPr>
          <a:xfrm>
            <a:off x="7387119" y="3595417"/>
            <a:ext cx="678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CVD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9B9F80C-939B-5F4C-92C1-6385B453E588}"/>
              </a:ext>
            </a:extLst>
          </p:cNvPr>
          <p:cNvSpPr txBox="1"/>
          <p:nvPr/>
        </p:nvSpPr>
        <p:spPr>
          <a:xfrm>
            <a:off x="6780943" y="5239821"/>
            <a:ext cx="873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>
                <a:solidFill>
                  <a:schemeClr val="bg1"/>
                </a:solidFill>
              </a:rPr>
              <a:t>Cancer</a:t>
            </a:r>
            <a:endParaRPr lang="es-E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9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23A0359-E713-0844-A0E9-6D6492595522}"/>
              </a:ext>
            </a:extLst>
          </p:cNvPr>
          <p:cNvSpPr txBox="1"/>
          <p:nvPr/>
        </p:nvSpPr>
        <p:spPr>
          <a:xfrm>
            <a:off x="5018314" y="3226085"/>
            <a:ext cx="627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                               		</a:t>
            </a:r>
            <a:endParaRPr lang="es-ES" sz="1600" b="1" u="sng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812F083-0D40-4740-BE8E-D8FCE4BE6FC6}"/>
              </a:ext>
            </a:extLst>
          </p:cNvPr>
          <p:cNvSpPr txBox="1"/>
          <p:nvPr/>
        </p:nvSpPr>
        <p:spPr>
          <a:xfrm>
            <a:off x="5702157" y="3092455"/>
            <a:ext cx="568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		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9D322FA-4DAE-98D5-9004-4C4596153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66" y="222465"/>
            <a:ext cx="2609314" cy="8961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46CC678-CB93-214A-BCD5-6CD204A14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583" y="1380265"/>
            <a:ext cx="7536133" cy="46492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740FDDF-970D-E74E-ADC3-01CFBF217C2D}"/>
              </a:ext>
            </a:extLst>
          </p:cNvPr>
          <p:cNvSpPr txBox="1"/>
          <p:nvPr/>
        </p:nvSpPr>
        <p:spPr>
          <a:xfrm>
            <a:off x="3935001" y="6149291"/>
            <a:ext cx="501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b="1" i="1" dirty="0" err="1">
                <a:solidFill>
                  <a:schemeClr val="accent6">
                    <a:lumMod val="75000"/>
                  </a:schemeClr>
                </a:solidFill>
              </a:rPr>
              <a:t>Source</a:t>
            </a:r>
            <a:r>
              <a:rPr lang="es-ES" b="1" i="1" dirty="0">
                <a:solidFill>
                  <a:schemeClr val="accent6">
                    <a:lumMod val="75000"/>
                  </a:schemeClr>
                </a:solidFill>
              </a:rPr>
              <a:t>: Centers </a:t>
            </a:r>
            <a:r>
              <a:rPr lang="es-ES" b="1" i="1" dirty="0" err="1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es-E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b="1" i="1" dirty="0" err="1">
                <a:solidFill>
                  <a:schemeClr val="accent6">
                    <a:lumMod val="75000"/>
                  </a:schemeClr>
                </a:solidFill>
              </a:rPr>
              <a:t>Diseases</a:t>
            </a:r>
            <a:r>
              <a:rPr lang="es-ES" b="1" i="1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s-ES" b="1" i="1" dirty="0" err="1">
                <a:solidFill>
                  <a:schemeClr val="accent6">
                    <a:lumMod val="75000"/>
                  </a:schemeClr>
                </a:solidFill>
              </a:rPr>
              <a:t>Infections</a:t>
            </a:r>
            <a:r>
              <a:rPr lang="es-ES" b="1" i="1" dirty="0">
                <a:solidFill>
                  <a:schemeClr val="accent6">
                    <a:lumMod val="75000"/>
                  </a:schemeClr>
                </a:solidFill>
              </a:rPr>
              <a:t> Data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4CC4AC-EAB4-A544-A034-03733A00EC6C}"/>
              </a:ext>
            </a:extLst>
          </p:cNvPr>
          <p:cNvSpPr txBox="1"/>
          <p:nvPr/>
        </p:nvSpPr>
        <p:spPr>
          <a:xfrm>
            <a:off x="3935001" y="857045"/>
            <a:ext cx="4756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  </a:t>
            </a:r>
            <a:r>
              <a:rPr lang="es-ES" sz="2800" b="1" dirty="0">
                <a:solidFill>
                  <a:srgbClr val="002060"/>
                </a:solidFill>
              </a:rPr>
              <a:t>CURRENT LIFESTYLE IN USA</a:t>
            </a:r>
          </a:p>
        </p:txBody>
      </p:sp>
    </p:spTree>
    <p:extLst>
      <p:ext uri="{BB962C8B-B14F-4D97-AF65-F5344CB8AC3E}">
        <p14:creationId xmlns:p14="http://schemas.microsoft.com/office/powerpoint/2010/main" val="54313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58 Rectángulo"/>
          <p:cNvSpPr/>
          <p:nvPr/>
        </p:nvSpPr>
        <p:spPr>
          <a:xfrm>
            <a:off x="1533525" y="5589588"/>
            <a:ext cx="9144000" cy="12684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2050" name="Picture 2" descr="http://4.bp.blogspot.com/-QVbsWC8Vtwc/TdzV5bf0QzI/AAAAAAAAAkE/elVGQIM1Y2Q/s1600/bandera_espa%25C3%25B1ola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478" b="13100"/>
          <a:stretch>
            <a:fillRect/>
          </a:stretch>
        </p:blipFill>
        <p:spPr bwMode="auto">
          <a:xfrm>
            <a:off x="6096001" y="2420888"/>
            <a:ext cx="4248471" cy="2664296"/>
          </a:xfrm>
          <a:prstGeom prst="roundRect">
            <a:avLst>
              <a:gd name="adj" fmla="val 5311"/>
            </a:avLst>
          </a:prstGeom>
          <a:solidFill>
            <a:schemeClr val="bg1">
              <a:alpha val="65000"/>
            </a:schemeClr>
          </a:solidFill>
        </p:spPr>
      </p:pic>
      <p:sp>
        <p:nvSpPr>
          <p:cNvPr id="21508" name="6 Rectángulo"/>
          <p:cNvSpPr>
            <a:spLocks noChangeArrowheads="1"/>
          </p:cNvSpPr>
          <p:nvPr/>
        </p:nvSpPr>
        <p:spPr bwMode="auto">
          <a:xfrm>
            <a:off x="2898776" y="2438400"/>
            <a:ext cx="1063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82563" lvl="1" indent="-182563" algn="just" eaLnBrk="0" hangingPunct="0">
              <a:spcBef>
                <a:spcPts val="600"/>
              </a:spcBef>
              <a:spcAft>
                <a:spcPts val="600"/>
              </a:spcAft>
              <a:buClr>
                <a:srgbClr val="7F7F7F"/>
              </a:buClr>
              <a:buSzPct val="100000"/>
            </a:pPr>
            <a:r>
              <a:rPr lang="es-ES" sz="1600" b="1" i="1" dirty="0">
                <a:solidFill>
                  <a:srgbClr val="7F7F7F"/>
                </a:solidFill>
              </a:rPr>
              <a:t>Cancer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490789" y="2466976"/>
            <a:ext cx="250825" cy="252413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490789" y="3111501"/>
            <a:ext cx="250825" cy="252413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490789" y="3756026"/>
            <a:ext cx="250825" cy="252413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490789" y="4400551"/>
            <a:ext cx="250825" cy="252413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3200">
              <a:solidFill>
                <a:prstClr val="white"/>
              </a:solidFill>
            </a:endParaRPr>
          </a:p>
        </p:txBody>
      </p:sp>
      <p:sp>
        <p:nvSpPr>
          <p:cNvPr id="21513" name="14 Rectángulo"/>
          <p:cNvSpPr>
            <a:spLocks noChangeArrowheads="1"/>
          </p:cNvSpPr>
          <p:nvPr/>
        </p:nvSpPr>
        <p:spPr bwMode="auto">
          <a:xfrm>
            <a:off x="2395538" y="4160839"/>
            <a:ext cx="576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sym typeface="Wingdings 2" pitchFamily="-109" charset="2"/>
              </a:rPr>
              <a:t></a:t>
            </a:r>
            <a:endParaRPr lang="es-ES" sz="4000" dirty="0">
              <a:solidFill>
                <a:srgbClr val="C00000"/>
              </a:solidFill>
            </a:endParaRPr>
          </a:p>
        </p:txBody>
      </p:sp>
      <p:sp>
        <p:nvSpPr>
          <p:cNvPr id="21514" name="16 Rectángulo"/>
          <p:cNvSpPr>
            <a:spLocks noChangeArrowheads="1"/>
          </p:cNvSpPr>
          <p:nvPr/>
        </p:nvSpPr>
        <p:spPr bwMode="auto">
          <a:xfrm>
            <a:off x="7453331" y="780288"/>
            <a:ext cx="249233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s-ES" sz="2000" b="1" dirty="0">
              <a:solidFill>
                <a:srgbClr val="C00000"/>
              </a:solidFill>
            </a:endParaRPr>
          </a:p>
          <a:p>
            <a:pPr algn="ctr"/>
            <a:r>
              <a:rPr lang="es-ES" sz="2000" b="1" dirty="0">
                <a:solidFill>
                  <a:srgbClr val="002060"/>
                </a:solidFill>
              </a:rPr>
              <a:t>More than 18 million deaths per year</a:t>
            </a:r>
          </a:p>
          <a:p>
            <a:pPr algn="ctr"/>
            <a:endParaRPr lang="es-ES" sz="2000" b="1" dirty="0">
              <a:solidFill>
                <a:srgbClr val="C00000"/>
              </a:solidFill>
            </a:endParaRPr>
          </a:p>
          <a:p>
            <a:pPr algn="ctr"/>
            <a:r>
              <a:rPr lang="es-ES" sz="20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37" name="Picture 8" descr="http://conmishijos.com/assets/images/dibujos/b/boladelmundo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0587" r="9093"/>
          <a:stretch>
            <a:fillRect/>
          </a:stretch>
        </p:blipFill>
        <p:spPr bwMode="auto">
          <a:xfrm>
            <a:off x="5979426" y="1057519"/>
            <a:ext cx="1335774" cy="1247292"/>
          </a:xfrm>
          <a:prstGeom prst="rect">
            <a:avLst/>
          </a:prstGeom>
          <a:noFill/>
        </p:spPr>
      </p:pic>
      <p:cxnSp>
        <p:nvCxnSpPr>
          <p:cNvPr id="41" name="40 Conector recto"/>
          <p:cNvCxnSpPr/>
          <p:nvPr/>
        </p:nvCxnSpPr>
        <p:spPr>
          <a:xfrm>
            <a:off x="2249488" y="587375"/>
            <a:ext cx="2767012" cy="0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0" name="42 CuadroTexto"/>
          <p:cNvSpPr txBox="1">
            <a:spLocks noChangeArrowheads="1"/>
          </p:cNvSpPr>
          <p:nvPr/>
        </p:nvSpPr>
        <p:spPr bwMode="auto">
          <a:xfrm>
            <a:off x="2219733" y="1304839"/>
            <a:ext cx="3389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b="1" dirty="0" err="1">
                <a:solidFill>
                  <a:srgbClr val="002060"/>
                </a:solidFill>
              </a:rPr>
              <a:t>First</a:t>
            </a:r>
            <a:r>
              <a:rPr lang="es-ES_tradnl" b="1" dirty="0">
                <a:solidFill>
                  <a:srgbClr val="002060"/>
                </a:solidFill>
              </a:rPr>
              <a:t> cause </a:t>
            </a:r>
            <a:r>
              <a:rPr lang="es-ES_tradnl" b="1" dirty="0" err="1">
                <a:solidFill>
                  <a:srgbClr val="002060"/>
                </a:solidFill>
              </a:rPr>
              <a:t>mortality</a:t>
            </a:r>
            <a:r>
              <a:rPr lang="es-ES_tradnl" b="1" dirty="0">
                <a:solidFill>
                  <a:srgbClr val="002060"/>
                </a:solidFill>
              </a:rPr>
              <a:t> in </a:t>
            </a:r>
            <a:r>
              <a:rPr lang="es-ES_tradnl" b="1" dirty="0" err="1">
                <a:solidFill>
                  <a:srgbClr val="002060"/>
                </a:solidFill>
              </a:rPr>
              <a:t>the</a:t>
            </a:r>
            <a:r>
              <a:rPr lang="es-ES_tradnl" b="1" dirty="0">
                <a:solidFill>
                  <a:srgbClr val="002060"/>
                </a:solidFill>
              </a:rPr>
              <a:t> </a:t>
            </a:r>
            <a:r>
              <a:rPr lang="es-ES_tradnl" b="1" dirty="0" err="1">
                <a:solidFill>
                  <a:srgbClr val="002060"/>
                </a:solidFill>
              </a:rPr>
              <a:t>world</a:t>
            </a:r>
            <a:endParaRPr lang="es-ES_tradnl" b="1" dirty="0">
              <a:solidFill>
                <a:srgbClr val="002060"/>
              </a:solidFill>
            </a:endParaRPr>
          </a:p>
        </p:txBody>
      </p:sp>
      <p:cxnSp>
        <p:nvCxnSpPr>
          <p:cNvPr id="44" name="43 Conector recto"/>
          <p:cNvCxnSpPr/>
          <p:nvPr/>
        </p:nvCxnSpPr>
        <p:spPr>
          <a:xfrm>
            <a:off x="2249488" y="1951038"/>
            <a:ext cx="2767012" cy="0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2" name="45 Rectángulo"/>
          <p:cNvSpPr>
            <a:spLocks noChangeArrowheads="1"/>
          </p:cNvSpPr>
          <p:nvPr/>
        </p:nvSpPr>
        <p:spPr bwMode="auto">
          <a:xfrm>
            <a:off x="2898776" y="3062289"/>
            <a:ext cx="2333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lvl="1" eaLnBrk="0" hangingPunct="0">
              <a:spcBef>
                <a:spcPts val="600"/>
              </a:spcBef>
              <a:spcAft>
                <a:spcPts val="600"/>
              </a:spcAft>
              <a:buClr>
                <a:srgbClr val="7F7F7F"/>
              </a:buClr>
              <a:buSzPct val="100000"/>
            </a:pPr>
            <a:r>
              <a:rPr lang="es-ES" sz="1600" b="1" i="1" dirty="0">
                <a:solidFill>
                  <a:srgbClr val="7F7F7F"/>
                </a:solidFill>
              </a:rPr>
              <a:t>Traffic accidents</a:t>
            </a:r>
          </a:p>
        </p:txBody>
      </p:sp>
      <p:sp>
        <p:nvSpPr>
          <p:cNvPr id="21523" name="47 Rectángulo"/>
          <p:cNvSpPr>
            <a:spLocks noChangeArrowheads="1"/>
          </p:cNvSpPr>
          <p:nvPr/>
        </p:nvSpPr>
        <p:spPr bwMode="auto">
          <a:xfrm>
            <a:off x="2971801" y="3738563"/>
            <a:ext cx="2333625" cy="29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lvl="1" eaLnBrk="0" hangingPunct="0">
              <a:lnSpc>
                <a:spcPts val="1500"/>
              </a:lnSpc>
              <a:buClr>
                <a:srgbClr val="7F7F7F"/>
              </a:buClr>
              <a:buSzPct val="100000"/>
            </a:pPr>
            <a:r>
              <a:rPr lang="es-ES" sz="1600" b="1" i="1" dirty="0">
                <a:solidFill>
                  <a:srgbClr val="7F7F7F"/>
                </a:solidFill>
              </a:rPr>
              <a:t>Respiratory diseases</a:t>
            </a:r>
          </a:p>
        </p:txBody>
      </p:sp>
      <p:sp>
        <p:nvSpPr>
          <p:cNvPr id="21524" name="49 Rectángulo"/>
          <p:cNvSpPr>
            <a:spLocks noChangeArrowheads="1"/>
          </p:cNvSpPr>
          <p:nvPr/>
        </p:nvSpPr>
        <p:spPr bwMode="auto">
          <a:xfrm>
            <a:off x="2898775" y="4295776"/>
            <a:ext cx="1847850" cy="83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lvl="1" indent="-182563" eaLnBrk="0" hangingPunct="0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Clr>
                <a:srgbClr val="7F7F7F"/>
              </a:buClr>
              <a:buSzPct val="100000"/>
            </a:pPr>
            <a:r>
              <a:rPr lang="es-ES_tradnl" sz="1600" b="1" i="1" dirty="0">
                <a:solidFill>
                  <a:srgbClr val="C00000"/>
                </a:solidFill>
              </a:rPr>
              <a:t>Cardiovascular </a:t>
            </a:r>
            <a:r>
              <a:rPr lang="es-ES_tradnl" sz="1600" b="1" i="1" dirty="0" err="1">
                <a:solidFill>
                  <a:srgbClr val="C00000"/>
                </a:solidFill>
              </a:rPr>
              <a:t>diseases</a:t>
            </a:r>
            <a:endParaRPr lang="es-ES_tradnl" sz="1600" b="1" i="1" dirty="0">
              <a:solidFill>
                <a:srgbClr val="C00000"/>
              </a:solidFill>
            </a:endParaRPr>
          </a:p>
          <a:p>
            <a:pPr marL="0" lvl="1" indent="-182563" eaLnBrk="0" hangingPunct="0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Clr>
                <a:srgbClr val="7F7F7F"/>
              </a:buClr>
              <a:buSzPct val="100000"/>
            </a:pPr>
            <a:endParaRPr lang="es-ES" sz="1600" b="1" i="1" dirty="0">
              <a:solidFill>
                <a:srgbClr val="C00000"/>
              </a:solidFill>
            </a:endParaRPr>
          </a:p>
        </p:txBody>
      </p:sp>
      <p:sp>
        <p:nvSpPr>
          <p:cNvPr id="21525" name="51 Rectángulo"/>
          <p:cNvSpPr>
            <a:spLocks noChangeArrowheads="1"/>
          </p:cNvSpPr>
          <p:nvPr/>
        </p:nvSpPr>
        <p:spPr bwMode="auto">
          <a:xfrm>
            <a:off x="7391400" y="587375"/>
            <a:ext cx="2605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" sz="1400" b="1" dirty="0">
              <a:solidFill>
                <a:srgbClr val="C00000"/>
              </a:solidFill>
            </a:endParaRPr>
          </a:p>
          <a:p>
            <a:endParaRPr lang="es-ES" sz="1400" b="1" dirty="0">
              <a:solidFill>
                <a:srgbClr val="C00000"/>
              </a:solidFill>
            </a:endParaRPr>
          </a:p>
        </p:txBody>
      </p:sp>
      <p:sp>
        <p:nvSpPr>
          <p:cNvPr id="58" name="57 Rectángulo redondeado"/>
          <p:cNvSpPr/>
          <p:nvPr/>
        </p:nvSpPr>
        <p:spPr>
          <a:xfrm>
            <a:off x="5943601" y="2438400"/>
            <a:ext cx="4533213" cy="2617788"/>
          </a:xfrm>
          <a:prstGeom prst="roundRect">
            <a:avLst>
              <a:gd name="adj" fmla="val 4511"/>
            </a:avLst>
          </a:prstGeom>
          <a:solidFill>
            <a:schemeClr val="bg1">
              <a:alpha val="4000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1527" name="56 CuadroTexto"/>
          <p:cNvSpPr txBox="1">
            <a:spLocks noChangeArrowheads="1"/>
          </p:cNvSpPr>
          <p:nvPr/>
        </p:nvSpPr>
        <p:spPr bwMode="auto">
          <a:xfrm>
            <a:off x="6105526" y="2439989"/>
            <a:ext cx="3571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2400" b="1" dirty="0">
                <a:solidFill>
                  <a:srgbClr val="002060"/>
                </a:solidFill>
              </a:rPr>
              <a:t>SPAIN </a:t>
            </a:r>
            <a:r>
              <a:rPr lang="es-ES_tradnl" sz="2400" b="1" dirty="0">
                <a:solidFill>
                  <a:srgbClr val="C00000"/>
                </a:solidFill>
              </a:rPr>
              <a:t> </a:t>
            </a:r>
            <a:r>
              <a:rPr lang="es-ES_tradnl" sz="2000" b="1" dirty="0">
                <a:solidFill>
                  <a:srgbClr val="C00000"/>
                </a:solidFill>
              </a:rPr>
              <a:t>(NSI: 2015 data)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8232776" y="3984626"/>
            <a:ext cx="466725" cy="180975"/>
          </a:xfrm>
          <a:prstGeom prst="rect">
            <a:avLst/>
          </a:prstGeom>
          <a:solidFill>
            <a:srgbClr val="00B050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8232776" y="3133725"/>
            <a:ext cx="1439863" cy="179388"/>
          </a:xfrm>
          <a:prstGeom prst="rect">
            <a:avLst/>
          </a:prstGeom>
          <a:solidFill>
            <a:srgbClr val="002060"/>
          </a:solidFill>
          <a:ln w="15875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8232775" y="3559175"/>
            <a:ext cx="1295400" cy="179388"/>
          </a:xfrm>
          <a:prstGeom prst="rect">
            <a:avLst/>
          </a:prstGeom>
          <a:solidFill>
            <a:srgbClr val="0070C0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8232775" y="4410076"/>
            <a:ext cx="71438" cy="18097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1532" name="28 CuadroTexto"/>
          <p:cNvSpPr txBox="1">
            <a:spLocks noChangeArrowheads="1"/>
          </p:cNvSpPr>
          <p:nvPr/>
        </p:nvSpPr>
        <p:spPr bwMode="auto">
          <a:xfrm>
            <a:off x="9653589" y="3059114"/>
            <a:ext cx="719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1400" b="1" dirty="0">
                <a:solidFill>
                  <a:srgbClr val="000000"/>
                </a:solidFill>
              </a:rPr>
              <a:t>28,6%</a:t>
            </a:r>
          </a:p>
        </p:txBody>
      </p:sp>
      <p:sp>
        <p:nvSpPr>
          <p:cNvPr id="21533" name="29 CuadroTexto"/>
          <p:cNvSpPr txBox="1">
            <a:spLocks noChangeArrowheads="1"/>
          </p:cNvSpPr>
          <p:nvPr/>
        </p:nvSpPr>
        <p:spPr bwMode="auto">
          <a:xfrm>
            <a:off x="9601201" y="3505201"/>
            <a:ext cx="72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</a:rPr>
              <a:t> 27,4%</a:t>
            </a:r>
          </a:p>
        </p:txBody>
      </p:sp>
      <p:sp>
        <p:nvSpPr>
          <p:cNvPr id="21534" name="30 CuadroTexto"/>
          <p:cNvSpPr txBox="1">
            <a:spLocks noChangeArrowheads="1"/>
          </p:cNvSpPr>
          <p:nvPr/>
        </p:nvSpPr>
        <p:spPr bwMode="auto">
          <a:xfrm>
            <a:off x="8774114" y="3870326"/>
            <a:ext cx="72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1400">
                <a:solidFill>
                  <a:srgbClr val="000000"/>
                </a:solidFill>
              </a:rPr>
              <a:t>11%</a:t>
            </a:r>
          </a:p>
        </p:txBody>
      </p:sp>
      <p:sp>
        <p:nvSpPr>
          <p:cNvPr id="21535" name="31 CuadroTexto"/>
          <p:cNvSpPr txBox="1">
            <a:spLocks noChangeArrowheads="1"/>
          </p:cNvSpPr>
          <p:nvPr/>
        </p:nvSpPr>
        <p:spPr bwMode="auto">
          <a:xfrm>
            <a:off x="8347076" y="4344989"/>
            <a:ext cx="72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1400">
                <a:solidFill>
                  <a:srgbClr val="000000"/>
                </a:solidFill>
              </a:rPr>
              <a:t>&lt;1%</a:t>
            </a:r>
          </a:p>
        </p:txBody>
      </p:sp>
      <p:sp>
        <p:nvSpPr>
          <p:cNvPr id="21536" name="32 Rectángulo"/>
          <p:cNvSpPr>
            <a:spLocks noChangeArrowheads="1"/>
          </p:cNvSpPr>
          <p:nvPr/>
        </p:nvSpPr>
        <p:spPr bwMode="auto">
          <a:xfrm>
            <a:off x="6038850" y="3878264"/>
            <a:ext cx="2063750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82563" lvl="1" indent="-182563" algn="r" eaLnBrk="0" hangingPunct="0">
              <a:lnSpc>
                <a:spcPts val="1200"/>
              </a:lnSpc>
              <a:buClr>
                <a:srgbClr val="7F7F7F"/>
              </a:buClr>
              <a:buSzPct val="100000"/>
            </a:pPr>
            <a:r>
              <a:rPr lang="es-ES" sz="1400" b="1" dirty="0">
                <a:solidFill>
                  <a:srgbClr val="002060"/>
                </a:solidFill>
              </a:rPr>
              <a:t>Bronchopulmonary diseases</a:t>
            </a:r>
          </a:p>
        </p:txBody>
      </p:sp>
      <p:sp>
        <p:nvSpPr>
          <p:cNvPr id="21537" name="33 Rectángulo"/>
          <p:cNvSpPr>
            <a:spLocks noChangeArrowheads="1"/>
          </p:cNvSpPr>
          <p:nvPr/>
        </p:nvSpPr>
        <p:spPr bwMode="auto">
          <a:xfrm>
            <a:off x="6527800" y="3017839"/>
            <a:ext cx="1574800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lvl="1" algn="r" eaLnBrk="0" hangingPunct="0">
              <a:lnSpc>
                <a:spcPts val="1200"/>
              </a:lnSpc>
              <a:buClr>
                <a:srgbClr val="7F7F7F"/>
              </a:buClr>
              <a:buSzPct val="100000"/>
            </a:pPr>
            <a:r>
              <a:rPr lang="es-ES" sz="1400" b="1" dirty="0">
                <a:solidFill>
                  <a:srgbClr val="002060"/>
                </a:solidFill>
              </a:rPr>
              <a:t>Cardiovascular diseases</a:t>
            </a:r>
          </a:p>
        </p:txBody>
      </p:sp>
      <p:sp>
        <p:nvSpPr>
          <p:cNvPr id="21538" name="34 Rectángulo"/>
          <p:cNvSpPr>
            <a:spLocks noChangeArrowheads="1"/>
          </p:cNvSpPr>
          <p:nvPr/>
        </p:nvSpPr>
        <p:spPr bwMode="auto">
          <a:xfrm>
            <a:off x="7270750" y="3500439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82563" lvl="1" indent="-182563" algn="r" eaLnBrk="0" hangingPunct="0">
              <a:spcBef>
                <a:spcPts val="600"/>
              </a:spcBef>
              <a:spcAft>
                <a:spcPts val="600"/>
              </a:spcAft>
              <a:buClr>
                <a:srgbClr val="7F7F7F"/>
              </a:buClr>
              <a:buSzPct val="100000"/>
            </a:pPr>
            <a:r>
              <a:rPr lang="es-ES" sz="1400" b="1" dirty="0">
                <a:solidFill>
                  <a:srgbClr val="002060"/>
                </a:solidFill>
              </a:rPr>
              <a:t>Cancer</a:t>
            </a:r>
          </a:p>
        </p:txBody>
      </p:sp>
      <p:sp>
        <p:nvSpPr>
          <p:cNvPr id="21539" name="35 Rectángulo"/>
          <p:cNvSpPr>
            <a:spLocks noChangeArrowheads="1"/>
          </p:cNvSpPr>
          <p:nvPr/>
        </p:nvSpPr>
        <p:spPr bwMode="auto">
          <a:xfrm>
            <a:off x="6013450" y="4348164"/>
            <a:ext cx="20891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82563" lvl="1" indent="-182563" algn="r" eaLnBrk="0" hangingPunct="0">
              <a:spcBef>
                <a:spcPts val="600"/>
              </a:spcBef>
              <a:spcAft>
                <a:spcPts val="600"/>
              </a:spcAft>
              <a:buClr>
                <a:srgbClr val="7F7F7F"/>
              </a:buClr>
              <a:buSzPct val="100000"/>
            </a:pPr>
            <a:r>
              <a:rPr lang="es-ES" sz="1400" b="1" dirty="0">
                <a:solidFill>
                  <a:srgbClr val="002060"/>
                </a:solidFill>
              </a:rPr>
              <a:t>Traffic accidents</a:t>
            </a:r>
          </a:p>
        </p:txBody>
      </p:sp>
      <p:sp>
        <p:nvSpPr>
          <p:cNvPr id="65" name="64 Forma libre"/>
          <p:cNvSpPr/>
          <p:nvPr/>
        </p:nvSpPr>
        <p:spPr>
          <a:xfrm>
            <a:off x="2463729" y="5745480"/>
            <a:ext cx="3444240" cy="1120140"/>
          </a:xfrm>
          <a:custGeom>
            <a:avLst/>
            <a:gdLst>
              <a:gd name="connsiteX0" fmla="*/ 0 w 3444240"/>
              <a:gd name="connsiteY0" fmla="*/ 1097280 h 1120140"/>
              <a:gd name="connsiteX1" fmla="*/ 1188720 w 3444240"/>
              <a:gd name="connsiteY1" fmla="*/ 944880 h 1120140"/>
              <a:gd name="connsiteX2" fmla="*/ 2133600 w 3444240"/>
              <a:gd name="connsiteY2" fmla="*/ 701040 h 1120140"/>
              <a:gd name="connsiteX3" fmla="*/ 2857500 w 3444240"/>
              <a:gd name="connsiteY3" fmla="*/ 381000 h 1120140"/>
              <a:gd name="connsiteX4" fmla="*/ 3230880 w 3444240"/>
              <a:gd name="connsiteY4" fmla="*/ 160020 h 1120140"/>
              <a:gd name="connsiteX5" fmla="*/ 3108960 w 3444240"/>
              <a:gd name="connsiteY5" fmla="*/ 99060 h 1120140"/>
              <a:gd name="connsiteX6" fmla="*/ 3444240 w 3444240"/>
              <a:gd name="connsiteY6" fmla="*/ 0 h 1120140"/>
              <a:gd name="connsiteX7" fmla="*/ 3345180 w 3444240"/>
              <a:gd name="connsiteY7" fmla="*/ 312420 h 1120140"/>
              <a:gd name="connsiteX8" fmla="*/ 3268980 w 3444240"/>
              <a:gd name="connsiteY8" fmla="*/ 190500 h 1120140"/>
              <a:gd name="connsiteX9" fmla="*/ 2849880 w 3444240"/>
              <a:gd name="connsiteY9" fmla="*/ 541020 h 1120140"/>
              <a:gd name="connsiteX10" fmla="*/ 2209800 w 3444240"/>
              <a:gd name="connsiteY10" fmla="*/ 929640 h 1120140"/>
              <a:gd name="connsiteX11" fmla="*/ 1790700 w 3444240"/>
              <a:gd name="connsiteY11" fmla="*/ 1120140 h 1120140"/>
              <a:gd name="connsiteX12" fmla="*/ 0 w 3444240"/>
              <a:gd name="connsiteY12" fmla="*/ 1097280 h 112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44240" h="1120140">
                <a:moveTo>
                  <a:pt x="0" y="1097280"/>
                </a:moveTo>
                <a:cubicBezTo>
                  <a:pt x="416560" y="1054100"/>
                  <a:pt x="833120" y="1010920"/>
                  <a:pt x="1188720" y="944880"/>
                </a:cubicBezTo>
                <a:cubicBezTo>
                  <a:pt x="1544320" y="878840"/>
                  <a:pt x="1855470" y="795020"/>
                  <a:pt x="2133600" y="701040"/>
                </a:cubicBezTo>
                <a:cubicBezTo>
                  <a:pt x="2411730" y="607060"/>
                  <a:pt x="2675890" y="476250"/>
                  <a:pt x="2857500" y="381000"/>
                </a:cubicBezTo>
                <a:lnTo>
                  <a:pt x="3230880" y="160020"/>
                </a:lnTo>
                <a:lnTo>
                  <a:pt x="3108960" y="99060"/>
                </a:lnTo>
                <a:lnTo>
                  <a:pt x="3444240" y="0"/>
                </a:lnTo>
                <a:lnTo>
                  <a:pt x="3345180" y="312420"/>
                </a:lnTo>
                <a:cubicBezTo>
                  <a:pt x="3319780" y="271780"/>
                  <a:pt x="3302000" y="195580"/>
                  <a:pt x="3268980" y="190500"/>
                </a:cubicBezTo>
                <a:cubicBezTo>
                  <a:pt x="3129280" y="307340"/>
                  <a:pt x="3026410" y="417830"/>
                  <a:pt x="2849880" y="541020"/>
                </a:cubicBezTo>
                <a:cubicBezTo>
                  <a:pt x="2673350" y="664210"/>
                  <a:pt x="2386330" y="833120"/>
                  <a:pt x="2209800" y="929640"/>
                </a:cubicBezTo>
                <a:cubicBezTo>
                  <a:pt x="2033270" y="1026160"/>
                  <a:pt x="1911985" y="1073150"/>
                  <a:pt x="1790700" y="1120140"/>
                </a:cubicBezTo>
                <a:lnTo>
                  <a:pt x="0" y="10972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1543" name="39 Rectángulo"/>
          <p:cNvSpPr>
            <a:spLocks noChangeArrowheads="1"/>
          </p:cNvSpPr>
          <p:nvPr/>
        </p:nvSpPr>
        <p:spPr bwMode="auto">
          <a:xfrm>
            <a:off x="7391400" y="1752601"/>
            <a:ext cx="2930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-109" charset="0"/>
                <a:cs typeface="Calibri" pitchFamily="-109" charset="0"/>
              </a:rPr>
              <a:t>Source: World Heart Organization</a:t>
            </a:r>
            <a:endParaRPr lang="es-E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544" name="44 Rectángulo"/>
          <p:cNvSpPr>
            <a:spLocks noChangeArrowheads="1"/>
          </p:cNvSpPr>
          <p:nvPr/>
        </p:nvSpPr>
        <p:spPr bwMode="auto">
          <a:xfrm>
            <a:off x="7143483" y="4775525"/>
            <a:ext cx="3215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s-ES" sz="1400" b="1" dirty="0" err="1">
                <a:solidFill>
                  <a:srgbClr val="404040"/>
                </a:solidFill>
                <a:ea typeface="Calibri" pitchFamily="-109" charset="0"/>
                <a:cs typeface="Calibri" pitchFamily="-109" charset="0"/>
              </a:rPr>
              <a:t>Source</a:t>
            </a:r>
            <a:r>
              <a:rPr lang="es-ES" sz="1400" b="1" dirty="0">
                <a:solidFill>
                  <a:srgbClr val="404040"/>
                </a:solidFill>
                <a:ea typeface="Calibri" pitchFamily="-109" charset="0"/>
                <a:cs typeface="Calibri" pitchFamily="-109" charset="0"/>
              </a:rPr>
              <a:t>: :  </a:t>
            </a:r>
            <a:r>
              <a:rPr lang="es-ES" sz="1400" b="1" dirty="0" err="1">
                <a:solidFill>
                  <a:srgbClr val="404040"/>
                </a:solidFill>
                <a:ea typeface="Calibri" pitchFamily="-109" charset="0"/>
                <a:cs typeface="Calibri" pitchFamily="-109" charset="0"/>
              </a:rPr>
              <a:t>National</a:t>
            </a:r>
            <a:r>
              <a:rPr lang="es-ES" sz="1400" b="1" dirty="0">
                <a:solidFill>
                  <a:srgbClr val="404040"/>
                </a:solidFill>
                <a:ea typeface="Calibri" pitchFamily="-109" charset="0"/>
                <a:cs typeface="Calibri" pitchFamily="-109" charset="0"/>
              </a:rPr>
              <a:t> </a:t>
            </a:r>
            <a:r>
              <a:rPr lang="es-ES" sz="1400" b="1" dirty="0" err="1">
                <a:solidFill>
                  <a:srgbClr val="404040"/>
                </a:solidFill>
                <a:ea typeface="Calibri" pitchFamily="-109" charset="0"/>
                <a:cs typeface="Calibri" pitchFamily="-109" charset="0"/>
              </a:rPr>
              <a:t>Statistic</a:t>
            </a:r>
            <a:r>
              <a:rPr lang="es-ES" sz="1400" b="1" dirty="0">
                <a:solidFill>
                  <a:srgbClr val="404040"/>
                </a:solidFill>
                <a:ea typeface="Calibri" pitchFamily="-109" charset="0"/>
                <a:cs typeface="Calibri" pitchFamily="-109" charset="0"/>
              </a:rPr>
              <a:t> </a:t>
            </a:r>
            <a:r>
              <a:rPr lang="es-ES" sz="1400" b="1" dirty="0" err="1">
                <a:solidFill>
                  <a:srgbClr val="404040"/>
                </a:solidFill>
                <a:ea typeface="Calibri" pitchFamily="-109" charset="0"/>
                <a:cs typeface="Calibri" pitchFamily="-109" charset="0"/>
              </a:rPr>
              <a:t>Institute</a:t>
            </a:r>
            <a:endParaRPr lang="es-ES" sz="1400" b="1" dirty="0">
              <a:solidFill>
                <a:srgbClr val="404040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2286000" y="125711"/>
            <a:ext cx="771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002060"/>
                </a:solidFill>
              </a:rPr>
              <a:t>      CVD MORTALITY: A SEEMINGLY UNSTOPPABLE TREND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1790700" y="574548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CVD </a:t>
            </a:r>
            <a:r>
              <a:rPr lang="es-ES_tradnl" b="1" dirty="0" err="1">
                <a:solidFill>
                  <a:schemeClr val="bg1"/>
                </a:solidFill>
              </a:rPr>
              <a:t>morbidity</a:t>
            </a:r>
            <a:r>
              <a:rPr lang="es-ES_tradnl" b="1" dirty="0">
                <a:solidFill>
                  <a:schemeClr val="bg1"/>
                </a:solidFill>
              </a:rPr>
              <a:t> &amp; </a:t>
            </a:r>
            <a:r>
              <a:rPr lang="es-ES_tradnl" b="1" dirty="0" err="1">
                <a:solidFill>
                  <a:schemeClr val="bg1"/>
                </a:solidFill>
              </a:rPr>
              <a:t>mortality</a:t>
            </a:r>
            <a:r>
              <a:rPr lang="es-ES_tradnl" b="1" dirty="0">
                <a:solidFill>
                  <a:schemeClr val="bg1"/>
                </a:solidFill>
              </a:rPr>
              <a:t>: A </a:t>
            </a:r>
            <a:r>
              <a:rPr lang="es-ES_tradnl" b="1" dirty="0" err="1">
                <a:solidFill>
                  <a:schemeClr val="bg1"/>
                </a:solidFill>
              </a:rPr>
              <a:t>seemingly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unstoppable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trend</a:t>
            </a:r>
            <a:r>
              <a:rPr lang="es-ES_tradnl" b="1" dirty="0">
                <a:solidFill>
                  <a:schemeClr val="bg1"/>
                </a:solidFill>
              </a:rPr>
              <a:t> … 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6213475" y="5665291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>
                <a:solidFill>
                  <a:schemeClr val="bg1"/>
                </a:solidFill>
              </a:rPr>
              <a:t>According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to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WHO </a:t>
            </a:r>
            <a:r>
              <a:rPr lang="es-ES_tradnl" b="1" dirty="0" err="1">
                <a:solidFill>
                  <a:schemeClr val="bg1"/>
                </a:solidFill>
              </a:rPr>
              <a:t>forecast</a:t>
            </a:r>
            <a:r>
              <a:rPr lang="es-ES_tradnl" b="1" dirty="0">
                <a:solidFill>
                  <a:schemeClr val="bg1"/>
                </a:solidFill>
              </a:rPr>
              <a:t>, 25 </a:t>
            </a:r>
            <a:r>
              <a:rPr lang="es-ES_tradnl" b="1" dirty="0" err="1">
                <a:solidFill>
                  <a:schemeClr val="bg1"/>
                </a:solidFill>
              </a:rPr>
              <a:t>million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deaths</a:t>
            </a:r>
            <a:r>
              <a:rPr lang="es-ES_tradnl" b="1" dirty="0">
                <a:solidFill>
                  <a:schemeClr val="bg1"/>
                </a:solidFill>
              </a:rPr>
              <a:t> are </a:t>
            </a:r>
            <a:r>
              <a:rPr lang="es-ES_tradnl" b="1" dirty="0" err="1">
                <a:solidFill>
                  <a:schemeClr val="bg1"/>
                </a:solidFill>
              </a:rPr>
              <a:t>expecting</a:t>
            </a:r>
            <a:r>
              <a:rPr lang="es-ES_tradnl" b="1" dirty="0">
                <a:solidFill>
                  <a:schemeClr val="bg1"/>
                </a:solidFill>
              </a:rPr>
              <a:t> in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whole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world</a:t>
            </a:r>
            <a:r>
              <a:rPr lang="es-ES_tradnl" b="1" dirty="0">
                <a:solidFill>
                  <a:schemeClr val="bg1"/>
                </a:solidFill>
              </a:rPr>
              <a:t> as a </a:t>
            </a:r>
            <a:r>
              <a:rPr lang="es-ES_tradnl" b="1" dirty="0" err="1">
                <a:solidFill>
                  <a:schemeClr val="bg1"/>
                </a:solidFill>
              </a:rPr>
              <a:t>consequence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of</a:t>
            </a:r>
            <a:r>
              <a:rPr lang="es-ES_tradnl" b="1" dirty="0">
                <a:solidFill>
                  <a:schemeClr val="bg1"/>
                </a:solidFill>
              </a:rPr>
              <a:t> CVD.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16D9CB-6252-904F-A517-BE58A9D63EA4}"/>
              </a:ext>
            </a:extLst>
          </p:cNvPr>
          <p:cNvSpPr txBox="1"/>
          <p:nvPr/>
        </p:nvSpPr>
        <p:spPr>
          <a:xfrm>
            <a:off x="7048072" y="2466976"/>
            <a:ext cx="193154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(NSI:2022 data)</a:t>
            </a:r>
          </a:p>
        </p:txBody>
      </p:sp>
    </p:spTree>
    <p:extLst>
      <p:ext uri="{BB962C8B-B14F-4D97-AF65-F5344CB8AC3E}">
        <p14:creationId xmlns:p14="http://schemas.microsoft.com/office/powerpoint/2010/main" val="341540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4FB0D0A-DDE2-E945-BF59-B737BE0F30C5}"/>
              </a:ext>
            </a:extLst>
          </p:cNvPr>
          <p:cNvSpPr txBox="1"/>
          <p:nvPr/>
        </p:nvSpPr>
        <p:spPr>
          <a:xfrm>
            <a:off x="2064005" y="609195"/>
            <a:ext cx="8816326" cy="655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     </a:t>
            </a:r>
            <a:r>
              <a:rPr lang="es-ES" sz="4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Meta-</a:t>
            </a:r>
            <a:r>
              <a:rPr lang="es-ES" sz="44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inflammation</a:t>
            </a:r>
            <a:endParaRPr lang="es-ES" sz="4400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s-ES" sz="3200" b="1" u="sng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Definition</a:t>
            </a:r>
            <a:r>
              <a:rPr lang="es-ES" sz="3200" b="1" u="sng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r>
              <a:rPr lang="es-ES" b="1" dirty="0">
                <a:cs typeface="Angsana New" panose="02020603050405020304" pitchFamily="18" charset="-34"/>
              </a:rPr>
              <a:t>	</a:t>
            </a:r>
            <a:r>
              <a:rPr lang="es-ES" dirty="0">
                <a:cs typeface="Angsana New" panose="02020603050405020304" pitchFamily="18" charset="-34"/>
              </a:rPr>
              <a:t>Meta-</a:t>
            </a:r>
            <a:r>
              <a:rPr lang="es-ES" dirty="0" err="1">
                <a:cs typeface="Angsana New" panose="02020603050405020304" pitchFamily="18" charset="-34"/>
              </a:rPr>
              <a:t>inflammation</a:t>
            </a:r>
            <a:r>
              <a:rPr lang="es-ES" dirty="0">
                <a:cs typeface="Angsana New" panose="02020603050405020304" pitchFamily="18" charset="-34"/>
              </a:rPr>
              <a:t> </a:t>
            </a:r>
            <a:r>
              <a:rPr lang="es-ES" dirty="0" err="1">
                <a:cs typeface="Angsana New" panose="02020603050405020304" pitchFamily="18" charset="-34"/>
              </a:rPr>
              <a:t>is</a:t>
            </a:r>
            <a:r>
              <a:rPr lang="es-ES" dirty="0">
                <a:cs typeface="Angsana New" panose="02020603050405020304" pitchFamily="18" charset="-34"/>
              </a:rPr>
              <a:t> a </a:t>
            </a:r>
            <a:r>
              <a:rPr lang="es-ES" dirty="0" err="1">
                <a:cs typeface="Angsana New" panose="02020603050405020304" pitchFamily="18" charset="-34"/>
              </a:rPr>
              <a:t>low-profile</a:t>
            </a:r>
            <a:r>
              <a:rPr lang="es-ES" dirty="0">
                <a:cs typeface="Angsana New" panose="02020603050405020304" pitchFamily="18" charset="-34"/>
              </a:rPr>
              <a:t> </a:t>
            </a:r>
            <a:r>
              <a:rPr lang="es-ES" dirty="0" err="1">
                <a:cs typeface="Angsana New" panose="02020603050405020304" pitchFamily="18" charset="-34"/>
              </a:rPr>
              <a:t>inflammation</a:t>
            </a:r>
            <a:r>
              <a:rPr lang="es-ES" dirty="0">
                <a:cs typeface="Angsana New" panose="02020603050405020304" pitchFamily="18" charset="-34"/>
              </a:rPr>
              <a:t> as a </a:t>
            </a:r>
            <a:r>
              <a:rPr lang="es-ES" dirty="0" err="1">
                <a:cs typeface="Angsana New" panose="02020603050405020304" pitchFamily="18" charset="-34"/>
              </a:rPr>
              <a:t>chronic</a:t>
            </a:r>
            <a:r>
              <a:rPr lang="es-ES" dirty="0">
                <a:cs typeface="Angsana New" panose="02020603050405020304" pitchFamily="18" charset="-34"/>
              </a:rPr>
              <a:t> </a:t>
            </a:r>
            <a:r>
              <a:rPr lang="es-ES" dirty="0" err="1">
                <a:cs typeface="Angsana New" panose="02020603050405020304" pitchFamily="18" charset="-34"/>
              </a:rPr>
              <a:t>reaction</a:t>
            </a:r>
            <a:r>
              <a:rPr lang="es-ES" dirty="0">
                <a:cs typeface="Angsana New" panose="02020603050405020304" pitchFamily="18" charset="-34"/>
              </a:rPr>
              <a:t> of </a:t>
            </a:r>
            <a:r>
              <a:rPr lang="es-ES" dirty="0" err="1">
                <a:cs typeface="Angsana New" panose="02020603050405020304" pitchFamily="18" charset="-34"/>
              </a:rPr>
              <a:t>the</a:t>
            </a:r>
            <a:r>
              <a:rPr lang="es-ES" dirty="0">
                <a:cs typeface="Angsana New" panose="02020603050405020304" pitchFamily="18" charset="-34"/>
              </a:rPr>
              <a:t> 	</a:t>
            </a:r>
            <a:r>
              <a:rPr lang="es-ES" dirty="0" err="1">
                <a:cs typeface="Angsana New" panose="02020603050405020304" pitchFamily="18" charset="-34"/>
              </a:rPr>
              <a:t>inmunological</a:t>
            </a:r>
            <a:r>
              <a:rPr lang="es-ES" dirty="0">
                <a:cs typeface="Angsana New" panose="02020603050405020304" pitchFamily="18" charset="-34"/>
              </a:rPr>
              <a:t> </a:t>
            </a:r>
            <a:r>
              <a:rPr lang="es-ES" dirty="0" err="1">
                <a:cs typeface="Angsana New" panose="02020603050405020304" pitchFamily="18" charset="-34"/>
              </a:rPr>
              <a:t>system</a:t>
            </a:r>
            <a:r>
              <a:rPr lang="es-ES" dirty="0">
                <a:cs typeface="Angsana New" panose="02020603050405020304" pitchFamily="18" charset="-34"/>
              </a:rPr>
              <a:t> to </a:t>
            </a:r>
            <a:r>
              <a:rPr lang="es-ES" dirty="0" err="1">
                <a:cs typeface="Angsana New" panose="02020603050405020304" pitchFamily="18" charset="-34"/>
              </a:rPr>
              <a:t>fight</a:t>
            </a:r>
            <a:r>
              <a:rPr lang="es-ES" dirty="0">
                <a:cs typeface="Angsana New" panose="02020603050405020304" pitchFamily="18" charset="-34"/>
              </a:rPr>
              <a:t> </a:t>
            </a:r>
            <a:r>
              <a:rPr lang="es-ES" dirty="0" err="1">
                <a:cs typeface="Angsana New" panose="02020603050405020304" pitchFamily="18" charset="-34"/>
              </a:rPr>
              <a:t>against</a:t>
            </a:r>
            <a:r>
              <a:rPr lang="es-ES" dirty="0">
                <a:cs typeface="Angsana New" panose="02020603050405020304" pitchFamily="18" charset="-34"/>
              </a:rPr>
              <a:t> </a:t>
            </a:r>
            <a:r>
              <a:rPr lang="es-ES" dirty="0" err="1">
                <a:cs typeface="Angsana New" panose="02020603050405020304" pitchFamily="18" charset="-34"/>
              </a:rPr>
              <a:t>chronic</a:t>
            </a:r>
            <a:r>
              <a:rPr lang="es-ES" dirty="0">
                <a:cs typeface="Angsana New" panose="02020603050405020304" pitchFamily="18" charset="-34"/>
              </a:rPr>
              <a:t> </a:t>
            </a:r>
            <a:r>
              <a:rPr lang="es-ES" dirty="0" err="1">
                <a:cs typeface="Angsana New" panose="02020603050405020304" pitchFamily="18" charset="-34"/>
              </a:rPr>
              <a:t>diseases</a:t>
            </a:r>
            <a:r>
              <a:rPr lang="es-ES" dirty="0">
                <a:cs typeface="Angsana New" panose="02020603050405020304" pitchFamily="18" charset="-34"/>
              </a:rPr>
              <a:t> </a:t>
            </a:r>
            <a:r>
              <a:rPr lang="es-ES" dirty="0" err="1">
                <a:cs typeface="Angsana New" panose="02020603050405020304" pitchFamily="18" charset="-34"/>
              </a:rPr>
              <a:t>with</a:t>
            </a:r>
            <a:r>
              <a:rPr lang="es-ES" dirty="0">
                <a:cs typeface="Angsana New" panose="02020603050405020304" pitchFamily="18" charset="-34"/>
              </a:rPr>
              <a:t> </a:t>
            </a:r>
            <a:r>
              <a:rPr lang="es-ES" dirty="0" err="1">
                <a:cs typeface="Angsana New" panose="02020603050405020304" pitchFamily="18" charset="-34"/>
              </a:rPr>
              <a:t>the</a:t>
            </a:r>
            <a:r>
              <a:rPr lang="es-ES" dirty="0">
                <a:cs typeface="Angsana New" panose="02020603050405020304" pitchFamily="18" charset="-34"/>
              </a:rPr>
              <a:t> </a:t>
            </a:r>
            <a:r>
              <a:rPr lang="es-ES" dirty="0" err="1">
                <a:cs typeface="Angsana New" panose="02020603050405020304" pitchFamily="18" charset="-34"/>
              </a:rPr>
              <a:t>intervention</a:t>
            </a:r>
            <a:r>
              <a:rPr lang="es-ES" dirty="0">
                <a:cs typeface="Angsana New" panose="02020603050405020304" pitchFamily="18" charset="-34"/>
              </a:rPr>
              <a:t> </a:t>
            </a:r>
            <a:r>
              <a:rPr lang="es-ES" dirty="0" err="1">
                <a:cs typeface="Angsana New" panose="02020603050405020304" pitchFamily="18" charset="-34"/>
              </a:rPr>
              <a:t>of</a:t>
            </a:r>
            <a:r>
              <a:rPr lang="es-ES" dirty="0">
                <a:cs typeface="Angsana New" panose="02020603050405020304" pitchFamily="18" charset="-34"/>
              </a:rPr>
              <a:t> </a:t>
            </a:r>
          </a:p>
          <a:p>
            <a:r>
              <a:rPr lang="es-ES" dirty="0">
                <a:cs typeface="Angsana New" panose="02020603050405020304" pitchFamily="18" charset="-34"/>
              </a:rPr>
              <a:t>	</a:t>
            </a:r>
            <a:r>
              <a:rPr lang="es-ES" dirty="0" err="1">
                <a:cs typeface="Angsana New" panose="02020603050405020304" pitchFamily="18" charset="-34"/>
              </a:rPr>
              <a:t>all</a:t>
            </a:r>
            <a:r>
              <a:rPr lang="es-ES" dirty="0">
                <a:cs typeface="Angsana New" panose="02020603050405020304" pitchFamily="18" charset="-34"/>
              </a:rPr>
              <a:t> </a:t>
            </a:r>
            <a:r>
              <a:rPr lang="es-ES" dirty="0" err="1">
                <a:cs typeface="Angsana New" panose="02020603050405020304" pitchFamily="18" charset="-34"/>
              </a:rPr>
              <a:t>its</a:t>
            </a:r>
            <a:r>
              <a:rPr lang="es-ES" dirty="0">
                <a:cs typeface="Angsana New" panose="02020603050405020304" pitchFamily="18" charset="-34"/>
              </a:rPr>
              <a:t> </a:t>
            </a:r>
            <a:r>
              <a:rPr lang="es-ES" dirty="0" err="1">
                <a:cs typeface="Angsana New" panose="02020603050405020304" pitchFamily="18" charset="-34"/>
              </a:rPr>
              <a:t>components</a:t>
            </a:r>
            <a:r>
              <a:rPr lang="es-ES" dirty="0">
                <a:cs typeface="Angsana New" panose="02020603050405020304" pitchFamily="18" charset="-34"/>
              </a:rPr>
              <a:t>.</a:t>
            </a:r>
          </a:p>
          <a:p>
            <a:endParaRPr lang="es-E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s-ES" sz="3200" b="1" u="sng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Main</a:t>
            </a:r>
            <a:r>
              <a:rPr lang="es-ES" sz="3200" b="1" u="sng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s-ES" sz="3200" b="1" u="sng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characteristics</a:t>
            </a:r>
            <a:endParaRPr lang="es-ES" b="1" u="sng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s-ES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s-ES" sz="1600" b="1" dirty="0">
                <a:cs typeface="Angsana New" panose="02020603050405020304" pitchFamily="18" charset="-34"/>
              </a:rPr>
              <a:t>	</a:t>
            </a:r>
            <a:r>
              <a:rPr lang="es-ES" dirty="0">
                <a:cs typeface="Angsana New" panose="02020603050405020304" pitchFamily="18" charset="-34"/>
              </a:rPr>
              <a:t>* High plasma </a:t>
            </a:r>
            <a:r>
              <a:rPr lang="es-ES" dirty="0" err="1">
                <a:cs typeface="Angsana New" panose="02020603050405020304" pitchFamily="18" charset="-34"/>
              </a:rPr>
              <a:t>level</a:t>
            </a:r>
            <a:r>
              <a:rPr lang="es-ES" dirty="0">
                <a:cs typeface="Angsana New" panose="02020603050405020304" pitchFamily="18" charset="-34"/>
              </a:rPr>
              <a:t> of </a:t>
            </a:r>
            <a:r>
              <a:rPr lang="es-ES" dirty="0" err="1">
                <a:cs typeface="Angsana New" panose="02020603050405020304" pitchFamily="18" charset="-34"/>
              </a:rPr>
              <a:t>inflammatory</a:t>
            </a:r>
            <a:r>
              <a:rPr lang="es-ES" dirty="0">
                <a:cs typeface="Angsana New" panose="02020603050405020304" pitchFamily="18" charset="-34"/>
              </a:rPr>
              <a:t> </a:t>
            </a:r>
            <a:r>
              <a:rPr lang="es-ES" dirty="0" err="1">
                <a:cs typeface="Angsana New" panose="02020603050405020304" pitchFamily="18" charset="-34"/>
              </a:rPr>
              <a:t>cytokines</a:t>
            </a:r>
            <a:r>
              <a:rPr lang="es-ES" dirty="0">
                <a:cs typeface="Angsana New" panose="02020603050405020304" pitchFamily="18" charset="-34"/>
              </a:rPr>
              <a:t> (IL-1, IL4, IL-8, IL-10) as </a:t>
            </a:r>
            <a:r>
              <a:rPr lang="es-ES" dirty="0" err="1">
                <a:cs typeface="Angsana New" panose="02020603050405020304" pitchFamily="18" charset="-34"/>
              </a:rPr>
              <a:t>well</a:t>
            </a:r>
            <a:r>
              <a:rPr lang="es-ES" dirty="0">
                <a:cs typeface="Angsana New" panose="02020603050405020304" pitchFamily="18" charset="-34"/>
              </a:rPr>
              <a:t> as </a:t>
            </a:r>
          </a:p>
          <a:p>
            <a:r>
              <a:rPr lang="es-ES" dirty="0">
                <a:cs typeface="Angsana New" panose="02020603050405020304" pitchFamily="18" charset="-34"/>
              </a:rPr>
              <a:t>	   </a:t>
            </a:r>
            <a:r>
              <a:rPr lang="es-ES" dirty="0" err="1">
                <a:cs typeface="Angsana New" panose="02020603050405020304" pitchFamily="18" charset="-34"/>
              </a:rPr>
              <a:t>an</a:t>
            </a:r>
            <a:r>
              <a:rPr lang="es-ES" dirty="0">
                <a:cs typeface="Angsana New" panose="02020603050405020304" pitchFamily="18" charset="-34"/>
              </a:rPr>
              <a:t> </a:t>
            </a:r>
            <a:r>
              <a:rPr lang="es-ES" dirty="0" err="1">
                <a:cs typeface="Angsana New" panose="02020603050405020304" pitchFamily="18" charset="-34"/>
              </a:rPr>
              <a:t>increase</a:t>
            </a:r>
            <a:r>
              <a:rPr lang="es-ES" dirty="0">
                <a:cs typeface="Angsana New" panose="02020603050405020304" pitchFamily="18" charset="-34"/>
              </a:rPr>
              <a:t> in </a:t>
            </a:r>
            <a:r>
              <a:rPr lang="es-ES" dirty="0" err="1">
                <a:cs typeface="Angsana New" panose="02020603050405020304" pitchFamily="18" charset="-34"/>
              </a:rPr>
              <a:t>macrophages</a:t>
            </a:r>
            <a:r>
              <a:rPr lang="es-ES" dirty="0">
                <a:cs typeface="Angsana New" panose="02020603050405020304" pitchFamily="18" charset="-34"/>
              </a:rPr>
              <a:t> </a:t>
            </a:r>
            <a:r>
              <a:rPr lang="es-ES" dirty="0" err="1">
                <a:cs typeface="Angsana New" panose="02020603050405020304" pitchFamily="18" charset="-34"/>
              </a:rPr>
              <a:t>infiltration</a:t>
            </a:r>
            <a:r>
              <a:rPr lang="es-ES" dirty="0">
                <a:cs typeface="Angsana New" panose="02020603050405020304" pitchFamily="18" charset="-34"/>
              </a:rPr>
              <a:t> in </a:t>
            </a:r>
            <a:r>
              <a:rPr lang="es-ES" dirty="0" err="1">
                <a:cs typeface="Angsana New" panose="02020603050405020304" pitchFamily="18" charset="-34"/>
              </a:rPr>
              <a:t>peripheral</a:t>
            </a:r>
            <a:r>
              <a:rPr lang="es-ES" dirty="0">
                <a:cs typeface="Angsana New" panose="02020603050405020304" pitchFamily="18" charset="-34"/>
              </a:rPr>
              <a:t> </a:t>
            </a:r>
            <a:r>
              <a:rPr lang="es-ES" dirty="0" err="1">
                <a:cs typeface="Angsana New" panose="02020603050405020304" pitchFamily="18" charset="-34"/>
              </a:rPr>
              <a:t>tissues</a:t>
            </a:r>
            <a:r>
              <a:rPr lang="es-ES" dirty="0">
                <a:cs typeface="Angsana New" panose="02020603050405020304" pitchFamily="18" charset="-34"/>
              </a:rPr>
              <a:t>. </a:t>
            </a:r>
          </a:p>
          <a:p>
            <a:endParaRPr lang="es-ES" dirty="0">
              <a:cs typeface="Angsana New" panose="02020603050405020304" pitchFamily="18" charset="-34"/>
            </a:endParaRPr>
          </a:p>
          <a:p>
            <a:r>
              <a:rPr lang="es-ES" dirty="0">
                <a:cs typeface="Angsana New" panose="02020603050405020304" pitchFamily="18" charset="-34"/>
              </a:rPr>
              <a:t>	* </a:t>
            </a:r>
            <a:r>
              <a:rPr lang="es-ES" dirty="0" err="1">
                <a:cs typeface="Angsana New" panose="02020603050405020304" pitchFamily="18" charset="-34"/>
              </a:rPr>
              <a:t>Close</a:t>
            </a:r>
            <a:r>
              <a:rPr lang="es-ES" dirty="0">
                <a:cs typeface="Angsana New" panose="02020603050405020304" pitchFamily="18" charset="-34"/>
              </a:rPr>
              <a:t> </a:t>
            </a:r>
            <a:r>
              <a:rPr lang="es-ES" dirty="0" err="1">
                <a:cs typeface="Angsana New" panose="02020603050405020304" pitchFamily="18" charset="-34"/>
              </a:rPr>
              <a:t>relationshiip</a:t>
            </a:r>
            <a:r>
              <a:rPr lang="es-ES" dirty="0">
                <a:cs typeface="Angsana New" panose="02020603050405020304" pitchFamily="18" charset="-34"/>
              </a:rPr>
              <a:t> </a:t>
            </a:r>
            <a:r>
              <a:rPr lang="es-ES" dirty="0" err="1">
                <a:cs typeface="Angsana New" panose="02020603050405020304" pitchFamily="18" charset="-34"/>
              </a:rPr>
              <a:t>with</a:t>
            </a:r>
            <a:r>
              <a:rPr lang="es-ES" dirty="0">
                <a:cs typeface="Angsana New" panose="02020603050405020304" pitchFamily="18" charset="-34"/>
              </a:rPr>
              <a:t> </a:t>
            </a:r>
            <a:r>
              <a:rPr lang="es-ES" dirty="0" err="1">
                <a:cs typeface="Angsana New" panose="02020603050405020304" pitchFamily="18" charset="-34"/>
              </a:rPr>
              <a:t>cardiometabolic</a:t>
            </a:r>
            <a:r>
              <a:rPr lang="es-ES" dirty="0">
                <a:cs typeface="Angsana New" panose="02020603050405020304" pitchFamily="18" charset="-34"/>
              </a:rPr>
              <a:t> </a:t>
            </a:r>
            <a:r>
              <a:rPr lang="es-ES" dirty="0" err="1">
                <a:cs typeface="Angsana New" panose="02020603050405020304" pitchFamily="18" charset="-34"/>
              </a:rPr>
              <a:t>diseases</a:t>
            </a:r>
            <a:r>
              <a:rPr lang="es-ES" dirty="0">
                <a:cs typeface="Angsana New" panose="02020603050405020304" pitchFamily="18" charset="-34"/>
              </a:rPr>
              <a:t> (</a:t>
            </a:r>
            <a:r>
              <a:rPr lang="es-ES" dirty="0" err="1">
                <a:cs typeface="Angsana New" panose="02020603050405020304" pitchFamily="18" charset="-34"/>
              </a:rPr>
              <a:t>overweight</a:t>
            </a:r>
            <a:r>
              <a:rPr lang="es-ES" dirty="0">
                <a:cs typeface="Angsana New" panose="02020603050405020304" pitchFamily="18" charset="-34"/>
              </a:rPr>
              <a:t>, </a:t>
            </a:r>
            <a:r>
              <a:rPr lang="es-ES" dirty="0" err="1">
                <a:cs typeface="Angsana New" panose="02020603050405020304" pitchFamily="18" charset="-34"/>
              </a:rPr>
              <a:t>obesity</a:t>
            </a:r>
            <a:r>
              <a:rPr lang="es-ES" dirty="0">
                <a:cs typeface="Angsana New" panose="02020603050405020304" pitchFamily="18" charset="-34"/>
              </a:rPr>
              <a:t>, </a:t>
            </a:r>
          </a:p>
          <a:p>
            <a:r>
              <a:rPr lang="es-ES" dirty="0">
                <a:cs typeface="Angsana New" panose="02020603050405020304" pitchFamily="18" charset="-34"/>
              </a:rPr>
              <a:t>	   T2DM, </a:t>
            </a:r>
            <a:r>
              <a:rPr lang="es-ES" dirty="0" err="1">
                <a:cs typeface="Angsana New" panose="02020603050405020304" pitchFamily="18" charset="-34"/>
              </a:rPr>
              <a:t>CVDs</a:t>
            </a:r>
            <a:r>
              <a:rPr lang="es-ES" dirty="0">
                <a:cs typeface="Angsana New" panose="02020603050405020304" pitchFamily="18" charset="-34"/>
              </a:rPr>
              <a:t>, </a:t>
            </a:r>
            <a:r>
              <a:rPr lang="es-ES" dirty="0" err="1">
                <a:cs typeface="Angsana New" panose="02020603050405020304" pitchFamily="18" charset="-34"/>
              </a:rPr>
              <a:t>cancer</a:t>
            </a:r>
            <a:r>
              <a:rPr lang="es-ES" dirty="0">
                <a:cs typeface="Angsana New" panose="02020603050405020304" pitchFamily="18" charset="-34"/>
              </a:rPr>
              <a:t>, </a:t>
            </a:r>
            <a:r>
              <a:rPr lang="es-ES" dirty="0" err="1">
                <a:cs typeface="Angsana New" panose="02020603050405020304" pitchFamily="18" charset="-34"/>
              </a:rPr>
              <a:t>arthritis</a:t>
            </a:r>
            <a:r>
              <a:rPr lang="es-ES" dirty="0">
                <a:cs typeface="Angsana New" panose="02020603050405020304" pitchFamily="18" charset="-34"/>
              </a:rPr>
              <a:t>, </a:t>
            </a:r>
            <a:r>
              <a:rPr lang="es-ES" dirty="0" err="1">
                <a:cs typeface="Angsana New" panose="02020603050405020304" pitchFamily="18" charset="-34"/>
              </a:rPr>
              <a:t>neurological</a:t>
            </a:r>
            <a:r>
              <a:rPr lang="es-ES" dirty="0">
                <a:cs typeface="Angsana New" panose="02020603050405020304" pitchFamily="18" charset="-34"/>
              </a:rPr>
              <a:t> </a:t>
            </a:r>
            <a:r>
              <a:rPr lang="es-ES" dirty="0" err="1">
                <a:cs typeface="Angsana New" panose="02020603050405020304" pitchFamily="18" charset="-34"/>
              </a:rPr>
              <a:t>disorders</a:t>
            </a:r>
            <a:r>
              <a:rPr lang="es-ES" dirty="0">
                <a:cs typeface="Angsana New" panose="02020603050405020304" pitchFamily="18" charset="-34"/>
              </a:rPr>
              <a:t>…)  </a:t>
            </a:r>
          </a:p>
          <a:p>
            <a:endParaRPr lang="es-ES" dirty="0">
              <a:cs typeface="Angsana New" panose="02020603050405020304" pitchFamily="18" charset="-34"/>
            </a:endParaRPr>
          </a:p>
          <a:p>
            <a:endParaRPr lang="es-ES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s-E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endParaRPr lang="es-ES" sz="3200" b="1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s-ES" dirty="0">
                <a:cs typeface="Angsana New" panose="02020603050405020304" pitchFamily="18" charset="-34"/>
              </a:rPr>
              <a:t>	</a:t>
            </a:r>
            <a:endParaRPr lang="es-ES" sz="2800" b="1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s-ES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endParaRPr lang="es-ES" sz="2400" b="1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0EF987D-6280-403A-D84E-5909E4F14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63" y="379945"/>
            <a:ext cx="2609314" cy="8961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A16D245-C1C9-5044-9752-6BC169086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988" y="5184169"/>
            <a:ext cx="43307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0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5C906F7-26C4-284B-8A12-E2EB731F8AD7}"/>
              </a:ext>
            </a:extLst>
          </p:cNvPr>
          <p:cNvSpPr txBox="1"/>
          <p:nvPr/>
        </p:nvSpPr>
        <p:spPr>
          <a:xfrm>
            <a:off x="2808336" y="851606"/>
            <a:ext cx="799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Six</a:t>
            </a:r>
            <a:r>
              <a:rPr lang="es-ES" sz="3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s-ES" sz="32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diferences</a:t>
            </a:r>
            <a:r>
              <a:rPr lang="es-ES" sz="3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s-ES" sz="32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between</a:t>
            </a:r>
            <a:r>
              <a:rPr lang="es-ES" sz="3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s-ES" sz="32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classic</a:t>
            </a:r>
            <a:r>
              <a:rPr lang="es-ES" sz="3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s-ES" sz="32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inflammation</a:t>
            </a:r>
            <a:r>
              <a:rPr lang="es-ES" sz="3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vs meta-</a:t>
            </a:r>
            <a:r>
              <a:rPr lang="es-ES" sz="32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inflammation</a:t>
            </a:r>
            <a:r>
              <a:rPr lang="es-ES" sz="3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C30CE8-ED2E-0F43-B529-BCE0B2195228}"/>
              </a:ext>
            </a:extLst>
          </p:cNvPr>
          <p:cNvSpPr txBox="1"/>
          <p:nvPr/>
        </p:nvSpPr>
        <p:spPr>
          <a:xfrm>
            <a:off x="2241951" y="1643760"/>
            <a:ext cx="452845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err="1">
                <a:solidFill>
                  <a:srgbClr val="002060"/>
                </a:solidFill>
              </a:rPr>
              <a:t>Aulio</a:t>
            </a:r>
            <a:r>
              <a:rPr lang="es-ES" b="1" u="sng" dirty="0">
                <a:solidFill>
                  <a:srgbClr val="002060"/>
                </a:solidFill>
              </a:rPr>
              <a:t> Cornelio </a:t>
            </a:r>
            <a:r>
              <a:rPr lang="es-ES" b="1" u="sng" dirty="0" err="1">
                <a:solidFill>
                  <a:srgbClr val="002060"/>
                </a:solidFill>
              </a:rPr>
              <a:t>Celsus</a:t>
            </a:r>
            <a:r>
              <a:rPr lang="es-ES" b="1" u="sng" dirty="0">
                <a:solidFill>
                  <a:srgbClr val="002060"/>
                </a:solidFill>
              </a:rPr>
              <a:t> </a:t>
            </a:r>
            <a:r>
              <a:rPr lang="es-ES" u="sng" dirty="0">
                <a:solidFill>
                  <a:srgbClr val="002060"/>
                </a:solidFill>
              </a:rPr>
              <a:t>(25 </a:t>
            </a:r>
            <a:r>
              <a:rPr lang="es-ES" u="sng" dirty="0" err="1">
                <a:solidFill>
                  <a:srgbClr val="002060"/>
                </a:solidFill>
              </a:rPr>
              <a:t>yrs</a:t>
            </a:r>
            <a:r>
              <a:rPr lang="es-ES" u="sng" dirty="0">
                <a:solidFill>
                  <a:srgbClr val="002060"/>
                </a:solidFill>
              </a:rPr>
              <a:t> B.C</a:t>
            </a:r>
            <a:r>
              <a:rPr lang="es-ES" u="sng" dirty="0">
                <a:solidFill>
                  <a:srgbClr val="002060"/>
                </a:solidFill>
                <a:sym typeface="Wingdings" pitchFamily="2" charset="2"/>
              </a:rPr>
              <a:t>)</a:t>
            </a:r>
          </a:p>
          <a:p>
            <a:endParaRPr lang="es-ES" dirty="0">
              <a:solidFill>
                <a:srgbClr val="002060"/>
              </a:solidFill>
              <a:sym typeface="Wingdings" pitchFamily="2" charset="2"/>
            </a:endParaRPr>
          </a:p>
          <a:p>
            <a:r>
              <a:rPr lang="es-ES" sz="1600" dirty="0">
                <a:sym typeface="Wingdings" pitchFamily="2" charset="2"/>
              </a:rPr>
              <a:t>1.- </a:t>
            </a:r>
            <a:r>
              <a:rPr lang="es-ES" sz="1600" b="1" dirty="0" err="1">
                <a:sym typeface="Wingdings" pitchFamily="2" charset="2"/>
              </a:rPr>
              <a:t>Blushing</a:t>
            </a:r>
            <a:r>
              <a:rPr lang="es-ES" sz="1600" dirty="0">
                <a:sym typeface="Wingdings" pitchFamily="2" charset="2"/>
              </a:rPr>
              <a:t>: (</a:t>
            </a:r>
            <a:r>
              <a:rPr lang="es-ES" sz="1600" dirty="0" err="1">
                <a:sym typeface="Wingdings" pitchFamily="2" charset="2"/>
              </a:rPr>
              <a:t>Painful</a:t>
            </a:r>
            <a:r>
              <a:rPr lang="es-ES" sz="1600" dirty="0">
                <a:sym typeface="Wingdings" pitchFamily="2" charset="2"/>
              </a:rPr>
              <a:t> &amp; </a:t>
            </a:r>
            <a:r>
              <a:rPr lang="es-ES" sz="1600" dirty="0" err="1">
                <a:sym typeface="Wingdings" pitchFamily="2" charset="2"/>
              </a:rPr>
              <a:t>redness</a:t>
            </a:r>
            <a:r>
              <a:rPr lang="es-ES" sz="1600" dirty="0">
                <a:sym typeface="Wingdings" pitchFamily="2" charset="2"/>
              </a:rPr>
              <a:t>)</a:t>
            </a:r>
          </a:p>
          <a:p>
            <a:endParaRPr lang="es-ES" sz="1600" dirty="0">
              <a:sym typeface="Wingdings" pitchFamily="2" charset="2"/>
            </a:endParaRPr>
          </a:p>
          <a:p>
            <a:r>
              <a:rPr lang="es-ES" sz="1600" dirty="0">
                <a:sym typeface="Wingdings" pitchFamily="2" charset="2"/>
              </a:rPr>
              <a:t>2.- </a:t>
            </a:r>
            <a:r>
              <a:rPr lang="es-ES" sz="1600" b="1" dirty="0">
                <a:sym typeface="Wingdings" pitchFamily="2" charset="2"/>
              </a:rPr>
              <a:t>Tumor:</a:t>
            </a:r>
            <a:r>
              <a:rPr lang="es-ES" sz="1600" dirty="0">
                <a:sym typeface="Wingdings" pitchFamily="2" charset="2"/>
              </a:rPr>
              <a:t> </a:t>
            </a:r>
            <a:r>
              <a:rPr lang="es-ES" sz="1600" dirty="0" err="1">
                <a:sym typeface="Wingdings" pitchFamily="2" charset="2"/>
              </a:rPr>
              <a:t>Heat</a:t>
            </a:r>
            <a:r>
              <a:rPr lang="es-ES" sz="1600" dirty="0">
                <a:sym typeface="Wingdings" pitchFamily="2" charset="2"/>
              </a:rPr>
              <a:t> &amp; </a:t>
            </a:r>
            <a:r>
              <a:rPr lang="es-ES" sz="1600" dirty="0" err="1">
                <a:sym typeface="Wingdings" pitchFamily="2" charset="2"/>
              </a:rPr>
              <a:t>swelling</a:t>
            </a:r>
            <a:endParaRPr lang="es-ES" sz="1600" dirty="0">
              <a:sym typeface="Wingdings" pitchFamily="2" charset="2"/>
            </a:endParaRPr>
          </a:p>
          <a:p>
            <a:endParaRPr lang="es-ES" sz="1600" dirty="0">
              <a:sym typeface="Wingdings" pitchFamily="2" charset="2"/>
            </a:endParaRPr>
          </a:p>
          <a:p>
            <a:r>
              <a:rPr lang="es-ES" sz="1600" dirty="0">
                <a:sym typeface="Wingdings" pitchFamily="2" charset="2"/>
              </a:rPr>
              <a:t>3.- </a:t>
            </a:r>
            <a:r>
              <a:rPr lang="es-ES" sz="1600" b="1" dirty="0" err="1">
                <a:sym typeface="Wingdings" pitchFamily="2" charset="2"/>
              </a:rPr>
              <a:t>Lethargy</a:t>
            </a:r>
            <a:r>
              <a:rPr lang="es-ES" sz="1600" dirty="0">
                <a:sym typeface="Wingdings" pitchFamily="2" charset="2"/>
              </a:rPr>
              <a:t>: </a:t>
            </a:r>
            <a:r>
              <a:rPr lang="es-ES" sz="1600" dirty="0" err="1">
                <a:sym typeface="Wingdings" pitchFamily="2" charset="2"/>
              </a:rPr>
              <a:t>Loss</a:t>
            </a:r>
            <a:r>
              <a:rPr lang="es-ES" sz="1600" dirty="0">
                <a:sym typeface="Wingdings" pitchFamily="2" charset="2"/>
              </a:rPr>
              <a:t> of </a:t>
            </a:r>
            <a:r>
              <a:rPr lang="es-ES" sz="1600" dirty="0" err="1">
                <a:sym typeface="Wingdings" pitchFamily="2" charset="2"/>
              </a:rPr>
              <a:t>function</a:t>
            </a:r>
            <a:endParaRPr lang="es-ES" sz="1600" dirty="0">
              <a:sym typeface="Wingdings" pitchFamily="2" charset="2"/>
            </a:endParaRPr>
          </a:p>
          <a:p>
            <a:endParaRPr lang="es-ES" sz="1600" dirty="0">
              <a:sym typeface="Wingdings" pitchFamily="2" charset="2"/>
            </a:endParaRPr>
          </a:p>
          <a:p>
            <a:r>
              <a:rPr lang="es-ES" sz="1600" dirty="0">
                <a:sym typeface="Wingdings" pitchFamily="2" charset="2"/>
              </a:rPr>
              <a:t>4.- </a:t>
            </a:r>
            <a:r>
              <a:rPr lang="es-ES" sz="1600" b="1" dirty="0">
                <a:sym typeface="Wingdings" pitchFamily="2" charset="2"/>
              </a:rPr>
              <a:t>Short-</a:t>
            </a:r>
            <a:r>
              <a:rPr lang="es-ES" sz="1600" b="1" dirty="0" err="1">
                <a:sym typeface="Wingdings" pitchFamily="2" charset="2"/>
              </a:rPr>
              <a:t>term</a:t>
            </a:r>
            <a:r>
              <a:rPr lang="es-ES" sz="1600" b="1" dirty="0">
                <a:sym typeface="Wingdings" pitchFamily="2" charset="2"/>
              </a:rPr>
              <a:t> response</a:t>
            </a:r>
          </a:p>
          <a:p>
            <a:endParaRPr lang="es-ES" sz="1600" dirty="0">
              <a:sym typeface="Wingdings" pitchFamily="2" charset="2"/>
            </a:endParaRPr>
          </a:p>
          <a:p>
            <a:r>
              <a:rPr lang="es-ES" sz="1600" dirty="0">
                <a:sym typeface="Wingdings" pitchFamily="2" charset="2"/>
              </a:rPr>
              <a:t>5.- </a:t>
            </a:r>
            <a:r>
              <a:rPr lang="es-ES" sz="1600" b="1" dirty="0">
                <a:sym typeface="Wingdings" pitchFamily="2" charset="2"/>
              </a:rPr>
              <a:t>Total </a:t>
            </a:r>
            <a:r>
              <a:rPr lang="es-ES" sz="1600" b="1" dirty="0" err="1">
                <a:sym typeface="Wingdings" pitchFamily="2" charset="2"/>
              </a:rPr>
              <a:t>repair</a:t>
            </a:r>
            <a:endParaRPr lang="es-ES" sz="1600" b="1" dirty="0">
              <a:sym typeface="Wingdings" pitchFamily="2" charset="2"/>
            </a:endParaRPr>
          </a:p>
          <a:p>
            <a:endParaRPr lang="es-ES" sz="1600" dirty="0">
              <a:sym typeface="Wingdings" pitchFamily="2" charset="2"/>
            </a:endParaRPr>
          </a:p>
          <a:p>
            <a:r>
              <a:rPr lang="es-ES" sz="1600" dirty="0">
                <a:sym typeface="Wingdings" pitchFamily="2" charset="2"/>
              </a:rPr>
              <a:t>6.- </a:t>
            </a:r>
            <a:r>
              <a:rPr lang="es-ES" sz="1600" b="1" dirty="0">
                <a:sym typeface="Wingdings" pitchFamily="2" charset="2"/>
              </a:rPr>
              <a:t>Full </a:t>
            </a:r>
            <a:r>
              <a:rPr lang="es-ES" sz="1600" b="1" dirty="0" err="1">
                <a:sym typeface="Wingdings" pitchFamily="2" charset="2"/>
              </a:rPr>
              <a:t>healing</a:t>
            </a:r>
            <a:endParaRPr lang="es-ES" sz="1600" dirty="0">
              <a:sym typeface="Wingdings" pitchFamily="2" charset="2"/>
            </a:endParaRPr>
          </a:p>
          <a:p>
            <a:endParaRPr lang="es-ES" dirty="0">
              <a:sym typeface="Wingdings" pitchFamily="2" charset="2"/>
            </a:endParaRPr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511A727-8F45-CC4F-8BD8-80ECB231A347}"/>
              </a:ext>
            </a:extLst>
          </p:cNvPr>
          <p:cNvSpPr txBox="1"/>
          <p:nvPr/>
        </p:nvSpPr>
        <p:spPr>
          <a:xfrm>
            <a:off x="7244819" y="1643760"/>
            <a:ext cx="389708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err="1">
                <a:solidFill>
                  <a:srgbClr val="002060"/>
                </a:solidFill>
              </a:rPr>
              <a:t>Metainflammation</a:t>
            </a:r>
            <a:r>
              <a:rPr lang="es-ES" b="1" u="sng" dirty="0">
                <a:solidFill>
                  <a:srgbClr val="002060"/>
                </a:solidFill>
              </a:rPr>
              <a:t> </a:t>
            </a:r>
            <a:r>
              <a:rPr lang="es-ES" u="sng" dirty="0">
                <a:solidFill>
                  <a:srgbClr val="002060"/>
                </a:solidFill>
              </a:rPr>
              <a:t>(</a:t>
            </a:r>
            <a:r>
              <a:rPr lang="es-ES" u="sng" dirty="0" err="1">
                <a:solidFill>
                  <a:srgbClr val="002060"/>
                </a:solidFill>
              </a:rPr>
              <a:t>Hotamisligil</a:t>
            </a:r>
            <a:r>
              <a:rPr lang="es-ES" u="sng" dirty="0">
                <a:solidFill>
                  <a:srgbClr val="002060"/>
                </a:solidFill>
              </a:rPr>
              <a:t> 2006)</a:t>
            </a:r>
          </a:p>
          <a:p>
            <a:endParaRPr lang="es-ES" b="1" dirty="0">
              <a:solidFill>
                <a:srgbClr val="002060"/>
              </a:solidFill>
            </a:endParaRPr>
          </a:p>
          <a:p>
            <a:r>
              <a:rPr lang="es-ES" sz="1600" dirty="0"/>
              <a:t>1.- </a:t>
            </a:r>
            <a:r>
              <a:rPr lang="es-ES" sz="1600" b="1" dirty="0" err="1"/>
              <a:t>Litle</a:t>
            </a:r>
            <a:r>
              <a:rPr lang="es-ES" sz="1600" b="1" dirty="0"/>
              <a:t> </a:t>
            </a:r>
            <a:r>
              <a:rPr lang="es-ES" sz="1600" b="1" dirty="0" err="1"/>
              <a:t>increase</a:t>
            </a:r>
            <a:r>
              <a:rPr lang="es-ES" sz="1600" b="1" dirty="0"/>
              <a:t> </a:t>
            </a:r>
            <a:r>
              <a:rPr lang="es-ES" sz="1600" b="1" dirty="0" err="1"/>
              <a:t>on</a:t>
            </a:r>
            <a:r>
              <a:rPr lang="es-ES" sz="1600" b="1" dirty="0"/>
              <a:t>:  </a:t>
            </a:r>
            <a:r>
              <a:rPr lang="es-ES" sz="1600" b="1" dirty="0" err="1"/>
              <a:t>PCRs</a:t>
            </a:r>
            <a:r>
              <a:rPr lang="es-ES" sz="1600" b="1" dirty="0"/>
              <a:t>, IL-1, 4…TNF, …</a:t>
            </a:r>
          </a:p>
          <a:p>
            <a:endParaRPr lang="es-ES" sz="1600" dirty="0"/>
          </a:p>
          <a:p>
            <a:r>
              <a:rPr lang="es-ES" sz="1600" dirty="0"/>
              <a:t>2</a:t>
            </a:r>
            <a:r>
              <a:rPr lang="es-ES" sz="1600" b="1" dirty="0"/>
              <a:t>.- Long and </a:t>
            </a:r>
            <a:r>
              <a:rPr lang="es-ES" sz="1600" b="1" dirty="0" err="1"/>
              <a:t>underclinical</a:t>
            </a:r>
            <a:r>
              <a:rPr lang="es-ES" sz="1600" b="1" dirty="0"/>
              <a:t> </a:t>
            </a:r>
            <a:r>
              <a:rPr lang="es-ES" sz="1600" b="1" dirty="0" err="1"/>
              <a:t>activity</a:t>
            </a:r>
            <a:endParaRPr lang="es-ES" sz="1600" b="1" dirty="0"/>
          </a:p>
          <a:p>
            <a:endParaRPr lang="es-ES" sz="1600" dirty="0"/>
          </a:p>
          <a:p>
            <a:r>
              <a:rPr lang="es-ES" sz="1600" dirty="0"/>
              <a:t>3.- </a:t>
            </a:r>
            <a:r>
              <a:rPr lang="es-ES" sz="1600" b="1" dirty="0"/>
              <a:t>No </a:t>
            </a:r>
            <a:r>
              <a:rPr lang="es-ES" sz="1600" b="1" dirty="0" err="1"/>
              <a:t>focalization</a:t>
            </a:r>
            <a:r>
              <a:rPr lang="es-ES" sz="1600" b="1" dirty="0"/>
              <a:t> </a:t>
            </a:r>
            <a:r>
              <a:rPr lang="es-ES" sz="1600" b="1" dirty="0" err="1"/>
              <a:t>but</a:t>
            </a:r>
            <a:r>
              <a:rPr lang="es-ES" sz="1600" b="1" dirty="0"/>
              <a:t>  </a:t>
            </a:r>
            <a:r>
              <a:rPr lang="es-ES" sz="1600" b="1" dirty="0" err="1"/>
              <a:t>generalization</a:t>
            </a:r>
            <a:endParaRPr lang="es-ES" sz="1600" b="1" dirty="0"/>
          </a:p>
          <a:p>
            <a:endParaRPr lang="es-ES" sz="1600" dirty="0"/>
          </a:p>
          <a:p>
            <a:r>
              <a:rPr lang="es-ES" sz="1600" dirty="0"/>
              <a:t>4.- </a:t>
            </a:r>
            <a:r>
              <a:rPr lang="es-ES" sz="1600" b="1" dirty="0" err="1"/>
              <a:t>Lower</a:t>
            </a:r>
            <a:r>
              <a:rPr lang="es-ES" sz="1600" b="1" dirty="0"/>
              <a:t> </a:t>
            </a:r>
            <a:r>
              <a:rPr lang="es-ES" sz="1600" b="1" dirty="0" err="1"/>
              <a:t>antigenic</a:t>
            </a:r>
            <a:r>
              <a:rPr lang="es-ES" sz="1600" b="1" dirty="0"/>
              <a:t> response</a:t>
            </a:r>
          </a:p>
          <a:p>
            <a:endParaRPr lang="es-ES" sz="1600" dirty="0"/>
          </a:p>
          <a:p>
            <a:r>
              <a:rPr lang="es-ES" sz="1600" dirty="0"/>
              <a:t>5</a:t>
            </a:r>
            <a:r>
              <a:rPr lang="es-ES" sz="1600" b="1" dirty="0"/>
              <a:t>.- </a:t>
            </a:r>
            <a:r>
              <a:rPr lang="es-ES" sz="1600" b="1" dirty="0" err="1"/>
              <a:t>Disease</a:t>
            </a:r>
            <a:r>
              <a:rPr lang="es-ES" sz="1600" b="1" dirty="0"/>
              <a:t> </a:t>
            </a:r>
            <a:r>
              <a:rPr lang="es-ES" sz="1600" b="1" dirty="0" err="1"/>
              <a:t>chronification</a:t>
            </a:r>
            <a:r>
              <a:rPr lang="es-ES" sz="1600" b="1" dirty="0"/>
              <a:t> </a:t>
            </a:r>
            <a:r>
              <a:rPr lang="es-ES" sz="1600" b="1" dirty="0" err="1"/>
              <a:t>without</a:t>
            </a:r>
            <a:r>
              <a:rPr lang="es-ES" sz="1600" b="1" dirty="0"/>
              <a:t> </a:t>
            </a:r>
            <a:r>
              <a:rPr lang="es-ES" sz="1600" b="1" dirty="0" err="1"/>
              <a:t>solving</a:t>
            </a:r>
            <a:r>
              <a:rPr lang="es-ES" sz="1600" b="1" dirty="0"/>
              <a:t> </a:t>
            </a:r>
            <a:r>
              <a:rPr lang="es-ES" sz="1600" b="1" dirty="0" err="1"/>
              <a:t>it</a:t>
            </a:r>
            <a:endParaRPr lang="es-ES" sz="1600" dirty="0"/>
          </a:p>
          <a:p>
            <a:endParaRPr lang="es-ES" sz="1600" dirty="0"/>
          </a:p>
          <a:p>
            <a:r>
              <a:rPr lang="es-ES" sz="1600" dirty="0"/>
              <a:t>6.- </a:t>
            </a:r>
            <a:r>
              <a:rPr lang="es-ES" sz="1600" b="1" dirty="0" err="1"/>
              <a:t>Low</a:t>
            </a:r>
            <a:r>
              <a:rPr lang="es-ES" sz="1600" b="1" dirty="0"/>
              <a:t> </a:t>
            </a:r>
            <a:r>
              <a:rPr lang="es-ES" sz="1600" b="1" dirty="0" err="1"/>
              <a:t>metabolic</a:t>
            </a:r>
            <a:r>
              <a:rPr lang="es-ES" sz="1600" b="1" dirty="0"/>
              <a:t> </a:t>
            </a:r>
            <a:r>
              <a:rPr lang="es-ES" sz="1600" b="1" dirty="0" err="1"/>
              <a:t>rate</a:t>
            </a:r>
            <a:endParaRPr lang="es-ES" sz="1600" b="1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12" name="Cilindro 11">
            <a:extLst>
              <a:ext uri="{FF2B5EF4-FFF2-40B4-BE49-F238E27FC236}">
                <a16:creationId xmlns:a16="http://schemas.microsoft.com/office/drawing/2014/main" id="{2E2B1CA3-C91E-5B44-8118-7E7E592957F5}"/>
              </a:ext>
            </a:extLst>
          </p:cNvPr>
          <p:cNvSpPr/>
          <p:nvPr/>
        </p:nvSpPr>
        <p:spPr>
          <a:xfrm>
            <a:off x="6375112" y="2103314"/>
            <a:ext cx="45719" cy="312845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71F5B8-4250-944B-B9CE-9AEB0CF4845A}"/>
              </a:ext>
            </a:extLst>
          </p:cNvPr>
          <p:cNvSpPr txBox="1"/>
          <p:nvPr/>
        </p:nvSpPr>
        <p:spPr>
          <a:xfrm>
            <a:off x="3466496" y="5297400"/>
            <a:ext cx="6195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>
                <a:solidFill>
                  <a:srgbClr val="002060"/>
                </a:solidFill>
              </a:rPr>
              <a:t>Celsus</a:t>
            </a:r>
            <a:r>
              <a:rPr lang="es-ES" sz="1600" b="1" dirty="0">
                <a:solidFill>
                  <a:srgbClr val="002060"/>
                </a:solidFill>
              </a:rPr>
              <a:t> </a:t>
            </a:r>
            <a:r>
              <a:rPr lang="es-ES" sz="1600" b="1" dirty="0" err="1">
                <a:solidFill>
                  <a:srgbClr val="002060"/>
                </a:solidFill>
              </a:rPr>
              <a:t>inflammation</a:t>
            </a:r>
            <a:r>
              <a:rPr lang="es-ES" sz="1600" b="1" dirty="0">
                <a:solidFill>
                  <a:srgbClr val="002060"/>
                </a:solidFill>
              </a:rPr>
              <a:t> </a:t>
            </a:r>
            <a:r>
              <a:rPr lang="es-ES" sz="1600" b="1" dirty="0" err="1">
                <a:solidFill>
                  <a:srgbClr val="002060"/>
                </a:solidFill>
              </a:rPr>
              <a:t>plays</a:t>
            </a:r>
            <a:r>
              <a:rPr lang="es-ES" sz="1600" b="1" dirty="0">
                <a:solidFill>
                  <a:srgbClr val="002060"/>
                </a:solidFill>
              </a:rPr>
              <a:t> a </a:t>
            </a:r>
            <a:r>
              <a:rPr lang="es-ES" sz="1600" b="1" dirty="0" err="1">
                <a:solidFill>
                  <a:srgbClr val="002060"/>
                </a:solidFill>
              </a:rPr>
              <a:t>healing</a:t>
            </a:r>
            <a:r>
              <a:rPr lang="es-ES" sz="1600" b="1" dirty="0">
                <a:solidFill>
                  <a:srgbClr val="002060"/>
                </a:solidFill>
              </a:rPr>
              <a:t> role in </a:t>
            </a:r>
            <a:r>
              <a:rPr lang="es-ES" sz="1600" b="1" dirty="0" err="1">
                <a:solidFill>
                  <a:srgbClr val="002060"/>
                </a:solidFill>
              </a:rPr>
              <a:t>the</a:t>
            </a:r>
            <a:r>
              <a:rPr lang="es-ES" sz="1600" b="1" dirty="0">
                <a:solidFill>
                  <a:srgbClr val="002060"/>
                </a:solidFill>
              </a:rPr>
              <a:t> </a:t>
            </a:r>
            <a:r>
              <a:rPr lang="es-ES" sz="1600" b="1" dirty="0" err="1">
                <a:solidFill>
                  <a:srgbClr val="002060"/>
                </a:solidFill>
              </a:rPr>
              <a:t>acute</a:t>
            </a:r>
            <a:r>
              <a:rPr lang="es-ES" sz="1600" b="1" dirty="0">
                <a:solidFill>
                  <a:srgbClr val="002060"/>
                </a:solidFill>
              </a:rPr>
              <a:t> </a:t>
            </a:r>
            <a:r>
              <a:rPr lang="es-ES" sz="1600" b="1" dirty="0" err="1">
                <a:solidFill>
                  <a:srgbClr val="002060"/>
                </a:solidFill>
              </a:rPr>
              <a:t>process</a:t>
            </a:r>
            <a:r>
              <a:rPr lang="es-ES" sz="1600" b="1" dirty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es-ES" sz="1600" b="1" dirty="0" err="1">
                <a:solidFill>
                  <a:srgbClr val="002060"/>
                </a:solidFill>
              </a:rPr>
              <a:t>Chronic</a:t>
            </a:r>
            <a:r>
              <a:rPr lang="es-ES" sz="1600" b="1" dirty="0">
                <a:solidFill>
                  <a:srgbClr val="002060"/>
                </a:solidFill>
              </a:rPr>
              <a:t> meta-</a:t>
            </a:r>
            <a:r>
              <a:rPr lang="es-ES" sz="1600" b="1" dirty="0" err="1">
                <a:solidFill>
                  <a:srgbClr val="002060"/>
                </a:solidFill>
              </a:rPr>
              <a:t>inflammation</a:t>
            </a:r>
            <a:r>
              <a:rPr lang="es-ES" sz="1600" b="1" dirty="0">
                <a:solidFill>
                  <a:srgbClr val="002060"/>
                </a:solidFill>
              </a:rPr>
              <a:t> </a:t>
            </a:r>
            <a:r>
              <a:rPr lang="es-ES" sz="1600" b="1" dirty="0" err="1">
                <a:solidFill>
                  <a:srgbClr val="002060"/>
                </a:solidFill>
              </a:rPr>
              <a:t>only</a:t>
            </a:r>
            <a:r>
              <a:rPr lang="es-ES" sz="1600" b="1" dirty="0">
                <a:solidFill>
                  <a:srgbClr val="002060"/>
                </a:solidFill>
              </a:rPr>
              <a:t> </a:t>
            </a:r>
            <a:r>
              <a:rPr lang="es-ES" sz="1600" b="1" dirty="0" err="1">
                <a:solidFill>
                  <a:srgbClr val="002060"/>
                </a:solidFill>
              </a:rPr>
              <a:t>exerts</a:t>
            </a:r>
            <a:r>
              <a:rPr lang="es-ES" sz="1600" b="1" dirty="0">
                <a:solidFill>
                  <a:srgbClr val="002060"/>
                </a:solidFill>
              </a:rPr>
              <a:t> a </a:t>
            </a:r>
            <a:r>
              <a:rPr lang="es-ES" sz="1600" b="1" dirty="0" err="1">
                <a:solidFill>
                  <a:srgbClr val="002060"/>
                </a:solidFill>
              </a:rPr>
              <a:t>mediating</a:t>
            </a:r>
            <a:r>
              <a:rPr lang="es-ES" sz="1600" b="1" dirty="0">
                <a:solidFill>
                  <a:srgbClr val="002060"/>
                </a:solidFill>
              </a:rPr>
              <a:t> role </a:t>
            </a:r>
            <a:r>
              <a:rPr lang="es-ES" sz="1600" b="1" dirty="0" err="1">
                <a:solidFill>
                  <a:srgbClr val="002060"/>
                </a:solidFill>
              </a:rPr>
              <a:t>that</a:t>
            </a:r>
            <a:r>
              <a:rPr lang="es-ES" sz="1600" b="1" dirty="0">
                <a:solidFill>
                  <a:srgbClr val="002060"/>
                </a:solidFill>
              </a:rPr>
              <a:t> </a:t>
            </a:r>
            <a:r>
              <a:rPr lang="es-ES" sz="1600" b="1" dirty="0" err="1">
                <a:solidFill>
                  <a:srgbClr val="002060"/>
                </a:solidFill>
              </a:rPr>
              <a:t>aggravates</a:t>
            </a:r>
            <a:r>
              <a:rPr lang="es-ES" sz="1600" b="1" dirty="0">
                <a:solidFill>
                  <a:srgbClr val="002060"/>
                </a:solidFill>
              </a:rPr>
              <a:t> and </a:t>
            </a:r>
            <a:r>
              <a:rPr lang="es-ES" sz="1600" b="1" dirty="0" err="1">
                <a:solidFill>
                  <a:srgbClr val="002060"/>
                </a:solidFill>
              </a:rPr>
              <a:t>perpetuates</a:t>
            </a:r>
            <a:r>
              <a:rPr lang="es-ES" sz="1600" b="1" dirty="0">
                <a:solidFill>
                  <a:srgbClr val="002060"/>
                </a:solidFill>
              </a:rPr>
              <a:t> </a:t>
            </a:r>
            <a:r>
              <a:rPr lang="es-ES" sz="1600" b="1" dirty="0" err="1">
                <a:solidFill>
                  <a:srgbClr val="002060"/>
                </a:solidFill>
              </a:rPr>
              <a:t>chronic</a:t>
            </a:r>
            <a:r>
              <a:rPr lang="es-ES" sz="1600" b="1" dirty="0">
                <a:solidFill>
                  <a:srgbClr val="002060"/>
                </a:solidFill>
              </a:rPr>
              <a:t> </a:t>
            </a:r>
            <a:r>
              <a:rPr lang="es-ES" sz="1600" b="1" dirty="0" err="1">
                <a:solidFill>
                  <a:srgbClr val="002060"/>
                </a:solidFill>
              </a:rPr>
              <a:t>diseases</a:t>
            </a:r>
            <a:r>
              <a:rPr lang="es-ES" sz="16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E383D6-A735-189D-AA3D-C83CD1827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23" y="80983"/>
            <a:ext cx="2609314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4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5C906F7-26C4-284B-8A12-E2EB731F8AD7}"/>
              </a:ext>
            </a:extLst>
          </p:cNvPr>
          <p:cNvSpPr txBox="1"/>
          <p:nvPr/>
        </p:nvSpPr>
        <p:spPr>
          <a:xfrm>
            <a:off x="2569029" y="457802"/>
            <a:ext cx="7282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</a:t>
            </a:r>
            <a:r>
              <a:rPr lang="es-ES" sz="36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Diseases</a:t>
            </a:r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s-ES" sz="36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mediated</a:t>
            </a:r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s-ES" sz="36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by</a:t>
            </a:r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s-ES" sz="36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metainflammation</a:t>
            </a:r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0969F8-280B-9343-97B1-BD85369D0B84}"/>
              </a:ext>
            </a:extLst>
          </p:cNvPr>
          <p:cNvSpPr txBox="1"/>
          <p:nvPr/>
        </p:nvSpPr>
        <p:spPr>
          <a:xfrm>
            <a:off x="2351314" y="1284514"/>
            <a:ext cx="78268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Arteriosclerosis</a:t>
            </a:r>
            <a:r>
              <a:rPr lang="es-ES" dirty="0"/>
              <a:t> (</a:t>
            </a:r>
            <a:r>
              <a:rPr lang="es-ES" dirty="0" err="1"/>
              <a:t>cronic</a:t>
            </a:r>
            <a:r>
              <a:rPr lang="es-ES" dirty="0"/>
              <a:t> </a:t>
            </a:r>
            <a:r>
              <a:rPr lang="es-ES" dirty="0" err="1"/>
              <a:t>inflammation</a:t>
            </a:r>
            <a:r>
              <a:rPr lang="es-ES" dirty="0"/>
              <a:t> + </a:t>
            </a:r>
            <a:r>
              <a:rPr lang="es-ES" dirty="0" err="1"/>
              <a:t>high</a:t>
            </a:r>
            <a:r>
              <a:rPr lang="es-ES" dirty="0"/>
              <a:t> colesterol: Rudolf </a:t>
            </a:r>
            <a:r>
              <a:rPr lang="es-ES" dirty="0" err="1"/>
              <a:t>Wirchow</a:t>
            </a:r>
            <a:r>
              <a:rPr lang="es-ES" dirty="0"/>
              <a:t>, 1821)</a:t>
            </a:r>
          </a:p>
          <a:p>
            <a:endParaRPr lang="es-ES" dirty="0"/>
          </a:p>
          <a:p>
            <a:r>
              <a:rPr lang="es-ES" b="1" dirty="0" err="1"/>
              <a:t>Insulin</a:t>
            </a:r>
            <a:r>
              <a:rPr lang="es-ES" b="1" dirty="0"/>
              <a:t> </a:t>
            </a:r>
            <a:r>
              <a:rPr lang="es-ES" b="1" dirty="0" err="1"/>
              <a:t>resistence</a:t>
            </a:r>
            <a:r>
              <a:rPr lang="es-ES" b="1" dirty="0"/>
              <a:t> </a:t>
            </a:r>
            <a:r>
              <a:rPr lang="es-ES" dirty="0"/>
              <a:t>(Stress of </a:t>
            </a:r>
            <a:r>
              <a:rPr lang="es-ES" dirty="0" err="1"/>
              <a:t>endoplasmic</a:t>
            </a:r>
            <a:r>
              <a:rPr lang="es-ES" dirty="0"/>
              <a:t> </a:t>
            </a:r>
            <a:r>
              <a:rPr lang="es-ES" dirty="0" err="1"/>
              <a:t>reticulum</a:t>
            </a:r>
            <a:r>
              <a:rPr lang="es-ES" dirty="0"/>
              <a:t>)</a:t>
            </a:r>
          </a:p>
          <a:p>
            <a:endParaRPr lang="es-ES" b="1" dirty="0"/>
          </a:p>
          <a:p>
            <a:r>
              <a:rPr lang="es-ES" b="1" dirty="0" err="1"/>
              <a:t>Metabolic</a:t>
            </a:r>
            <a:r>
              <a:rPr lang="es-ES" b="1" dirty="0"/>
              <a:t> </a:t>
            </a:r>
            <a:r>
              <a:rPr lang="es-ES" b="1" dirty="0" err="1"/>
              <a:t>syndrome</a:t>
            </a:r>
            <a:r>
              <a:rPr lang="es-ES" b="1" dirty="0"/>
              <a:t> </a:t>
            </a:r>
            <a:r>
              <a:rPr lang="es-ES" dirty="0"/>
              <a:t>(</a:t>
            </a:r>
            <a:r>
              <a:rPr lang="es-ES" dirty="0" err="1"/>
              <a:t>Microbiome</a:t>
            </a:r>
            <a:r>
              <a:rPr lang="es-ES" dirty="0"/>
              <a:t> </a:t>
            </a:r>
            <a:r>
              <a:rPr lang="es-ES" dirty="0" err="1"/>
              <a:t>changes</a:t>
            </a:r>
            <a:r>
              <a:rPr lang="es-ES" dirty="0"/>
              <a:t>)  </a:t>
            </a:r>
          </a:p>
          <a:p>
            <a:endParaRPr lang="es-ES" b="1" dirty="0"/>
          </a:p>
          <a:p>
            <a:r>
              <a:rPr lang="es-ES" b="1" dirty="0"/>
              <a:t>Diabetes </a:t>
            </a:r>
            <a:r>
              <a:rPr lang="es-ES" dirty="0"/>
              <a:t>(I.R.. + </a:t>
            </a:r>
            <a:r>
              <a:rPr lang="es-ES" dirty="0" err="1"/>
              <a:t>chronic</a:t>
            </a:r>
            <a:r>
              <a:rPr lang="es-ES" dirty="0"/>
              <a:t> </a:t>
            </a:r>
            <a:r>
              <a:rPr lang="es-ES" dirty="0" err="1"/>
              <a:t>pancreas</a:t>
            </a:r>
            <a:r>
              <a:rPr lang="es-ES" dirty="0"/>
              <a:t> </a:t>
            </a:r>
            <a:r>
              <a:rPr lang="es-ES" dirty="0" err="1"/>
              <a:t>inflammation</a:t>
            </a:r>
            <a:r>
              <a:rPr lang="es-ES" dirty="0"/>
              <a:t>)</a:t>
            </a:r>
          </a:p>
          <a:p>
            <a:endParaRPr lang="es-ES" b="1" dirty="0"/>
          </a:p>
          <a:p>
            <a:r>
              <a:rPr lang="es-ES" b="1" dirty="0" err="1"/>
              <a:t>Obesity</a:t>
            </a:r>
            <a:r>
              <a:rPr lang="es-ES" b="1" dirty="0"/>
              <a:t> &amp; </a:t>
            </a:r>
            <a:r>
              <a:rPr lang="es-ES" b="1" dirty="0" err="1"/>
              <a:t>overweight</a:t>
            </a:r>
            <a:r>
              <a:rPr lang="es-ES" b="1" dirty="0"/>
              <a:t> </a:t>
            </a:r>
            <a:r>
              <a:rPr lang="es-ES" dirty="0"/>
              <a:t>(</a:t>
            </a:r>
            <a:r>
              <a:rPr lang="es-ES" dirty="0" err="1"/>
              <a:t>Genétics</a:t>
            </a:r>
            <a:r>
              <a:rPr lang="es-ES" dirty="0"/>
              <a:t> &amp; </a:t>
            </a:r>
            <a:r>
              <a:rPr lang="es-ES" dirty="0" err="1"/>
              <a:t>Epigenétics</a:t>
            </a:r>
            <a:r>
              <a:rPr lang="es-ES" dirty="0"/>
              <a:t>)</a:t>
            </a:r>
          </a:p>
          <a:p>
            <a:endParaRPr lang="es-ES" b="1" dirty="0"/>
          </a:p>
          <a:p>
            <a:r>
              <a:rPr lang="es-ES" b="1" dirty="0" err="1"/>
              <a:t>Neurological</a:t>
            </a:r>
            <a:r>
              <a:rPr lang="es-ES" b="1" dirty="0"/>
              <a:t> </a:t>
            </a:r>
            <a:r>
              <a:rPr lang="es-ES" b="1" dirty="0" err="1"/>
              <a:t>diseases</a:t>
            </a:r>
            <a:r>
              <a:rPr lang="es-ES" b="1" dirty="0"/>
              <a:t> </a:t>
            </a:r>
            <a:r>
              <a:rPr lang="es-ES" dirty="0"/>
              <a:t>(</a:t>
            </a:r>
            <a:r>
              <a:rPr lang="es-ES" dirty="0" err="1"/>
              <a:t>Az</a:t>
            </a:r>
            <a:r>
              <a:rPr lang="es-ES" dirty="0"/>
              <a:t> + </a:t>
            </a:r>
            <a:r>
              <a:rPr lang="es-ES" dirty="0" err="1"/>
              <a:t>Pk</a:t>
            </a:r>
            <a:r>
              <a:rPr lang="es-ES" dirty="0"/>
              <a:t>)</a:t>
            </a:r>
          </a:p>
          <a:p>
            <a:endParaRPr lang="es-ES" b="1" dirty="0"/>
          </a:p>
          <a:p>
            <a:r>
              <a:rPr lang="es-ES" b="1" dirty="0" err="1"/>
              <a:t>Acute</a:t>
            </a:r>
            <a:r>
              <a:rPr lang="es-ES" b="1" dirty="0"/>
              <a:t> &amp; </a:t>
            </a:r>
            <a:r>
              <a:rPr lang="es-ES" b="1" dirty="0" err="1"/>
              <a:t>chronic</a:t>
            </a:r>
            <a:r>
              <a:rPr lang="es-ES" b="1" dirty="0"/>
              <a:t> </a:t>
            </a:r>
            <a:r>
              <a:rPr lang="es-ES" b="1" dirty="0" err="1"/>
              <a:t>joint</a:t>
            </a:r>
            <a:r>
              <a:rPr lang="es-ES" b="1" dirty="0"/>
              <a:t> proceses</a:t>
            </a:r>
          </a:p>
          <a:p>
            <a:endParaRPr lang="es-ES" b="1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BA65AD4-01BD-4B4E-B8FC-8E7E26821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2095928"/>
            <a:ext cx="3449170" cy="28743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A28F5E0-E764-DA4F-7A82-D235B9130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03" y="9707"/>
            <a:ext cx="2609314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5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9B13CC83-6688-0244-AADE-513EA3DF7B20}"/>
              </a:ext>
            </a:extLst>
          </p:cNvPr>
          <p:cNvSpPr txBox="1"/>
          <p:nvPr/>
        </p:nvSpPr>
        <p:spPr>
          <a:xfrm>
            <a:off x="2424701" y="1065816"/>
            <a:ext cx="73768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	      </a:t>
            </a:r>
            <a:r>
              <a:rPr lang="es-ES" sz="40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Metainflammation</a:t>
            </a:r>
            <a:r>
              <a:rPr lang="es-ES" sz="4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es-ES" sz="40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Clinical</a:t>
            </a:r>
            <a:r>
              <a:rPr lang="es-ES" sz="4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diagnosis</a:t>
            </a:r>
            <a:r>
              <a:rPr lang="es-ES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es-ES" sz="36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9AFBA8-5F5C-5E46-A419-C725F51125AB}"/>
              </a:ext>
            </a:extLst>
          </p:cNvPr>
          <p:cNvSpPr txBox="1"/>
          <p:nvPr/>
        </p:nvSpPr>
        <p:spPr>
          <a:xfrm>
            <a:off x="2907586" y="1938042"/>
            <a:ext cx="79830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               </a:t>
            </a:r>
            <a:r>
              <a:rPr lang="es-ES" sz="2000" b="1" dirty="0" err="1">
                <a:solidFill>
                  <a:srgbClr val="C00000"/>
                </a:solidFill>
              </a:rPr>
              <a:t>Usually</a:t>
            </a:r>
            <a:r>
              <a:rPr lang="es-ES" sz="20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>
                <a:solidFill>
                  <a:srgbClr val="C00000"/>
                </a:solidFill>
              </a:rPr>
              <a:t>the</a:t>
            </a:r>
            <a:r>
              <a:rPr lang="es-ES" sz="20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>
                <a:solidFill>
                  <a:srgbClr val="C00000"/>
                </a:solidFill>
              </a:rPr>
              <a:t>signs</a:t>
            </a:r>
            <a:r>
              <a:rPr lang="es-ES" sz="2000" b="1" dirty="0">
                <a:solidFill>
                  <a:srgbClr val="C00000"/>
                </a:solidFill>
              </a:rPr>
              <a:t> and </a:t>
            </a:r>
            <a:r>
              <a:rPr lang="es-ES" sz="2000" b="1" dirty="0" err="1">
                <a:solidFill>
                  <a:srgbClr val="C00000"/>
                </a:solidFill>
              </a:rPr>
              <a:t>symptoms</a:t>
            </a:r>
            <a:r>
              <a:rPr lang="es-ES" sz="2000" b="1" dirty="0">
                <a:solidFill>
                  <a:srgbClr val="C00000"/>
                </a:solidFill>
              </a:rPr>
              <a:t> are </a:t>
            </a:r>
            <a:r>
              <a:rPr lang="es-ES" sz="2000" b="1" dirty="0" err="1">
                <a:solidFill>
                  <a:srgbClr val="C00000"/>
                </a:solidFill>
              </a:rPr>
              <a:t>not</a:t>
            </a:r>
            <a:r>
              <a:rPr lang="es-ES" sz="20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>
                <a:solidFill>
                  <a:srgbClr val="C00000"/>
                </a:solidFill>
              </a:rPr>
              <a:t>very</a:t>
            </a:r>
            <a:r>
              <a:rPr lang="es-ES" sz="20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>
                <a:solidFill>
                  <a:srgbClr val="C00000"/>
                </a:solidFill>
              </a:rPr>
              <a:t>expressive</a:t>
            </a:r>
            <a:r>
              <a:rPr lang="es-ES" sz="2000" b="1" dirty="0">
                <a:solidFill>
                  <a:srgbClr val="C00000"/>
                </a:solidFill>
              </a:rPr>
              <a:t>.</a:t>
            </a:r>
          </a:p>
          <a:p>
            <a:r>
              <a:rPr lang="es-ES" sz="2000" dirty="0"/>
              <a:t>	</a:t>
            </a:r>
          </a:p>
          <a:p>
            <a:pPr lvl="0"/>
            <a:r>
              <a:rPr lang="es-ES" sz="2000" dirty="0" err="1"/>
              <a:t>Chronic</a:t>
            </a:r>
            <a:r>
              <a:rPr lang="es-ES" sz="2000" dirty="0"/>
              <a:t> </a:t>
            </a:r>
            <a:r>
              <a:rPr lang="es-ES" sz="2000" dirty="0" err="1"/>
              <a:t>tireness</a:t>
            </a:r>
            <a:r>
              <a:rPr lang="es-ES" sz="2000" dirty="0"/>
              <a:t> 				</a:t>
            </a:r>
            <a:r>
              <a:rPr lang="es-ES" sz="2000" dirty="0" err="1"/>
              <a:t>Headaches</a:t>
            </a:r>
            <a:r>
              <a:rPr lang="es-ES" sz="2000" dirty="0"/>
              <a:t> and </a:t>
            </a:r>
            <a:r>
              <a:rPr lang="es-ES" sz="2000" dirty="0" err="1"/>
              <a:t>migraines</a:t>
            </a:r>
            <a:endParaRPr lang="es-ES" sz="2000" dirty="0"/>
          </a:p>
          <a:p>
            <a:pPr lvl="0"/>
            <a:r>
              <a:rPr lang="es-ES" sz="2000" dirty="0" err="1"/>
              <a:t>Loss</a:t>
            </a:r>
            <a:r>
              <a:rPr lang="es-ES" sz="2000" dirty="0"/>
              <a:t> of </a:t>
            </a:r>
            <a:r>
              <a:rPr lang="es-ES" sz="2000" dirty="0" err="1"/>
              <a:t>memory</a:t>
            </a:r>
            <a:r>
              <a:rPr lang="es-ES" sz="2000" dirty="0"/>
              <a:t>				</a:t>
            </a:r>
            <a:r>
              <a:rPr lang="es-ES" sz="2000" dirty="0" err="1"/>
              <a:t>Inability</a:t>
            </a:r>
            <a:r>
              <a:rPr lang="es-ES" sz="2000" dirty="0"/>
              <a:t> </a:t>
            </a:r>
            <a:r>
              <a:rPr lang="es-ES" sz="2000" dirty="0" err="1"/>
              <a:t>to</a:t>
            </a:r>
            <a:r>
              <a:rPr lang="es-ES" sz="2000" dirty="0"/>
              <a:t> </a:t>
            </a:r>
            <a:r>
              <a:rPr lang="es-ES" sz="2000" dirty="0" err="1"/>
              <a:t>get</a:t>
            </a:r>
            <a:r>
              <a:rPr lang="es-ES" sz="2000" dirty="0"/>
              <a:t> </a:t>
            </a:r>
            <a:r>
              <a:rPr lang="es-ES" sz="2000" dirty="0" err="1"/>
              <a:t>relaxed</a:t>
            </a:r>
            <a:endParaRPr lang="es-ES" sz="2000" dirty="0"/>
          </a:p>
          <a:p>
            <a:pPr lvl="0"/>
            <a:r>
              <a:rPr lang="es-ES" sz="2000" dirty="0"/>
              <a:t>BP </a:t>
            </a:r>
            <a:r>
              <a:rPr lang="es-ES" sz="2000" dirty="0" err="1"/>
              <a:t>increase</a:t>
            </a:r>
            <a:r>
              <a:rPr lang="es-ES" sz="2000" dirty="0"/>
              <a:t>				</a:t>
            </a:r>
            <a:r>
              <a:rPr lang="es-ES" sz="2000" dirty="0" err="1"/>
              <a:t>Chronic</a:t>
            </a:r>
            <a:r>
              <a:rPr lang="es-ES" sz="2000" dirty="0"/>
              <a:t> </a:t>
            </a:r>
            <a:r>
              <a:rPr lang="es-ES" sz="2000" dirty="0" err="1"/>
              <a:t>constipation</a:t>
            </a:r>
            <a:endParaRPr lang="es-ES" sz="2000" dirty="0"/>
          </a:p>
          <a:p>
            <a:pPr lvl="0"/>
            <a:r>
              <a:rPr lang="es-ES" sz="2000" dirty="0" err="1"/>
              <a:t>Lack</a:t>
            </a:r>
            <a:r>
              <a:rPr lang="es-ES" sz="2000" dirty="0"/>
              <a:t> of </a:t>
            </a:r>
            <a:r>
              <a:rPr lang="es-ES" sz="2000" dirty="0" err="1"/>
              <a:t>concentration</a:t>
            </a:r>
            <a:r>
              <a:rPr lang="es-ES" sz="2000" dirty="0"/>
              <a:t>			</a:t>
            </a:r>
            <a:r>
              <a:rPr lang="es-ES" sz="2000" dirty="0" err="1"/>
              <a:t>Emotional</a:t>
            </a:r>
            <a:r>
              <a:rPr lang="es-ES" sz="2000" dirty="0"/>
              <a:t> </a:t>
            </a:r>
            <a:r>
              <a:rPr lang="es-ES" sz="2000" dirty="0" err="1"/>
              <a:t>stres</a:t>
            </a:r>
            <a:endParaRPr lang="es-ES" sz="2000" dirty="0"/>
          </a:p>
          <a:p>
            <a:pPr lvl="0"/>
            <a:r>
              <a:rPr lang="es-ES" sz="2000" dirty="0" err="1"/>
              <a:t>Insomnia</a:t>
            </a:r>
            <a:r>
              <a:rPr lang="es-ES" sz="2000" dirty="0"/>
              <a:t>				GI </a:t>
            </a:r>
            <a:r>
              <a:rPr lang="es-ES" sz="2000" dirty="0" err="1"/>
              <a:t>inflammation</a:t>
            </a:r>
            <a:r>
              <a:rPr lang="es-ES" sz="2000" dirty="0"/>
              <a:t> </a:t>
            </a:r>
          </a:p>
          <a:p>
            <a:pPr lvl="0"/>
            <a:r>
              <a:rPr lang="es-ES" sz="2000" dirty="0" err="1"/>
              <a:t>Compulsive</a:t>
            </a:r>
            <a:r>
              <a:rPr lang="es-ES" sz="2000" dirty="0"/>
              <a:t> </a:t>
            </a:r>
            <a:r>
              <a:rPr lang="es-ES" sz="2000" dirty="0" err="1"/>
              <a:t>obsessions</a:t>
            </a:r>
            <a:r>
              <a:rPr lang="es-ES" sz="2000" dirty="0"/>
              <a:t> </a:t>
            </a:r>
          </a:p>
          <a:p>
            <a:pPr lvl="0"/>
            <a:r>
              <a:rPr lang="es-ES" dirty="0"/>
              <a:t>		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				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875A5D1-36D7-0244-BE0B-50E80C682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92" y="247140"/>
            <a:ext cx="3141407" cy="10777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364A3D4-7C8E-8044-9C67-B8C2E3364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562" y="4289177"/>
            <a:ext cx="2068814" cy="2068814"/>
          </a:xfrm>
          <a:prstGeom prst="rect">
            <a:avLst/>
          </a:prstGeom>
        </p:spPr>
      </p:pic>
      <p:sp>
        <p:nvSpPr>
          <p:cNvPr id="5" name="Redondear rectángulo de esquina diagonal 4">
            <a:extLst>
              <a:ext uri="{FF2B5EF4-FFF2-40B4-BE49-F238E27FC236}">
                <a16:creationId xmlns:a16="http://schemas.microsoft.com/office/drawing/2014/main" id="{CD7FB778-23E5-794D-BA7C-1857C18C4D50}"/>
              </a:ext>
            </a:extLst>
          </p:cNvPr>
          <p:cNvSpPr/>
          <p:nvPr/>
        </p:nvSpPr>
        <p:spPr>
          <a:xfrm>
            <a:off x="6390527" y="2681555"/>
            <a:ext cx="113016" cy="16952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BEB42C-BE6E-E440-A832-8A8758A3A61D}"/>
              </a:ext>
            </a:extLst>
          </p:cNvPr>
          <p:cNvSpPr txBox="1"/>
          <p:nvPr/>
        </p:nvSpPr>
        <p:spPr>
          <a:xfrm>
            <a:off x="4747005" y="6092723"/>
            <a:ext cx="3562621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Ulcerative colitis  /    Crohn </a:t>
            </a:r>
            <a:r>
              <a:rPr lang="es-ES" dirty="0" err="1">
                <a:solidFill>
                  <a:schemeClr val="bg1"/>
                </a:solidFill>
              </a:rPr>
              <a:t>Diease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912E9B4-EC35-094F-A722-667BBB14423B}"/>
              </a:ext>
            </a:extLst>
          </p:cNvPr>
          <p:cNvSpPr txBox="1"/>
          <p:nvPr/>
        </p:nvSpPr>
        <p:spPr>
          <a:xfrm>
            <a:off x="5558319" y="4376791"/>
            <a:ext cx="1777429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chemeClr val="bg1">
                    <a:lumMod val="95000"/>
                  </a:schemeClr>
                </a:solidFill>
              </a:rPr>
              <a:t>Bowel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</a:rPr>
              <a:t>syndrome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63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Microsoft Office PowerPoint</Application>
  <PresentationFormat>Szélesvásznú</PresentationFormat>
  <Paragraphs>215</Paragraphs>
  <Slides>16</Slides>
  <Notes>5</Notes>
  <HiddenSlides>4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5" baseType="lpstr">
      <vt:lpstr>Amasis MT Pro Black</vt:lpstr>
      <vt:lpstr>Angsana New</vt:lpstr>
      <vt:lpstr>Arial</vt:lpstr>
      <vt:lpstr>Arial Rounded MT Bold</vt:lpstr>
      <vt:lpstr>Bahnschrift</vt:lpstr>
      <vt:lpstr>Calibri</vt:lpstr>
      <vt:lpstr>Calibri Light</vt:lpstr>
      <vt:lpstr>Copperplate Gothic Bold</vt:lpstr>
      <vt:lpstr>Tema de Office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Diszterem</cp:lastModifiedBy>
  <cp:revision>70</cp:revision>
  <dcterms:created xsi:type="dcterms:W3CDTF">2023-02-22T09:02:54Z</dcterms:created>
  <dcterms:modified xsi:type="dcterms:W3CDTF">2023-11-10T14:35:10Z</dcterms:modified>
</cp:coreProperties>
</file>