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6" r:id="rId2"/>
    <p:sldId id="1266" r:id="rId3"/>
    <p:sldId id="1267" r:id="rId4"/>
    <p:sldId id="1273" r:id="rId5"/>
    <p:sldId id="259" r:id="rId6"/>
    <p:sldId id="263" r:id="rId7"/>
    <p:sldId id="2646" r:id="rId8"/>
    <p:sldId id="2613" r:id="rId9"/>
    <p:sldId id="2624" r:id="rId10"/>
    <p:sldId id="2625" r:id="rId11"/>
    <p:sldId id="2626" r:id="rId12"/>
    <p:sldId id="2627" r:id="rId13"/>
    <p:sldId id="2631" r:id="rId14"/>
    <p:sldId id="2603" r:id="rId15"/>
    <p:sldId id="2604" r:id="rId16"/>
    <p:sldId id="2605" r:id="rId17"/>
    <p:sldId id="2606" r:id="rId18"/>
    <p:sldId id="2630" r:id="rId19"/>
    <p:sldId id="2607" r:id="rId20"/>
    <p:sldId id="2615" r:id="rId21"/>
    <p:sldId id="2609" r:id="rId22"/>
    <p:sldId id="2610" r:id="rId23"/>
    <p:sldId id="2611" r:id="rId24"/>
    <p:sldId id="2632" r:id="rId25"/>
    <p:sldId id="260" r:id="rId26"/>
    <p:sldId id="264" r:id="rId27"/>
    <p:sldId id="2633" r:id="rId28"/>
    <p:sldId id="2619" r:id="rId29"/>
    <p:sldId id="2634" r:id="rId30"/>
    <p:sldId id="2579" r:id="rId31"/>
    <p:sldId id="2580" r:id="rId32"/>
    <p:sldId id="2592" r:id="rId33"/>
    <p:sldId id="2587" r:id="rId34"/>
    <p:sldId id="2629" r:id="rId35"/>
    <p:sldId id="2594" r:id="rId36"/>
    <p:sldId id="2595" r:id="rId37"/>
    <p:sldId id="2598" r:id="rId38"/>
    <p:sldId id="2639" r:id="rId39"/>
    <p:sldId id="2640" r:id="rId40"/>
    <p:sldId id="2641" r:id="rId41"/>
    <p:sldId id="2642" r:id="rId42"/>
    <p:sldId id="2643" r:id="rId43"/>
    <p:sldId id="2644" r:id="rId44"/>
    <p:sldId id="2645" r:id="rId45"/>
    <p:sldId id="2635" r:id="rId46"/>
    <p:sldId id="261" r:id="rId47"/>
    <p:sldId id="262" r:id="rId48"/>
    <p:sldId id="2573" r:id="rId49"/>
    <p:sldId id="2637" r:id="rId50"/>
    <p:sldId id="2572" r:id="rId51"/>
    <p:sldId id="256" r:id="rId52"/>
    <p:sldId id="263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ECD"/>
    <a:srgbClr val="FF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6" d="100"/>
          <a:sy n="156" d="100"/>
        </p:scale>
        <p:origin x="468" y="186"/>
      </p:cViewPr>
      <p:guideLst/>
    </p:cSldViewPr>
  </p:slideViewPr>
  <p:notesTextViewPr>
    <p:cViewPr>
      <p:scale>
        <a:sx n="1" d="1"/>
        <a:sy n="1" d="1"/>
      </p:scale>
      <p:origin x="0" y="0"/>
    </p:cViewPr>
  </p:notesTextViewPr>
  <p:sorterViewPr>
    <p:cViewPr>
      <p:scale>
        <a:sx n="100" d="100"/>
        <a:sy n="100" d="100"/>
      </p:scale>
      <p:origin x="0" y="-3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3185-7783-47A0-B1A8-4B57693C3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E43947-F014-4BAE-B8DF-C4016CAC2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3E72D-4647-4BDC-8041-1DD17CA4E6F5}"/>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8D713174-947A-4CD4-923A-F4F915A35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49D9D-1EAF-4DA6-B413-2DCED6B7562F}"/>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109964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2A59-815C-4FC5-B6EB-F0B91B5444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AF2637-6050-404A-93E7-12FFFA1B7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05EDC-AF95-4B69-A5A6-7E5368D80415}"/>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07DCE387-99EC-4F65-AC2A-FBF1F433D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E3523-7605-4041-89F5-ECBC0301D046}"/>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67466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DF4F7-1868-4124-A798-32FAAA114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30972-EA1C-46C7-95EB-0D1E28048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C90-86B7-487A-83AA-B2798F270694}"/>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0A07F69A-1C43-44B1-8681-D7D639F61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A7A61-6D40-475C-ACA9-0482545D83F2}"/>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366051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18510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E2F6-BEC7-41EC-A1B6-E5428603D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F96A7-7A60-4F12-82E1-2765525CE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FCD10-9BC2-4728-B946-FC1B2B5FBDF0}"/>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0A584870-F3E0-4585-9908-ED3EF7643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B4ADF-22DD-4A61-B0D9-9C03234077AF}"/>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16169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F6E3-B587-4296-BB10-DD8CBCBFD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A9A0C-DFD9-4CDC-9327-4B7698AAE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52A119-DF6D-48B2-92DC-20B32D1C10CD}"/>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4690EA94-74AB-4C3F-85C9-E7BAF6E62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12795-2394-4D62-AAF5-D3DC7395EBBB}"/>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357244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AAAF-2F7B-4550-A37A-BD733D5C1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DF9C6-4BC1-48F4-8A3A-208399DB2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A91364-8F3B-4C6C-9090-7154BA353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559C4-7C30-4602-8F2C-1F60A0290D6E}"/>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6" name="Footer Placeholder 5">
            <a:extLst>
              <a:ext uri="{FF2B5EF4-FFF2-40B4-BE49-F238E27FC236}">
                <a16:creationId xmlns:a16="http://schemas.microsoft.com/office/drawing/2014/main" id="{789DB651-A332-4BBB-AF08-E931AB6A9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DACB8-B889-4246-8C0A-84DADFD6BB08}"/>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122778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7DBE-E518-42EC-972D-C98846854E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D7DAE-8046-49E4-82C1-26C31C60D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6960FB-7131-4231-A32E-9260970BB3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8AA11-64EB-48B7-91C4-B9D627E1B7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A0EFA-AFD5-471F-A780-9CCBF698A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85EAB-2103-4C25-982E-726BD61069AC}"/>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8" name="Footer Placeholder 7">
            <a:extLst>
              <a:ext uri="{FF2B5EF4-FFF2-40B4-BE49-F238E27FC236}">
                <a16:creationId xmlns:a16="http://schemas.microsoft.com/office/drawing/2014/main" id="{E56C631A-78C2-4CFB-8E27-0B738EC6F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A7E651-88E3-4C78-9D9D-C13CEBD1B3C1}"/>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196378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7A8D-C189-40BC-8ED0-C395CBA0B2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5940D-2E28-45D6-B41E-8FA390C66285}"/>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4" name="Footer Placeholder 3">
            <a:extLst>
              <a:ext uri="{FF2B5EF4-FFF2-40B4-BE49-F238E27FC236}">
                <a16:creationId xmlns:a16="http://schemas.microsoft.com/office/drawing/2014/main" id="{0D5935C1-BA55-40DD-80EE-DDE9D60A3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7F0A9A-E3D1-4F7B-8BF4-42E97BD852F9}"/>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267587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557AB-6DC8-4E8C-967B-5E67909B9C3C}"/>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3" name="Footer Placeholder 2">
            <a:extLst>
              <a:ext uri="{FF2B5EF4-FFF2-40B4-BE49-F238E27FC236}">
                <a16:creationId xmlns:a16="http://schemas.microsoft.com/office/drawing/2014/main" id="{3734C28C-4B58-48CB-B4F9-B017D2511E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2D0BB0-E736-4D22-BCF2-E72F563F745E}"/>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289869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C74C-0A8A-40F6-99DD-FEFFB8344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DD21E7-5221-4D4E-8E10-7E8194736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917D8-7118-4DC6-8939-731C33A0E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CE8CA-8F3F-4393-BE60-B0FC94885681}"/>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6" name="Footer Placeholder 5">
            <a:extLst>
              <a:ext uri="{FF2B5EF4-FFF2-40B4-BE49-F238E27FC236}">
                <a16:creationId xmlns:a16="http://schemas.microsoft.com/office/drawing/2014/main" id="{8D4EDE91-18AB-443D-B37C-8933D1274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46208-0406-4731-B498-1FCC3EB49EEC}"/>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29890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E2E3-D297-4F56-9270-E42DB247F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BC3A3D-A18D-4991-9B80-846241C46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2D2456-2493-4129-86EB-BCECAEF92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2E20-0BBE-4A1F-BF96-828A967FE203}"/>
              </a:ext>
            </a:extLst>
          </p:cNvPr>
          <p:cNvSpPr>
            <a:spLocks noGrp="1"/>
          </p:cNvSpPr>
          <p:nvPr>
            <p:ph type="dt" sz="half" idx="10"/>
          </p:nvPr>
        </p:nvSpPr>
        <p:spPr/>
        <p:txBody>
          <a:bodyPr/>
          <a:lstStyle/>
          <a:p>
            <a:fld id="{AEE9D91A-2EBB-4425-8F3E-E4D7DAEA66DC}" type="datetimeFigureOut">
              <a:rPr lang="en-US" smtClean="0"/>
              <a:t>1/5/2024</a:t>
            </a:fld>
            <a:endParaRPr lang="en-US"/>
          </a:p>
        </p:txBody>
      </p:sp>
      <p:sp>
        <p:nvSpPr>
          <p:cNvPr id="6" name="Footer Placeholder 5">
            <a:extLst>
              <a:ext uri="{FF2B5EF4-FFF2-40B4-BE49-F238E27FC236}">
                <a16:creationId xmlns:a16="http://schemas.microsoft.com/office/drawing/2014/main" id="{96CCEDDA-AA8F-4113-87B2-0EC29EB6A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51AF2-B5FB-4E92-9879-173B5D6CB18A}"/>
              </a:ext>
            </a:extLst>
          </p:cNvPr>
          <p:cNvSpPr>
            <a:spLocks noGrp="1"/>
          </p:cNvSpPr>
          <p:nvPr>
            <p:ph type="sldNum" sz="quarter" idx="12"/>
          </p:nvPr>
        </p:nvSpPr>
        <p:spPr/>
        <p:txBody>
          <a:bodyPr/>
          <a:lstStyle/>
          <a:p>
            <a:fld id="{48CDDF3B-CC0B-49B4-84DD-21152B3000FF}" type="slidenum">
              <a:rPr lang="en-US" smtClean="0"/>
              <a:t>‹#›</a:t>
            </a:fld>
            <a:endParaRPr lang="en-US"/>
          </a:p>
        </p:txBody>
      </p:sp>
    </p:spTree>
    <p:extLst>
      <p:ext uri="{BB962C8B-B14F-4D97-AF65-F5344CB8AC3E}">
        <p14:creationId xmlns:p14="http://schemas.microsoft.com/office/powerpoint/2010/main" val="28644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2C5B1-509C-4C76-A1A9-2AE584518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AA7D5E-3454-4F7E-A0A8-B2A5D3DD7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84381-EE09-4D31-A507-165C6BC77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9D91A-2EBB-4425-8F3E-E4D7DAEA66DC}" type="datetimeFigureOut">
              <a:rPr lang="en-US" smtClean="0"/>
              <a:t>1/5/2024</a:t>
            </a:fld>
            <a:endParaRPr lang="en-US"/>
          </a:p>
        </p:txBody>
      </p:sp>
      <p:sp>
        <p:nvSpPr>
          <p:cNvPr id="5" name="Footer Placeholder 4">
            <a:extLst>
              <a:ext uri="{FF2B5EF4-FFF2-40B4-BE49-F238E27FC236}">
                <a16:creationId xmlns:a16="http://schemas.microsoft.com/office/drawing/2014/main" id="{E93D4423-DDD4-4720-A9E1-7B41537D3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3241E2-CBAB-443F-8A17-2C65B1EE5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DDF3B-CC0B-49B4-84DD-21152B3000FF}" type="slidenum">
              <a:rPr lang="en-US" smtClean="0"/>
              <a:t>‹#›</a:t>
            </a:fld>
            <a:endParaRPr lang="en-US"/>
          </a:p>
        </p:txBody>
      </p:sp>
    </p:spTree>
    <p:extLst>
      <p:ext uri="{BB962C8B-B14F-4D97-AF65-F5344CB8AC3E}">
        <p14:creationId xmlns:p14="http://schemas.microsoft.com/office/powerpoint/2010/main" val="338056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 TargetMode="Externa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thelancet.com/journals/landia/issue/vol8no6/PIIS2213-8587(20)X0006-4" TargetMode="External"/><Relationship Id="rId2" Type="http://schemas.openxmlformats.org/officeDocument/2006/relationships/hyperlink" Target="https://www.thelancet.com/journals/landia/article/PIIS2213-8587(20)30117-0/fulltext" TargetMode="External"/><Relationship Id="rId1" Type="http://schemas.openxmlformats.org/officeDocument/2006/relationships/slideLayout" Target="../slideLayouts/slideLayout7.xml"/><Relationship Id="rId4" Type="http://schemas.openxmlformats.org/officeDocument/2006/relationships/hyperlink" Target="https://doi.org/10.1016/S2213-8587(20)30117-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thelancet.com/journals/landia/issue/vol8no6/PIIS2213-8587(20)X0006-4" TargetMode="External"/><Relationship Id="rId2" Type="http://schemas.openxmlformats.org/officeDocument/2006/relationships/hyperlink" Target="https://www.thelancet.com/journals/landia/article/PIIS2213-8587(20)30117-0/fulltext" TargetMode="External"/><Relationship Id="rId1" Type="http://schemas.openxmlformats.org/officeDocument/2006/relationships/slideLayout" Target="../slideLayouts/slideLayout7.xml"/><Relationship Id="rId4" Type="http://schemas.openxmlformats.org/officeDocument/2006/relationships/hyperlink" Target="https://doi.org/10.1016/S2213-8587(20)30117-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heconversation.com/how-do-libraries-get-away-with-banning-books-48418"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6671-D3D3-4A14-BB86-912A2A994362}"/>
              </a:ext>
            </a:extLst>
          </p:cNvPr>
          <p:cNvSpPr>
            <a:spLocks noGrp="1"/>
          </p:cNvSpPr>
          <p:nvPr>
            <p:ph type="ctrTitle"/>
          </p:nvPr>
        </p:nvSpPr>
        <p:spPr>
          <a:xfrm>
            <a:off x="1524000" y="1593705"/>
            <a:ext cx="9144000" cy="2387600"/>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dirty="0">
                <a:solidFill>
                  <a:srgbClr val="002060"/>
                </a:solidFill>
                <a:latin typeface="Arial" panose="020B0604020202020204" pitchFamily="34" charset="0"/>
                <a:cs typeface="Arial" panose="020B0604020202020204" pitchFamily="34" charset="0"/>
              </a:rPr>
              <a:t> DIABETES REMISSION MYTH or REALITY?</a:t>
            </a:r>
          </a:p>
        </p:txBody>
      </p:sp>
      <p:sp>
        <p:nvSpPr>
          <p:cNvPr id="3" name="Subtitle 2">
            <a:extLst>
              <a:ext uri="{FF2B5EF4-FFF2-40B4-BE49-F238E27FC236}">
                <a16:creationId xmlns:a16="http://schemas.microsoft.com/office/drawing/2014/main" id="{6407D0D6-7742-4E0B-B6AA-7909DB7BAA66}"/>
              </a:ext>
            </a:extLst>
          </p:cNvPr>
          <p:cNvSpPr>
            <a:spLocks noGrp="1"/>
          </p:cNvSpPr>
          <p:nvPr>
            <p:ph type="subTitle" idx="1"/>
          </p:nvPr>
        </p:nvSpPr>
        <p:spPr>
          <a:xfrm>
            <a:off x="1537855" y="4516438"/>
            <a:ext cx="9144000" cy="1655762"/>
          </a:xfrm>
        </p:spPr>
        <p:txBody>
          <a:bodyPr>
            <a:normAutofit fontScale="70000" lnSpcReduction="20000"/>
          </a:bodyPr>
          <a:lstStyle/>
          <a:p>
            <a:r>
              <a:rPr lang="en-US" sz="3100" b="1" dirty="0">
                <a:solidFill>
                  <a:srgbClr val="002060"/>
                </a:solidFill>
                <a:latin typeface="Arial" panose="020B0604020202020204" pitchFamily="34" charset="0"/>
                <a:cs typeface="Arial" panose="020B0604020202020204" pitchFamily="34" charset="0"/>
              </a:rPr>
              <a:t>Dr Anca H</a:t>
            </a:r>
            <a:r>
              <a:rPr lang="ro-RO" sz="3100" b="1" dirty="0">
                <a:solidFill>
                  <a:srgbClr val="002060"/>
                </a:solidFill>
                <a:latin typeface="Arial" panose="020B0604020202020204" pitchFamily="34" charset="0"/>
                <a:cs typeface="Arial" panose="020B0604020202020204" pitchFamily="34" charset="0"/>
              </a:rPr>
              <a:t>â</a:t>
            </a:r>
            <a:r>
              <a:rPr lang="en-US" sz="3100" b="1" dirty="0" err="1">
                <a:solidFill>
                  <a:srgbClr val="002060"/>
                </a:solidFill>
                <a:latin typeface="Arial" panose="020B0604020202020204" pitchFamily="34" charset="0"/>
                <a:cs typeface="Arial" panose="020B0604020202020204" pitchFamily="34" charset="0"/>
              </a:rPr>
              <a:t>ncu</a:t>
            </a:r>
            <a:r>
              <a:rPr lang="en-US" sz="3100" b="1" dirty="0">
                <a:solidFill>
                  <a:srgbClr val="002060"/>
                </a:solidFill>
                <a:latin typeface="Arial" panose="020B0604020202020204" pitchFamily="34" charset="0"/>
                <a:cs typeface="Arial" panose="020B0604020202020204" pitchFamily="34" charset="0"/>
              </a:rPr>
              <a:t> </a:t>
            </a:r>
          </a:p>
          <a:p>
            <a:r>
              <a:rPr lang="en-US" sz="2600" dirty="0">
                <a:solidFill>
                  <a:srgbClr val="002060"/>
                </a:solidFill>
                <a:latin typeface="Arial" panose="020B0604020202020204" pitchFamily="34" charset="0"/>
                <a:cs typeface="Arial" panose="020B0604020202020204" pitchFamily="34" charset="0"/>
              </a:rPr>
              <a:t>Medical doctor, PhD nutrition</a:t>
            </a:r>
          </a:p>
          <a:p>
            <a:r>
              <a:rPr lang="en-US" sz="2600" dirty="0">
                <a:solidFill>
                  <a:srgbClr val="002060"/>
                </a:solidFill>
                <a:latin typeface="Arial" panose="020B0604020202020204" pitchFamily="34" charset="0"/>
                <a:cs typeface="Arial" panose="020B0604020202020204" pitchFamily="34" charset="0"/>
              </a:rPr>
              <a:t> “ Better Me “ by </a:t>
            </a:r>
            <a:r>
              <a:rPr lang="en-US" sz="2600" dirty="0" err="1">
                <a:solidFill>
                  <a:srgbClr val="002060"/>
                </a:solidFill>
                <a:latin typeface="Arial" panose="020B0604020202020204" pitchFamily="34" charset="0"/>
                <a:cs typeface="Arial" panose="020B0604020202020204" pitchFamily="34" charset="0"/>
              </a:rPr>
              <a:t>MedLife</a:t>
            </a:r>
            <a:r>
              <a:rPr lang="en-US" sz="2600" dirty="0">
                <a:solidFill>
                  <a:srgbClr val="002060"/>
                </a:solidFill>
                <a:latin typeface="Arial" panose="020B0604020202020204" pitchFamily="34" charset="0"/>
                <a:cs typeface="Arial" panose="020B0604020202020204" pitchFamily="34" charset="0"/>
              </a:rPr>
              <a:t>, lifestyle medicine network coordinator</a:t>
            </a:r>
          </a:p>
          <a:p>
            <a:r>
              <a:rPr lang="en-US" sz="2600" dirty="0">
                <a:solidFill>
                  <a:srgbClr val="002060"/>
                </a:solidFill>
                <a:latin typeface="Arial" panose="020B0604020202020204" pitchFamily="34" charset="0"/>
                <a:cs typeface="Arial" panose="020B0604020202020204" pitchFamily="34" charset="0"/>
              </a:rPr>
              <a:t>General secretary, Board, European Lifestyle Medicine </a:t>
            </a:r>
            <a:r>
              <a:rPr lang="en-US" sz="2600" dirty="0" err="1">
                <a:solidFill>
                  <a:srgbClr val="002060"/>
                </a:solidFill>
                <a:latin typeface="Arial" panose="020B0604020202020204" pitchFamily="34" charset="0"/>
                <a:cs typeface="Arial" panose="020B0604020202020204" pitchFamily="34" charset="0"/>
              </a:rPr>
              <a:t>Organisation</a:t>
            </a:r>
            <a:endParaRPr lang="en-US" sz="2600" dirty="0">
              <a:solidFill>
                <a:srgbClr val="002060"/>
              </a:solidFill>
              <a:latin typeface="Arial" panose="020B0604020202020204" pitchFamily="34" charset="0"/>
              <a:cs typeface="Arial" panose="020B0604020202020204" pitchFamily="34" charset="0"/>
            </a:endParaRPr>
          </a:p>
          <a:p>
            <a:r>
              <a:rPr lang="en-US" sz="2600" dirty="0">
                <a:solidFill>
                  <a:srgbClr val="002060"/>
                </a:solidFill>
                <a:latin typeface="Arial" panose="020B0604020202020204" pitchFamily="34" charset="0"/>
                <a:cs typeface="Arial" panose="020B0604020202020204" pitchFamily="34" charset="0"/>
              </a:rPr>
              <a:t>President, Medical Association for prevention through </a:t>
            </a:r>
            <a:r>
              <a:rPr lang="en-US" sz="2600" dirty="0" err="1">
                <a:solidFill>
                  <a:srgbClr val="002060"/>
                </a:solidFill>
                <a:latin typeface="Arial" panose="020B0604020202020204" pitchFamily="34" charset="0"/>
                <a:cs typeface="Arial" panose="020B0604020202020204" pitchFamily="34" charset="0"/>
              </a:rPr>
              <a:t>lifestylemedicine</a:t>
            </a:r>
            <a:endParaRPr lang="en-US" sz="2600" dirty="0">
              <a:solidFill>
                <a:srgbClr val="002060"/>
              </a:solidFill>
              <a:latin typeface="Arial" panose="020B0604020202020204" pitchFamily="34" charset="0"/>
              <a:cs typeface="Arial" panose="020B0604020202020204" pitchFamily="34" charset="0"/>
            </a:endParaRPr>
          </a:p>
        </p:txBody>
      </p:sp>
      <p:pic>
        <p:nvPicPr>
          <p:cNvPr id="8" name="Imagine 7" descr="O imagine care conține persoană, Chip de om, îmbrăcăminte, zâmbet&#10;&#10;Descriere generată automat">
            <a:extLst>
              <a:ext uri="{FF2B5EF4-FFF2-40B4-BE49-F238E27FC236}">
                <a16:creationId xmlns:a16="http://schemas.microsoft.com/office/drawing/2014/main" id="{2DD2B8FF-4617-3DD0-FC9C-67B9AAFDD5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278943" cy="22574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7516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D389995-18C7-448F-9D62-F3ADB9A588E7}"/>
              </a:ext>
            </a:extLst>
          </p:cNvPr>
          <p:cNvSpPr txBox="1"/>
          <p:nvPr/>
        </p:nvSpPr>
        <p:spPr>
          <a:xfrm>
            <a:off x="521280" y="818301"/>
            <a:ext cx="10515598" cy="4154361"/>
          </a:xfrm>
          <a:prstGeom prst="rect">
            <a:avLst/>
          </a:prstGeom>
          <a:scene3d>
            <a:camera prst="orthographicFront">
              <a:rot lat="0" lon="0" rev="0"/>
            </a:camera>
            <a:lightRig rig="contrasting" dir="t">
              <a:rot lat="0" lon="0" rev="1500000"/>
            </a:lightRig>
          </a:scene3d>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i="0" u="none" strike="noStrike" baseline="0" dirty="0">
                <a:solidFill>
                  <a:srgbClr val="FFFFFF"/>
                </a:solidFill>
              </a:rPr>
              <a:t>Is remission of diabetes durable?</a:t>
            </a:r>
          </a:p>
          <a:p>
            <a:pPr marL="285750" indent="-228600">
              <a:lnSpc>
                <a:spcPct val="90000"/>
              </a:lnSpc>
              <a:spcAft>
                <a:spcPts val="600"/>
              </a:spcAft>
              <a:buFont typeface="Arial" panose="020B0604020202020204" pitchFamily="34" charset="0"/>
              <a:buChar char="•"/>
            </a:pPr>
            <a:r>
              <a:rPr lang="en-US" sz="2000" b="0" i="0" u="none" strike="noStrike" baseline="0" dirty="0">
                <a:solidFill>
                  <a:srgbClr val="FFFFFF"/>
                </a:solidFill>
              </a:rPr>
              <a:t>It was clearly necessary to determine whether the reversal of underlying pathophysiology and resulting </a:t>
            </a:r>
            <a:r>
              <a:rPr lang="en-US" sz="2000" b="0" i="0" u="none" strike="noStrike" baseline="0" dirty="0" err="1">
                <a:solidFill>
                  <a:srgbClr val="FFFFFF"/>
                </a:solidFill>
              </a:rPr>
              <a:t>normoglycaemia</a:t>
            </a:r>
            <a:r>
              <a:rPr lang="en-US" sz="2000" b="0" i="0" u="none" strike="noStrike" baseline="0" dirty="0">
                <a:solidFill>
                  <a:srgbClr val="FFFFFF"/>
                </a:solidFill>
              </a:rPr>
              <a:t> would persist in the longer term. </a:t>
            </a:r>
          </a:p>
          <a:p>
            <a:pPr marL="285750" indent="-228600">
              <a:lnSpc>
                <a:spcPct val="90000"/>
              </a:lnSpc>
              <a:spcAft>
                <a:spcPts val="600"/>
              </a:spcAft>
              <a:buFont typeface="Arial" panose="020B0604020202020204" pitchFamily="34" charset="0"/>
              <a:buChar char="•"/>
            </a:pPr>
            <a:r>
              <a:rPr lang="en-US" sz="2000" b="1" i="0" u="none" strike="noStrike" baseline="0" dirty="0">
                <a:solidFill>
                  <a:srgbClr val="FFFFFF"/>
                </a:solidFill>
              </a:rPr>
              <a:t>The basic requirement to achieve nondiabetic glucose control was weight loss of 15 kg. </a:t>
            </a:r>
          </a:p>
          <a:p>
            <a:pPr indent="-228600">
              <a:lnSpc>
                <a:spcPct val="90000"/>
              </a:lnSpc>
              <a:spcAft>
                <a:spcPts val="600"/>
              </a:spcAft>
              <a:buFont typeface="Arial" panose="020B0604020202020204" pitchFamily="34" charset="0"/>
              <a:buChar char="•"/>
            </a:pPr>
            <a:r>
              <a:rPr lang="en-US" sz="2000" b="0" i="0" u="none" strike="noStrike" baseline="0" dirty="0">
                <a:solidFill>
                  <a:srgbClr val="FFFFFF"/>
                </a:solidFill>
              </a:rPr>
              <a:t>Although this may seem unattainable, a pragmatic approach to permit success</a:t>
            </a:r>
          </a:p>
          <a:p>
            <a:pPr indent="-228600">
              <a:lnSpc>
                <a:spcPct val="90000"/>
              </a:lnSpc>
              <a:spcAft>
                <a:spcPts val="600"/>
              </a:spcAft>
              <a:buFont typeface="Arial" panose="020B0604020202020204" pitchFamily="34" charset="0"/>
              <a:buChar char="•"/>
            </a:pPr>
            <a:r>
              <a:rPr lang="en-US" sz="2000" b="0" i="0" u="none" strike="noStrike" baseline="0" dirty="0">
                <a:solidFill>
                  <a:srgbClr val="FFFFFF"/>
                </a:solidFill>
              </a:rPr>
              <a:t>during everyday life had been developed in order to carry out the Counterpoint study.  </a:t>
            </a:r>
          </a:p>
        </p:txBody>
      </p:sp>
      <p:sp>
        <p:nvSpPr>
          <p:cNvPr id="5" name="TextBox 4">
            <a:extLst>
              <a:ext uri="{FF2B5EF4-FFF2-40B4-BE49-F238E27FC236}">
                <a16:creationId xmlns:a16="http://schemas.microsoft.com/office/drawing/2014/main" id="{6E3EA934-3481-40F2-B6E5-F685C0A89ADF}"/>
              </a:ext>
            </a:extLst>
          </p:cNvPr>
          <p:cNvSpPr txBox="1"/>
          <p:nvPr/>
        </p:nvSpPr>
        <p:spPr>
          <a:xfrm>
            <a:off x="2943225" y="2965609"/>
            <a:ext cx="8763000" cy="2908489"/>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spcAft>
                <a:spcPts val="600"/>
              </a:spcAft>
            </a:pPr>
            <a:r>
              <a:rPr lang="en-US" sz="2400" b="1" i="0" u="none" strike="noStrike" baseline="0" dirty="0">
                <a:solidFill>
                  <a:srgbClr val="88FF0F"/>
                </a:solidFill>
                <a:latin typeface="FSAlbert-Bold"/>
              </a:rPr>
              <a:t>The pathophysiological basis of diabetes reversal</a:t>
            </a:r>
            <a:endParaRPr lang="en-US" sz="2400" b="1" i="0" u="none" strike="noStrike" baseline="0">
              <a:solidFill>
                <a:srgbClr val="88FF0F"/>
              </a:solidFill>
              <a:latin typeface="FSAlbert-Bold"/>
            </a:endParaRPr>
          </a:p>
          <a:p>
            <a:pPr marL="285750" indent="-285750" algn="l">
              <a:spcAft>
                <a:spcPts val="600"/>
              </a:spcAft>
              <a:buFont typeface="Wingdings" panose="05000000000000000000" pitchFamily="2" charset="2"/>
              <a:buChar char="Ø"/>
            </a:pPr>
            <a:r>
              <a:rPr lang="en-US" sz="1800" b="0" i="0" u="none" strike="noStrike" baseline="0" dirty="0">
                <a:solidFill>
                  <a:srgbClr val="000000"/>
                </a:solidFill>
                <a:latin typeface="FSAlbert-Light"/>
              </a:rPr>
              <a:t>The hypothesis-driven design of the Counterpoint study revealed surprisingly </a:t>
            </a:r>
            <a:r>
              <a:rPr lang="en-US" sz="1800" b="1" i="0" u="none" strike="noStrike" baseline="0" dirty="0">
                <a:solidFill>
                  <a:srgbClr val="00B050"/>
                </a:solidFill>
                <a:latin typeface="FSAlbert-Light"/>
              </a:rPr>
              <a:t>high liver fat in people with type 2 diabetes and a dramatic fall to normal on weight loss</a:t>
            </a:r>
            <a:r>
              <a:rPr lang="en-US" sz="1800" b="0" i="0" u="none" strike="noStrike" baseline="0" dirty="0">
                <a:solidFill>
                  <a:srgbClr val="000000"/>
                </a:solidFill>
                <a:latin typeface="FSAlbert-Light"/>
              </a:rPr>
              <a:t>.</a:t>
            </a:r>
            <a:endParaRPr lang="en-US" sz="1800" b="0" i="0" u="none" strike="noStrike" baseline="0">
              <a:solidFill>
                <a:srgbClr val="000000"/>
              </a:solidFill>
              <a:latin typeface="FSAlbert-Light"/>
            </a:endParaRPr>
          </a:p>
          <a:p>
            <a:pPr marL="285750" indent="-285750" algn="l">
              <a:spcAft>
                <a:spcPts val="600"/>
              </a:spcAft>
              <a:buFont typeface="Wingdings" panose="05000000000000000000" pitchFamily="2" charset="2"/>
              <a:buChar char="Ø"/>
            </a:pPr>
            <a:r>
              <a:rPr lang="en-US" sz="1800" b="0" i="0" u="none" strike="noStrike" baseline="0" dirty="0">
                <a:solidFill>
                  <a:srgbClr val="000000"/>
                </a:solidFill>
                <a:latin typeface="FSAlbert-Light"/>
              </a:rPr>
              <a:t> This permitted a </a:t>
            </a:r>
            <a:r>
              <a:rPr lang="en-US" sz="1800" b="1" i="0" u="none" strike="noStrike" baseline="0" dirty="0">
                <a:solidFill>
                  <a:srgbClr val="EA1ECD"/>
                </a:solidFill>
                <a:latin typeface="FSAlbert-Light"/>
              </a:rPr>
              <a:t>decrease in intra-pancreatic fat because of decreased export of very low  density lipoprotein triglyceride from the liver and the return of normal first phase insulin response</a:t>
            </a:r>
            <a:r>
              <a:rPr lang="en-US" sz="1800" b="0" i="0" u="none" strike="noStrike" baseline="0" dirty="0">
                <a:solidFill>
                  <a:srgbClr val="000000"/>
                </a:solidFill>
                <a:latin typeface="FSAlbert-Light"/>
              </a:rPr>
              <a:t>.</a:t>
            </a:r>
            <a:endParaRPr lang="en-US" sz="1800" b="0" i="0" u="none" strike="noStrike" baseline="0">
              <a:solidFill>
                <a:srgbClr val="000000"/>
              </a:solidFill>
              <a:latin typeface="FSAlbert-Light"/>
            </a:endParaRPr>
          </a:p>
          <a:p>
            <a:pPr marL="285750" indent="-285750" algn="l">
              <a:spcAft>
                <a:spcPts val="600"/>
              </a:spcAft>
              <a:buFont typeface="Wingdings" panose="05000000000000000000" pitchFamily="2" charset="2"/>
              <a:buChar char="Ø"/>
            </a:pPr>
            <a:r>
              <a:rPr lang="en-US" sz="1800" b="0" i="0" u="none" strike="noStrike" baseline="0" dirty="0">
                <a:solidFill>
                  <a:srgbClr val="000000"/>
                </a:solidFill>
                <a:latin typeface="FSAlbert-Light"/>
              </a:rPr>
              <a:t> It was possible to describe the new understanding of the </a:t>
            </a:r>
            <a:r>
              <a:rPr lang="en-US" sz="1800" b="0" i="0" u="none" strike="noStrike" baseline="0" dirty="0" err="1">
                <a:solidFill>
                  <a:srgbClr val="000000"/>
                </a:solidFill>
                <a:latin typeface="FSAlbert-Light"/>
              </a:rPr>
              <a:t>aetiology</a:t>
            </a:r>
            <a:r>
              <a:rPr lang="en-US" sz="1800" b="0" i="0" u="none" strike="noStrike" baseline="0" dirty="0">
                <a:solidFill>
                  <a:srgbClr val="000000"/>
                </a:solidFill>
                <a:latin typeface="FSAlbert-Light"/>
              </a:rPr>
              <a:t> of type 2 diabetes on the basis of Counterpoint, and the response of people with diabetes simply provided with information on how to reverse their</a:t>
            </a:r>
            <a:r>
              <a:rPr lang="en-US" dirty="0">
                <a:solidFill>
                  <a:srgbClr val="000000"/>
                </a:solidFill>
                <a:latin typeface="FSAlbert-Light"/>
              </a:rPr>
              <a:t> </a:t>
            </a:r>
            <a:r>
              <a:rPr lang="en-US" sz="1800" b="0" i="0" u="none" strike="noStrike" baseline="0" dirty="0">
                <a:solidFill>
                  <a:srgbClr val="000000"/>
                </a:solidFill>
                <a:latin typeface="FSAlbert-Light"/>
              </a:rPr>
              <a:t>condition</a:t>
            </a:r>
            <a:endParaRPr lang="en-US"/>
          </a:p>
        </p:txBody>
      </p:sp>
      <p:sp>
        <p:nvSpPr>
          <p:cNvPr id="7" name="TextBox 6">
            <a:extLst>
              <a:ext uri="{FF2B5EF4-FFF2-40B4-BE49-F238E27FC236}">
                <a16:creationId xmlns:a16="http://schemas.microsoft.com/office/drawing/2014/main" id="{A0B4186B-BAE5-4F24-A223-71DE1D399FD0}"/>
              </a:ext>
            </a:extLst>
          </p:cNvPr>
          <p:cNvSpPr txBox="1"/>
          <p:nvPr/>
        </p:nvSpPr>
        <p:spPr>
          <a:xfrm>
            <a:off x="295273" y="6387763"/>
            <a:ext cx="11410952" cy="400110"/>
          </a:xfrm>
          <a:prstGeom prst="rect">
            <a:avLst/>
          </a:prstGeom>
          <a:noFill/>
        </p:spPr>
        <p:txBody>
          <a:bodyPr wrap="square">
            <a:spAutoFit/>
          </a:bodyPr>
          <a:lstStyle/>
          <a:p>
            <a:pPr algn="l">
              <a:spcAft>
                <a:spcPts val="600"/>
              </a:spcAft>
            </a:pPr>
            <a:r>
              <a:rPr lang="en-US" sz="1000" b="0" i="0" u="none" strike="noStrike" baseline="0" dirty="0">
                <a:latin typeface="FSAlbert-Light"/>
              </a:rPr>
              <a:t>Lim EL , Hollingsworth KG , Aribisala BS </a:t>
            </a:r>
            <a:r>
              <a:rPr lang="en-US" sz="1000" b="0" i="1" u="none" strike="noStrike" baseline="0" dirty="0">
                <a:latin typeface="FSAlbert-LightItalic"/>
              </a:rPr>
              <a:t>et al </a:t>
            </a:r>
            <a:r>
              <a:rPr lang="en-US" sz="1000" b="0" i="0" u="none" strike="noStrike" baseline="0" dirty="0">
                <a:latin typeface="FSAlbert-Light"/>
              </a:rPr>
              <a:t>. Reversal of type 2 diabetes: </a:t>
            </a:r>
            <a:r>
              <a:rPr lang="en-US" sz="1000" b="0" i="0" u="none" strike="noStrike" baseline="0" dirty="0" err="1">
                <a:latin typeface="FSAlbert-Light"/>
              </a:rPr>
              <a:t>normalisation</a:t>
            </a:r>
            <a:r>
              <a:rPr lang="en-US" sz="1000" b="0" i="0" u="none" strike="noStrike" baseline="0" dirty="0">
                <a:latin typeface="FSAlbert-Light"/>
              </a:rPr>
              <a:t> of beta cell function in association with decreased pancreas and liver triacylglycerol . </a:t>
            </a:r>
            <a:r>
              <a:rPr lang="en-US" sz="1000" b="0" i="1" u="none" strike="noStrike" baseline="0" dirty="0" err="1">
                <a:latin typeface="FSAlbert-LightItalic"/>
              </a:rPr>
              <a:t>Diabetologia</a:t>
            </a:r>
            <a:r>
              <a:rPr lang="en-US" sz="1000" i="1" dirty="0">
                <a:latin typeface="FSAlbert-LightItalic"/>
              </a:rPr>
              <a:t> </a:t>
            </a:r>
            <a:r>
              <a:rPr lang="en-US" sz="1000" b="0" i="0" u="none" strike="noStrike" baseline="0" dirty="0">
                <a:latin typeface="FSAlbert-Light"/>
              </a:rPr>
              <a:t>2011 ; 54 : 2506 – 14 . Steven S  Hollingsworth KG , Al-</a:t>
            </a:r>
            <a:r>
              <a:rPr lang="en-US" sz="1000" b="0" i="0" u="none" strike="noStrike" baseline="0" dirty="0" err="1">
                <a:latin typeface="FSAlbert-Light"/>
              </a:rPr>
              <a:t>Mrabeh</a:t>
            </a:r>
            <a:r>
              <a:rPr lang="en-US" sz="1000" b="0" i="0" u="none" strike="noStrike" baseline="0" dirty="0">
                <a:latin typeface="FSAlbert-Light"/>
              </a:rPr>
              <a:t> A </a:t>
            </a:r>
            <a:r>
              <a:rPr lang="en-US" sz="1000" b="0" i="1" u="none" strike="noStrike" baseline="0" dirty="0">
                <a:latin typeface="FSAlbert-LightItalic"/>
              </a:rPr>
              <a:t>et al </a:t>
            </a:r>
            <a:r>
              <a:rPr lang="en-US" sz="1000" b="0" i="0" u="none" strike="noStrike" baseline="0" dirty="0">
                <a:latin typeface="FSAlbert-Light"/>
              </a:rPr>
              <a:t>. Very low calorie diet and 6 months of weight stability in type 2 diabetes: Pathophysiological changes in responders and </a:t>
            </a:r>
            <a:r>
              <a:rPr lang="en-US" sz="1000" b="0" i="0" u="none" strike="noStrike" baseline="0" dirty="0" err="1">
                <a:latin typeface="FSAlbert-Light"/>
              </a:rPr>
              <a:t>nonresponders</a:t>
            </a:r>
            <a:r>
              <a:rPr lang="en-US" sz="1000" b="0" i="0" u="none" strike="noStrike" baseline="0" dirty="0">
                <a:latin typeface="FSAlbert-Light"/>
              </a:rPr>
              <a:t> . </a:t>
            </a:r>
            <a:r>
              <a:rPr lang="pt-BR" sz="1000" b="0" i="1" u="none" strike="noStrike" baseline="0" dirty="0">
                <a:latin typeface="FSAlbert-LightItalic"/>
              </a:rPr>
              <a:t>Diabetes Care </a:t>
            </a:r>
            <a:r>
              <a:rPr lang="pt-BR" sz="1000" b="0" i="0" u="none" strike="noStrike" baseline="0" dirty="0">
                <a:latin typeface="FSAlbert-Light"/>
              </a:rPr>
              <a:t>2016 ; 39 : 158 – 65 .</a:t>
            </a:r>
            <a:endParaRPr lang="en-US" sz="1000"/>
          </a:p>
        </p:txBody>
      </p:sp>
    </p:spTree>
    <p:extLst>
      <p:ext uri="{BB962C8B-B14F-4D97-AF65-F5344CB8AC3E}">
        <p14:creationId xmlns:p14="http://schemas.microsoft.com/office/powerpoint/2010/main" val="2768002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504841-F36C-414A-A1B7-98C163AAF1D0}"/>
              </a:ext>
            </a:extLst>
          </p:cNvPr>
          <p:cNvSpPr txBox="1"/>
          <p:nvPr/>
        </p:nvSpPr>
        <p:spPr>
          <a:xfrm>
            <a:off x="1543050" y="1671668"/>
            <a:ext cx="8610600" cy="3447098"/>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l">
              <a:buFont typeface="Wingdings" panose="05000000000000000000" pitchFamily="2" charset="2"/>
              <a:buChar char="Ø"/>
            </a:pPr>
            <a:r>
              <a:rPr lang="en-US" sz="2000" b="1" i="0" u="none" strike="noStrike" baseline="0" dirty="0">
                <a:solidFill>
                  <a:srgbClr val="00B050"/>
                </a:solidFill>
                <a:latin typeface="Arial" panose="020B0604020202020204" pitchFamily="34" charset="0"/>
                <a:cs typeface="Arial" panose="020B0604020202020204" pitchFamily="34" charset="0"/>
              </a:rPr>
              <a:t>Loss of specialized beta cell function due to dedifferentiation is now recognized as the most likely mechanism underlying type 2 diabetes</a:t>
            </a:r>
            <a:endParaRPr lang="en-US" sz="2000" dirty="0">
              <a:solidFill>
                <a:srgbClr val="00B050"/>
              </a:solidFill>
              <a:latin typeface="Arial" panose="020B0604020202020204" pitchFamily="34" charset="0"/>
              <a:cs typeface="Arial" panose="020B0604020202020204" pitchFamily="34" charset="0"/>
            </a:endParaRPr>
          </a:p>
          <a:p>
            <a:pPr algn="l"/>
            <a:endParaRPr lang="en-US" sz="2000" b="0" i="0" u="none" strike="noStrike" baseline="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The old histology studies were certain to report apparently decreased numbers of beta cells as they relied upon insulin immunostaining, and the cells had stopped producing insulin although were still alive. </a:t>
            </a:r>
          </a:p>
          <a:p>
            <a:pPr algn="l"/>
            <a:endParaRPr lang="en-US" sz="2000" b="0" i="0" u="none" strike="noStrike" baseline="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US" sz="2000" b="1" i="0" u="none" strike="noStrike" baseline="0" dirty="0">
                <a:solidFill>
                  <a:srgbClr val="EA1ECD"/>
                </a:solidFill>
                <a:latin typeface="Arial" panose="020B0604020202020204" pitchFamily="34" charset="0"/>
                <a:cs typeface="Arial" panose="020B0604020202020204" pitchFamily="34" charset="0"/>
              </a:rPr>
              <a:t>Redifferentiation is permitted by removal of fat from within the pancreas coupled with lower delivery from plasma triglyceride</a:t>
            </a:r>
            <a:r>
              <a:rPr lang="en-US" sz="2000" b="0" i="0" u="none" strike="noStrike" baseline="0" dirty="0">
                <a:latin typeface="Arial" panose="020B0604020202020204" pitchFamily="34" charset="0"/>
                <a:cs typeface="Arial" panose="020B0604020202020204" pitchFamily="34" charset="0"/>
              </a:rPr>
              <a:t>.</a:t>
            </a:r>
          </a:p>
          <a:p>
            <a:pPr algn="l"/>
            <a:r>
              <a:rPr lang="en-US" sz="1800" b="0" i="0" u="none" strike="noStrike" baseline="0" dirty="0">
                <a:latin typeface="FSAlbert-Light"/>
              </a:rPr>
              <a:t> </a:t>
            </a:r>
          </a:p>
        </p:txBody>
      </p:sp>
      <p:sp>
        <p:nvSpPr>
          <p:cNvPr id="4" name="TextBox 3">
            <a:extLst>
              <a:ext uri="{FF2B5EF4-FFF2-40B4-BE49-F238E27FC236}">
                <a16:creationId xmlns:a16="http://schemas.microsoft.com/office/drawing/2014/main" id="{CD434638-0AE4-4835-9571-CC2BBA9B796C}"/>
              </a:ext>
            </a:extLst>
          </p:cNvPr>
          <p:cNvSpPr txBox="1"/>
          <p:nvPr/>
        </p:nvSpPr>
        <p:spPr>
          <a:xfrm>
            <a:off x="5482138" y="6203414"/>
            <a:ext cx="6538412" cy="646331"/>
          </a:xfrm>
          <a:prstGeom prst="rect">
            <a:avLst/>
          </a:prstGeom>
          <a:noFill/>
        </p:spPr>
        <p:txBody>
          <a:bodyPr wrap="square">
            <a:spAutoFit/>
          </a:bodyPr>
          <a:lstStyle/>
          <a:p>
            <a:r>
              <a:rPr lang="en-US" dirty="0"/>
              <a:t>Calorie restriction for long-term remission of type 2 diabetes Author: Roy Taylor , A Clinical Medicine 2019 Vol 19, No 1: 37–42</a:t>
            </a:r>
          </a:p>
        </p:txBody>
      </p:sp>
      <p:sp>
        <p:nvSpPr>
          <p:cNvPr id="2" name="Rectangle 1">
            <a:extLst>
              <a:ext uri="{FF2B5EF4-FFF2-40B4-BE49-F238E27FC236}">
                <a16:creationId xmlns:a16="http://schemas.microsoft.com/office/drawing/2014/main" id="{789B92BC-3CE1-4D60-96ED-DB37F4501D3D}"/>
              </a:ext>
            </a:extLst>
          </p:cNvPr>
          <p:cNvSpPr/>
          <p:nvPr/>
        </p:nvSpPr>
        <p:spPr>
          <a:xfrm>
            <a:off x="371475" y="333375"/>
            <a:ext cx="3581400" cy="600075"/>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Redifferentiation</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224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6FDC27-E362-48B2-8152-1548369A8A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336" y="563238"/>
            <a:ext cx="8498661" cy="55710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Box 12">
            <a:extLst>
              <a:ext uri="{FF2B5EF4-FFF2-40B4-BE49-F238E27FC236}">
                <a16:creationId xmlns:a16="http://schemas.microsoft.com/office/drawing/2014/main" id="{FC25FACB-6953-4FC0-AE02-AD84CA21A492}"/>
              </a:ext>
            </a:extLst>
          </p:cNvPr>
          <p:cNvSpPr txBox="1"/>
          <p:nvPr/>
        </p:nvSpPr>
        <p:spPr>
          <a:xfrm>
            <a:off x="537663" y="6173109"/>
            <a:ext cx="6538412" cy="646331"/>
          </a:xfrm>
          <a:prstGeom prst="rect">
            <a:avLst/>
          </a:prstGeom>
          <a:noFill/>
        </p:spPr>
        <p:txBody>
          <a:bodyPr wrap="square">
            <a:spAutoFit/>
          </a:bodyPr>
          <a:lstStyle/>
          <a:p>
            <a:r>
              <a:rPr lang="en-US" dirty="0"/>
              <a:t>Calorie restriction for long-term remission of type 2 diabetes Author: Roy Taylor , A Clinical Medicine 2019 Vol 19, No 1: 37–42</a:t>
            </a:r>
          </a:p>
        </p:txBody>
      </p:sp>
      <p:sp>
        <p:nvSpPr>
          <p:cNvPr id="15" name="TextBox 14">
            <a:extLst>
              <a:ext uri="{FF2B5EF4-FFF2-40B4-BE49-F238E27FC236}">
                <a16:creationId xmlns:a16="http://schemas.microsoft.com/office/drawing/2014/main" id="{AAEBF08C-3CD3-4CC1-ABC2-414BE7F73D56}"/>
              </a:ext>
            </a:extLst>
          </p:cNvPr>
          <p:cNvSpPr txBox="1"/>
          <p:nvPr/>
        </p:nvSpPr>
        <p:spPr>
          <a:xfrm>
            <a:off x="8483637" y="1117545"/>
            <a:ext cx="4091007" cy="5016758"/>
          </a:xfrm>
          <a:prstGeom prst="rect">
            <a:avLst/>
          </a:prstGeom>
          <a:noFill/>
        </p:spPr>
        <p:txBody>
          <a:bodyPr wrap="square">
            <a:spAutoFit/>
          </a:bodyPr>
          <a:lstStyle/>
          <a:p>
            <a:pPr algn="l"/>
            <a:r>
              <a:rPr lang="en-US" sz="1600" b="0" i="0" u="none" strike="noStrike" baseline="0" dirty="0">
                <a:latin typeface="Arial" panose="020B0604020202020204" pitchFamily="34" charset="0"/>
                <a:cs typeface="Arial" panose="020B0604020202020204" pitchFamily="34" charset="0"/>
              </a:rPr>
              <a:t>Research on liver insulin resistance in relation to liver fat content</a:t>
            </a:r>
          </a:p>
          <a:p>
            <a:pPr algn="l"/>
            <a:r>
              <a:rPr lang="en-US" sz="1600" b="0" i="0" u="none" strike="noStrike" baseline="0" dirty="0">
                <a:latin typeface="Arial" panose="020B0604020202020204" pitchFamily="34" charset="0"/>
                <a:cs typeface="Arial" panose="020B0604020202020204" pitchFamily="34" charset="0"/>
              </a:rPr>
              <a:t>offered a potential breakthrough in understanding; the higher</a:t>
            </a:r>
          </a:p>
          <a:p>
            <a:pPr algn="l"/>
            <a:r>
              <a:rPr lang="en-US" sz="1600" b="0" i="0" u="none" strike="noStrike" baseline="0" dirty="0">
                <a:latin typeface="Arial" panose="020B0604020202020204" pitchFamily="34" charset="0"/>
                <a:cs typeface="Arial" panose="020B0604020202020204" pitchFamily="34" charset="0"/>
              </a:rPr>
              <a:t>the liver fat, the greater the insulin resistance of the liver. Given</a:t>
            </a:r>
          </a:p>
          <a:p>
            <a:pPr algn="l"/>
            <a:r>
              <a:rPr lang="en-US" sz="1600" b="0" i="0" u="none" strike="noStrike" baseline="0" dirty="0">
                <a:latin typeface="Arial" panose="020B0604020202020204" pitchFamily="34" charset="0"/>
                <a:cs typeface="Arial" panose="020B0604020202020204" pitchFamily="34" charset="0"/>
              </a:rPr>
              <a:t>that insulin action regulates hepatic glucose output, excess fat in</a:t>
            </a:r>
          </a:p>
          <a:p>
            <a:pPr algn="l"/>
            <a:r>
              <a:rPr lang="en-US" sz="1600" b="0" i="0" u="none" strike="noStrike" baseline="0" dirty="0">
                <a:latin typeface="Arial" panose="020B0604020202020204" pitchFamily="34" charset="0"/>
                <a:cs typeface="Arial" panose="020B0604020202020204" pitchFamily="34" charset="0"/>
              </a:rPr>
              <a:t>the liver could explain fasting </a:t>
            </a:r>
            <a:r>
              <a:rPr lang="en-US" sz="1600" b="0" i="0" u="none" strike="noStrike" baseline="0" dirty="0" err="1">
                <a:latin typeface="Arial" panose="020B0604020202020204" pitchFamily="34" charset="0"/>
                <a:cs typeface="Arial" panose="020B0604020202020204" pitchFamily="34" charset="0"/>
              </a:rPr>
              <a:t>hyperglycaemia</a:t>
            </a:r>
            <a:r>
              <a:rPr lang="en-US" sz="1600" b="0" i="0" u="none" strike="noStrike" baseline="0" dirty="0">
                <a:latin typeface="Arial" panose="020B0604020202020204" pitchFamily="34" charset="0"/>
                <a:cs typeface="Arial" panose="020B0604020202020204" pitchFamily="34" charset="0"/>
              </a:rPr>
              <a:t>. But how about the</a:t>
            </a:r>
          </a:p>
          <a:p>
            <a:pPr algn="l"/>
            <a:r>
              <a:rPr lang="en-US" sz="1600" b="0" i="0" u="none" strike="noStrike" baseline="0" dirty="0">
                <a:latin typeface="Arial" panose="020B0604020202020204" pitchFamily="34" charset="0"/>
                <a:cs typeface="Arial" panose="020B0604020202020204" pitchFamily="34" charset="0"/>
              </a:rPr>
              <a:t>beta cell defect which was always associated with development of</a:t>
            </a:r>
          </a:p>
          <a:p>
            <a:pPr algn="l"/>
            <a:r>
              <a:rPr lang="en-US" sz="1600" b="0" i="0" u="none" strike="noStrike" baseline="0" dirty="0">
                <a:latin typeface="Arial" panose="020B0604020202020204" pitchFamily="34" charset="0"/>
                <a:cs typeface="Arial" panose="020B0604020202020204" pitchFamily="34" charset="0"/>
              </a:rPr>
              <a:t>type 2 diabetes? Surely a disease as common as type 2 diabetes</a:t>
            </a:r>
          </a:p>
          <a:p>
            <a:pPr algn="l"/>
            <a:r>
              <a:rPr lang="en-US" sz="1600" b="0" i="0" u="none" strike="noStrike" baseline="0" dirty="0">
                <a:latin typeface="Arial" panose="020B0604020202020204" pitchFamily="34" charset="0"/>
                <a:cs typeface="Arial" panose="020B0604020202020204" pitchFamily="34" charset="0"/>
              </a:rPr>
              <a:t>must have a single cause, and not separate disease processes in</a:t>
            </a:r>
          </a:p>
          <a:p>
            <a:pPr algn="l"/>
            <a:r>
              <a:rPr lang="en-US" sz="1600" b="0" i="0" u="none" strike="noStrike" baseline="0" dirty="0">
                <a:latin typeface="Arial" panose="020B0604020202020204" pitchFamily="34" charset="0"/>
                <a:cs typeface="Arial" panose="020B0604020202020204" pitchFamily="34" charset="0"/>
              </a:rPr>
              <a:t>different organs? What if excess fat also caused dysfunction of the</a:t>
            </a:r>
          </a:p>
          <a:p>
            <a:pPr algn="l"/>
            <a:r>
              <a:rPr lang="en-US" sz="1600" b="0" i="0" u="none" strike="noStrike" baseline="0" dirty="0">
                <a:latin typeface="Arial" panose="020B0604020202020204" pitchFamily="34" charset="0"/>
                <a:cs typeface="Arial" panose="020B0604020202020204" pitchFamily="34" charset="0"/>
              </a:rPr>
              <a:t>beta cell? The twin cycle hypothesis applied Occam’s razor</a:t>
            </a:r>
            <a:endParaRPr lang="en-US" sz="1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98F7C9-3E2D-4B64-9030-B95AD647AB9C}"/>
              </a:ext>
            </a:extLst>
          </p:cNvPr>
          <p:cNvSpPr/>
          <p:nvPr/>
        </p:nvSpPr>
        <p:spPr>
          <a:xfrm>
            <a:off x="8418983" y="564312"/>
            <a:ext cx="3468036" cy="369319"/>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TWIN CYCLE HYPOTHESIS</a:t>
            </a:r>
          </a:p>
        </p:txBody>
      </p:sp>
    </p:spTree>
    <p:extLst>
      <p:ext uri="{BB962C8B-B14F-4D97-AF65-F5344CB8AC3E}">
        <p14:creationId xmlns:p14="http://schemas.microsoft.com/office/powerpoint/2010/main" val="33586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20000"/>
          </a:bodyPr>
          <a:lstStyle/>
          <a:p>
            <a:pPr>
              <a:lnSpc>
                <a:spcPct val="90000"/>
              </a:lnSpc>
              <a:spcBef>
                <a:spcPct val="0"/>
              </a:spcBef>
              <a:spcAft>
                <a:spcPts val="600"/>
              </a:spcAft>
            </a:pPr>
            <a:r>
              <a:rPr lang="en-US" sz="5400" dirty="0">
                <a:solidFill>
                  <a:schemeClr val="tx1"/>
                </a:solidFill>
                <a:latin typeface="+mj-lt"/>
                <a:ea typeface="+mj-ea"/>
                <a:cs typeface="+mj-cs"/>
              </a:rPr>
              <a:t>STUDIES</a:t>
            </a:r>
          </a:p>
          <a:p>
            <a:pPr>
              <a:lnSpc>
                <a:spcPct val="90000"/>
              </a:lnSpc>
              <a:spcBef>
                <a:spcPct val="0"/>
              </a:spcBef>
              <a:spcAft>
                <a:spcPts val="600"/>
              </a:spcAft>
            </a:pPr>
            <a:r>
              <a:rPr lang="en-US" sz="5400" dirty="0" err="1">
                <a:solidFill>
                  <a:schemeClr val="tx1"/>
                </a:solidFill>
                <a:latin typeface="+mj-lt"/>
                <a:ea typeface="+mj-ea"/>
                <a:cs typeface="+mj-cs"/>
              </a:rPr>
              <a:t>DiRECT</a:t>
            </a:r>
            <a:r>
              <a:rPr lang="en-US" sz="5400" dirty="0">
                <a:solidFill>
                  <a:schemeClr val="tx1"/>
                </a:solidFill>
                <a:latin typeface="+mj-lt"/>
                <a:ea typeface="+mj-ea"/>
                <a:cs typeface="+mj-cs"/>
              </a:rPr>
              <a:t> </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21650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F40F8-EFC2-4287-B82F-F2EB6FEE6054}"/>
              </a:ext>
            </a:extLst>
          </p:cNvPr>
          <p:cNvSpPr txBox="1"/>
          <p:nvPr/>
        </p:nvSpPr>
        <p:spPr>
          <a:xfrm>
            <a:off x="428625" y="352071"/>
            <a:ext cx="6096000" cy="1631216"/>
          </a:xfrm>
          <a:prstGeom prst="rect">
            <a:avLst/>
          </a:prstGeom>
          <a:solidFill>
            <a:schemeClr val="tx2">
              <a:lumMod val="20000"/>
              <a:lumOff val="80000"/>
            </a:schemeClr>
          </a:solidFill>
        </p:spPr>
        <p:txBody>
          <a:bodyPr wrap="square">
            <a:spAutoFit/>
          </a:bodyPr>
          <a:lstStyle/>
          <a:p>
            <a:pPr algn="l"/>
            <a:r>
              <a:rPr lang="en-US" sz="2800" b="1" i="0" u="none" strike="noStrike" baseline="0" dirty="0" err="1">
                <a:solidFill>
                  <a:srgbClr val="B30839"/>
                </a:solidFill>
                <a:latin typeface="Shaker2Lancet-Bold"/>
              </a:rPr>
              <a:t>DiRECT</a:t>
            </a:r>
            <a:r>
              <a:rPr lang="en-US" sz="2800" b="1" i="0" u="none" strike="noStrike" baseline="0" dirty="0">
                <a:solidFill>
                  <a:srgbClr val="B30839"/>
                </a:solidFill>
                <a:latin typeface="Shaker2Lancet-Bold"/>
              </a:rPr>
              <a:t> STUDY Methods</a:t>
            </a:r>
          </a:p>
          <a:p>
            <a:pPr algn="l"/>
            <a:r>
              <a:rPr lang="en-US" sz="1800" b="1" i="0" u="none" strike="noStrike" baseline="0" dirty="0">
                <a:solidFill>
                  <a:srgbClr val="000000"/>
                </a:solidFill>
                <a:latin typeface="Shaker2Lancet-Bold"/>
              </a:rPr>
              <a:t>Study design and participants</a:t>
            </a:r>
          </a:p>
          <a:p>
            <a:pPr algn="l"/>
            <a:r>
              <a:rPr lang="en-US" dirty="0">
                <a:solidFill>
                  <a:srgbClr val="000000"/>
                </a:solidFill>
                <a:latin typeface="ScalaLancetPro"/>
              </a:rPr>
              <a:t>O</a:t>
            </a:r>
            <a:r>
              <a:rPr lang="en-US" sz="1800" b="0" i="0" u="none" strike="noStrike" baseline="0" dirty="0">
                <a:solidFill>
                  <a:srgbClr val="000000"/>
                </a:solidFill>
                <a:latin typeface="ScalaLancetPro"/>
              </a:rPr>
              <a:t>pen-label, cluster-</a:t>
            </a:r>
            <a:r>
              <a:rPr lang="en-US" sz="1800" b="0" i="0" u="none" strike="noStrike" baseline="0" dirty="0" err="1">
                <a:solidFill>
                  <a:srgbClr val="000000"/>
                </a:solidFill>
                <a:latin typeface="ScalaLancetPro"/>
              </a:rPr>
              <a:t>randomised</a:t>
            </a:r>
            <a:r>
              <a:rPr lang="en-US" sz="1800" b="0" i="0" u="none" strike="noStrike" baseline="0" dirty="0">
                <a:solidFill>
                  <a:srgbClr val="000000"/>
                </a:solidFill>
                <a:latin typeface="ScalaLancetPro"/>
              </a:rPr>
              <a:t> trial at</a:t>
            </a:r>
          </a:p>
          <a:p>
            <a:pPr algn="l"/>
            <a:r>
              <a:rPr lang="en-US" sz="1800" b="0" i="0" u="none" strike="noStrike" baseline="0" dirty="0">
                <a:solidFill>
                  <a:srgbClr val="000000"/>
                </a:solidFill>
                <a:latin typeface="ScalaLancetPro"/>
              </a:rPr>
              <a:t>49 primary care practices in Scotland and the Tyneside</a:t>
            </a:r>
          </a:p>
          <a:p>
            <a:pPr algn="l"/>
            <a:r>
              <a:rPr lang="en-US" sz="1800" b="0" i="0" u="none" strike="noStrike" baseline="0" dirty="0">
                <a:solidFill>
                  <a:srgbClr val="000000"/>
                </a:solidFill>
                <a:latin typeface="ScalaLancetPro"/>
              </a:rPr>
              <a:t>region of England. </a:t>
            </a:r>
            <a:endParaRPr lang="en-US" dirty="0"/>
          </a:p>
        </p:txBody>
      </p:sp>
      <p:sp>
        <p:nvSpPr>
          <p:cNvPr id="5" name="TextBox 4">
            <a:extLst>
              <a:ext uri="{FF2B5EF4-FFF2-40B4-BE49-F238E27FC236}">
                <a16:creationId xmlns:a16="http://schemas.microsoft.com/office/drawing/2014/main" id="{479CBD97-A9A0-47C4-9D2F-0D4FCE49E9D5}"/>
              </a:ext>
            </a:extLst>
          </p:cNvPr>
          <p:cNvSpPr txBox="1"/>
          <p:nvPr/>
        </p:nvSpPr>
        <p:spPr>
          <a:xfrm>
            <a:off x="428625" y="5654397"/>
            <a:ext cx="11506200" cy="1107996"/>
          </a:xfrm>
          <a:prstGeom prst="rect">
            <a:avLst/>
          </a:prstGeom>
          <a:noFill/>
        </p:spPr>
        <p:txBody>
          <a:bodyPr wrap="square">
            <a:spAutoFit/>
          </a:bodyPr>
          <a:lstStyle/>
          <a:p>
            <a:pPr algn="l"/>
            <a:r>
              <a:rPr lang="en-US" sz="1100" b="0" i="1" u="none" strike="noStrike" baseline="0" dirty="0">
                <a:latin typeface="Arial" panose="020B0604020202020204" pitchFamily="34" charset="0"/>
                <a:cs typeface="Arial" panose="020B0604020202020204" pitchFamily="34" charset="0"/>
              </a:rPr>
              <a:t>Michael E J Lean*, Wilma S Leslie, Alison C Barnes, Naomi </a:t>
            </a:r>
            <a:r>
              <a:rPr lang="en-US" sz="1100" b="0" i="1" u="none" strike="noStrike" baseline="0" dirty="0" err="1">
                <a:latin typeface="Arial" panose="020B0604020202020204" pitchFamily="34" charset="0"/>
                <a:cs typeface="Arial" panose="020B0604020202020204" pitchFamily="34" charset="0"/>
              </a:rPr>
              <a:t>Brosnahan</a:t>
            </a:r>
            <a:r>
              <a:rPr lang="en-US" sz="1100" b="0" i="1" u="none" strike="noStrike" baseline="0" dirty="0">
                <a:latin typeface="Arial" panose="020B0604020202020204" pitchFamily="34" charset="0"/>
                <a:cs typeface="Arial" panose="020B0604020202020204" pitchFamily="34" charset="0"/>
              </a:rPr>
              <a:t>, George Thom, Louise McCombie, Carl Peters, </a:t>
            </a:r>
            <a:r>
              <a:rPr lang="en-US" sz="1100" b="0" i="1" u="none" strike="noStrike" baseline="0" dirty="0" err="1">
                <a:latin typeface="Arial" panose="020B0604020202020204" pitchFamily="34" charset="0"/>
                <a:cs typeface="Arial" panose="020B0604020202020204" pitchFamily="34" charset="0"/>
              </a:rPr>
              <a:t>Sviatlana</a:t>
            </a:r>
            <a:r>
              <a:rPr lang="en-US" sz="1100" b="0" i="1" u="none" strike="noStrike" baseline="0" dirty="0">
                <a:latin typeface="Arial" panose="020B0604020202020204" pitchFamily="34" charset="0"/>
                <a:cs typeface="Arial" panose="020B0604020202020204" pitchFamily="34" charset="0"/>
              </a:rPr>
              <a:t> </a:t>
            </a:r>
            <a:r>
              <a:rPr lang="en-US" sz="1100" b="0" i="1" u="none" strike="noStrike" baseline="0" dirty="0" err="1">
                <a:latin typeface="Arial" panose="020B0604020202020204" pitchFamily="34" charset="0"/>
                <a:cs typeface="Arial" panose="020B0604020202020204" pitchFamily="34" charset="0"/>
              </a:rPr>
              <a:t>Zhyzhneuskaya</a:t>
            </a:r>
            <a:r>
              <a:rPr lang="en-US" sz="1100" b="0" i="1" u="none" strike="noStrike" baseline="0" dirty="0">
                <a:latin typeface="Arial" panose="020B0604020202020204" pitchFamily="34" charset="0"/>
                <a:cs typeface="Arial" panose="020B0604020202020204" pitchFamily="34" charset="0"/>
              </a:rPr>
              <a:t>,</a:t>
            </a:r>
          </a:p>
          <a:p>
            <a:pPr algn="l"/>
            <a:r>
              <a:rPr lang="en-US" sz="1100" b="0" i="1" u="none" strike="noStrike" baseline="0" dirty="0">
                <a:latin typeface="Arial" panose="020B0604020202020204" pitchFamily="34" charset="0"/>
                <a:cs typeface="Arial" panose="020B0604020202020204" pitchFamily="34" charset="0"/>
              </a:rPr>
              <a:t>Ahmad Al-</a:t>
            </a:r>
            <a:r>
              <a:rPr lang="en-US" sz="1100" b="0" i="1" u="none" strike="noStrike" baseline="0" dirty="0" err="1">
                <a:latin typeface="Arial" panose="020B0604020202020204" pitchFamily="34" charset="0"/>
                <a:cs typeface="Arial" panose="020B0604020202020204" pitchFamily="34" charset="0"/>
              </a:rPr>
              <a:t>Mrabeh</a:t>
            </a:r>
            <a:r>
              <a:rPr lang="en-US" sz="1100" b="0" i="1" u="none" strike="noStrike" baseline="0" dirty="0">
                <a:latin typeface="Arial" panose="020B0604020202020204" pitchFamily="34" charset="0"/>
                <a:cs typeface="Arial" panose="020B0604020202020204" pitchFamily="34" charset="0"/>
              </a:rPr>
              <a:t>, </a:t>
            </a:r>
            <a:r>
              <a:rPr lang="en-US" sz="1100" b="0" i="1" u="none" strike="noStrike" baseline="0" dirty="0" err="1">
                <a:latin typeface="Arial" panose="020B0604020202020204" pitchFamily="34" charset="0"/>
                <a:cs typeface="Arial" panose="020B0604020202020204" pitchFamily="34" charset="0"/>
              </a:rPr>
              <a:t>Kieren</a:t>
            </a:r>
            <a:r>
              <a:rPr lang="en-US" sz="1100" b="0" i="1" u="none" strike="noStrike" baseline="0" dirty="0">
                <a:latin typeface="Arial" panose="020B0604020202020204" pitchFamily="34" charset="0"/>
                <a:cs typeface="Arial" panose="020B0604020202020204" pitchFamily="34" charset="0"/>
              </a:rPr>
              <a:t> G Hollingsworth, Angela M Rodrigues, Lucia </a:t>
            </a:r>
            <a:r>
              <a:rPr lang="en-US" sz="1100" b="0" i="1" u="none" strike="noStrike" baseline="0" dirty="0" err="1">
                <a:latin typeface="Arial" panose="020B0604020202020204" pitchFamily="34" charset="0"/>
                <a:cs typeface="Arial" panose="020B0604020202020204" pitchFamily="34" charset="0"/>
              </a:rPr>
              <a:t>Rehackova</a:t>
            </a:r>
            <a:r>
              <a:rPr lang="en-US" sz="1100" b="0" i="1" u="none" strike="noStrike" baseline="0" dirty="0">
                <a:latin typeface="Arial" panose="020B0604020202020204" pitchFamily="34" charset="0"/>
                <a:cs typeface="Arial" panose="020B0604020202020204" pitchFamily="34" charset="0"/>
              </a:rPr>
              <a:t>, Ashley J Adamson, </a:t>
            </a:r>
            <a:r>
              <a:rPr lang="en-US" sz="1100" b="0" i="1" u="none" strike="noStrike" baseline="0" dirty="0" err="1">
                <a:latin typeface="Arial" panose="020B0604020202020204" pitchFamily="34" charset="0"/>
                <a:cs typeface="Arial" panose="020B0604020202020204" pitchFamily="34" charset="0"/>
              </a:rPr>
              <a:t>Falko</a:t>
            </a:r>
            <a:r>
              <a:rPr lang="en-US" sz="1100" b="0" i="1" u="none" strike="noStrike" baseline="0" dirty="0">
                <a:latin typeface="Arial" panose="020B0604020202020204" pitchFamily="34" charset="0"/>
                <a:cs typeface="Arial" panose="020B0604020202020204" pitchFamily="34" charset="0"/>
              </a:rPr>
              <a:t> F </a:t>
            </a:r>
            <a:r>
              <a:rPr lang="en-US" sz="1100" b="0" i="1" u="none" strike="noStrike" baseline="0" dirty="0" err="1">
                <a:latin typeface="Arial" panose="020B0604020202020204" pitchFamily="34" charset="0"/>
                <a:cs typeface="Arial" panose="020B0604020202020204" pitchFamily="34" charset="0"/>
              </a:rPr>
              <a:t>Sniehotta</a:t>
            </a:r>
            <a:r>
              <a:rPr lang="en-US" sz="1100" b="0" i="1" u="none" strike="noStrike" baseline="0" dirty="0">
                <a:latin typeface="Arial" panose="020B0604020202020204" pitchFamily="34" charset="0"/>
                <a:cs typeface="Arial" panose="020B0604020202020204" pitchFamily="34" charset="0"/>
              </a:rPr>
              <a:t>, John C Mathers,</a:t>
            </a:r>
          </a:p>
          <a:p>
            <a:pPr algn="l"/>
            <a:r>
              <a:rPr lang="en-US" sz="1100" b="0" i="1" u="none" strike="noStrike" baseline="0" dirty="0">
                <a:latin typeface="Arial" panose="020B0604020202020204" pitchFamily="34" charset="0"/>
                <a:cs typeface="Arial" panose="020B0604020202020204" pitchFamily="34" charset="0"/>
              </a:rPr>
              <a:t>Hazel M Ross, Yvonne McIlvenna, Renae </a:t>
            </a:r>
            <a:r>
              <a:rPr lang="en-US" sz="1100" b="0" i="1" u="none" strike="noStrike" baseline="0" dirty="0" err="1">
                <a:latin typeface="Arial" panose="020B0604020202020204" pitchFamily="34" charset="0"/>
                <a:cs typeface="Arial" panose="020B0604020202020204" pitchFamily="34" charset="0"/>
              </a:rPr>
              <a:t>Stefanetti</a:t>
            </a:r>
            <a:r>
              <a:rPr lang="en-US" sz="1100" b="0" i="1" u="none" strike="noStrike" baseline="0" dirty="0">
                <a:latin typeface="Arial" panose="020B0604020202020204" pitchFamily="34" charset="0"/>
                <a:cs typeface="Arial" panose="020B0604020202020204" pitchFamily="34" charset="0"/>
              </a:rPr>
              <a:t>, Michael </a:t>
            </a:r>
            <a:r>
              <a:rPr lang="en-US" sz="1100" b="0" i="1" u="none" strike="noStrike" baseline="0" dirty="0" err="1">
                <a:latin typeface="Arial" panose="020B0604020202020204" pitchFamily="34" charset="0"/>
                <a:cs typeface="Arial" panose="020B0604020202020204" pitchFamily="34" charset="0"/>
              </a:rPr>
              <a:t>Trenell</a:t>
            </a:r>
            <a:r>
              <a:rPr lang="en-US" sz="1100" b="0" i="1" u="none" strike="noStrike" baseline="0" dirty="0">
                <a:latin typeface="Arial" panose="020B0604020202020204" pitchFamily="34" charset="0"/>
                <a:cs typeface="Arial" panose="020B0604020202020204" pitchFamily="34" charset="0"/>
              </a:rPr>
              <a:t>, Paul Welsh, Sharon Kean, Ian Ford, Alex </a:t>
            </a:r>
            <a:r>
              <a:rPr lang="en-US" sz="1100" b="0" i="1" u="none" strike="noStrike" baseline="0" dirty="0" err="1">
                <a:latin typeface="Arial" panose="020B0604020202020204" pitchFamily="34" charset="0"/>
                <a:cs typeface="Arial" panose="020B0604020202020204" pitchFamily="34" charset="0"/>
              </a:rPr>
              <a:t>McConnachie</a:t>
            </a:r>
            <a:r>
              <a:rPr lang="en-US" sz="1100" b="0" i="1" u="none" strike="noStrike" baseline="0" dirty="0">
                <a:latin typeface="Arial" panose="020B0604020202020204" pitchFamily="34" charset="0"/>
                <a:cs typeface="Arial" panose="020B0604020202020204" pitchFamily="34" charset="0"/>
              </a:rPr>
              <a:t>, Naveed Sattar, Roy Taylor*</a:t>
            </a:r>
            <a:endParaRPr lang="en-US" sz="1100" dirty="0">
              <a:latin typeface="Arial" panose="020B0604020202020204" pitchFamily="34" charset="0"/>
              <a:cs typeface="Arial" panose="020B0604020202020204" pitchFamily="34" charset="0"/>
            </a:endParaRPr>
          </a:p>
          <a:p>
            <a:pPr algn="l"/>
            <a:r>
              <a:rPr lang="en-US" sz="1100" b="1" i="0" u="none" strike="noStrike" baseline="0" dirty="0">
                <a:latin typeface="Arial" panose="020B0604020202020204" pitchFamily="34" charset="0"/>
                <a:cs typeface="Arial" panose="020B0604020202020204" pitchFamily="34" charset="0"/>
              </a:rPr>
              <a:t>Primary care-led weight management for remission of type 2</a:t>
            </a:r>
          </a:p>
          <a:p>
            <a:pPr algn="l"/>
            <a:r>
              <a:rPr lang="en-US" sz="1100" b="1" i="0" u="none" strike="noStrike" baseline="0" dirty="0">
                <a:latin typeface="Arial" panose="020B0604020202020204" pitchFamily="34" charset="0"/>
                <a:cs typeface="Arial" panose="020B0604020202020204" pitchFamily="34" charset="0"/>
              </a:rPr>
              <a:t>diabetes (</a:t>
            </a:r>
            <a:r>
              <a:rPr lang="en-US" sz="1100" b="1" i="0" u="none" strike="noStrike" baseline="0" dirty="0" err="1">
                <a:latin typeface="Arial" panose="020B0604020202020204" pitchFamily="34" charset="0"/>
                <a:cs typeface="Arial" panose="020B0604020202020204" pitchFamily="34" charset="0"/>
              </a:rPr>
              <a:t>DiRECT</a:t>
            </a:r>
            <a:r>
              <a:rPr lang="en-US" sz="1100" b="1" i="0" u="none" strike="noStrike" baseline="0" dirty="0">
                <a:latin typeface="Arial" panose="020B0604020202020204" pitchFamily="34" charset="0"/>
                <a:cs typeface="Arial" panose="020B0604020202020204" pitchFamily="34" charset="0"/>
              </a:rPr>
              <a:t>): an open-label, cluster-</a:t>
            </a:r>
            <a:r>
              <a:rPr lang="en-US" sz="1100" b="1" i="0" u="none" strike="noStrike" baseline="0" dirty="0" err="1">
                <a:latin typeface="Arial" panose="020B0604020202020204" pitchFamily="34" charset="0"/>
                <a:cs typeface="Arial" panose="020B0604020202020204" pitchFamily="34" charset="0"/>
              </a:rPr>
              <a:t>randomised</a:t>
            </a:r>
            <a:r>
              <a:rPr lang="en-US" sz="1100" b="1" i="0" u="none" strike="noStrike" baseline="0" dirty="0">
                <a:latin typeface="Arial" panose="020B0604020202020204" pitchFamily="34" charset="0"/>
                <a:cs typeface="Arial" panose="020B0604020202020204" pitchFamily="34" charset="0"/>
              </a:rPr>
              <a:t> trial, </a:t>
            </a:r>
            <a:r>
              <a:rPr lang="en-US" sz="1100" b="1" i="1" u="none" strike="noStrike" baseline="0" dirty="0">
                <a:latin typeface="Arial" panose="020B0604020202020204" pitchFamily="34" charset="0"/>
                <a:cs typeface="Arial" panose="020B0604020202020204" pitchFamily="34" charset="0"/>
              </a:rPr>
              <a:t>Lancet </a:t>
            </a:r>
            <a:r>
              <a:rPr lang="en-US" sz="1100" b="1" i="0" u="none" strike="noStrike" baseline="0" dirty="0">
                <a:latin typeface="Arial" panose="020B0604020202020204" pitchFamily="34" charset="0"/>
                <a:cs typeface="Arial" panose="020B0604020202020204" pitchFamily="34" charset="0"/>
              </a:rPr>
              <a:t>2018; 391: 541–51 </a:t>
            </a:r>
            <a:r>
              <a:rPr lang="en-US" sz="1100" b="0" i="0" u="none" strike="noStrike" baseline="0" dirty="0">
                <a:latin typeface="Arial" panose="020B0604020202020204" pitchFamily="34" charset="0"/>
                <a:cs typeface="Arial" panose="020B0604020202020204" pitchFamily="34" charset="0"/>
              </a:rPr>
              <a:t>Published </a:t>
            </a:r>
            <a:r>
              <a:rPr lang="en-US" sz="1100" b="1" i="0" u="none" strike="noStrike" baseline="0" dirty="0">
                <a:latin typeface="Arial" panose="020B0604020202020204" pitchFamily="34" charset="0"/>
                <a:cs typeface="Arial" panose="020B0604020202020204" pitchFamily="34" charset="0"/>
              </a:rPr>
              <a:t>Online</a:t>
            </a:r>
          </a:p>
          <a:p>
            <a:pPr algn="l"/>
            <a:r>
              <a:rPr lang="en-US" sz="1100" b="0" i="0" u="none" strike="noStrike" baseline="0" dirty="0">
                <a:latin typeface="Arial" panose="020B0604020202020204" pitchFamily="34" charset="0"/>
                <a:cs typeface="Arial" panose="020B0604020202020204" pitchFamily="34" charset="0"/>
              </a:rPr>
              <a:t>December 5, 2017</a:t>
            </a:r>
            <a:endParaRPr lang="en-US" sz="1100" b="1" i="0" u="none" strike="noStrike" baseline="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3693BB-A542-47A3-8618-53963B8AABC0}"/>
              </a:ext>
            </a:extLst>
          </p:cNvPr>
          <p:cNvSpPr txBox="1"/>
          <p:nvPr/>
        </p:nvSpPr>
        <p:spPr>
          <a:xfrm>
            <a:off x="5838825" y="186689"/>
            <a:ext cx="6096000" cy="3416320"/>
          </a:xfrm>
          <a:prstGeom prst="rect">
            <a:avLst/>
          </a:prstGeom>
          <a:solidFill>
            <a:schemeClr val="accent5">
              <a:lumMod val="20000"/>
              <a:lumOff val="80000"/>
            </a:schemeClr>
          </a:solidFill>
        </p:spPr>
        <p:txBody>
          <a:bodyPr wrap="square">
            <a:spAutoFit/>
          </a:bodyPr>
          <a:lstStyle/>
          <a:p>
            <a:pPr algn="l"/>
            <a:r>
              <a:rPr lang="en-US" sz="1800" b="1" i="0" u="none" strike="noStrike" baseline="0" dirty="0">
                <a:latin typeface="ScalaLancetPro"/>
              </a:rPr>
              <a:t>Exclusion criteria </a:t>
            </a:r>
            <a:r>
              <a:rPr lang="en-US" sz="1800" b="0" i="0" u="none" strike="noStrike" baseline="0" dirty="0">
                <a:latin typeface="ScalaLancetPro"/>
              </a:rPr>
              <a:t>were current insulin use, a glycated</a:t>
            </a:r>
          </a:p>
          <a:p>
            <a:pPr algn="l"/>
            <a:r>
              <a:rPr lang="en-US" sz="1800" b="0" i="0" u="none" strike="noStrike" baseline="0" dirty="0" err="1">
                <a:latin typeface="ScalaLancetPro"/>
              </a:rPr>
              <a:t>haemoglobin</a:t>
            </a:r>
            <a:r>
              <a:rPr lang="en-US" sz="1800" b="0" i="0" u="none" strike="noStrike" baseline="0" dirty="0">
                <a:latin typeface="ScalaLancetPro"/>
              </a:rPr>
              <a:t> (HbA</a:t>
            </a:r>
            <a:r>
              <a:rPr lang="en-US" sz="800" b="0" i="0" u="none" strike="noStrike" baseline="0" dirty="0">
                <a:latin typeface="ScalaLancetPro"/>
              </a:rPr>
              <a:t>1c</a:t>
            </a:r>
            <a:r>
              <a:rPr lang="en-US" sz="1800" b="0" i="0" u="none" strike="noStrike" baseline="0" dirty="0">
                <a:latin typeface="ScalaLancetPro"/>
              </a:rPr>
              <a:t>) concentration of 12% or more (≥108</a:t>
            </a:r>
          </a:p>
          <a:p>
            <a:pPr algn="l"/>
            <a:r>
              <a:rPr lang="en-US" sz="1800" b="0" i="0" u="none" strike="noStrike" baseline="0" dirty="0">
                <a:latin typeface="ScalaLancetPro"/>
              </a:rPr>
              <a:t>mmol/mol), weight loss of more than 5 kg within the past</a:t>
            </a:r>
          </a:p>
          <a:p>
            <a:pPr algn="l"/>
            <a:r>
              <a:rPr lang="en-US" sz="1800" b="0" i="0" u="none" strike="noStrike" baseline="0" dirty="0">
                <a:latin typeface="ScalaLancetPro"/>
              </a:rPr>
              <a:t>6 months, a recent on-record estimated glomerular</a:t>
            </a:r>
          </a:p>
          <a:p>
            <a:pPr algn="l"/>
            <a:r>
              <a:rPr lang="en-US" sz="1800" b="0" i="0" u="none" strike="noStrike" baseline="0" dirty="0">
                <a:latin typeface="ScalaLancetPro"/>
              </a:rPr>
              <a:t>filtration rate of less than 30 mL/min per 1・732 m2, severe</a:t>
            </a:r>
          </a:p>
          <a:p>
            <a:pPr algn="l"/>
            <a:r>
              <a:rPr lang="en-US" sz="1800" b="0" i="0" u="none" strike="noStrike" baseline="0" dirty="0">
                <a:latin typeface="ScalaLancetPro"/>
              </a:rPr>
              <a:t>or unstable heart failure, participation in another clinical</a:t>
            </a:r>
          </a:p>
          <a:p>
            <a:pPr algn="l"/>
            <a:r>
              <a:rPr lang="en-US" sz="1800" b="0" i="0" u="none" strike="noStrike" baseline="0" dirty="0">
                <a:latin typeface="ScalaLancetPro"/>
              </a:rPr>
              <a:t>research trial, substance abuse, known cancer, myocardial</a:t>
            </a:r>
          </a:p>
          <a:p>
            <a:pPr algn="l"/>
            <a:r>
              <a:rPr lang="en-US" sz="1800" b="0" i="0" u="none" strike="noStrike" baseline="0" dirty="0">
                <a:latin typeface="ScalaLancetPro"/>
              </a:rPr>
              <a:t>infarction within the previous 6 months, learning</a:t>
            </a:r>
          </a:p>
          <a:p>
            <a:pPr algn="l"/>
            <a:r>
              <a:rPr lang="en-US" sz="1800" b="0" i="0" u="none" strike="noStrike" baseline="0" dirty="0">
                <a:latin typeface="ScalaLancetPro"/>
              </a:rPr>
              <a:t>difficulties, current treatment with anti-obesity drugs,</a:t>
            </a:r>
          </a:p>
          <a:p>
            <a:pPr algn="l"/>
            <a:r>
              <a:rPr lang="en-US" sz="1800" b="0" i="0" u="none" strike="noStrike" baseline="0" dirty="0">
                <a:latin typeface="ScalaLancetPro"/>
              </a:rPr>
              <a:t>presence of an eating disorder or purging </a:t>
            </a:r>
            <a:r>
              <a:rPr lang="en-US" sz="1800" b="0" i="0" u="none" strike="noStrike" baseline="0" dirty="0" err="1">
                <a:latin typeface="ScalaLancetPro"/>
              </a:rPr>
              <a:t>behaviour</a:t>
            </a:r>
            <a:r>
              <a:rPr lang="en-US" sz="1800" b="0" i="0" u="none" strike="noStrike" baseline="0" dirty="0">
                <a:latin typeface="ScalaLancetPro"/>
              </a:rPr>
              <a:t>,</a:t>
            </a:r>
          </a:p>
          <a:p>
            <a:pPr algn="l"/>
            <a:r>
              <a:rPr lang="en-US" sz="1800" b="0" i="0" u="none" strike="noStrike" baseline="0" dirty="0">
                <a:latin typeface="ScalaLancetPro"/>
              </a:rPr>
              <a:t>pregnancy or consideration of pregnancy, and hospital</a:t>
            </a:r>
          </a:p>
          <a:p>
            <a:pPr algn="l"/>
            <a:r>
              <a:rPr lang="en-US" sz="1800" b="0" i="0" u="none" strike="noStrike" baseline="0" dirty="0">
                <a:latin typeface="ScalaLancetPro"/>
              </a:rPr>
              <a:t>admission for depression or use of antipsychotic drugs.</a:t>
            </a:r>
            <a:endParaRPr lang="en-US" dirty="0"/>
          </a:p>
        </p:txBody>
      </p:sp>
      <p:sp>
        <p:nvSpPr>
          <p:cNvPr id="9" name="TextBox 8">
            <a:extLst>
              <a:ext uri="{FF2B5EF4-FFF2-40B4-BE49-F238E27FC236}">
                <a16:creationId xmlns:a16="http://schemas.microsoft.com/office/drawing/2014/main" id="{7CF6A4F5-31CE-4041-B0F8-2F9A1D401346}"/>
              </a:ext>
            </a:extLst>
          </p:cNvPr>
          <p:cNvSpPr txBox="1"/>
          <p:nvPr/>
        </p:nvSpPr>
        <p:spPr>
          <a:xfrm>
            <a:off x="581025" y="2415425"/>
            <a:ext cx="4876800" cy="2862322"/>
          </a:xfrm>
          <a:prstGeom prst="rect">
            <a:avLst/>
          </a:prstGeom>
          <a:solidFill>
            <a:schemeClr val="accent6">
              <a:lumMod val="20000"/>
              <a:lumOff val="80000"/>
            </a:schemeClr>
          </a:solidFill>
        </p:spPr>
        <p:txBody>
          <a:bodyPr wrap="square">
            <a:spAutoFit/>
          </a:bodyPr>
          <a:lstStyle/>
          <a:p>
            <a:pPr algn="l"/>
            <a:r>
              <a:rPr lang="en-US" b="1" dirty="0">
                <a:latin typeface="ScalaLancetPro"/>
              </a:rPr>
              <a:t>Inclusion </a:t>
            </a:r>
            <a:r>
              <a:rPr lang="en-US" b="1" dirty="0" err="1">
                <a:latin typeface="ScalaLancetPro"/>
              </a:rPr>
              <a:t>criterias</a:t>
            </a:r>
            <a:r>
              <a:rPr lang="en-US" dirty="0">
                <a:latin typeface="ScalaLancetPro"/>
              </a:rPr>
              <a:t>:</a:t>
            </a:r>
            <a:r>
              <a:rPr lang="en-US" sz="1800" b="0" i="0" u="none" strike="noStrike" baseline="0" dirty="0">
                <a:latin typeface="ScalaLancetPro"/>
              </a:rPr>
              <a:t> participants were aged 20–65 years, had been diagnosed with type 2 diabetes within the previous 6 years, and had a body-mass index (BMI) of 27–45 kg/m2. The inclusion</a:t>
            </a:r>
          </a:p>
          <a:p>
            <a:pPr algn="l"/>
            <a:r>
              <a:rPr lang="en-US" sz="1800" b="0" i="0" u="none" strike="noStrike" baseline="0" dirty="0">
                <a:latin typeface="ScalaLancetPro"/>
              </a:rPr>
              <a:t>criteria were revised to specify that the most recent HbA1c value should be greater than 6・0% (&gt;43 mmol/mol) and, if less than 6・5% (&lt;48 mmol/mol), individuals should still be receiving antidiabetic medication</a:t>
            </a:r>
          </a:p>
          <a:p>
            <a:pPr algn="l"/>
            <a:endParaRPr lang="en-US" dirty="0"/>
          </a:p>
        </p:txBody>
      </p:sp>
      <p:sp>
        <p:nvSpPr>
          <p:cNvPr id="10" name="TextBox 9">
            <a:extLst>
              <a:ext uri="{FF2B5EF4-FFF2-40B4-BE49-F238E27FC236}">
                <a16:creationId xmlns:a16="http://schemas.microsoft.com/office/drawing/2014/main" id="{32DE5A46-DBC7-4978-8187-E73B86756C3E}"/>
              </a:ext>
            </a:extLst>
          </p:cNvPr>
          <p:cNvSpPr txBox="1"/>
          <p:nvPr/>
        </p:nvSpPr>
        <p:spPr>
          <a:xfrm>
            <a:off x="5838825" y="3711746"/>
            <a:ext cx="6096000" cy="1477328"/>
          </a:xfrm>
          <a:prstGeom prst="rect">
            <a:avLst/>
          </a:prstGeom>
          <a:solidFill>
            <a:schemeClr val="accent4">
              <a:lumMod val="20000"/>
              <a:lumOff val="80000"/>
            </a:schemeClr>
          </a:solidFill>
        </p:spPr>
        <p:txBody>
          <a:bodyPr wrap="square">
            <a:spAutoFit/>
          </a:bodyPr>
          <a:lstStyle/>
          <a:p>
            <a:pPr algn="l"/>
            <a:r>
              <a:rPr lang="en-US" dirty="0" err="1">
                <a:latin typeface="ScalaLancetPro"/>
              </a:rPr>
              <a:t>Randomisation</a:t>
            </a:r>
            <a:r>
              <a:rPr lang="en-US" dirty="0">
                <a:latin typeface="ScalaLancetPro"/>
              </a:rPr>
              <a:t>-</a:t>
            </a:r>
            <a:r>
              <a:rPr lang="en-US" sz="1800" b="0" i="0" u="none" strike="noStrike" baseline="0" dirty="0">
                <a:latin typeface="ScalaLancetPro"/>
              </a:rPr>
              <a:t> assigned (1:1) by the Robertson Centre for</a:t>
            </a:r>
          </a:p>
          <a:p>
            <a:pPr algn="l"/>
            <a:r>
              <a:rPr lang="en-US" sz="1800" b="0" i="0" u="none" strike="noStrike" baseline="0" dirty="0">
                <a:latin typeface="ScalaLancetPro"/>
              </a:rPr>
              <a:t>Biostatistics (University of Glasgow, UK), via a </a:t>
            </a:r>
            <a:r>
              <a:rPr lang="en-US" sz="1800" b="0" i="0" u="none" strike="noStrike" baseline="0" dirty="0" err="1">
                <a:latin typeface="ScalaLancetPro"/>
              </a:rPr>
              <a:t>computergenerated</a:t>
            </a:r>
            <a:r>
              <a:rPr lang="en-US" dirty="0">
                <a:latin typeface="ScalaLancetPro"/>
              </a:rPr>
              <a:t> </a:t>
            </a:r>
            <a:r>
              <a:rPr lang="en-US" sz="1800" b="0" i="0" u="none" strike="noStrike" baseline="0" dirty="0">
                <a:latin typeface="ScalaLancetPro"/>
              </a:rPr>
              <a:t>list, to provide either an evidence-based weight management </a:t>
            </a:r>
            <a:r>
              <a:rPr lang="en-US" sz="1800" b="0" i="0" u="none" strike="noStrike" baseline="0" dirty="0" err="1">
                <a:latin typeface="ScalaLancetPro"/>
              </a:rPr>
              <a:t>programme</a:t>
            </a:r>
            <a:r>
              <a:rPr lang="en-US" sz="1800" b="0" i="0" u="none" strike="noStrike" baseline="0" dirty="0">
                <a:latin typeface="ScalaLancetPro"/>
              </a:rPr>
              <a:t> (Counterweight-Plus; intervention) </a:t>
            </a:r>
            <a:r>
              <a:rPr lang="en-US" sz="800" b="0" i="0" u="none" strike="noStrike" baseline="0" dirty="0">
                <a:latin typeface="ScalaLancetPro"/>
              </a:rPr>
              <a:t> </a:t>
            </a:r>
            <a:r>
              <a:rPr lang="en-US" sz="1800" b="0" i="0" u="none" strike="noStrike" baseline="0" dirty="0">
                <a:latin typeface="ScalaLancetPro"/>
              </a:rPr>
              <a:t>or best-practice care by guidelines (control).</a:t>
            </a:r>
            <a:endParaRPr lang="en-US" dirty="0"/>
          </a:p>
        </p:txBody>
      </p:sp>
    </p:spTree>
    <p:extLst>
      <p:ext uri="{BB962C8B-B14F-4D97-AF65-F5344CB8AC3E}">
        <p14:creationId xmlns:p14="http://schemas.microsoft.com/office/powerpoint/2010/main" val="80557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F5567CF-9C4E-44B4-A831-A2F607C32FEA}"/>
              </a:ext>
            </a:extLst>
          </p:cNvPr>
          <p:cNvSpPr/>
          <p:nvPr/>
        </p:nvSpPr>
        <p:spPr>
          <a:xfrm>
            <a:off x="833002" y="365125"/>
            <a:ext cx="10520702" cy="1325563"/>
          </a:xfrm>
          <a:prstGeom prst="rect">
            <a:avLst/>
          </a:prstGeom>
          <a:solidFill>
            <a:srgbClr val="92D050"/>
          </a:solidFill>
          <a:scene3d>
            <a:camera prst="orthographicFront">
              <a:rot lat="0" lon="0" rev="0"/>
            </a:camera>
            <a:lightRig rig="contrasting" dir="t">
              <a:rot lat="0" lon="0" rev="1500000"/>
            </a:lightRig>
          </a:scene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Weight loss intervention </a:t>
            </a:r>
          </a:p>
        </p:txBody>
      </p:sp>
      <p:sp>
        <p:nvSpPr>
          <p:cNvPr id="7" name="TextBox 6">
            <a:extLst>
              <a:ext uri="{FF2B5EF4-FFF2-40B4-BE49-F238E27FC236}">
                <a16:creationId xmlns:a16="http://schemas.microsoft.com/office/drawing/2014/main" id="{7EF87992-2C15-4DEE-AD73-3DF2D0D0A821}"/>
              </a:ext>
            </a:extLst>
          </p:cNvPr>
          <p:cNvSpPr txBox="1"/>
          <p:nvPr/>
        </p:nvSpPr>
        <p:spPr>
          <a:xfrm>
            <a:off x="838201" y="2022601"/>
            <a:ext cx="10515598" cy="4154361"/>
          </a:xfrm>
          <a:prstGeom prst="rect">
            <a:avLst/>
          </a:prstGeom>
          <a:scene3d>
            <a:camera prst="orthographicFront">
              <a:rot lat="0" lon="0" rev="0"/>
            </a:camera>
            <a:lightRig rig="contrasting" dir="t">
              <a:rot lat="0" lon="0" rev="1500000"/>
            </a:lightRig>
          </a:scene3d>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solidFill>
                  <a:srgbClr val="FFFFFF"/>
                </a:solidFill>
              </a:rPr>
              <a:t>3 -5 months - </a:t>
            </a:r>
            <a:r>
              <a:rPr lang="en-US" sz="2000" b="0" i="0" u="none" strike="noStrike" baseline="0">
                <a:solidFill>
                  <a:srgbClr val="FFFFFF"/>
                </a:solidFill>
              </a:rPr>
              <a:t>a </a:t>
            </a:r>
            <a:r>
              <a:rPr lang="en-US" sz="2000" b="1" i="0" u="none" strike="noStrike" baseline="0">
                <a:solidFill>
                  <a:srgbClr val="FFFFFF"/>
                </a:solidFill>
              </a:rPr>
              <a:t>total diet replacement phase using a low energy formula diet</a:t>
            </a:r>
          </a:p>
          <a:p>
            <a:pPr indent="-228600">
              <a:lnSpc>
                <a:spcPct val="90000"/>
              </a:lnSpc>
              <a:spcAft>
                <a:spcPts val="600"/>
              </a:spcAft>
              <a:buFont typeface="Arial" panose="020B0604020202020204" pitchFamily="34" charset="0"/>
              <a:buChar char="•"/>
            </a:pPr>
            <a:r>
              <a:rPr lang="en-US" sz="2000" b="0" i="0" u="none" strike="noStrike" baseline="0">
                <a:solidFill>
                  <a:srgbClr val="FFFFFF"/>
                </a:solidFill>
              </a:rPr>
              <a:t>(825–853 kcal/day; 59% carbohydrate, 13% fat, 26% protein, 2% fiber), </a:t>
            </a:r>
          </a:p>
          <a:p>
            <a:pPr marL="285750" indent="-228600">
              <a:lnSpc>
                <a:spcPct val="90000"/>
              </a:lnSpc>
              <a:spcAft>
                <a:spcPts val="600"/>
              </a:spcAft>
              <a:buFont typeface="Arial" panose="020B0604020202020204" pitchFamily="34" charset="0"/>
              <a:buChar char="•"/>
            </a:pPr>
            <a:r>
              <a:rPr lang="en-US" sz="2000">
                <a:solidFill>
                  <a:srgbClr val="FFFFFF"/>
                </a:solidFill>
              </a:rPr>
              <a:t>2-8 weeks, </a:t>
            </a:r>
            <a:r>
              <a:rPr lang="en-US" sz="2000" b="0" i="0" u="none" strike="noStrike" baseline="0">
                <a:solidFill>
                  <a:srgbClr val="FFFFFF"/>
                </a:solidFill>
              </a:rPr>
              <a:t>structured</a:t>
            </a:r>
            <a:r>
              <a:rPr lang="en-US" sz="2000">
                <a:solidFill>
                  <a:srgbClr val="FFFFFF"/>
                </a:solidFill>
              </a:rPr>
              <a:t> </a:t>
            </a:r>
            <a:r>
              <a:rPr lang="en-US" sz="2000" b="0" i="0" u="none" strike="noStrike" baseline="0">
                <a:solidFill>
                  <a:srgbClr val="FFFFFF"/>
                </a:solidFill>
              </a:rPr>
              <a:t>food reintroduction (about 50% carbohydrate, 35% total fat, and 15% protein),</a:t>
            </a:r>
          </a:p>
          <a:p>
            <a:pPr marL="285750" indent="-228600">
              <a:lnSpc>
                <a:spcPct val="90000"/>
              </a:lnSpc>
              <a:spcAft>
                <a:spcPts val="600"/>
              </a:spcAft>
              <a:buFont typeface="Arial" panose="020B0604020202020204" pitchFamily="34" charset="0"/>
              <a:buChar char="•"/>
            </a:pPr>
            <a:r>
              <a:rPr lang="en-US" sz="2000" b="0" i="0" u="none" strike="noStrike" baseline="0">
                <a:solidFill>
                  <a:srgbClr val="FFFFFF"/>
                </a:solidFill>
              </a:rPr>
              <a:t> ongoing structured program with monthly visits for long-term weight loss maintenance.</a:t>
            </a:r>
          </a:p>
          <a:p>
            <a:pPr marL="285750" indent="-228600">
              <a:lnSpc>
                <a:spcPct val="90000"/>
              </a:lnSpc>
              <a:spcAft>
                <a:spcPts val="600"/>
              </a:spcAft>
              <a:buFont typeface="Arial" panose="020B0604020202020204" pitchFamily="34" charset="0"/>
              <a:buChar char="•"/>
            </a:pPr>
            <a:r>
              <a:rPr lang="en-US" sz="2000">
                <a:solidFill>
                  <a:srgbClr val="FFFFFF"/>
                </a:solidFill>
              </a:rPr>
              <a:t>Physical activity was maintained as usual</a:t>
            </a:r>
          </a:p>
        </p:txBody>
      </p:sp>
      <p:sp>
        <p:nvSpPr>
          <p:cNvPr id="9" name="TextBox 8">
            <a:extLst>
              <a:ext uri="{FF2B5EF4-FFF2-40B4-BE49-F238E27FC236}">
                <a16:creationId xmlns:a16="http://schemas.microsoft.com/office/drawing/2014/main" id="{3BCE8341-8627-47E6-B5F3-A90B9E2C751E}"/>
              </a:ext>
            </a:extLst>
          </p:cNvPr>
          <p:cNvSpPr txBox="1"/>
          <p:nvPr/>
        </p:nvSpPr>
        <p:spPr>
          <a:xfrm>
            <a:off x="428625" y="5654397"/>
            <a:ext cx="11506200" cy="1492716"/>
          </a:xfrm>
          <a:prstGeom prst="rect">
            <a:avLst/>
          </a:prstGeom>
          <a:noFill/>
        </p:spPr>
        <p:txBody>
          <a:bodyPr wrap="square">
            <a:spAutoFit/>
          </a:bodyPr>
          <a:lstStyle/>
          <a:p>
            <a:pPr algn="l">
              <a:spcAft>
                <a:spcPts val="600"/>
              </a:spcAft>
            </a:pPr>
            <a:r>
              <a:rPr lang="en-US" sz="1100" b="0" i="1" u="none" strike="noStrike" baseline="0">
                <a:latin typeface="Arial" panose="020B0604020202020204" pitchFamily="34" charset="0"/>
                <a:cs typeface="Arial" panose="020B0604020202020204" pitchFamily="34" charset="0"/>
              </a:rPr>
              <a:t>Michael E J Lean*, Wilma S Leslie, Alison C Barnes, Naomi Brosnahan, George Thom, Louise McCombie, Carl Peters, Sviatlana Zhyzhneuskaya,</a:t>
            </a:r>
          </a:p>
          <a:p>
            <a:pPr algn="l">
              <a:spcAft>
                <a:spcPts val="600"/>
              </a:spcAft>
            </a:pPr>
            <a:r>
              <a:rPr lang="en-US" sz="1100" b="0" i="1" u="none" strike="noStrike" baseline="0">
                <a:latin typeface="Arial" panose="020B0604020202020204" pitchFamily="34" charset="0"/>
                <a:cs typeface="Arial" panose="020B0604020202020204" pitchFamily="34" charset="0"/>
              </a:rPr>
              <a:t>Ahmad Al-Mrabeh, Kieren G Hollingsworth, Angela M Rodrigues, Lucia Rehackova, Ashley J Adamson, Falko F Sniehotta, John C Mathers,</a:t>
            </a:r>
          </a:p>
          <a:p>
            <a:pPr algn="l">
              <a:spcAft>
                <a:spcPts val="600"/>
              </a:spcAft>
            </a:pPr>
            <a:r>
              <a:rPr lang="en-US" sz="1100" b="0" i="1" u="none" strike="noStrike" baseline="0">
                <a:latin typeface="Arial" panose="020B0604020202020204" pitchFamily="34" charset="0"/>
                <a:cs typeface="Arial" panose="020B0604020202020204" pitchFamily="34" charset="0"/>
              </a:rPr>
              <a:t>Hazel M Ross, Yvonne McIlvenna, Renae Stefanetti, Michael Trenell, Paul Welsh, Sharon Kean, Ian Ford, Alex McConnachie, Naveed Sattar, Roy Taylor*</a:t>
            </a:r>
            <a:endParaRPr lang="en-US" sz="1100">
              <a:latin typeface="Arial" panose="020B0604020202020204" pitchFamily="34" charset="0"/>
              <a:cs typeface="Arial" panose="020B0604020202020204" pitchFamily="34" charset="0"/>
            </a:endParaRPr>
          </a:p>
          <a:p>
            <a:pPr algn="l">
              <a:spcAft>
                <a:spcPts val="600"/>
              </a:spcAft>
            </a:pPr>
            <a:r>
              <a:rPr lang="en-US" sz="1100" b="1" i="0" u="none" strike="noStrike" baseline="0">
                <a:latin typeface="Arial" panose="020B0604020202020204" pitchFamily="34" charset="0"/>
                <a:cs typeface="Arial" panose="020B0604020202020204" pitchFamily="34" charset="0"/>
              </a:rPr>
              <a:t>Primary care-led weight management for remission of type 2</a:t>
            </a:r>
          </a:p>
          <a:p>
            <a:pPr algn="l">
              <a:spcAft>
                <a:spcPts val="600"/>
              </a:spcAft>
            </a:pPr>
            <a:r>
              <a:rPr lang="en-US" sz="1100" b="1" i="0" u="none" strike="noStrike" baseline="0">
                <a:latin typeface="Arial" panose="020B0604020202020204" pitchFamily="34" charset="0"/>
                <a:cs typeface="Arial" panose="020B0604020202020204" pitchFamily="34" charset="0"/>
              </a:rPr>
              <a:t>diabetes (DiRECT): an open-label, cluster-randomised trial, </a:t>
            </a:r>
            <a:r>
              <a:rPr lang="en-US" sz="1100" b="1" i="1" u="none" strike="noStrike" baseline="0">
                <a:latin typeface="Arial" panose="020B0604020202020204" pitchFamily="34" charset="0"/>
                <a:cs typeface="Arial" panose="020B0604020202020204" pitchFamily="34" charset="0"/>
              </a:rPr>
              <a:t>Lancet </a:t>
            </a:r>
            <a:r>
              <a:rPr lang="en-US" sz="1100" b="1" i="0" u="none" strike="noStrike" baseline="0">
                <a:latin typeface="Arial" panose="020B0604020202020204" pitchFamily="34" charset="0"/>
                <a:cs typeface="Arial" panose="020B0604020202020204" pitchFamily="34" charset="0"/>
              </a:rPr>
              <a:t>2018; 391: 541–51 </a:t>
            </a:r>
            <a:r>
              <a:rPr lang="en-US" sz="1100" b="0" i="0" u="none" strike="noStrike" baseline="0">
                <a:latin typeface="Arial" panose="020B0604020202020204" pitchFamily="34" charset="0"/>
                <a:cs typeface="Arial" panose="020B0604020202020204" pitchFamily="34" charset="0"/>
              </a:rPr>
              <a:t>Published </a:t>
            </a:r>
            <a:r>
              <a:rPr lang="en-US" sz="1100" b="1" i="0" u="none" strike="noStrike" baseline="0">
                <a:latin typeface="Arial" panose="020B0604020202020204" pitchFamily="34" charset="0"/>
                <a:cs typeface="Arial" panose="020B0604020202020204" pitchFamily="34" charset="0"/>
              </a:rPr>
              <a:t>Online</a:t>
            </a:r>
          </a:p>
          <a:p>
            <a:pPr algn="l">
              <a:spcAft>
                <a:spcPts val="600"/>
              </a:spcAft>
            </a:pPr>
            <a:r>
              <a:rPr lang="en-US" sz="1100" b="0" i="0" u="none" strike="noStrike" baseline="0">
                <a:latin typeface="Arial" panose="020B0604020202020204" pitchFamily="34" charset="0"/>
                <a:cs typeface="Arial" panose="020B0604020202020204" pitchFamily="34" charset="0"/>
              </a:rPr>
              <a:t>December 5, 2017</a:t>
            </a:r>
            <a:endParaRPr lang="en-US" sz="1100" b="1" i="0" u="none" strike="noStrike" baseline="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E02AB1E-9D26-4074-AE15-DEAE54AF926F}"/>
              </a:ext>
            </a:extLst>
          </p:cNvPr>
          <p:cNvSpPr txBox="1"/>
          <p:nvPr/>
        </p:nvSpPr>
        <p:spPr>
          <a:xfrm>
            <a:off x="405246" y="4164955"/>
            <a:ext cx="10906126" cy="1200329"/>
          </a:xfrm>
          <a:prstGeom prst="rect">
            <a:avLst/>
          </a:prstGeom>
          <a:noFill/>
          <a:ln>
            <a:solidFill>
              <a:srgbClr val="00B050"/>
            </a:solidFill>
          </a:ln>
        </p:spPr>
        <p:txBody>
          <a:bodyPr wrap="square">
            <a:spAutoFit/>
          </a:bodyPr>
          <a:lstStyle/>
          <a:p>
            <a:pPr algn="l">
              <a:spcAft>
                <a:spcPts val="600"/>
              </a:spcAft>
            </a:pPr>
            <a:r>
              <a:rPr lang="en-US" b="0" i="1" u="none" strike="noStrike" baseline="0" dirty="0">
                <a:latin typeface="Arial" panose="020B0604020202020204" pitchFamily="34" charset="0"/>
                <a:cs typeface="Arial" panose="020B0604020202020204" pitchFamily="34" charset="0"/>
              </a:rPr>
              <a:t>All oral antidiabetic and antihypertensive drugs were discontinued on day 1 of the weight management program, with standard protocols for</a:t>
            </a:r>
            <a:r>
              <a:rPr lang="en-US" i="1" dirty="0">
                <a:latin typeface="Arial" panose="020B0604020202020204" pitchFamily="34" charset="0"/>
                <a:cs typeface="Arial" panose="020B0604020202020204" pitchFamily="34" charset="0"/>
              </a:rPr>
              <a:t> </a:t>
            </a:r>
            <a:r>
              <a:rPr lang="en-US" b="0" i="1" u="none" strike="noStrike" baseline="0" dirty="0">
                <a:latin typeface="Arial" panose="020B0604020202020204" pitchFamily="34" charset="0"/>
                <a:cs typeface="Arial" panose="020B0604020202020204" pitchFamily="34" charset="0"/>
              </a:rPr>
              <a:t>drug reintroduction under national clinical guidelines, if indicated by regular monitoring of blood glucose and blood pressure. Antihypertensive drugs were withdrawn because blood pressure rapidly decreases upon commencement of a low energy diet.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1556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567CF-9C4E-44B4-A831-A2F607C32FEA}"/>
              </a:ext>
            </a:extLst>
          </p:cNvPr>
          <p:cNvSpPr/>
          <p:nvPr/>
        </p:nvSpPr>
        <p:spPr>
          <a:xfrm>
            <a:off x="476250" y="371474"/>
            <a:ext cx="4000500" cy="733425"/>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DiRECT</a:t>
            </a:r>
            <a:r>
              <a:rPr lang="en-US" sz="2400" dirty="0">
                <a:latin typeface="Arial" panose="020B0604020202020204" pitchFamily="34" charset="0"/>
                <a:cs typeface="Arial" panose="020B0604020202020204" pitchFamily="34" charset="0"/>
              </a:rPr>
              <a:t> study- outcomes</a:t>
            </a:r>
          </a:p>
        </p:txBody>
      </p:sp>
      <p:sp>
        <p:nvSpPr>
          <p:cNvPr id="9" name="TextBox 8">
            <a:extLst>
              <a:ext uri="{FF2B5EF4-FFF2-40B4-BE49-F238E27FC236}">
                <a16:creationId xmlns:a16="http://schemas.microsoft.com/office/drawing/2014/main" id="{3BCE8341-8627-47E6-B5F3-A90B9E2C751E}"/>
              </a:ext>
            </a:extLst>
          </p:cNvPr>
          <p:cNvSpPr txBox="1"/>
          <p:nvPr/>
        </p:nvSpPr>
        <p:spPr>
          <a:xfrm>
            <a:off x="428625" y="5654397"/>
            <a:ext cx="11506200" cy="1107996"/>
          </a:xfrm>
          <a:prstGeom prst="rect">
            <a:avLst/>
          </a:prstGeom>
          <a:noFill/>
        </p:spPr>
        <p:txBody>
          <a:bodyPr wrap="square">
            <a:spAutoFit/>
          </a:bodyPr>
          <a:lstStyle/>
          <a:p>
            <a:pPr algn="l"/>
            <a:r>
              <a:rPr lang="en-US" sz="1100" b="0" i="1" u="none" strike="noStrike" baseline="0" dirty="0">
                <a:latin typeface="Arial" panose="020B0604020202020204" pitchFamily="34" charset="0"/>
                <a:cs typeface="Arial" panose="020B0604020202020204" pitchFamily="34" charset="0"/>
              </a:rPr>
              <a:t>Michael E J Lean*, Wilma S Leslie, Alison C Barnes, Naomi </a:t>
            </a:r>
            <a:r>
              <a:rPr lang="en-US" sz="1100" b="0" i="1" u="none" strike="noStrike" baseline="0" dirty="0" err="1">
                <a:latin typeface="Arial" panose="020B0604020202020204" pitchFamily="34" charset="0"/>
                <a:cs typeface="Arial" panose="020B0604020202020204" pitchFamily="34" charset="0"/>
              </a:rPr>
              <a:t>Brosnahan</a:t>
            </a:r>
            <a:r>
              <a:rPr lang="en-US" sz="1100" b="0" i="1" u="none" strike="noStrike" baseline="0" dirty="0">
                <a:latin typeface="Arial" panose="020B0604020202020204" pitchFamily="34" charset="0"/>
                <a:cs typeface="Arial" panose="020B0604020202020204" pitchFamily="34" charset="0"/>
              </a:rPr>
              <a:t>, George Thom, Louise McCombie, Carl Peters, </a:t>
            </a:r>
            <a:r>
              <a:rPr lang="en-US" sz="1100" b="0" i="1" u="none" strike="noStrike" baseline="0" dirty="0" err="1">
                <a:latin typeface="Arial" panose="020B0604020202020204" pitchFamily="34" charset="0"/>
                <a:cs typeface="Arial" panose="020B0604020202020204" pitchFamily="34" charset="0"/>
              </a:rPr>
              <a:t>Sviatlana</a:t>
            </a:r>
            <a:r>
              <a:rPr lang="en-US" sz="1100" b="0" i="1" u="none" strike="noStrike" baseline="0" dirty="0">
                <a:latin typeface="Arial" panose="020B0604020202020204" pitchFamily="34" charset="0"/>
                <a:cs typeface="Arial" panose="020B0604020202020204" pitchFamily="34" charset="0"/>
              </a:rPr>
              <a:t> </a:t>
            </a:r>
            <a:r>
              <a:rPr lang="en-US" sz="1100" b="0" i="1" u="none" strike="noStrike" baseline="0" dirty="0" err="1">
                <a:latin typeface="Arial" panose="020B0604020202020204" pitchFamily="34" charset="0"/>
                <a:cs typeface="Arial" panose="020B0604020202020204" pitchFamily="34" charset="0"/>
              </a:rPr>
              <a:t>Zhyzhneuskaya</a:t>
            </a:r>
            <a:r>
              <a:rPr lang="en-US" sz="1100" b="0" i="1" u="none" strike="noStrike" baseline="0" dirty="0">
                <a:latin typeface="Arial" panose="020B0604020202020204" pitchFamily="34" charset="0"/>
                <a:cs typeface="Arial" panose="020B0604020202020204" pitchFamily="34" charset="0"/>
              </a:rPr>
              <a:t>,</a:t>
            </a:r>
          </a:p>
          <a:p>
            <a:pPr algn="l"/>
            <a:r>
              <a:rPr lang="en-US" sz="1100" b="0" i="1" u="none" strike="noStrike" baseline="0" dirty="0">
                <a:latin typeface="Arial" panose="020B0604020202020204" pitchFamily="34" charset="0"/>
                <a:cs typeface="Arial" panose="020B0604020202020204" pitchFamily="34" charset="0"/>
              </a:rPr>
              <a:t>Ahmad Al-</a:t>
            </a:r>
            <a:r>
              <a:rPr lang="en-US" sz="1100" b="0" i="1" u="none" strike="noStrike" baseline="0" dirty="0" err="1">
                <a:latin typeface="Arial" panose="020B0604020202020204" pitchFamily="34" charset="0"/>
                <a:cs typeface="Arial" panose="020B0604020202020204" pitchFamily="34" charset="0"/>
              </a:rPr>
              <a:t>Mrabeh</a:t>
            </a:r>
            <a:r>
              <a:rPr lang="en-US" sz="1100" b="0" i="1" u="none" strike="noStrike" baseline="0" dirty="0">
                <a:latin typeface="Arial" panose="020B0604020202020204" pitchFamily="34" charset="0"/>
                <a:cs typeface="Arial" panose="020B0604020202020204" pitchFamily="34" charset="0"/>
              </a:rPr>
              <a:t>, </a:t>
            </a:r>
            <a:r>
              <a:rPr lang="en-US" sz="1100" b="0" i="1" u="none" strike="noStrike" baseline="0" dirty="0" err="1">
                <a:latin typeface="Arial" panose="020B0604020202020204" pitchFamily="34" charset="0"/>
                <a:cs typeface="Arial" panose="020B0604020202020204" pitchFamily="34" charset="0"/>
              </a:rPr>
              <a:t>Kieren</a:t>
            </a:r>
            <a:r>
              <a:rPr lang="en-US" sz="1100" b="0" i="1" u="none" strike="noStrike" baseline="0" dirty="0">
                <a:latin typeface="Arial" panose="020B0604020202020204" pitchFamily="34" charset="0"/>
                <a:cs typeface="Arial" panose="020B0604020202020204" pitchFamily="34" charset="0"/>
              </a:rPr>
              <a:t> G Hollingsworth, Angela M Rodrigues, Lucia </a:t>
            </a:r>
            <a:r>
              <a:rPr lang="en-US" sz="1100" b="0" i="1" u="none" strike="noStrike" baseline="0" dirty="0" err="1">
                <a:latin typeface="Arial" panose="020B0604020202020204" pitchFamily="34" charset="0"/>
                <a:cs typeface="Arial" panose="020B0604020202020204" pitchFamily="34" charset="0"/>
              </a:rPr>
              <a:t>Rehackova</a:t>
            </a:r>
            <a:r>
              <a:rPr lang="en-US" sz="1100" b="0" i="1" u="none" strike="noStrike" baseline="0" dirty="0">
                <a:latin typeface="Arial" panose="020B0604020202020204" pitchFamily="34" charset="0"/>
                <a:cs typeface="Arial" panose="020B0604020202020204" pitchFamily="34" charset="0"/>
              </a:rPr>
              <a:t>, Ashley J Adamson, </a:t>
            </a:r>
            <a:r>
              <a:rPr lang="en-US" sz="1100" b="0" i="1" u="none" strike="noStrike" baseline="0" dirty="0" err="1">
                <a:latin typeface="Arial" panose="020B0604020202020204" pitchFamily="34" charset="0"/>
                <a:cs typeface="Arial" panose="020B0604020202020204" pitchFamily="34" charset="0"/>
              </a:rPr>
              <a:t>Falko</a:t>
            </a:r>
            <a:r>
              <a:rPr lang="en-US" sz="1100" b="0" i="1" u="none" strike="noStrike" baseline="0" dirty="0">
                <a:latin typeface="Arial" panose="020B0604020202020204" pitchFamily="34" charset="0"/>
                <a:cs typeface="Arial" panose="020B0604020202020204" pitchFamily="34" charset="0"/>
              </a:rPr>
              <a:t> F </a:t>
            </a:r>
            <a:r>
              <a:rPr lang="en-US" sz="1100" b="0" i="1" u="none" strike="noStrike" baseline="0" dirty="0" err="1">
                <a:latin typeface="Arial" panose="020B0604020202020204" pitchFamily="34" charset="0"/>
                <a:cs typeface="Arial" panose="020B0604020202020204" pitchFamily="34" charset="0"/>
              </a:rPr>
              <a:t>Sniehotta</a:t>
            </a:r>
            <a:r>
              <a:rPr lang="en-US" sz="1100" b="0" i="1" u="none" strike="noStrike" baseline="0" dirty="0">
                <a:latin typeface="Arial" panose="020B0604020202020204" pitchFamily="34" charset="0"/>
                <a:cs typeface="Arial" panose="020B0604020202020204" pitchFamily="34" charset="0"/>
              </a:rPr>
              <a:t>, John C Mathers,</a:t>
            </a:r>
          </a:p>
          <a:p>
            <a:pPr algn="l"/>
            <a:r>
              <a:rPr lang="en-US" sz="1100" b="0" i="1" u="none" strike="noStrike" baseline="0" dirty="0">
                <a:latin typeface="Arial" panose="020B0604020202020204" pitchFamily="34" charset="0"/>
                <a:cs typeface="Arial" panose="020B0604020202020204" pitchFamily="34" charset="0"/>
              </a:rPr>
              <a:t>Hazel M Ross, Yvonne McIlvenna, Renae </a:t>
            </a:r>
            <a:r>
              <a:rPr lang="en-US" sz="1100" b="0" i="1" u="none" strike="noStrike" baseline="0" dirty="0" err="1">
                <a:latin typeface="Arial" panose="020B0604020202020204" pitchFamily="34" charset="0"/>
                <a:cs typeface="Arial" panose="020B0604020202020204" pitchFamily="34" charset="0"/>
              </a:rPr>
              <a:t>Stefanetti</a:t>
            </a:r>
            <a:r>
              <a:rPr lang="en-US" sz="1100" b="0" i="1" u="none" strike="noStrike" baseline="0" dirty="0">
                <a:latin typeface="Arial" panose="020B0604020202020204" pitchFamily="34" charset="0"/>
                <a:cs typeface="Arial" panose="020B0604020202020204" pitchFamily="34" charset="0"/>
              </a:rPr>
              <a:t>, Michael </a:t>
            </a:r>
            <a:r>
              <a:rPr lang="en-US" sz="1100" b="0" i="1" u="none" strike="noStrike" baseline="0" dirty="0" err="1">
                <a:latin typeface="Arial" panose="020B0604020202020204" pitchFamily="34" charset="0"/>
                <a:cs typeface="Arial" panose="020B0604020202020204" pitchFamily="34" charset="0"/>
              </a:rPr>
              <a:t>Trenell</a:t>
            </a:r>
            <a:r>
              <a:rPr lang="en-US" sz="1100" b="0" i="1" u="none" strike="noStrike" baseline="0" dirty="0">
                <a:latin typeface="Arial" panose="020B0604020202020204" pitchFamily="34" charset="0"/>
                <a:cs typeface="Arial" panose="020B0604020202020204" pitchFamily="34" charset="0"/>
              </a:rPr>
              <a:t>, Paul Welsh, Sharon Kean, Ian Ford, Alex </a:t>
            </a:r>
            <a:r>
              <a:rPr lang="en-US" sz="1100" b="0" i="1" u="none" strike="noStrike" baseline="0" dirty="0" err="1">
                <a:latin typeface="Arial" panose="020B0604020202020204" pitchFamily="34" charset="0"/>
                <a:cs typeface="Arial" panose="020B0604020202020204" pitchFamily="34" charset="0"/>
              </a:rPr>
              <a:t>McConnachie</a:t>
            </a:r>
            <a:r>
              <a:rPr lang="en-US" sz="1100" b="0" i="1" u="none" strike="noStrike" baseline="0" dirty="0">
                <a:latin typeface="Arial" panose="020B0604020202020204" pitchFamily="34" charset="0"/>
                <a:cs typeface="Arial" panose="020B0604020202020204" pitchFamily="34" charset="0"/>
              </a:rPr>
              <a:t>, Naveed Sattar, Roy Taylor*</a:t>
            </a:r>
            <a:endParaRPr lang="en-US" sz="1100" dirty="0">
              <a:latin typeface="Arial" panose="020B0604020202020204" pitchFamily="34" charset="0"/>
              <a:cs typeface="Arial" panose="020B0604020202020204" pitchFamily="34" charset="0"/>
            </a:endParaRPr>
          </a:p>
          <a:p>
            <a:pPr algn="l"/>
            <a:r>
              <a:rPr lang="en-US" sz="1100" b="1" i="0" u="none" strike="noStrike" baseline="0" dirty="0">
                <a:latin typeface="Arial" panose="020B0604020202020204" pitchFamily="34" charset="0"/>
                <a:cs typeface="Arial" panose="020B0604020202020204" pitchFamily="34" charset="0"/>
              </a:rPr>
              <a:t>Primary care-led weight management for remission of type 2</a:t>
            </a:r>
          </a:p>
          <a:p>
            <a:pPr algn="l"/>
            <a:r>
              <a:rPr lang="en-US" sz="1100" b="1" i="0" u="none" strike="noStrike" baseline="0" dirty="0">
                <a:latin typeface="Arial" panose="020B0604020202020204" pitchFamily="34" charset="0"/>
                <a:cs typeface="Arial" panose="020B0604020202020204" pitchFamily="34" charset="0"/>
              </a:rPr>
              <a:t>diabetes (</a:t>
            </a:r>
            <a:r>
              <a:rPr lang="en-US" sz="1100" b="1" i="0" u="none" strike="noStrike" baseline="0" dirty="0" err="1">
                <a:latin typeface="Arial" panose="020B0604020202020204" pitchFamily="34" charset="0"/>
                <a:cs typeface="Arial" panose="020B0604020202020204" pitchFamily="34" charset="0"/>
              </a:rPr>
              <a:t>DiRECT</a:t>
            </a:r>
            <a:r>
              <a:rPr lang="en-US" sz="1100" b="1" i="0" u="none" strike="noStrike" baseline="0" dirty="0">
                <a:latin typeface="Arial" panose="020B0604020202020204" pitchFamily="34" charset="0"/>
                <a:cs typeface="Arial" panose="020B0604020202020204" pitchFamily="34" charset="0"/>
              </a:rPr>
              <a:t>): an open-label, cluster-</a:t>
            </a:r>
            <a:r>
              <a:rPr lang="en-US" sz="1100" b="1" i="0" u="none" strike="noStrike" baseline="0" dirty="0" err="1">
                <a:latin typeface="Arial" panose="020B0604020202020204" pitchFamily="34" charset="0"/>
                <a:cs typeface="Arial" panose="020B0604020202020204" pitchFamily="34" charset="0"/>
              </a:rPr>
              <a:t>randomised</a:t>
            </a:r>
            <a:r>
              <a:rPr lang="en-US" sz="1100" b="1" i="0" u="none" strike="noStrike" baseline="0" dirty="0">
                <a:latin typeface="Arial" panose="020B0604020202020204" pitchFamily="34" charset="0"/>
                <a:cs typeface="Arial" panose="020B0604020202020204" pitchFamily="34" charset="0"/>
              </a:rPr>
              <a:t> trial, </a:t>
            </a:r>
            <a:r>
              <a:rPr lang="en-US" sz="1100" b="1" i="1" u="none" strike="noStrike" baseline="0" dirty="0">
                <a:latin typeface="Arial" panose="020B0604020202020204" pitchFamily="34" charset="0"/>
                <a:cs typeface="Arial" panose="020B0604020202020204" pitchFamily="34" charset="0"/>
              </a:rPr>
              <a:t>Lancet </a:t>
            </a:r>
            <a:r>
              <a:rPr lang="en-US" sz="1100" b="1" i="0" u="none" strike="noStrike" baseline="0" dirty="0">
                <a:latin typeface="Arial" panose="020B0604020202020204" pitchFamily="34" charset="0"/>
                <a:cs typeface="Arial" panose="020B0604020202020204" pitchFamily="34" charset="0"/>
              </a:rPr>
              <a:t>2018; 391: 541–51 </a:t>
            </a:r>
            <a:r>
              <a:rPr lang="en-US" sz="1100" b="0" i="0" u="none" strike="noStrike" baseline="0" dirty="0">
                <a:latin typeface="Arial" panose="020B0604020202020204" pitchFamily="34" charset="0"/>
                <a:cs typeface="Arial" panose="020B0604020202020204" pitchFamily="34" charset="0"/>
              </a:rPr>
              <a:t>Published </a:t>
            </a:r>
            <a:r>
              <a:rPr lang="en-US" sz="1100" b="1" i="0" u="none" strike="noStrike" baseline="0" dirty="0">
                <a:latin typeface="Arial" panose="020B0604020202020204" pitchFamily="34" charset="0"/>
                <a:cs typeface="Arial" panose="020B0604020202020204" pitchFamily="34" charset="0"/>
              </a:rPr>
              <a:t>Online</a:t>
            </a:r>
          </a:p>
          <a:p>
            <a:pPr algn="l"/>
            <a:r>
              <a:rPr lang="en-US" sz="1100" b="0" i="0" u="none" strike="noStrike" baseline="0" dirty="0">
                <a:latin typeface="Arial" panose="020B0604020202020204" pitchFamily="34" charset="0"/>
                <a:cs typeface="Arial" panose="020B0604020202020204" pitchFamily="34" charset="0"/>
              </a:rPr>
              <a:t>December 5, 2017</a:t>
            </a:r>
            <a:endParaRPr lang="en-US" sz="1100" b="1" i="0" u="none" strike="noStrike" baseline="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CA3964-CB85-47BC-96D3-2567659D0DA2}"/>
              </a:ext>
            </a:extLst>
          </p:cNvPr>
          <p:cNvSpPr txBox="1"/>
          <p:nvPr/>
        </p:nvSpPr>
        <p:spPr>
          <a:xfrm>
            <a:off x="1076325" y="1878390"/>
            <a:ext cx="7410450" cy="341632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b="1" i="0" u="none" strike="noStrike" baseline="0" dirty="0">
                <a:solidFill>
                  <a:srgbClr val="C00000"/>
                </a:solidFill>
                <a:latin typeface="Arial" panose="020B0604020202020204" pitchFamily="34" charset="0"/>
                <a:cs typeface="Arial" panose="020B0604020202020204" pitchFamily="34" charset="0"/>
              </a:rPr>
              <a:t>The co-primary outcomes </a:t>
            </a:r>
            <a:r>
              <a:rPr lang="en-US" b="0" i="0" u="none" strike="noStrike" baseline="0" dirty="0">
                <a:latin typeface="Arial" panose="020B0604020202020204" pitchFamily="34" charset="0"/>
                <a:cs typeface="Arial" panose="020B0604020202020204" pitchFamily="34" charset="0"/>
              </a:rPr>
              <a:t>were</a:t>
            </a:r>
          </a:p>
          <a:p>
            <a:pPr marL="285750" indent="-285750" algn="l">
              <a:buFont typeface="Wingdings" panose="05000000000000000000" pitchFamily="2" charset="2"/>
              <a:buChar char="Ø"/>
            </a:pPr>
            <a:r>
              <a:rPr lang="en-US" b="0" i="0" u="none" strike="noStrike" baseline="0" dirty="0">
                <a:latin typeface="Arial" panose="020B0604020202020204" pitchFamily="34" charset="0"/>
                <a:cs typeface="Arial" panose="020B0604020202020204" pitchFamily="34" charset="0"/>
              </a:rPr>
              <a:t> a </a:t>
            </a:r>
            <a:r>
              <a:rPr lang="en-US" b="0" i="0" u="none" strike="noStrike" baseline="0" dirty="0">
                <a:solidFill>
                  <a:srgbClr val="C00000"/>
                </a:solidFill>
                <a:latin typeface="Arial" panose="020B0604020202020204" pitchFamily="34" charset="0"/>
                <a:cs typeface="Arial" panose="020B0604020202020204" pitchFamily="34" charset="0"/>
              </a:rPr>
              <a:t>reduction in weight of 15 kg </a:t>
            </a:r>
            <a:r>
              <a:rPr lang="en-US" b="0" i="0" u="none" strike="noStrike" baseline="0" dirty="0">
                <a:latin typeface="Arial" panose="020B0604020202020204" pitchFamily="34" charset="0"/>
                <a:cs typeface="Arial" panose="020B0604020202020204" pitchFamily="34" charset="0"/>
              </a:rPr>
              <a:t>or more</a:t>
            </a:r>
          </a:p>
          <a:p>
            <a:pPr marL="285750" indent="-285750" algn="l">
              <a:buFont typeface="Wingdings" panose="05000000000000000000" pitchFamily="2" charset="2"/>
              <a:buChar char="Ø"/>
            </a:pPr>
            <a:r>
              <a:rPr lang="en-US" b="0" i="0" u="none" strike="noStrike" baseline="0" dirty="0">
                <a:latin typeface="Arial" panose="020B0604020202020204" pitchFamily="34" charset="0"/>
                <a:cs typeface="Arial" panose="020B0604020202020204" pitchFamily="34" charset="0"/>
              </a:rPr>
              <a:t>remission of diabetes</a:t>
            </a:r>
            <a:r>
              <a:rPr lang="en-US" b="0" i="0" u="none" strike="noStrike" baseline="0" dirty="0">
                <a:solidFill>
                  <a:srgbClr val="C00000"/>
                </a:solidFill>
                <a:latin typeface="Arial" panose="020B0604020202020204" pitchFamily="34" charset="0"/>
                <a:cs typeface="Arial" panose="020B0604020202020204" pitchFamily="34" charset="0"/>
              </a:rPr>
              <a:t>, defined as HbA1c</a:t>
            </a:r>
          </a:p>
          <a:p>
            <a:pPr algn="l"/>
            <a:r>
              <a:rPr lang="en-US" b="0" i="0" u="none" strike="noStrike" baseline="0" dirty="0">
                <a:solidFill>
                  <a:srgbClr val="C00000"/>
                </a:solidFill>
                <a:latin typeface="Arial" panose="020B0604020202020204" pitchFamily="34" charset="0"/>
                <a:cs typeface="Arial" panose="020B0604020202020204" pitchFamily="34" charset="0"/>
              </a:rPr>
              <a:t>less than 6・5%</a:t>
            </a:r>
            <a:r>
              <a:rPr lang="en-US" b="0" i="0" u="none" strike="noStrike" baseline="0" dirty="0">
                <a:latin typeface="Arial" panose="020B0604020202020204" pitchFamily="34" charset="0"/>
                <a:cs typeface="Arial" panose="020B0604020202020204" pitchFamily="34" charset="0"/>
              </a:rPr>
              <a:t> (&lt;48 mmol/mol) after at least 2 months off</a:t>
            </a:r>
          </a:p>
          <a:p>
            <a:pPr algn="l"/>
            <a:r>
              <a:rPr lang="en-US" b="0" i="0" u="none" strike="noStrike" baseline="0" dirty="0">
                <a:latin typeface="Arial" panose="020B0604020202020204" pitchFamily="34" charset="0"/>
                <a:cs typeface="Arial" panose="020B0604020202020204" pitchFamily="34" charset="0"/>
              </a:rPr>
              <a:t>all antidiabetic medications, from baseline to month 12.</a:t>
            </a:r>
          </a:p>
          <a:p>
            <a:pPr algn="l"/>
            <a:r>
              <a:rPr lang="en-US" b="1" i="0" u="none" strike="noStrike" baseline="0" dirty="0">
                <a:solidFill>
                  <a:srgbClr val="C00000"/>
                </a:solidFill>
                <a:latin typeface="Arial" panose="020B0604020202020204" pitchFamily="34" charset="0"/>
                <a:cs typeface="Arial" panose="020B0604020202020204" pitchFamily="34" charset="0"/>
              </a:rPr>
              <a:t>Secondary outcomes </a:t>
            </a:r>
            <a:r>
              <a:rPr lang="en-US" b="0" i="0" u="none" strike="noStrike" baseline="0" dirty="0">
                <a:latin typeface="Arial" panose="020B0604020202020204" pitchFamily="34" charset="0"/>
                <a:cs typeface="Arial" panose="020B0604020202020204" pitchFamily="34" charset="0"/>
              </a:rPr>
              <a:t>assessed at 12 months were </a:t>
            </a:r>
          </a:p>
          <a:p>
            <a:pPr marL="285750" indent="-285750" algn="l">
              <a:buFont typeface="Wingdings" panose="05000000000000000000" pitchFamily="2" charset="2"/>
              <a:buChar char="Ø"/>
            </a:pPr>
            <a:r>
              <a:rPr lang="en-US" b="0" i="0" u="none" strike="noStrike" baseline="0" dirty="0">
                <a:latin typeface="Arial" panose="020B0604020202020204" pitchFamily="34" charset="0"/>
                <a:cs typeface="Arial" panose="020B0604020202020204" pitchFamily="34" charset="0"/>
              </a:rPr>
              <a:t>quality of life, as measured by the </a:t>
            </a:r>
            <a:r>
              <a:rPr lang="en-US" b="0" i="0" u="none" strike="noStrike" baseline="0" dirty="0" err="1">
                <a:latin typeface="Arial" panose="020B0604020202020204" pitchFamily="34" charset="0"/>
                <a:cs typeface="Arial" panose="020B0604020202020204" pitchFamily="34" charset="0"/>
              </a:rPr>
              <a:t>EuroQol</a:t>
            </a:r>
            <a:r>
              <a:rPr lang="en-US" b="0" i="0" u="none" strike="noStrike" baseline="0" dirty="0">
                <a:latin typeface="Arial" panose="020B0604020202020204" pitchFamily="34" charset="0"/>
                <a:cs typeface="Arial" panose="020B0604020202020204" pitchFamily="34" charset="0"/>
              </a:rPr>
              <a:t> 5 Dimensions (EQ-5D);</a:t>
            </a:r>
          </a:p>
          <a:p>
            <a:pPr marL="285750" indent="-285750" algn="l">
              <a:buFont typeface="Wingdings" panose="05000000000000000000" pitchFamily="2" charset="2"/>
              <a:buChar char="Ø"/>
            </a:pPr>
            <a:r>
              <a:rPr lang="en-US" b="0" i="0" u="none" strike="noStrike" baseline="0" dirty="0">
                <a:latin typeface="Arial" panose="020B0604020202020204" pitchFamily="34" charset="0"/>
                <a:cs typeface="Arial" panose="020B0604020202020204" pitchFamily="34" charset="0"/>
              </a:rPr>
              <a:t>serum lipids</a:t>
            </a:r>
          </a:p>
          <a:p>
            <a:pPr marL="285750" indent="-285750" algn="l">
              <a:buFont typeface="Wingdings" panose="05000000000000000000" pitchFamily="2" charset="2"/>
              <a:buChar char="Ø"/>
            </a:pPr>
            <a:r>
              <a:rPr lang="en-US" b="0" i="0" u="none" strike="noStrike" baseline="0" dirty="0">
                <a:latin typeface="Arial" panose="020B0604020202020204" pitchFamily="34" charset="0"/>
                <a:cs typeface="Arial" panose="020B0604020202020204" pitchFamily="34" charset="0"/>
              </a:rPr>
              <a:t>physical activity.</a:t>
            </a:r>
          </a:p>
          <a:p>
            <a:pPr algn="l"/>
            <a:r>
              <a:rPr lang="en-US" b="1" dirty="0">
                <a:solidFill>
                  <a:srgbClr val="C00000"/>
                </a:solidFill>
                <a:latin typeface="Arial" panose="020B0604020202020204" pitchFamily="34" charset="0"/>
                <a:cs typeface="Arial" panose="020B0604020202020204" pitchFamily="34" charset="0"/>
              </a:rPr>
              <a:t>O</a:t>
            </a:r>
            <a:r>
              <a:rPr lang="en-US" b="1" i="0" u="none" strike="noStrike" baseline="0" dirty="0">
                <a:solidFill>
                  <a:srgbClr val="C00000"/>
                </a:solidFill>
                <a:latin typeface="Arial" panose="020B0604020202020204" pitchFamily="34" charset="0"/>
                <a:cs typeface="Arial" panose="020B0604020202020204" pitchFamily="34" charset="0"/>
              </a:rPr>
              <a:t>ther prespecified outcomes</a:t>
            </a:r>
            <a:r>
              <a:rPr lang="en-US" b="1" i="0" u="none" strike="noStrike" baseline="0"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included program</a:t>
            </a:r>
            <a:r>
              <a:rPr lang="en-US" dirty="0">
                <a:latin typeface="Arial" panose="020B0604020202020204" pitchFamily="34" charset="0"/>
                <a:cs typeface="Arial" panose="020B0604020202020204" pitchFamily="34" charset="0"/>
              </a:rPr>
              <a:t> </a:t>
            </a:r>
            <a:r>
              <a:rPr lang="en-US" b="0" i="0" u="none" strike="noStrike" baseline="0" dirty="0">
                <a:latin typeface="Arial" panose="020B0604020202020204" pitchFamily="34" charset="0"/>
                <a:cs typeface="Arial" panose="020B0604020202020204" pitchFamily="34" charset="0"/>
              </a:rPr>
              <a:t>acceptability, sleep quality, and blood pressure, as detailed in the protocol. </a:t>
            </a:r>
          </a:p>
          <a:p>
            <a:pPr algn="l"/>
            <a:r>
              <a:rPr lang="en-US" b="1" dirty="0">
                <a:solidFill>
                  <a:srgbClr val="C00000"/>
                </a:solidFill>
                <a:latin typeface="Arial" panose="020B0604020202020204" pitchFamily="34" charset="0"/>
                <a:cs typeface="Arial" panose="020B0604020202020204" pitchFamily="34" charset="0"/>
              </a:rPr>
              <a:t>E</a:t>
            </a:r>
            <a:r>
              <a:rPr lang="en-US" b="1" i="0" u="none" strike="noStrike" baseline="0" dirty="0">
                <a:solidFill>
                  <a:srgbClr val="C00000"/>
                </a:solidFill>
                <a:latin typeface="Arial" panose="020B0604020202020204" pitchFamily="34" charset="0"/>
                <a:cs typeface="Arial" panose="020B0604020202020204" pitchFamily="34" charset="0"/>
              </a:rPr>
              <a:t>xploratory outcomes </a:t>
            </a:r>
            <a:r>
              <a:rPr lang="en-US" b="0" i="0" u="none" strike="noStrike" baseline="0" dirty="0">
                <a:latin typeface="Arial" panose="020B0604020202020204" pitchFamily="34" charset="0"/>
                <a:cs typeface="Arial" panose="020B0604020202020204" pitchFamily="34" charset="0"/>
              </a:rPr>
              <a:t>of effects on changes in medications</a:t>
            </a:r>
            <a:r>
              <a:rPr lang="en-US" sz="1800" b="0" i="0" u="none" strike="noStrike" baseline="0" dirty="0">
                <a:latin typeface="ScalaLancetPro"/>
              </a:rPr>
              <a:t>.</a:t>
            </a:r>
            <a:endParaRPr lang="en-US" dirty="0"/>
          </a:p>
        </p:txBody>
      </p:sp>
      <p:sp>
        <p:nvSpPr>
          <p:cNvPr id="12" name="TextBox 11">
            <a:extLst>
              <a:ext uri="{FF2B5EF4-FFF2-40B4-BE49-F238E27FC236}">
                <a16:creationId xmlns:a16="http://schemas.microsoft.com/office/drawing/2014/main" id="{4AF2C526-90B4-4E10-BBF7-4FC248A2AA25}"/>
              </a:ext>
            </a:extLst>
          </p:cNvPr>
          <p:cNvSpPr txBox="1"/>
          <p:nvPr/>
        </p:nvSpPr>
        <p:spPr>
          <a:xfrm>
            <a:off x="8877300" y="2146459"/>
            <a:ext cx="2400300" cy="923330"/>
          </a:xfrm>
          <a:prstGeom prst="rect">
            <a:avLst/>
          </a:prstGeom>
          <a:solidFill>
            <a:schemeClr val="accent5">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l"/>
            <a:r>
              <a:rPr lang="en-US" sz="1800" b="0" i="0" u="none" strike="noStrike" baseline="0" dirty="0">
                <a:latin typeface="ScalaLancetPro"/>
              </a:rPr>
              <a:t>All outcome data were collected at baseline and at 12 months</a:t>
            </a:r>
            <a:endParaRPr lang="en-US" dirty="0"/>
          </a:p>
        </p:txBody>
      </p:sp>
    </p:spTree>
    <p:extLst>
      <p:ext uri="{BB962C8B-B14F-4D97-AF65-F5344CB8AC3E}">
        <p14:creationId xmlns:p14="http://schemas.microsoft.com/office/powerpoint/2010/main" val="193233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567CF-9C4E-44B4-A831-A2F607C32FEA}"/>
              </a:ext>
            </a:extLst>
          </p:cNvPr>
          <p:cNvSpPr/>
          <p:nvPr/>
        </p:nvSpPr>
        <p:spPr>
          <a:xfrm>
            <a:off x="323625" y="321734"/>
            <a:ext cx="5290720" cy="1097491"/>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p>
            <a:pPr>
              <a:lnSpc>
                <a:spcPct val="90000"/>
              </a:lnSpc>
              <a:spcBef>
                <a:spcPct val="0"/>
              </a:spcBef>
              <a:spcAft>
                <a:spcPts val="600"/>
              </a:spcAft>
            </a:pPr>
            <a:r>
              <a:rPr lang="en-US" sz="3600" b="1" kern="1200" dirty="0" err="1">
                <a:solidFill>
                  <a:schemeClr val="bg1"/>
                </a:solidFill>
                <a:latin typeface="+mj-lt"/>
                <a:ea typeface="+mj-ea"/>
                <a:cs typeface="+mj-cs"/>
              </a:rPr>
              <a:t>DiRECT</a:t>
            </a:r>
            <a:r>
              <a:rPr lang="en-US" sz="3600" b="1" kern="1200" dirty="0">
                <a:solidFill>
                  <a:schemeClr val="bg1"/>
                </a:solidFill>
                <a:latin typeface="+mj-lt"/>
                <a:ea typeface="+mj-ea"/>
                <a:cs typeface="+mj-cs"/>
              </a:rPr>
              <a:t> study-Primary outcomes and remission of diabetes in relation to weight loss at 12 months </a:t>
            </a:r>
          </a:p>
        </p:txBody>
      </p:sp>
      <p:sp>
        <p:nvSpPr>
          <p:cNvPr id="9" name="TextBox 8">
            <a:extLst>
              <a:ext uri="{FF2B5EF4-FFF2-40B4-BE49-F238E27FC236}">
                <a16:creationId xmlns:a16="http://schemas.microsoft.com/office/drawing/2014/main" id="{3BCE8341-8627-47E6-B5F3-A90B9E2C751E}"/>
              </a:ext>
            </a:extLst>
          </p:cNvPr>
          <p:cNvSpPr txBox="1"/>
          <p:nvPr/>
        </p:nvSpPr>
        <p:spPr>
          <a:xfrm>
            <a:off x="399628" y="5332042"/>
            <a:ext cx="10854971"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0" i="1" u="none" strike="noStrike" baseline="0" dirty="0"/>
              <a:t>Michael E J Lean*, Wilma S Leslie, Alison C Barnes, Naomi </a:t>
            </a:r>
            <a:r>
              <a:rPr lang="en-US" sz="1700" b="0" i="1" u="none" strike="noStrike" baseline="0" dirty="0" err="1"/>
              <a:t>Brosnahan</a:t>
            </a:r>
            <a:r>
              <a:rPr lang="en-US" sz="1700" b="0" i="1" u="none" strike="noStrike" baseline="0" dirty="0"/>
              <a:t>, George Thom, Louise McCombie, Carl Peters, </a:t>
            </a:r>
            <a:r>
              <a:rPr lang="en-US" sz="1700" b="0" i="1" u="none" strike="noStrike" baseline="0" dirty="0" err="1"/>
              <a:t>Sviatlana</a:t>
            </a:r>
            <a:r>
              <a:rPr lang="en-US" sz="1700" b="0" i="1" u="none" strike="noStrike" baseline="0" dirty="0"/>
              <a:t> </a:t>
            </a:r>
            <a:r>
              <a:rPr lang="en-US" sz="1700" b="0" i="1" u="none" strike="noStrike" baseline="0" dirty="0" err="1"/>
              <a:t>Zhyzhneuskaya,Ahmad</a:t>
            </a:r>
            <a:r>
              <a:rPr lang="en-US" sz="1700" b="0" i="1" u="none" strike="noStrike" baseline="0" dirty="0"/>
              <a:t> Al-</a:t>
            </a:r>
            <a:r>
              <a:rPr lang="en-US" sz="1700" b="0" i="1" u="none" strike="noStrike" baseline="0" dirty="0" err="1"/>
              <a:t>Mrabeh</a:t>
            </a:r>
            <a:r>
              <a:rPr lang="en-US" sz="1700" b="0" i="1" u="none" strike="noStrike" baseline="0" dirty="0"/>
              <a:t>, </a:t>
            </a:r>
            <a:r>
              <a:rPr lang="en-US" sz="1700" b="0" i="1" u="none" strike="noStrike" baseline="0" dirty="0" err="1"/>
              <a:t>Kieren</a:t>
            </a:r>
            <a:r>
              <a:rPr lang="en-US" sz="1700" b="0" i="1" u="none" strike="noStrike" baseline="0" dirty="0"/>
              <a:t> G Hollingsworth, Angela M Rodrigues, Lucia </a:t>
            </a:r>
            <a:r>
              <a:rPr lang="en-US" sz="1700" b="0" i="1" u="none" strike="noStrike" baseline="0" dirty="0" err="1"/>
              <a:t>Rehackova</a:t>
            </a:r>
            <a:r>
              <a:rPr lang="en-US" sz="1700" b="0" i="1" u="none" strike="noStrike" baseline="0" dirty="0"/>
              <a:t>, Ashley J Adamson, </a:t>
            </a:r>
            <a:r>
              <a:rPr lang="en-US" sz="1700" b="0" i="1" u="none" strike="noStrike" baseline="0" dirty="0" err="1"/>
              <a:t>Falko</a:t>
            </a:r>
            <a:r>
              <a:rPr lang="en-US" sz="1700" b="0" i="1" u="none" strike="noStrike" baseline="0" dirty="0"/>
              <a:t> F </a:t>
            </a:r>
            <a:r>
              <a:rPr lang="en-US" sz="1700" b="0" i="1" u="none" strike="noStrike" baseline="0" dirty="0" err="1"/>
              <a:t>Sniehotta</a:t>
            </a:r>
            <a:r>
              <a:rPr lang="en-US" sz="1700" b="0" i="1" u="none" strike="noStrike" baseline="0" dirty="0"/>
              <a:t>, John C </a:t>
            </a:r>
            <a:r>
              <a:rPr lang="en-US" sz="1700" b="0" i="1" u="none" strike="noStrike" baseline="0" dirty="0" err="1"/>
              <a:t>Mathers,Hazel</a:t>
            </a:r>
            <a:r>
              <a:rPr lang="en-US" sz="1700" b="0" i="1" u="none" strike="noStrike" baseline="0" dirty="0"/>
              <a:t> M Ross, Yvonne McIlvenna, Renae </a:t>
            </a:r>
            <a:r>
              <a:rPr lang="en-US" sz="1700" b="0" i="1" u="none" strike="noStrike" baseline="0" dirty="0" err="1"/>
              <a:t>Stefanetti</a:t>
            </a:r>
            <a:r>
              <a:rPr lang="en-US" sz="1700" b="0" i="1" u="none" strike="noStrike" baseline="0" dirty="0"/>
              <a:t>, Michael </a:t>
            </a:r>
            <a:r>
              <a:rPr lang="en-US" sz="1700" b="0" i="1" u="none" strike="noStrike" baseline="0" dirty="0" err="1"/>
              <a:t>Trenell</a:t>
            </a:r>
            <a:r>
              <a:rPr lang="en-US" sz="1700" b="0" i="1" u="none" strike="noStrike" baseline="0" dirty="0"/>
              <a:t>, Paul Welsh, Sharon Kean, Ian Ford, Alex </a:t>
            </a:r>
            <a:r>
              <a:rPr lang="en-US" sz="1700" b="0" i="1" u="none" strike="noStrike" baseline="0" dirty="0" err="1"/>
              <a:t>McConnachie</a:t>
            </a:r>
            <a:r>
              <a:rPr lang="en-US" sz="1700" b="0" i="1" u="none" strike="noStrike" baseline="0" dirty="0"/>
              <a:t>, Naveed Sattar, Roy Taylor*</a:t>
            </a:r>
            <a:endParaRPr lang="en-US" sz="1700" dirty="0"/>
          </a:p>
          <a:p>
            <a:pPr>
              <a:lnSpc>
                <a:spcPct val="90000"/>
              </a:lnSpc>
              <a:spcAft>
                <a:spcPts val="600"/>
              </a:spcAft>
            </a:pPr>
            <a:r>
              <a:rPr lang="en-US" sz="1700" b="1" i="0" u="none" strike="noStrike" baseline="0" dirty="0"/>
              <a:t>Primary care-led weight management for remission of type 2 diabetes (</a:t>
            </a:r>
            <a:r>
              <a:rPr lang="en-US" sz="1700" b="1" i="0" u="none" strike="noStrike" baseline="0" dirty="0" err="1"/>
              <a:t>DiRECT</a:t>
            </a:r>
            <a:r>
              <a:rPr lang="en-US" sz="1700" b="1" i="0" u="none" strike="noStrike" baseline="0" dirty="0"/>
              <a:t>): an open-label, cluster-</a:t>
            </a:r>
            <a:r>
              <a:rPr lang="en-US" sz="1700" b="1" i="0" u="none" strike="noStrike" baseline="0" dirty="0" err="1"/>
              <a:t>randomised</a:t>
            </a:r>
            <a:r>
              <a:rPr lang="en-US" sz="1700" b="1" i="0" u="none" strike="noStrike" baseline="0" dirty="0"/>
              <a:t> trial, </a:t>
            </a:r>
            <a:r>
              <a:rPr lang="en-US" sz="1700" b="1" i="1" u="none" strike="noStrike" baseline="0" dirty="0"/>
              <a:t>Lancet </a:t>
            </a:r>
            <a:r>
              <a:rPr lang="en-US" sz="1700" b="1" i="0" u="none" strike="noStrike" baseline="0" dirty="0"/>
              <a:t>2018; 391: 541–51 </a:t>
            </a:r>
            <a:r>
              <a:rPr lang="en-US" sz="1700" b="0" i="0" u="none" strike="noStrike" baseline="0" dirty="0"/>
              <a:t>Published </a:t>
            </a:r>
            <a:r>
              <a:rPr lang="en-US" sz="1700" b="1" i="0" u="none" strike="noStrike" baseline="0" dirty="0" err="1"/>
              <a:t>Online</a:t>
            </a:r>
            <a:r>
              <a:rPr lang="en-US" sz="1700" b="0" i="0" u="none" strike="noStrike" baseline="0" dirty="0" err="1"/>
              <a:t>December</a:t>
            </a:r>
            <a:r>
              <a:rPr lang="en-US" sz="1700" b="0" i="0" u="none" strike="noStrike" baseline="0" dirty="0"/>
              <a:t> 5, 2017</a:t>
            </a:r>
            <a:endParaRPr lang="en-US" sz="1700" b="1" i="0" u="none" strike="noStrike" baseline="0" dirty="0"/>
          </a:p>
        </p:txBody>
      </p:sp>
      <p:pic>
        <p:nvPicPr>
          <p:cNvPr id="3" name="Picture 2">
            <a:extLst>
              <a:ext uri="{FF2B5EF4-FFF2-40B4-BE49-F238E27FC236}">
                <a16:creationId xmlns:a16="http://schemas.microsoft.com/office/drawing/2014/main" id="{79FB6E0D-344F-42B1-A22C-FAC9529914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7811" y="548640"/>
            <a:ext cx="5290720" cy="52945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TextBox 18">
            <a:extLst>
              <a:ext uri="{FF2B5EF4-FFF2-40B4-BE49-F238E27FC236}">
                <a16:creationId xmlns:a16="http://schemas.microsoft.com/office/drawing/2014/main" id="{77CFE423-CDDC-4FD0-8434-CBB60486DA8E}"/>
              </a:ext>
            </a:extLst>
          </p:cNvPr>
          <p:cNvSpPr txBox="1"/>
          <p:nvPr/>
        </p:nvSpPr>
        <p:spPr>
          <a:xfrm>
            <a:off x="80906" y="2412224"/>
            <a:ext cx="6096000" cy="224676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lgn="l">
              <a:buAutoNum type="alphaUcParenR"/>
            </a:pPr>
            <a:r>
              <a:rPr lang="en-US" sz="2000" b="0" i="0" u="none" strike="noStrike" baseline="0" dirty="0">
                <a:latin typeface="Arial" panose="020B0604020202020204" pitchFamily="34" charset="0"/>
                <a:cs typeface="Arial" panose="020B0604020202020204" pitchFamily="34" charset="0"/>
              </a:rPr>
              <a:t>First co-primary outcome: achievement of at least 15 kg weight loss at 12 months. </a:t>
            </a:r>
          </a:p>
          <a:p>
            <a:pPr marL="457200" indent="-457200" algn="l">
              <a:buAutoNum type="alphaUcParenR"/>
            </a:pPr>
            <a:r>
              <a:rPr lang="en-US" sz="2000" b="0" i="0" u="none" strike="noStrike" baseline="0" dirty="0">
                <a:latin typeface="Arial" panose="020B0604020202020204" pitchFamily="34" charset="0"/>
                <a:cs typeface="Arial" panose="020B0604020202020204" pitchFamily="34" charset="0"/>
              </a:rPr>
              <a:t>(B) Second co-primary outcome: remission of diabetes (glycated </a:t>
            </a:r>
            <a:r>
              <a:rPr lang="en-US" sz="2000" b="0" i="0" u="none" strike="noStrike" baseline="0" dirty="0" err="1">
                <a:latin typeface="Arial" panose="020B0604020202020204" pitchFamily="34" charset="0"/>
                <a:cs typeface="Arial" panose="020B0604020202020204" pitchFamily="34" charset="0"/>
              </a:rPr>
              <a:t>haemoglobin</a:t>
            </a:r>
            <a:r>
              <a:rPr lang="en-US" sz="2000" b="0" i="0" u="none" strike="noStrike" baseline="0" dirty="0">
                <a:latin typeface="Arial" panose="020B0604020202020204" pitchFamily="34" charset="0"/>
                <a:cs typeface="Arial" panose="020B0604020202020204" pitchFamily="34" charset="0"/>
              </a:rPr>
              <a:t> &lt;6・5% off antidiabetic medication for 2 months). </a:t>
            </a:r>
          </a:p>
          <a:p>
            <a:pPr algn="l"/>
            <a:r>
              <a:rPr lang="en-US" sz="2000" b="0" i="0" u="none" strike="noStrike" baseline="0" dirty="0">
                <a:latin typeface="Arial" panose="020B0604020202020204" pitchFamily="34" charset="0"/>
                <a:cs typeface="Arial" panose="020B0604020202020204" pitchFamily="34" charset="0"/>
              </a:rPr>
              <a:t>(C) Remission of diabetes, in relation to weight loss achieved at 12 months (both groups combined).</a:t>
            </a:r>
            <a:endParaRPr lang="en-US" sz="20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C91157D1-F144-4003-B491-F59EFFB24EE4}"/>
              </a:ext>
            </a:extLst>
          </p:cNvPr>
          <p:cNvSpPr/>
          <p:nvPr/>
        </p:nvSpPr>
        <p:spPr>
          <a:xfrm>
            <a:off x="9467850" y="1014786"/>
            <a:ext cx="1704975" cy="7092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46% remission  </a:t>
            </a:r>
          </a:p>
        </p:txBody>
      </p:sp>
    </p:spTree>
    <p:extLst>
      <p:ext uri="{BB962C8B-B14F-4D97-AF65-F5344CB8AC3E}">
        <p14:creationId xmlns:p14="http://schemas.microsoft.com/office/powerpoint/2010/main" val="24954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2E9AE-867C-4619-A67C-4E52266FC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163" y="1612059"/>
            <a:ext cx="4629873" cy="44339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a:extLst>
              <a:ext uri="{FF2B5EF4-FFF2-40B4-BE49-F238E27FC236}">
                <a16:creationId xmlns:a16="http://schemas.microsoft.com/office/drawing/2014/main" id="{177F5E95-D98B-4503-876C-F859C982E809}"/>
              </a:ext>
            </a:extLst>
          </p:cNvPr>
          <p:cNvSpPr txBox="1"/>
          <p:nvPr/>
        </p:nvSpPr>
        <p:spPr>
          <a:xfrm>
            <a:off x="5876925" y="1982389"/>
            <a:ext cx="6096000" cy="369331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latin typeface="AdvBOOKO-I"/>
              </a:rPr>
              <a:t>Changes over 2 years in </a:t>
            </a:r>
            <a:r>
              <a:rPr lang="en-US" sz="1800" b="0" i="0" u="none" strike="noStrike" baseline="0" dirty="0" err="1">
                <a:latin typeface="AdvBOOKO-I"/>
              </a:rPr>
              <a:t>DiRECT</a:t>
            </a:r>
            <a:r>
              <a:rPr lang="en-US" sz="1800" b="0" i="0" u="none" strike="noStrike" baseline="0" dirty="0">
                <a:latin typeface="AdvBOOKO-I"/>
              </a:rPr>
              <a:t>. Change in liver fat (a), hepatic VLDL1-TG production (b), fasting plasma VLDL1-</a:t>
            </a:r>
          </a:p>
          <a:p>
            <a:pPr algn="l"/>
            <a:r>
              <a:rPr lang="en-US" sz="1800" b="0" i="0" u="none" strike="noStrike" baseline="0" dirty="0">
                <a:latin typeface="AdvBOOKO-I"/>
              </a:rPr>
              <a:t>TG (c), VLDL1 palmitic acid (d), intra-pancreatic fat (e) and beta-cell function (f) between baseline and 24 months in</a:t>
            </a:r>
          </a:p>
          <a:p>
            <a:pPr algn="l"/>
            <a:r>
              <a:rPr lang="en-US" sz="1800" b="0" i="0" u="none" strike="noStrike" baseline="0" dirty="0">
                <a:latin typeface="AdvBOOKO-I"/>
              </a:rPr>
              <a:t>responders (white), </a:t>
            </a:r>
            <a:r>
              <a:rPr lang="en-US" sz="1800" b="0" i="0" u="none" strike="noStrike" baseline="0" dirty="0" err="1">
                <a:latin typeface="AdvBOOKO-I"/>
              </a:rPr>
              <a:t>nonresponders</a:t>
            </a:r>
            <a:r>
              <a:rPr lang="en-US" sz="1800" b="0" i="0" u="none" strike="noStrike" baseline="0" dirty="0">
                <a:latin typeface="AdvBOOKO-I"/>
              </a:rPr>
              <a:t>(black) and </a:t>
            </a:r>
            <a:r>
              <a:rPr lang="en-US" sz="1800" b="0" i="0" u="none" strike="noStrike" baseline="0" dirty="0" err="1">
                <a:latin typeface="AdvBOOKO-I"/>
              </a:rPr>
              <a:t>relapsers</a:t>
            </a:r>
            <a:r>
              <a:rPr lang="en-US" sz="1800" b="0" i="0" u="none" strike="noStrike" baseline="0" dirty="0">
                <a:latin typeface="AdvBOOKO-I"/>
              </a:rPr>
              <a:t> (grey). </a:t>
            </a:r>
            <a:r>
              <a:rPr lang="en-US" sz="1800" b="0" i="0" u="none" strike="noStrike" baseline="0" dirty="0" err="1">
                <a:latin typeface="AdvBOOKO-I"/>
              </a:rPr>
              <a:t>Relapsers</a:t>
            </a:r>
            <a:r>
              <a:rPr lang="en-US" sz="1800" b="0" i="0" u="none" strike="noStrike" baseline="0" dirty="0">
                <a:latin typeface="AdvBOOKO-I"/>
              </a:rPr>
              <a:t> show significant increase in liver fat, VLDL1-TG</a:t>
            </a:r>
          </a:p>
          <a:p>
            <a:pPr algn="l"/>
            <a:r>
              <a:rPr lang="en-US" sz="1800" b="0" i="0" u="none" strike="noStrike" baseline="0" dirty="0">
                <a:latin typeface="AdvBOOKO-I"/>
              </a:rPr>
              <a:t>production rate, VLDL-TG plasma concentration and VLDL1-TG palmitic acid with return to baseline levels of pancreas fat</a:t>
            </a:r>
          </a:p>
          <a:p>
            <a:pPr algn="l"/>
            <a:r>
              <a:rPr lang="en-US" sz="1800" b="0" i="0" u="none" strike="noStrike" baseline="0" dirty="0">
                <a:latin typeface="AdvBOOKO-I"/>
              </a:rPr>
              <a:t>and first-phase insulin secretion. Data are presented as mean </a:t>
            </a:r>
            <a:r>
              <a:rPr lang="en-US" sz="1800" b="0" i="0" u="none" strike="noStrike" baseline="0" dirty="0">
                <a:latin typeface="AdvP4C4E74"/>
              </a:rPr>
              <a:t> </a:t>
            </a:r>
            <a:r>
              <a:rPr lang="en-US" sz="1800" b="0" i="0" u="none" strike="noStrike" baseline="0" dirty="0">
                <a:latin typeface="AdvBOOKO-I"/>
              </a:rPr>
              <a:t>SEM except for first-phase insulin (median with IQ range).</a:t>
            </a:r>
          </a:p>
          <a:p>
            <a:pPr algn="l"/>
            <a:r>
              <a:rPr lang="en-US" sz="1800" b="0" i="0" u="none" strike="noStrike" baseline="0" dirty="0">
                <a:latin typeface="AdvBOOKO-I"/>
              </a:rPr>
              <a:t>Figure reproduced with permission from Al-</a:t>
            </a:r>
            <a:r>
              <a:rPr lang="en-US" sz="1800" b="0" i="0" u="none" strike="noStrike" baseline="0" dirty="0" err="1">
                <a:latin typeface="AdvBOOKO-I"/>
              </a:rPr>
              <a:t>Mrabeh</a:t>
            </a:r>
            <a:r>
              <a:rPr lang="en-US" sz="1800" b="0" i="0" u="none" strike="noStrike" baseline="0" dirty="0">
                <a:latin typeface="AdvBOOKO-I"/>
              </a:rPr>
              <a:t> A et al 2020 [36]. </a:t>
            </a:r>
            <a:r>
              <a:rPr lang="en-US" sz="1800" b="0" i="0" u="none" strike="noStrike" baseline="0" dirty="0">
                <a:latin typeface="AdvTTc6ee16d2.I"/>
              </a:rPr>
              <a:t>*</a:t>
            </a:r>
            <a:r>
              <a:rPr lang="en-US" sz="1800" b="0" i="0" u="none" strike="noStrike" baseline="0" dirty="0">
                <a:latin typeface="AdvBOOKO-R"/>
              </a:rPr>
              <a:t>P </a:t>
            </a:r>
            <a:r>
              <a:rPr lang="en-US" sz="1800" b="0" i="0" u="none" strike="noStrike" baseline="0" dirty="0">
                <a:latin typeface="AdvTTc6ee16d2.I+22"/>
              </a:rPr>
              <a:t>≤ </a:t>
            </a:r>
            <a:r>
              <a:rPr lang="en-US" sz="1800" b="0" i="0" u="none" strike="noStrike" baseline="0" dirty="0">
                <a:latin typeface="AdvBOOKO-I"/>
              </a:rPr>
              <a:t>0.05 vs. responders, </a:t>
            </a:r>
            <a:r>
              <a:rPr lang="en-US" sz="1800" b="0" i="0" u="none" strike="noStrike" baseline="0" dirty="0">
                <a:latin typeface="AdvTTc6ee16d2.I"/>
              </a:rPr>
              <a:t>**</a:t>
            </a:r>
            <a:r>
              <a:rPr lang="en-US" sz="1800" b="0" i="0" u="none" strike="noStrike" baseline="0" dirty="0">
                <a:latin typeface="AdvBOOKO-R"/>
              </a:rPr>
              <a:t>P </a:t>
            </a:r>
            <a:r>
              <a:rPr lang="en-US" sz="1800" b="0" i="0" u="none" strike="noStrike" baseline="0" dirty="0">
                <a:latin typeface="AdvTTc6ee16d2.I+22"/>
              </a:rPr>
              <a:t>≤ </a:t>
            </a:r>
            <a:r>
              <a:rPr lang="en-US" sz="1800" b="0" i="0" u="none" strike="noStrike" baseline="0" dirty="0">
                <a:latin typeface="AdvBOOKO-I"/>
              </a:rPr>
              <a:t>0.01 vs. responders,</a:t>
            </a:r>
          </a:p>
          <a:p>
            <a:pPr algn="l"/>
            <a:r>
              <a:rPr lang="en-US" sz="1800" b="0" i="0" u="none" strike="noStrike" baseline="0" dirty="0">
                <a:latin typeface="AdvTTc6ee16d2.I"/>
              </a:rPr>
              <a:t>***</a:t>
            </a:r>
            <a:r>
              <a:rPr lang="en-US" sz="1800" b="0" i="0" u="none" strike="noStrike" baseline="0" dirty="0">
                <a:latin typeface="AdvBOOKO-R"/>
              </a:rPr>
              <a:t>P </a:t>
            </a:r>
            <a:r>
              <a:rPr lang="en-US" sz="1800" b="0" i="0" u="none" strike="noStrike" baseline="0" dirty="0">
                <a:latin typeface="AdvTTc6ee16d2.I+22"/>
              </a:rPr>
              <a:t>≤ </a:t>
            </a:r>
            <a:r>
              <a:rPr lang="en-US" sz="1800" b="0" i="0" u="none" strike="noStrike" baseline="0" dirty="0">
                <a:latin typeface="AdvBOOKO-I"/>
              </a:rPr>
              <a:t>0.001 vs. responders</a:t>
            </a:r>
            <a:endParaRPr lang="en-US" dirty="0"/>
          </a:p>
        </p:txBody>
      </p:sp>
      <p:sp>
        <p:nvSpPr>
          <p:cNvPr id="6" name="Rectangle 5">
            <a:extLst>
              <a:ext uri="{FF2B5EF4-FFF2-40B4-BE49-F238E27FC236}">
                <a16:creationId xmlns:a16="http://schemas.microsoft.com/office/drawing/2014/main" id="{57FD34B5-A969-49A9-905B-9EDC086BDF14}"/>
              </a:ext>
            </a:extLst>
          </p:cNvPr>
          <p:cNvSpPr/>
          <p:nvPr/>
        </p:nvSpPr>
        <p:spPr>
          <a:xfrm>
            <a:off x="428624" y="297611"/>
            <a:ext cx="11334751"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DiRECT</a:t>
            </a:r>
            <a:r>
              <a:rPr lang="en-US" sz="2000" dirty="0">
                <a:latin typeface="Arial" panose="020B0604020202020204" pitchFamily="34" charset="0"/>
                <a:cs typeface="Arial" panose="020B0604020202020204" pitchFamily="34" charset="0"/>
              </a:rPr>
              <a:t> – changes in liver fat, hepatic VLDL1-TG production, fasting plasma VLDL1-TG , VLDL1 TG, VLDL1 palmitic acid, intrapancreatic fat, beta cell function, between baseline and 24 months  </a:t>
            </a:r>
          </a:p>
        </p:txBody>
      </p:sp>
      <p:sp>
        <p:nvSpPr>
          <p:cNvPr id="8" name="TextBox 7">
            <a:extLst>
              <a:ext uri="{FF2B5EF4-FFF2-40B4-BE49-F238E27FC236}">
                <a16:creationId xmlns:a16="http://schemas.microsoft.com/office/drawing/2014/main" id="{8B4904DF-B1CB-428E-B376-8DF6EF4B69CC}"/>
              </a:ext>
            </a:extLst>
          </p:cNvPr>
          <p:cNvSpPr txBox="1"/>
          <p:nvPr/>
        </p:nvSpPr>
        <p:spPr>
          <a:xfrm>
            <a:off x="528636" y="6149843"/>
            <a:ext cx="11134726" cy="646331"/>
          </a:xfrm>
          <a:prstGeom prst="rect">
            <a:avLst/>
          </a:prstGeom>
          <a:noFill/>
        </p:spPr>
        <p:txBody>
          <a:bodyPr wrap="square">
            <a:spAutoFit/>
          </a:bodyPr>
          <a:lstStyle/>
          <a:p>
            <a:pPr algn="l"/>
            <a:r>
              <a:rPr lang="en-US" sz="1800" b="0" i="0" u="none" strike="noStrike" baseline="0" dirty="0">
                <a:latin typeface="AdvBOOKO-R"/>
              </a:rPr>
              <a:t>Taylor R (Newcastle University, Newcastle, UK). Type 2 diabetes and remission: practical management guided by pathophysiology (Review). </a:t>
            </a:r>
            <a:r>
              <a:rPr lang="sv-SE" sz="1800" b="0" i="0" u="none" strike="noStrike" baseline="0" dirty="0">
                <a:latin typeface="AdvBOOKO-I"/>
              </a:rPr>
              <a:t>J Intern Med </a:t>
            </a:r>
            <a:r>
              <a:rPr lang="sv-SE" sz="1800" b="0" i="0" u="none" strike="noStrike" baseline="0" dirty="0">
                <a:latin typeface="AdvBOOKO-R"/>
              </a:rPr>
              <a:t>2021; </a:t>
            </a:r>
            <a:r>
              <a:rPr lang="sv-SE" sz="1800" b="0" i="0" u="none" strike="noStrike" baseline="0" dirty="0">
                <a:latin typeface="AdvBOOKO-B"/>
              </a:rPr>
              <a:t>289</a:t>
            </a:r>
            <a:r>
              <a:rPr lang="sv-SE" sz="1800" b="0" i="0" u="none" strike="noStrike" baseline="0" dirty="0">
                <a:latin typeface="AdvBOOKO-R"/>
              </a:rPr>
              <a:t>: 754</a:t>
            </a:r>
            <a:r>
              <a:rPr lang="sv-SE" sz="1800" b="0" i="0" u="none" strike="noStrike" baseline="0" dirty="0">
                <a:latin typeface="AdvTTec369687+20"/>
              </a:rPr>
              <a:t>–</a:t>
            </a:r>
            <a:r>
              <a:rPr lang="sv-SE" sz="1800" b="0" i="0" u="none" strike="noStrike" baseline="0" dirty="0">
                <a:latin typeface="AdvBOOKO-R"/>
              </a:rPr>
              <a:t>770. </a:t>
            </a:r>
            <a:r>
              <a:rPr lang="sv-SE" sz="1800" b="0" i="0" u="none" strike="noStrike" baseline="0" dirty="0">
                <a:latin typeface="AdvBOOKO-R"/>
                <a:hlinkClick r:id="rId3"/>
              </a:rPr>
              <a:t>https://doi.org/</a:t>
            </a:r>
            <a:r>
              <a:rPr lang="sv-SE" sz="1800" b="0" i="0" u="none" strike="noStrike" baseline="0" dirty="0">
                <a:latin typeface="AdvBOOKO-R"/>
              </a:rPr>
              <a:t> </a:t>
            </a:r>
            <a:r>
              <a:rPr lang="en-US" sz="1800" b="0" i="0" u="none" strike="noStrike" baseline="0" dirty="0">
                <a:latin typeface="AdvBOOKO-R"/>
              </a:rPr>
              <a:t>10.1111/joim.13214</a:t>
            </a:r>
            <a:endParaRPr lang="en-US" dirty="0"/>
          </a:p>
        </p:txBody>
      </p:sp>
      <p:sp>
        <p:nvSpPr>
          <p:cNvPr id="9" name="Oval 8">
            <a:extLst>
              <a:ext uri="{FF2B5EF4-FFF2-40B4-BE49-F238E27FC236}">
                <a16:creationId xmlns:a16="http://schemas.microsoft.com/office/drawing/2014/main" id="{3A692100-B6D2-48BD-990C-18717860BC5F}"/>
              </a:ext>
            </a:extLst>
          </p:cNvPr>
          <p:cNvSpPr/>
          <p:nvPr/>
        </p:nvSpPr>
        <p:spPr>
          <a:xfrm>
            <a:off x="1200150" y="1819275"/>
            <a:ext cx="1733550" cy="1257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5887F9-4E5B-4E9D-8D70-CBCFA785C16F}"/>
              </a:ext>
            </a:extLst>
          </p:cNvPr>
          <p:cNvSpPr/>
          <p:nvPr/>
        </p:nvSpPr>
        <p:spPr>
          <a:xfrm>
            <a:off x="3505200" y="3200397"/>
            <a:ext cx="1733550" cy="1257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8105A13-1AE0-4032-BED0-5CA0D9A8B26E}"/>
              </a:ext>
            </a:extLst>
          </p:cNvPr>
          <p:cNvSpPr/>
          <p:nvPr/>
        </p:nvSpPr>
        <p:spPr>
          <a:xfrm>
            <a:off x="3638550" y="4857746"/>
            <a:ext cx="523875" cy="981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69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F66C10-6642-4852-B6BA-71A501865E09}"/>
              </a:ext>
            </a:extLst>
          </p:cNvPr>
          <p:cNvSpPr txBox="1"/>
          <p:nvPr/>
        </p:nvSpPr>
        <p:spPr>
          <a:xfrm>
            <a:off x="642938" y="642938"/>
            <a:ext cx="10904538" cy="2116138"/>
          </a:xfrm>
          <a:prstGeom prst="rect">
            <a:avLst/>
          </a:prstGeom>
          <a:noFill/>
        </p:spPr>
        <p:txBody>
          <a:bodyPr wrap="square" anchor="t">
            <a:normAutofit/>
          </a:bodyPr>
          <a:lstStyle/>
          <a:p>
            <a:pPr marL="285750" indent="-285750" algn="l">
              <a:spcAft>
                <a:spcPts val="600"/>
              </a:spcAft>
              <a:buFont typeface="Wingdings" panose="05000000000000000000" pitchFamily="2" charset="2"/>
              <a:buChar char="Ø"/>
            </a:pPr>
            <a:r>
              <a:rPr lang="en-US" sz="2800" b="0" i="0" u="none" strike="noStrike" baseline="0" dirty="0">
                <a:latin typeface="ScalaLancetPro"/>
              </a:rPr>
              <a:t>At 12 months, </a:t>
            </a:r>
            <a:r>
              <a:rPr lang="en-US" sz="2800" b="1" i="0" u="none" strike="noStrike" baseline="0" dirty="0">
                <a:solidFill>
                  <a:srgbClr val="FF0000"/>
                </a:solidFill>
                <a:latin typeface="ScalaLancetPro"/>
              </a:rPr>
              <a:t>weight loss of 15 kg or more in 36 (24%) participants </a:t>
            </a:r>
            <a:r>
              <a:rPr lang="en-US" sz="2800" b="0" i="0" u="none" strike="noStrike" baseline="0" dirty="0">
                <a:latin typeface="ScalaLancetPro"/>
              </a:rPr>
              <a:t>in the intervention group and no participants in the control group </a:t>
            </a:r>
          </a:p>
          <a:p>
            <a:pPr marL="285750" indent="-285750" algn="l">
              <a:spcAft>
                <a:spcPts val="600"/>
              </a:spcAft>
              <a:buFont typeface="Wingdings" panose="05000000000000000000" pitchFamily="2" charset="2"/>
              <a:buChar char="Ø"/>
            </a:pPr>
            <a:r>
              <a:rPr lang="en-US" sz="2800" b="1" dirty="0">
                <a:solidFill>
                  <a:srgbClr val="FF0000"/>
                </a:solidFill>
                <a:latin typeface="ScalaLancetPro"/>
              </a:rPr>
              <a:t>R</a:t>
            </a:r>
            <a:r>
              <a:rPr lang="en-US" sz="2800" b="1" i="0" u="none" strike="noStrike" baseline="0" dirty="0">
                <a:solidFill>
                  <a:srgbClr val="FF0000"/>
                </a:solidFill>
                <a:latin typeface="ScalaLancetPro"/>
              </a:rPr>
              <a:t>ecorded diabetes remission in 68 (46%) participants</a:t>
            </a:r>
            <a:r>
              <a:rPr lang="en-US" sz="2800" b="0" i="0" u="none" strike="noStrike" baseline="0" dirty="0">
                <a:latin typeface="ScalaLancetPro"/>
              </a:rPr>
              <a:t> in the intervention group and six (4%) participants in the control group</a:t>
            </a:r>
            <a:endParaRPr lang="en-US" sz="2800" dirty="0"/>
          </a:p>
        </p:txBody>
      </p:sp>
      <p:sp>
        <p:nvSpPr>
          <p:cNvPr id="9" name="TextBox 8">
            <a:extLst>
              <a:ext uri="{FF2B5EF4-FFF2-40B4-BE49-F238E27FC236}">
                <a16:creationId xmlns:a16="http://schemas.microsoft.com/office/drawing/2014/main" id="{DD9B97B5-5368-467F-BEB5-5407AC08BCAB}"/>
              </a:ext>
            </a:extLst>
          </p:cNvPr>
          <p:cNvSpPr txBox="1"/>
          <p:nvPr/>
        </p:nvSpPr>
        <p:spPr>
          <a:xfrm>
            <a:off x="642938" y="2827338"/>
            <a:ext cx="10904538" cy="2982913"/>
          </a:xfrm>
          <a:prstGeom prst="rect">
            <a:avLst/>
          </a:prstGeom>
          <a:noFill/>
        </p:spPr>
        <p:txBody>
          <a:bodyPr wrap="square" anchor="t">
            <a:normAutofit/>
          </a:bodyPr>
          <a:lstStyle/>
          <a:p>
            <a:pPr marL="285750" indent="-285750" algn="l">
              <a:lnSpc>
                <a:spcPct val="90000"/>
              </a:lnSpc>
              <a:spcAft>
                <a:spcPts val="600"/>
              </a:spcAft>
              <a:buFont typeface="Wingdings" panose="05000000000000000000" pitchFamily="2" charset="2"/>
              <a:buChar char="Ø"/>
            </a:pPr>
            <a:r>
              <a:rPr lang="en-US" sz="2600" b="0" i="0" u="none" strike="noStrike" baseline="0" dirty="0">
                <a:latin typeface="ScalaLancetPro"/>
              </a:rPr>
              <a:t>At 12 months, the number of participants being</a:t>
            </a:r>
          </a:p>
          <a:p>
            <a:pPr algn="l">
              <a:lnSpc>
                <a:spcPct val="90000"/>
              </a:lnSpc>
              <a:spcAft>
                <a:spcPts val="600"/>
              </a:spcAft>
            </a:pPr>
            <a:r>
              <a:rPr lang="en-US" sz="2600" b="0" i="0" u="none" strike="noStrike" baseline="0" dirty="0">
                <a:latin typeface="ScalaLancetPro"/>
              </a:rPr>
              <a:t>prescribed medications other than antidiabetic and antihypertensive was lower in the intervention group than the control group (n=121 [82%] </a:t>
            </a:r>
            <a:r>
              <a:rPr lang="en-US" sz="2600" b="0" i="1" u="none" strike="noStrike" baseline="0" dirty="0">
                <a:latin typeface="ScalaLancetPro-Italic"/>
              </a:rPr>
              <a:t>vs </a:t>
            </a:r>
            <a:r>
              <a:rPr lang="en-US" sz="2600" b="0" i="0" u="none" strike="noStrike" baseline="0" dirty="0">
                <a:latin typeface="ScalaLancetPro"/>
              </a:rPr>
              <a:t>n=133 [90%]; p=0・0486), </a:t>
            </a:r>
          </a:p>
          <a:p>
            <a:pPr marL="285750" indent="-285750" algn="l">
              <a:lnSpc>
                <a:spcPct val="90000"/>
              </a:lnSpc>
              <a:spcAft>
                <a:spcPts val="600"/>
              </a:spcAft>
              <a:buFont typeface="Wingdings" panose="05000000000000000000" pitchFamily="2" charset="2"/>
              <a:buChar char="Ø"/>
            </a:pPr>
            <a:r>
              <a:rPr lang="en-US" sz="2600" dirty="0">
                <a:latin typeface="ScalaLancetPro"/>
              </a:rPr>
              <a:t>T</a:t>
            </a:r>
            <a:r>
              <a:rPr lang="en-US" sz="2600" b="0" i="0" u="none" strike="noStrike" baseline="0" dirty="0">
                <a:latin typeface="ScalaLancetPro"/>
              </a:rPr>
              <a:t>here was no difference in the number of other medications</a:t>
            </a:r>
          </a:p>
          <a:p>
            <a:pPr algn="l">
              <a:lnSpc>
                <a:spcPct val="90000"/>
              </a:lnSpc>
              <a:spcAft>
                <a:spcPts val="600"/>
              </a:spcAft>
            </a:pPr>
            <a:r>
              <a:rPr lang="en-US" sz="2600" b="0" i="0" u="none" strike="noStrike" baseline="0" dirty="0">
                <a:latin typeface="ScalaLancetPro"/>
              </a:rPr>
              <a:t>prescribed or in the change from baseline in the intervention group </a:t>
            </a:r>
            <a:r>
              <a:rPr lang="en-US" sz="2600" b="0" i="1" u="none" strike="noStrike" baseline="0" dirty="0">
                <a:latin typeface="ScalaLancetPro-Italic"/>
              </a:rPr>
              <a:t>vs </a:t>
            </a:r>
            <a:r>
              <a:rPr lang="en-US" sz="2600" b="0" i="0" u="none" strike="noStrike" baseline="0" dirty="0">
                <a:latin typeface="ScalaLancetPro"/>
              </a:rPr>
              <a:t>0 in the control group</a:t>
            </a:r>
            <a:endParaRPr lang="en-US" sz="2600" dirty="0"/>
          </a:p>
        </p:txBody>
      </p:sp>
      <p:sp>
        <p:nvSpPr>
          <p:cNvPr id="6" name="Oval 5">
            <a:extLst>
              <a:ext uri="{FF2B5EF4-FFF2-40B4-BE49-F238E27FC236}">
                <a16:creationId xmlns:a16="http://schemas.microsoft.com/office/drawing/2014/main" id="{E8096E4D-84DC-4B6F-BB49-4DBE8ABB6BCA}"/>
              </a:ext>
            </a:extLst>
          </p:cNvPr>
          <p:cNvSpPr/>
          <p:nvPr/>
        </p:nvSpPr>
        <p:spPr>
          <a:xfrm>
            <a:off x="642938" y="5466080"/>
            <a:ext cx="10904538" cy="13466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90000"/>
              </a:lnSpc>
              <a:spcAft>
                <a:spcPts val="600"/>
              </a:spcAft>
            </a:pPr>
            <a:r>
              <a:rPr lang="en-US" sz="3200" dirty="0"/>
              <a:t>46% diabetes remission in the intervention group</a:t>
            </a:r>
          </a:p>
        </p:txBody>
      </p:sp>
    </p:spTree>
    <p:extLst>
      <p:ext uri="{BB962C8B-B14F-4D97-AF65-F5344CB8AC3E}">
        <p14:creationId xmlns:p14="http://schemas.microsoft.com/office/powerpoint/2010/main" val="56391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normAutofit fontScale="77500" lnSpcReduction="20000"/>
          </a:bodyPr>
          <a:lstStyle/>
          <a:p>
            <a:r>
              <a:rPr lang="en-US" dirty="0"/>
              <a:t>Classification and Diagnosis of Diabetes</a:t>
            </a:r>
          </a:p>
          <a:p>
            <a:endParaRPr lang="en-US" dirty="0"/>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sz="1600" dirty="0">
                <a:solidFill>
                  <a:prstClr val="white"/>
                </a:solidFill>
                <a:latin typeface="Helvetica" pitchFamily="34" charset="0"/>
                <a:ea typeface="ヒラギノ角ゴ Pro W3" charset="-128"/>
              </a:rPr>
              <a:t>Introduction and Methodology: </a:t>
            </a:r>
            <a:br>
              <a:rPr lang="en-US" sz="1600" dirty="0">
                <a:solidFill>
                  <a:prstClr val="white"/>
                </a:solidFill>
                <a:latin typeface="Helvetica" pitchFamily="34" charset="0"/>
                <a:ea typeface="ヒラギノ角ゴ Pro W3" charset="-128"/>
              </a:rPr>
            </a:br>
            <a:r>
              <a:rPr lang="en-US" sz="1600" dirty="0" err="1">
                <a:solidFill>
                  <a:prstClr val="white"/>
                </a:solidFill>
                <a:latin typeface="Helvetica" pitchFamily="34" charset="0"/>
                <a:ea typeface="ヒラギノ角ゴ Pro W3" charset="-128"/>
              </a:rPr>
              <a:t>ElSayed</a:t>
            </a:r>
            <a:r>
              <a:rPr lang="en-US" sz="1600" dirty="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dirty="0">
                <a:solidFill>
                  <a:prstClr val="white"/>
                </a:solidFill>
                <a:latin typeface="Helvetica" pitchFamily="34" charset="0"/>
                <a:ea typeface="ヒラギノ角ゴ Pro W3" charset="-128"/>
              </a:rPr>
              <a:t>Diabetes—2023. Diabetes Care 2023;46(Suppl. 1):S1–S4</a:t>
            </a:r>
            <a:endParaRPr lang="en-US" sz="1600" dirty="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D877B3-D348-4611-9BDB-C5374591D951}" type="slidenum">
              <a:rPr lang="en-US" sz="2400"/>
              <a:pPr/>
              <a:t>2</a:t>
            </a:fld>
            <a:endParaRPr lang="en-US" sz="2400" dirty="0"/>
          </a:p>
        </p:txBody>
      </p:sp>
      <p:sp>
        <p:nvSpPr>
          <p:cNvPr id="2" name="TextBox 1">
            <a:extLst>
              <a:ext uri="{FF2B5EF4-FFF2-40B4-BE49-F238E27FC236}">
                <a16:creationId xmlns:a16="http://schemas.microsoft.com/office/drawing/2014/main" id="{0573FB40-34C1-4837-96C6-95D35189EAEA}"/>
              </a:ext>
            </a:extLst>
          </p:cNvPr>
          <p:cNvSpPr txBox="1"/>
          <p:nvPr/>
        </p:nvSpPr>
        <p:spPr>
          <a:xfrm>
            <a:off x="6265764" y="3179181"/>
            <a:ext cx="1301959" cy="461665"/>
          </a:xfrm>
          <a:prstGeom prst="rect">
            <a:avLst/>
          </a:prstGeom>
          <a:noFill/>
        </p:spPr>
        <p:txBody>
          <a:bodyPr wrap="none" rtlCol="0">
            <a:spAutoFit/>
          </a:bodyPr>
          <a:lstStyle/>
          <a:p>
            <a:r>
              <a:rPr lang="en-US" sz="2400" dirty="0"/>
              <a:t>Table 2.2</a:t>
            </a:r>
          </a:p>
        </p:txBody>
      </p:sp>
      <p:sp>
        <p:nvSpPr>
          <p:cNvPr id="8" name="TextBox 7">
            <a:extLst>
              <a:ext uri="{FF2B5EF4-FFF2-40B4-BE49-F238E27FC236}">
                <a16:creationId xmlns:a16="http://schemas.microsoft.com/office/drawing/2014/main" id="{C2CD97A2-FDA7-4943-AF79-4A1231BC7529}"/>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dirty="0">
                <a:solidFill>
                  <a:srgbClr val="A6192E"/>
                </a:solidFill>
                <a:latin typeface="Helvetica" pitchFamily="34" charset="0"/>
                <a:ea typeface="ヒラギノ角ゴ Pro W3" charset="-128"/>
              </a:rPr>
              <a:t>Classification and Diagnosis of Diabetes: </a:t>
            </a:r>
            <a:br>
              <a:rPr lang="en-US" sz="1600" dirty="0">
                <a:solidFill>
                  <a:srgbClr val="A6192E"/>
                </a:solidFill>
                <a:latin typeface="Helvetica" pitchFamily="34" charset="0"/>
                <a:ea typeface="ヒラギノ角ゴ Pro W3" charset="-128"/>
              </a:rPr>
            </a:br>
            <a:r>
              <a:rPr lang="en-US" sz="1600" i="1" dirty="0">
                <a:solidFill>
                  <a:srgbClr val="A6192E"/>
                </a:solidFill>
                <a:ea typeface="ヒラギノ角ゴ Pro W3" charset="-128"/>
              </a:rPr>
              <a:t>Standards of Care in Diabetes - 2023</a:t>
            </a:r>
            <a:r>
              <a:rPr lang="en-US" sz="1600" dirty="0">
                <a:solidFill>
                  <a:srgbClr val="A6192E"/>
                </a:solidFill>
                <a:latin typeface="Helvetica" pitchFamily="34" charset="0"/>
                <a:ea typeface="ヒラギノ角ゴ Pro W3" charset="-128"/>
              </a:rPr>
              <a:t>. </a:t>
            </a:r>
            <a:r>
              <a:rPr lang="en-US" sz="1600" i="1" dirty="0">
                <a:solidFill>
                  <a:srgbClr val="A6192E"/>
                </a:solidFill>
                <a:latin typeface="Helvetica" pitchFamily="34" charset="0"/>
                <a:ea typeface="ヒラギノ角ゴ Pro W3" charset="-128"/>
              </a:rPr>
              <a:t>Diabetes Care </a:t>
            </a:r>
            <a:r>
              <a:rPr lang="en-US" sz="1600" dirty="0">
                <a:solidFill>
                  <a:srgbClr val="A6192E"/>
                </a:solidFill>
                <a:latin typeface="Helvetica" pitchFamily="34" charset="0"/>
                <a:ea typeface="ヒラギノ角ゴ Pro W3" charset="-128"/>
              </a:rPr>
              <a:t>2023;46(Suppl. 1):S19-S40</a:t>
            </a:r>
          </a:p>
        </p:txBody>
      </p:sp>
      <p:pic>
        <p:nvPicPr>
          <p:cNvPr id="7" name="Picture 6">
            <a:extLst>
              <a:ext uri="{FF2B5EF4-FFF2-40B4-BE49-F238E27FC236}">
                <a16:creationId xmlns:a16="http://schemas.microsoft.com/office/drawing/2014/main" id="{A928E55A-4DA7-E373-599A-F76D4359E4D9}"/>
              </a:ext>
            </a:extLst>
          </p:cNvPr>
          <p:cNvPicPr>
            <a:picLocks noChangeAspect="1"/>
          </p:cNvPicPr>
          <p:nvPr/>
        </p:nvPicPr>
        <p:blipFill>
          <a:blip r:embed="rId2"/>
          <a:stretch>
            <a:fillRect/>
          </a:stretch>
        </p:blipFill>
        <p:spPr>
          <a:xfrm>
            <a:off x="2476500" y="1064443"/>
            <a:ext cx="6825948" cy="4691140"/>
          </a:xfrm>
          <a:prstGeom prst="rect">
            <a:avLst/>
          </a:prstGeom>
        </p:spPr>
      </p:pic>
      <p:sp>
        <p:nvSpPr>
          <p:cNvPr id="4" name="Rectangle 3">
            <a:extLst>
              <a:ext uri="{FF2B5EF4-FFF2-40B4-BE49-F238E27FC236}">
                <a16:creationId xmlns:a16="http://schemas.microsoft.com/office/drawing/2014/main" id="{9EFBAAB3-DC5E-66BA-E709-316988DD77DD}"/>
              </a:ext>
            </a:extLst>
          </p:cNvPr>
          <p:cNvSpPr/>
          <p:nvPr/>
        </p:nvSpPr>
        <p:spPr>
          <a:xfrm>
            <a:off x="2352675" y="3085921"/>
            <a:ext cx="7486650" cy="485775"/>
          </a:xfrm>
          <a:prstGeom prst="rect">
            <a:avLst/>
          </a:prstGeom>
          <a:noFill/>
          <a:ln w="28575">
            <a:solidFill>
              <a:srgbClr val="FF090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533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02F5F-5072-474C-993F-063F622934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185" y="380461"/>
            <a:ext cx="9861630" cy="4744528"/>
          </a:xfrm>
          <a:prstGeom prst="rect">
            <a:avLst/>
          </a:prstGeom>
        </p:spPr>
      </p:pic>
      <p:sp>
        <p:nvSpPr>
          <p:cNvPr id="5" name="TextBox 4">
            <a:extLst>
              <a:ext uri="{FF2B5EF4-FFF2-40B4-BE49-F238E27FC236}">
                <a16:creationId xmlns:a16="http://schemas.microsoft.com/office/drawing/2014/main" id="{432A0F08-CAD2-4B34-9C85-6006C770708E}"/>
              </a:ext>
            </a:extLst>
          </p:cNvPr>
          <p:cNvSpPr txBox="1"/>
          <p:nvPr/>
        </p:nvSpPr>
        <p:spPr>
          <a:xfrm>
            <a:off x="304800" y="5256847"/>
            <a:ext cx="11582400" cy="1477328"/>
          </a:xfrm>
          <a:prstGeom prst="rect">
            <a:avLst/>
          </a:prstGeom>
          <a:noFill/>
        </p:spPr>
        <p:txBody>
          <a:bodyPr wrap="square">
            <a:spAutoFit/>
          </a:bodyPr>
          <a:lstStyle/>
          <a:p>
            <a:pPr algn="l"/>
            <a:r>
              <a:rPr lang="en-US" sz="1800" b="0" i="0" u="none" strike="noStrike" baseline="0" dirty="0" err="1">
                <a:latin typeface="AdvBOOKO-I"/>
              </a:rPr>
              <a:t>Colour</a:t>
            </a:r>
            <a:r>
              <a:rPr lang="en-US" sz="1800" b="0" i="0" u="none" strike="noStrike" baseline="0" dirty="0">
                <a:latin typeface="AdvBOOKO-I"/>
              </a:rPr>
              <a:t>-coded MRI scans showing the change in regional fat content before and after 8 weeks of an 800kcal/day</a:t>
            </a:r>
          </a:p>
          <a:p>
            <a:pPr algn="l"/>
            <a:r>
              <a:rPr lang="en-US" sz="1800" b="0" i="0" u="none" strike="noStrike" baseline="0" dirty="0">
                <a:latin typeface="AdvBOOKO-I"/>
              </a:rPr>
              <a:t>diet. In this individual, no liver pathology has been identified, but liver fat content was very high (left panel). The extent of</a:t>
            </a:r>
          </a:p>
          <a:p>
            <a:pPr algn="l"/>
            <a:r>
              <a:rPr lang="en-US" sz="1800" b="0" i="0" u="none" strike="noStrike" baseline="0" dirty="0">
                <a:latin typeface="AdvBOOKO-I"/>
              </a:rPr>
              <a:t>hepatic steatosis in most people with type 2 diabetes has not widely been appreciated. In the whole </a:t>
            </a:r>
            <a:r>
              <a:rPr lang="en-US" sz="1800" b="0" i="0" u="none" strike="noStrike" baseline="0" dirty="0" err="1">
                <a:latin typeface="AdvBOOKO-I"/>
              </a:rPr>
              <a:t>DiRECT</a:t>
            </a:r>
            <a:r>
              <a:rPr lang="en-US" sz="1800" b="0" i="0" u="none" strike="noStrike" baseline="0" dirty="0">
                <a:latin typeface="AdvBOOKO-I"/>
              </a:rPr>
              <a:t> cohort at</a:t>
            </a:r>
          </a:p>
          <a:p>
            <a:pPr algn="l"/>
            <a:r>
              <a:rPr lang="en-US" sz="1800" b="0" i="0" u="none" strike="noStrike" baseline="0" dirty="0">
                <a:latin typeface="AdvBOOKO-I"/>
              </a:rPr>
              <a:t>baseline, liver fat content averaged 16% [78], hugely raised above the accepted normal upper level of 5.5%. Dietary weight</a:t>
            </a:r>
          </a:p>
          <a:p>
            <a:pPr algn="l"/>
            <a:r>
              <a:rPr lang="en-US" sz="1800" b="0" i="0" u="none" strike="noStrike" baseline="0" dirty="0">
                <a:latin typeface="AdvBOOKO-I"/>
              </a:rPr>
              <a:t>loss restores normality (right panel</a:t>
            </a:r>
            <a:endParaRPr lang="en-US" dirty="0"/>
          </a:p>
        </p:txBody>
      </p:sp>
    </p:spTree>
    <p:extLst>
      <p:ext uri="{BB962C8B-B14F-4D97-AF65-F5344CB8AC3E}">
        <p14:creationId xmlns:p14="http://schemas.microsoft.com/office/powerpoint/2010/main" val="65791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3743D-A955-4AB0-8967-2F3D5F62A9EC}"/>
              </a:ext>
            </a:extLst>
          </p:cNvPr>
          <p:cNvSpPr/>
          <p:nvPr/>
        </p:nvSpPr>
        <p:spPr>
          <a:xfrm>
            <a:off x="504825" y="523875"/>
            <a:ext cx="3409950" cy="6762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002060"/>
                </a:solidFill>
                <a:latin typeface="Arial" panose="020B0604020202020204" pitchFamily="34" charset="0"/>
                <a:cs typeface="Arial" panose="020B0604020202020204" pitchFamily="34" charset="0"/>
              </a:rPr>
              <a:t>ADA 2019 – follow up </a:t>
            </a:r>
            <a:r>
              <a:rPr lang="en-US" sz="2000" dirty="0" err="1">
                <a:solidFill>
                  <a:srgbClr val="002060"/>
                </a:solidFill>
                <a:latin typeface="Arial" panose="020B0604020202020204" pitchFamily="34" charset="0"/>
                <a:cs typeface="Arial" panose="020B0604020202020204" pitchFamily="34" charset="0"/>
              </a:rPr>
              <a:t>DiRECT</a:t>
            </a:r>
            <a:r>
              <a:rPr lang="en-US" sz="2000" dirty="0">
                <a:solidFill>
                  <a:srgbClr val="002060"/>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2F416A8C-3126-4A79-B2D2-D4DB8DDAC537}"/>
              </a:ext>
            </a:extLst>
          </p:cNvPr>
          <p:cNvSpPr/>
          <p:nvPr/>
        </p:nvSpPr>
        <p:spPr>
          <a:xfrm>
            <a:off x="342902" y="2619374"/>
            <a:ext cx="1609723" cy="210653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People who achieved DR in </a:t>
            </a:r>
            <a:r>
              <a:rPr lang="en-US" sz="2000" dirty="0" err="1">
                <a:latin typeface="Arial" panose="020B0604020202020204" pitchFamily="34" charset="0"/>
                <a:cs typeface="Arial" panose="020B0604020202020204" pitchFamily="34" charset="0"/>
              </a:rPr>
              <a:t>DiRECT</a:t>
            </a:r>
            <a:r>
              <a:rPr lang="en-US" sz="2000" dirty="0">
                <a:latin typeface="Arial" panose="020B0604020202020204" pitchFamily="34" charset="0"/>
                <a:cs typeface="Arial" panose="020B0604020202020204" pitchFamily="34" charset="0"/>
              </a:rPr>
              <a:t> study</a:t>
            </a:r>
          </a:p>
        </p:txBody>
      </p:sp>
      <p:cxnSp>
        <p:nvCxnSpPr>
          <p:cNvPr id="8" name="Straight Arrow Connector 7">
            <a:extLst>
              <a:ext uri="{FF2B5EF4-FFF2-40B4-BE49-F238E27FC236}">
                <a16:creationId xmlns:a16="http://schemas.microsoft.com/office/drawing/2014/main" id="{CE705411-9D06-4DD0-B7A2-11B3227063F2}"/>
              </a:ext>
            </a:extLst>
          </p:cNvPr>
          <p:cNvCxnSpPr/>
          <p:nvPr/>
        </p:nvCxnSpPr>
        <p:spPr>
          <a:xfrm>
            <a:off x="2219325" y="3429000"/>
            <a:ext cx="2524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9A3789B-A565-47C2-B714-D242B270ADEA}"/>
              </a:ext>
            </a:extLst>
          </p:cNvPr>
          <p:cNvSpPr txBox="1"/>
          <p:nvPr/>
        </p:nvSpPr>
        <p:spPr>
          <a:xfrm>
            <a:off x="2486025" y="3105150"/>
            <a:ext cx="2143125" cy="369332"/>
          </a:xfrm>
          <a:prstGeom prst="rect">
            <a:avLst/>
          </a:prstGeom>
          <a:noFill/>
        </p:spPr>
        <p:txBody>
          <a:bodyPr wrap="square" rtlCol="0">
            <a:spAutoFit/>
          </a:bodyPr>
          <a:lstStyle/>
          <a:p>
            <a:r>
              <a:rPr lang="en-US" dirty="0"/>
              <a:t>2 years</a:t>
            </a:r>
          </a:p>
        </p:txBody>
      </p:sp>
      <p:sp>
        <p:nvSpPr>
          <p:cNvPr id="11" name="Isosceles Triangle 10">
            <a:extLst>
              <a:ext uri="{FF2B5EF4-FFF2-40B4-BE49-F238E27FC236}">
                <a16:creationId xmlns:a16="http://schemas.microsoft.com/office/drawing/2014/main" id="{64A413DA-D661-4A66-B807-3ABCDAE2A80A}"/>
              </a:ext>
            </a:extLst>
          </p:cNvPr>
          <p:cNvSpPr/>
          <p:nvPr/>
        </p:nvSpPr>
        <p:spPr>
          <a:xfrm>
            <a:off x="4724400" y="3289815"/>
            <a:ext cx="2724152" cy="2106537"/>
          </a:xfrm>
          <a:prstGeom prst="triangle">
            <a:avLst>
              <a:gd name="adj" fmla="val 49186"/>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½ </a:t>
            </a:r>
            <a:r>
              <a:rPr lang="en-US" dirty="0">
                <a:latin typeface="Arial" panose="020B0604020202020204" pitchFamily="34" charset="0"/>
                <a:cs typeface="Arial" panose="020B0604020202020204" pitchFamily="34" charset="0"/>
              </a:rPr>
              <a:t>regained weight, relapsed </a:t>
            </a:r>
            <a:r>
              <a:rPr lang="en-US" dirty="0"/>
              <a:t>lost</a:t>
            </a:r>
          </a:p>
        </p:txBody>
      </p:sp>
      <p:sp>
        <p:nvSpPr>
          <p:cNvPr id="12" name="Rectangle: Rounded Corners 11">
            <a:extLst>
              <a:ext uri="{FF2B5EF4-FFF2-40B4-BE49-F238E27FC236}">
                <a16:creationId xmlns:a16="http://schemas.microsoft.com/office/drawing/2014/main" id="{D56B0710-5C6F-4646-9392-1C594C8350D5}"/>
              </a:ext>
            </a:extLst>
          </p:cNvPr>
          <p:cNvSpPr/>
          <p:nvPr/>
        </p:nvSpPr>
        <p:spPr>
          <a:xfrm>
            <a:off x="5172075" y="1962150"/>
            <a:ext cx="1847850" cy="74295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½ maintained remission</a:t>
            </a:r>
          </a:p>
        </p:txBody>
      </p:sp>
      <p:cxnSp>
        <p:nvCxnSpPr>
          <p:cNvPr id="14" name="Straight Arrow Connector 13">
            <a:extLst>
              <a:ext uri="{FF2B5EF4-FFF2-40B4-BE49-F238E27FC236}">
                <a16:creationId xmlns:a16="http://schemas.microsoft.com/office/drawing/2014/main" id="{BD93DC00-9625-44D2-BF08-6C5A83CD7C3F}"/>
              </a:ext>
            </a:extLst>
          </p:cNvPr>
          <p:cNvCxnSpPr/>
          <p:nvPr/>
        </p:nvCxnSpPr>
        <p:spPr>
          <a:xfrm>
            <a:off x="6886575" y="3289816"/>
            <a:ext cx="243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846727-4B24-4F4A-892E-FA07305E8CE7}"/>
              </a:ext>
            </a:extLst>
          </p:cNvPr>
          <p:cNvSpPr txBox="1"/>
          <p:nvPr/>
        </p:nvSpPr>
        <p:spPr>
          <a:xfrm>
            <a:off x="7029450" y="2920484"/>
            <a:ext cx="2809875" cy="369332"/>
          </a:xfrm>
          <a:prstGeom prst="rect">
            <a:avLst/>
          </a:prstGeom>
          <a:noFill/>
        </p:spPr>
        <p:txBody>
          <a:bodyPr wrap="square" rtlCol="0">
            <a:spAutoFit/>
          </a:bodyPr>
          <a:lstStyle/>
          <a:p>
            <a:r>
              <a:rPr lang="en-US" dirty="0"/>
              <a:t>Stratification analysis </a:t>
            </a:r>
          </a:p>
        </p:txBody>
      </p:sp>
      <p:sp>
        <p:nvSpPr>
          <p:cNvPr id="16" name="Rectangle: Rounded Corners 15">
            <a:extLst>
              <a:ext uri="{FF2B5EF4-FFF2-40B4-BE49-F238E27FC236}">
                <a16:creationId xmlns:a16="http://schemas.microsoft.com/office/drawing/2014/main" id="{2F4FF499-32E7-4D96-A8EE-3CB22C03D11F}"/>
              </a:ext>
            </a:extLst>
          </p:cNvPr>
          <p:cNvSpPr/>
          <p:nvPr/>
        </p:nvSpPr>
        <p:spPr>
          <a:xfrm>
            <a:off x="9420225" y="2140983"/>
            <a:ext cx="2228850" cy="266699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Insulin secretion rates* were comparable between patients who gained remission and a control group of non-diabetic patients</a:t>
            </a:r>
          </a:p>
        </p:txBody>
      </p:sp>
      <p:sp>
        <p:nvSpPr>
          <p:cNvPr id="17" name="TextBox 16">
            <a:extLst>
              <a:ext uri="{FF2B5EF4-FFF2-40B4-BE49-F238E27FC236}">
                <a16:creationId xmlns:a16="http://schemas.microsoft.com/office/drawing/2014/main" id="{47461803-96EA-4CAD-9DE0-2DB5D93313ED}"/>
              </a:ext>
            </a:extLst>
          </p:cNvPr>
          <p:cNvSpPr txBox="1"/>
          <p:nvPr/>
        </p:nvSpPr>
        <p:spPr>
          <a:xfrm>
            <a:off x="3390900" y="5418544"/>
            <a:ext cx="8905875" cy="646331"/>
          </a:xfrm>
          <a:prstGeom prst="rect">
            <a:avLst/>
          </a:prstGeom>
          <a:noFill/>
        </p:spPr>
        <p:txBody>
          <a:bodyPr wrap="square" rtlCol="0">
            <a:spAutoFit/>
          </a:bodyPr>
          <a:lstStyle/>
          <a:p>
            <a:r>
              <a:rPr lang="en-US" dirty="0"/>
              <a:t>*were measured by maximal insulin secretory response during </a:t>
            </a:r>
            <a:r>
              <a:rPr lang="en-US" dirty="0" err="1"/>
              <a:t>hyperglycaemia</a:t>
            </a:r>
            <a:r>
              <a:rPr lang="en-US" dirty="0"/>
              <a:t> through arginine induced insulin secretion; evaluating the level of </a:t>
            </a:r>
            <a:r>
              <a:rPr lang="el-GR" dirty="0"/>
              <a:t>β</a:t>
            </a:r>
            <a:r>
              <a:rPr lang="en-US" dirty="0"/>
              <a:t> cell function</a:t>
            </a:r>
          </a:p>
        </p:txBody>
      </p:sp>
      <p:sp>
        <p:nvSpPr>
          <p:cNvPr id="18" name="TextBox 17">
            <a:extLst>
              <a:ext uri="{FF2B5EF4-FFF2-40B4-BE49-F238E27FC236}">
                <a16:creationId xmlns:a16="http://schemas.microsoft.com/office/drawing/2014/main" id="{C4A26F19-5BC4-4B55-AF41-CBC77AFEE89B}"/>
              </a:ext>
            </a:extLst>
          </p:cNvPr>
          <p:cNvSpPr txBox="1"/>
          <p:nvPr/>
        </p:nvSpPr>
        <p:spPr>
          <a:xfrm>
            <a:off x="676275" y="6449938"/>
            <a:ext cx="10668000" cy="400110"/>
          </a:xfrm>
          <a:prstGeom prst="rect">
            <a:avLst/>
          </a:prstGeom>
          <a:noFill/>
        </p:spPr>
        <p:txBody>
          <a:bodyPr wrap="square">
            <a:spAutoFit/>
          </a:bodyPr>
          <a:lstStyle/>
          <a:p>
            <a:pPr algn="l"/>
            <a:r>
              <a:rPr lang="en-US" sz="1000" b="0" i="1" dirty="0" err="1">
                <a:solidFill>
                  <a:srgbClr val="333333"/>
                </a:solidFill>
                <a:effectLst/>
                <a:latin typeface="Arial" panose="020B0604020202020204" pitchFamily="34" charset="0"/>
                <a:cs typeface="Arial" panose="020B0604020202020204" pitchFamily="34" charset="0"/>
              </a:rPr>
              <a:t>Zhyzhneuskaya</a:t>
            </a:r>
            <a:r>
              <a:rPr lang="en-US" sz="1000" b="0" i="1" dirty="0">
                <a:solidFill>
                  <a:srgbClr val="333333"/>
                </a:solidFill>
                <a:effectLst/>
                <a:latin typeface="Arial" panose="020B0604020202020204" pitchFamily="34" charset="0"/>
                <a:cs typeface="Arial" panose="020B0604020202020204" pitchFamily="34" charset="0"/>
              </a:rPr>
              <a:t> SV, Al-</a:t>
            </a:r>
            <a:r>
              <a:rPr lang="en-US" sz="1000" b="0" i="1" dirty="0" err="1">
                <a:solidFill>
                  <a:srgbClr val="333333"/>
                </a:solidFill>
                <a:effectLst/>
                <a:latin typeface="Arial" panose="020B0604020202020204" pitchFamily="34" charset="0"/>
                <a:cs typeface="Arial" panose="020B0604020202020204" pitchFamily="34" charset="0"/>
              </a:rPr>
              <a:t>Mrabeh</a:t>
            </a:r>
            <a:r>
              <a:rPr lang="en-US" sz="1000" b="0" i="1" dirty="0">
                <a:solidFill>
                  <a:srgbClr val="333333"/>
                </a:solidFill>
                <a:effectLst/>
                <a:latin typeface="Arial" panose="020B0604020202020204" pitchFamily="34" charset="0"/>
                <a:cs typeface="Arial" panose="020B0604020202020204" pitchFamily="34" charset="0"/>
              </a:rPr>
              <a:t> A, Barnes AC, et </a:t>
            </a:r>
            <a:r>
              <a:rPr lang="en-US" sz="1000" b="0" i="1" dirty="0" err="1">
                <a:solidFill>
                  <a:srgbClr val="333333"/>
                </a:solidFill>
                <a:effectLst/>
                <a:latin typeface="Arial" panose="020B0604020202020204" pitchFamily="34" charset="0"/>
                <a:cs typeface="Arial" panose="020B0604020202020204" pitchFamily="34" charset="0"/>
              </a:rPr>
              <a:t>al.Remission</a:t>
            </a:r>
            <a:r>
              <a:rPr lang="en-US" sz="1000" b="0" i="1" dirty="0">
                <a:solidFill>
                  <a:srgbClr val="333333"/>
                </a:solidFill>
                <a:effectLst/>
                <a:latin typeface="Arial" panose="020B0604020202020204" pitchFamily="34" charset="0"/>
                <a:cs typeface="Arial" panose="020B0604020202020204" pitchFamily="34" charset="0"/>
              </a:rPr>
              <a:t> of type 2 diabetes for two years is associated with full recovery of beta-cell functional mass in the Diabetes Remission Clinical Trial (</a:t>
            </a:r>
            <a:r>
              <a:rPr lang="en-US" sz="1000" b="0" i="1" dirty="0" err="1">
                <a:solidFill>
                  <a:srgbClr val="333333"/>
                </a:solidFill>
                <a:effectLst/>
                <a:latin typeface="Arial" panose="020B0604020202020204" pitchFamily="34" charset="0"/>
                <a:cs typeface="Arial" panose="020B0604020202020204" pitchFamily="34" charset="0"/>
              </a:rPr>
              <a:t>DiRECT</a:t>
            </a:r>
            <a:r>
              <a:rPr lang="en-US" sz="1000" b="0" i="1" dirty="0">
                <a:solidFill>
                  <a:srgbClr val="333333"/>
                </a:solidFill>
                <a:effectLst/>
                <a:latin typeface="Arial" panose="020B0604020202020204" pitchFamily="34" charset="0"/>
                <a:cs typeface="Arial" panose="020B0604020202020204" pitchFamily="34" charset="0"/>
              </a:rPr>
              <a:t>). Diabetes 2019;  DOI: 10.2337/db19-66-OR</a:t>
            </a:r>
            <a:endParaRPr lang="en-US" sz="10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48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3743D-A955-4AB0-8967-2F3D5F62A9EC}"/>
              </a:ext>
            </a:extLst>
          </p:cNvPr>
          <p:cNvSpPr/>
          <p:nvPr/>
        </p:nvSpPr>
        <p:spPr>
          <a:xfrm>
            <a:off x="576261" y="285751"/>
            <a:ext cx="5953126" cy="1066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ADA 2019 – follow up </a:t>
            </a:r>
            <a:r>
              <a:rPr lang="en-US" sz="3600" dirty="0" err="1">
                <a:solidFill>
                  <a:srgbClr val="FF0000"/>
                </a:solidFill>
                <a:latin typeface="Arial" panose="020B0604020202020204" pitchFamily="34" charset="0"/>
                <a:cs typeface="Arial" panose="020B0604020202020204" pitchFamily="34" charset="0"/>
              </a:rPr>
              <a:t>DiRECT</a:t>
            </a:r>
            <a:r>
              <a:rPr lang="en-US" sz="3600" dirty="0">
                <a:solidFill>
                  <a:srgbClr val="FF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1958BBB-7691-459C-830D-5378C310DAA9}"/>
              </a:ext>
            </a:extLst>
          </p:cNvPr>
          <p:cNvSpPr txBox="1"/>
          <p:nvPr/>
        </p:nvSpPr>
        <p:spPr>
          <a:xfrm>
            <a:off x="504824" y="1800820"/>
            <a:ext cx="6096000" cy="2246769"/>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buFont typeface="Wingdings" panose="05000000000000000000" pitchFamily="2" charset="2"/>
              <a:buChar char="Ø"/>
            </a:pPr>
            <a:r>
              <a:rPr lang="en-US" sz="2000" b="0" i="0" dirty="0">
                <a:solidFill>
                  <a:schemeClr val="bg1"/>
                </a:solidFill>
                <a:effectLst/>
                <a:latin typeface="Arial" panose="020B0604020202020204" pitchFamily="34" charset="0"/>
                <a:cs typeface="Arial" panose="020B0604020202020204" pitchFamily="34" charset="0"/>
              </a:rPr>
              <a:t>Beta cells are directly responsible for providing sufficient amounts of insulin to maintain adequate glucose homeostasis. </a:t>
            </a:r>
          </a:p>
          <a:p>
            <a:pPr marL="285750" indent="-285750">
              <a:buFont typeface="Wingdings" panose="05000000000000000000" pitchFamily="2" charset="2"/>
              <a:buChar char="Ø"/>
            </a:pPr>
            <a:r>
              <a:rPr lang="en-US" sz="2000" b="0" i="0" dirty="0">
                <a:solidFill>
                  <a:schemeClr val="bg1"/>
                </a:solidFill>
                <a:effectLst/>
                <a:latin typeface="Arial" panose="020B0604020202020204" pitchFamily="34" charset="0"/>
                <a:cs typeface="Arial" panose="020B0604020202020204" pitchFamily="34" charset="0"/>
              </a:rPr>
              <a:t>The results of this study demonstrate that both </a:t>
            </a:r>
            <a:r>
              <a:rPr lang="en-US" sz="2000" b="1" i="0" dirty="0">
                <a:solidFill>
                  <a:schemeClr val="bg1"/>
                </a:solidFill>
                <a:effectLst/>
                <a:latin typeface="Arial" panose="020B0604020202020204" pitchFamily="34" charset="0"/>
                <a:cs typeface="Arial" panose="020B0604020202020204" pitchFamily="34" charset="0"/>
              </a:rPr>
              <a:t>intensive weight management</a:t>
            </a:r>
            <a:r>
              <a:rPr lang="en-US" sz="2000" b="0" i="0" dirty="0">
                <a:solidFill>
                  <a:schemeClr val="bg1"/>
                </a:solidFill>
                <a:effectLst/>
                <a:latin typeface="Arial" panose="020B0604020202020204" pitchFamily="34" charset="0"/>
                <a:cs typeface="Arial" panose="020B0604020202020204" pitchFamily="34" charset="0"/>
              </a:rPr>
              <a:t> strategies and </a:t>
            </a:r>
            <a:r>
              <a:rPr lang="en-US" sz="2000" b="1" i="0" dirty="0">
                <a:solidFill>
                  <a:schemeClr val="bg1"/>
                </a:solidFill>
                <a:effectLst/>
                <a:latin typeface="Arial" panose="020B0604020202020204" pitchFamily="34" charset="0"/>
                <a:cs typeface="Arial" panose="020B0604020202020204" pitchFamily="34" charset="0"/>
              </a:rPr>
              <a:t>guideline directed therapy </a:t>
            </a:r>
            <a:r>
              <a:rPr lang="en-US" sz="2000" b="0" i="0" dirty="0">
                <a:solidFill>
                  <a:schemeClr val="bg1"/>
                </a:solidFill>
                <a:effectLst/>
                <a:latin typeface="Arial" panose="020B0604020202020204" pitchFamily="34" charset="0"/>
                <a:cs typeface="Arial" panose="020B0604020202020204" pitchFamily="34" charset="0"/>
              </a:rPr>
              <a:t>are able to achieve remission of type 2 diabetes. </a:t>
            </a:r>
          </a:p>
        </p:txBody>
      </p:sp>
      <p:sp>
        <p:nvSpPr>
          <p:cNvPr id="3" name="Rectangle 2">
            <a:extLst>
              <a:ext uri="{FF2B5EF4-FFF2-40B4-BE49-F238E27FC236}">
                <a16:creationId xmlns:a16="http://schemas.microsoft.com/office/drawing/2014/main" id="{976DCE99-AB81-4504-9A6C-52CB5781C011}"/>
              </a:ext>
            </a:extLst>
          </p:cNvPr>
          <p:cNvSpPr/>
          <p:nvPr/>
        </p:nvSpPr>
        <p:spPr>
          <a:xfrm>
            <a:off x="7267575" y="2485489"/>
            <a:ext cx="3800475" cy="15621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latin typeface="Arial" panose="020B0604020202020204" pitchFamily="34" charset="0"/>
                <a:cs typeface="Arial" panose="020B0604020202020204" pitchFamily="34" charset="0"/>
              </a:rPr>
              <a:t>Results also further prove that type 2 diabetes is a reversible disease and patients who once suffered may be able to regain their previous quality of life</a:t>
            </a:r>
            <a:endParaRPr lang="en-US"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20C4F67-6EA1-488C-82F7-251C6F33C8E3}"/>
              </a:ext>
            </a:extLst>
          </p:cNvPr>
          <p:cNvSpPr/>
          <p:nvPr/>
        </p:nvSpPr>
        <p:spPr>
          <a:xfrm>
            <a:off x="3743325" y="4771430"/>
            <a:ext cx="4438650" cy="1372195"/>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latin typeface="Arial" panose="020B0604020202020204" pitchFamily="34" charset="0"/>
                <a:cs typeface="Arial" panose="020B0604020202020204" pitchFamily="34" charset="0"/>
              </a:rPr>
              <a:t>Remission of type 2 diabetes has also been proven to significantly reduce the risk of secondary complications later down the line.</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39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ED6CB-9CD7-43F9-AE02-98D35FCCA1C0}"/>
              </a:ext>
            </a:extLst>
          </p:cNvPr>
          <p:cNvSpPr txBox="1"/>
          <p:nvPr/>
        </p:nvSpPr>
        <p:spPr>
          <a:xfrm>
            <a:off x="2133600" y="1321564"/>
            <a:ext cx="7391400" cy="347787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l">
              <a:buFont typeface="Wingdings" panose="05000000000000000000" pitchFamily="2" charset="2"/>
              <a:buChar char="Ø"/>
            </a:pPr>
            <a:r>
              <a:rPr lang="en-US" sz="2000" b="0" i="0" dirty="0">
                <a:solidFill>
                  <a:srgbClr val="333333"/>
                </a:solidFill>
                <a:effectLst/>
                <a:latin typeface="Arial" panose="020B0604020202020204" pitchFamily="34" charset="0"/>
                <a:cs typeface="Arial" panose="020B0604020202020204" pitchFamily="34" charset="0"/>
              </a:rPr>
              <a:t>Patients who underwent remission of type 2 diabetes had significantly similar insulin secretory responses to patients without diabetes.</a:t>
            </a:r>
          </a:p>
          <a:p>
            <a:pPr marL="285750" indent="-285750" algn="l">
              <a:buFont typeface="Wingdings" panose="05000000000000000000" pitchFamily="2" charset="2"/>
              <a:buChar char="Ø"/>
            </a:pPr>
            <a:endParaRPr lang="en-US" sz="2000" b="0" i="0" dirty="0">
              <a:solidFill>
                <a:srgbClr val="333333"/>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2000" b="0" i="0" dirty="0">
                <a:solidFill>
                  <a:srgbClr val="FF0000"/>
                </a:solidFill>
                <a:effectLst/>
                <a:latin typeface="Arial" panose="020B0604020202020204" pitchFamily="34" charset="0"/>
                <a:cs typeface="Arial" panose="020B0604020202020204" pitchFamily="34" charset="0"/>
              </a:rPr>
              <a:t>Limited study population of the original </a:t>
            </a:r>
            <a:r>
              <a:rPr lang="en-US" sz="2000" b="0" i="0" dirty="0" err="1">
                <a:solidFill>
                  <a:srgbClr val="FF0000"/>
                </a:solidFill>
                <a:effectLst/>
                <a:latin typeface="Arial" panose="020B0604020202020204" pitchFamily="34" charset="0"/>
                <a:cs typeface="Arial" panose="020B0604020202020204" pitchFamily="34" charset="0"/>
              </a:rPr>
              <a:t>DiRECT</a:t>
            </a:r>
            <a:r>
              <a:rPr lang="en-US" sz="2000" b="0" i="0" dirty="0">
                <a:solidFill>
                  <a:srgbClr val="FF0000"/>
                </a:solidFill>
                <a:effectLst/>
                <a:latin typeface="Arial" panose="020B0604020202020204" pitchFamily="34" charset="0"/>
                <a:cs typeface="Arial" panose="020B0604020202020204" pitchFamily="34" charset="0"/>
              </a:rPr>
              <a:t> trial led to poor generalizability of both trial results.</a:t>
            </a:r>
          </a:p>
          <a:p>
            <a:pPr marL="285750" indent="-285750" algn="l">
              <a:buFont typeface="Wingdings" panose="05000000000000000000" pitchFamily="2" charset="2"/>
              <a:buChar char="Ø"/>
            </a:pPr>
            <a:endParaRPr lang="en-US" sz="2000" b="0" i="0" dirty="0">
              <a:solidFill>
                <a:srgbClr val="FF0000"/>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2000" b="1" i="0" dirty="0">
                <a:solidFill>
                  <a:srgbClr val="FF0000"/>
                </a:solidFill>
                <a:effectLst/>
                <a:latin typeface="Arial" panose="020B0604020202020204" pitchFamily="34" charset="0"/>
                <a:cs typeface="Arial" panose="020B0604020202020204" pitchFamily="34" charset="0"/>
              </a:rPr>
              <a:t>Patients with early stages of type 2 diabetes should be encouraged to initiate weight management therapy and to minimize weight regain for diabetes remission and best improvements in quality of life.</a:t>
            </a:r>
          </a:p>
        </p:txBody>
      </p:sp>
      <p:sp>
        <p:nvSpPr>
          <p:cNvPr id="2" name="Rectangle 1">
            <a:extLst>
              <a:ext uri="{FF2B5EF4-FFF2-40B4-BE49-F238E27FC236}">
                <a16:creationId xmlns:a16="http://schemas.microsoft.com/office/drawing/2014/main" id="{F6B640BC-901B-4534-B4BB-D8DE9DF43676}"/>
              </a:ext>
            </a:extLst>
          </p:cNvPr>
          <p:cNvSpPr/>
          <p:nvPr/>
        </p:nvSpPr>
        <p:spPr>
          <a:xfrm>
            <a:off x="552450" y="371475"/>
            <a:ext cx="3810000" cy="59055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Practice pearls </a:t>
            </a:r>
            <a:r>
              <a:rPr lang="en-US" sz="2000" b="1" dirty="0" err="1">
                <a:latin typeface="Arial" panose="020B0604020202020204" pitchFamily="34" charset="0"/>
                <a:cs typeface="Arial" panose="020B0604020202020204" pitchFamily="34" charset="0"/>
              </a:rPr>
              <a:t>DiRECT</a:t>
            </a:r>
            <a:r>
              <a:rPr lang="en-US" sz="2000" b="1" dirty="0">
                <a:latin typeface="Arial" panose="020B0604020202020204" pitchFamily="34" charset="0"/>
                <a:cs typeface="Arial" panose="020B0604020202020204" pitchFamily="34" charset="0"/>
              </a:rPr>
              <a:t> study </a:t>
            </a:r>
          </a:p>
        </p:txBody>
      </p:sp>
      <p:sp>
        <p:nvSpPr>
          <p:cNvPr id="6" name="TextBox 5">
            <a:extLst>
              <a:ext uri="{FF2B5EF4-FFF2-40B4-BE49-F238E27FC236}">
                <a16:creationId xmlns:a16="http://schemas.microsoft.com/office/drawing/2014/main" id="{0EA29A85-8670-46E7-B2B8-88323C34FB01}"/>
              </a:ext>
            </a:extLst>
          </p:cNvPr>
          <p:cNvSpPr txBox="1"/>
          <p:nvPr/>
        </p:nvSpPr>
        <p:spPr>
          <a:xfrm>
            <a:off x="695325" y="5671661"/>
            <a:ext cx="10668000" cy="923330"/>
          </a:xfrm>
          <a:prstGeom prst="rect">
            <a:avLst/>
          </a:prstGeom>
          <a:noFill/>
        </p:spPr>
        <p:txBody>
          <a:bodyPr wrap="square">
            <a:spAutoFit/>
          </a:bodyPr>
          <a:lstStyle/>
          <a:p>
            <a:pPr algn="l">
              <a:buFont typeface="+mj-lt"/>
              <a:buAutoNum type="arabicPeriod"/>
            </a:pPr>
            <a:r>
              <a:rPr lang="en-US" b="0" i="1" dirty="0" err="1">
                <a:solidFill>
                  <a:srgbClr val="333333"/>
                </a:solidFill>
                <a:effectLst/>
                <a:latin typeface="Open Sans" panose="020B0606030504020204" pitchFamily="34" charset="0"/>
              </a:rPr>
              <a:t>Zhyzhneuskaya</a:t>
            </a:r>
            <a:r>
              <a:rPr lang="en-US" b="0" i="1" dirty="0">
                <a:solidFill>
                  <a:srgbClr val="333333"/>
                </a:solidFill>
                <a:effectLst/>
                <a:latin typeface="Open Sans" panose="020B0606030504020204" pitchFamily="34" charset="0"/>
              </a:rPr>
              <a:t> SV, Al-</a:t>
            </a:r>
            <a:r>
              <a:rPr lang="en-US" b="0" i="1" dirty="0" err="1">
                <a:solidFill>
                  <a:srgbClr val="333333"/>
                </a:solidFill>
                <a:effectLst/>
                <a:latin typeface="Open Sans" panose="020B0606030504020204" pitchFamily="34" charset="0"/>
              </a:rPr>
              <a:t>Mrabeh</a:t>
            </a:r>
            <a:r>
              <a:rPr lang="en-US" b="0" i="1" dirty="0">
                <a:solidFill>
                  <a:srgbClr val="333333"/>
                </a:solidFill>
                <a:effectLst/>
                <a:latin typeface="Open Sans" panose="020B0606030504020204" pitchFamily="34" charset="0"/>
              </a:rPr>
              <a:t> A, Barnes AC, et </a:t>
            </a:r>
            <a:r>
              <a:rPr lang="en-US" b="0" i="1" dirty="0" err="1">
                <a:solidFill>
                  <a:srgbClr val="333333"/>
                </a:solidFill>
                <a:effectLst/>
                <a:latin typeface="Open Sans" panose="020B0606030504020204" pitchFamily="34" charset="0"/>
              </a:rPr>
              <a:t>al.Remission</a:t>
            </a:r>
            <a:r>
              <a:rPr lang="en-US" b="0" i="1" dirty="0">
                <a:solidFill>
                  <a:srgbClr val="333333"/>
                </a:solidFill>
                <a:effectLst/>
                <a:latin typeface="Open Sans" panose="020B0606030504020204" pitchFamily="34" charset="0"/>
              </a:rPr>
              <a:t> of type 2 diabetes for two years is associated with full recovery of beta-cell functional mass in the Diabetes Remission Clinical Trial (</a:t>
            </a:r>
            <a:r>
              <a:rPr lang="en-US" b="0" i="1" dirty="0" err="1">
                <a:solidFill>
                  <a:srgbClr val="333333"/>
                </a:solidFill>
                <a:effectLst/>
                <a:latin typeface="Open Sans" panose="020B0606030504020204" pitchFamily="34" charset="0"/>
              </a:rPr>
              <a:t>DiRECT</a:t>
            </a:r>
            <a:r>
              <a:rPr lang="en-US" b="0" i="1" dirty="0">
                <a:solidFill>
                  <a:srgbClr val="333333"/>
                </a:solidFill>
                <a:effectLst/>
                <a:latin typeface="Open Sans" panose="020B0606030504020204" pitchFamily="34" charset="0"/>
              </a:rPr>
              <a:t>). Diabetes 2019; [</a:t>
            </a:r>
            <a:r>
              <a:rPr lang="en-US" b="0" i="1" dirty="0" err="1">
                <a:solidFill>
                  <a:srgbClr val="333333"/>
                </a:solidFill>
                <a:effectLst/>
                <a:latin typeface="Open Sans" panose="020B0606030504020204" pitchFamily="34" charset="0"/>
              </a:rPr>
              <a:t>Epub</a:t>
            </a:r>
            <a:r>
              <a:rPr lang="en-US" b="0" i="1" dirty="0">
                <a:solidFill>
                  <a:srgbClr val="333333"/>
                </a:solidFill>
                <a:effectLst/>
                <a:latin typeface="Open Sans" panose="020B0606030504020204" pitchFamily="34" charset="0"/>
              </a:rPr>
              <a:t> ahead of print]. DOI: 10.2337/db19-66-OR</a:t>
            </a:r>
            <a:endParaRPr lang="en-US"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30758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62500" lnSpcReduction="20000"/>
          </a:bodyPr>
          <a:lstStyle/>
          <a:p>
            <a:pPr>
              <a:lnSpc>
                <a:spcPct val="90000"/>
              </a:lnSpc>
              <a:spcBef>
                <a:spcPct val="0"/>
              </a:spcBef>
              <a:spcAft>
                <a:spcPts val="600"/>
              </a:spcAft>
            </a:pPr>
            <a:r>
              <a:rPr lang="en-US" sz="5400" dirty="0">
                <a:solidFill>
                  <a:schemeClr val="tx1"/>
                </a:solidFill>
                <a:latin typeface="+mj-lt"/>
                <a:ea typeface="+mj-ea"/>
                <a:cs typeface="+mj-cs"/>
              </a:rPr>
              <a:t>STUDIES</a:t>
            </a:r>
          </a:p>
          <a:p>
            <a:pPr>
              <a:lnSpc>
                <a:spcPct val="90000"/>
              </a:lnSpc>
              <a:spcBef>
                <a:spcPct val="0"/>
              </a:spcBef>
              <a:spcAft>
                <a:spcPts val="600"/>
              </a:spcAft>
            </a:pPr>
            <a:r>
              <a:rPr lang="en-US" sz="5400" dirty="0">
                <a:solidFill>
                  <a:schemeClr val="tx1"/>
                </a:solidFill>
                <a:latin typeface="+mj-lt"/>
                <a:ea typeface="+mj-ea"/>
                <a:cs typeface="+mj-cs"/>
              </a:rPr>
              <a:t>Cardiovascular protection </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52720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FEFA3-38AB-45F6-B46A-68D7257DAB1D}"/>
              </a:ext>
            </a:extLst>
          </p:cNvPr>
          <p:cNvSpPr/>
          <p:nvPr/>
        </p:nvSpPr>
        <p:spPr>
          <a:xfrm>
            <a:off x="581891" y="484910"/>
            <a:ext cx="3629891" cy="6788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EVIDENCE BASED opinions</a:t>
            </a:r>
          </a:p>
        </p:txBody>
      </p:sp>
      <p:pic>
        <p:nvPicPr>
          <p:cNvPr id="4" name="Picture 3">
            <a:extLst>
              <a:ext uri="{FF2B5EF4-FFF2-40B4-BE49-F238E27FC236}">
                <a16:creationId xmlns:a16="http://schemas.microsoft.com/office/drawing/2014/main" id="{21330214-D669-49FB-A42D-4E61CAF4A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7389" y="2118579"/>
            <a:ext cx="7496269" cy="23991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5369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FEFA3-38AB-45F6-B46A-68D7257DAB1D}"/>
              </a:ext>
            </a:extLst>
          </p:cNvPr>
          <p:cNvSpPr/>
          <p:nvPr/>
        </p:nvSpPr>
        <p:spPr>
          <a:xfrm>
            <a:off x="581891" y="471055"/>
            <a:ext cx="3629891" cy="6788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EVIDENCE BASED- STUDIES </a:t>
            </a:r>
          </a:p>
        </p:txBody>
      </p:sp>
      <p:pic>
        <p:nvPicPr>
          <p:cNvPr id="6" name="Picture 5">
            <a:extLst>
              <a:ext uri="{FF2B5EF4-FFF2-40B4-BE49-F238E27FC236}">
                <a16:creationId xmlns:a16="http://schemas.microsoft.com/office/drawing/2014/main" id="{1E8B8968-4095-4469-8BFE-1AFAB5860107}"/>
              </a:ext>
            </a:extLst>
          </p:cNvPr>
          <p:cNvPicPr>
            <a:picLocks noChangeAspect="1"/>
          </p:cNvPicPr>
          <p:nvPr/>
        </p:nvPicPr>
        <p:blipFill>
          <a:blip r:embed="rId2"/>
          <a:stretch>
            <a:fillRect/>
          </a:stretch>
        </p:blipFill>
        <p:spPr>
          <a:xfrm>
            <a:off x="5735097" y="471055"/>
            <a:ext cx="5875012" cy="5875012"/>
          </a:xfrm>
          <a:prstGeom prst="rect">
            <a:avLst/>
          </a:prstGeom>
        </p:spPr>
      </p:pic>
      <p:sp>
        <p:nvSpPr>
          <p:cNvPr id="3" name="Rectangle 2">
            <a:extLst>
              <a:ext uri="{FF2B5EF4-FFF2-40B4-BE49-F238E27FC236}">
                <a16:creationId xmlns:a16="http://schemas.microsoft.com/office/drawing/2014/main" id="{A187AB61-7D3F-4586-9699-73976811444B}"/>
              </a:ext>
            </a:extLst>
          </p:cNvPr>
          <p:cNvSpPr/>
          <p:nvPr/>
        </p:nvSpPr>
        <p:spPr>
          <a:xfrm>
            <a:off x="353634" y="1676401"/>
            <a:ext cx="2549236" cy="5680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Retrospective analysis  60287 adults with T2D  </a:t>
            </a:r>
          </a:p>
        </p:txBody>
      </p:sp>
      <p:sp>
        <p:nvSpPr>
          <p:cNvPr id="5" name="Rectangle 4">
            <a:extLst>
              <a:ext uri="{FF2B5EF4-FFF2-40B4-BE49-F238E27FC236}">
                <a16:creationId xmlns:a16="http://schemas.microsoft.com/office/drawing/2014/main" id="{01B0857E-8CEF-4F47-9BB6-3F9A156EBF88}"/>
              </a:ext>
            </a:extLst>
          </p:cNvPr>
          <p:cNvSpPr/>
          <p:nvPr/>
        </p:nvSpPr>
        <p:spPr>
          <a:xfrm>
            <a:off x="353634" y="2680854"/>
            <a:ext cx="2881745" cy="2327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Ø"/>
            </a:pPr>
            <a:r>
              <a:rPr lang="en-US" dirty="0"/>
              <a:t>The association between diabetes remission in 2years and the incidence of cardiovascular diseases </a:t>
            </a:r>
          </a:p>
          <a:p>
            <a:pPr marL="285750" indent="-285750" algn="ctr">
              <a:buFont typeface="Wingdings" panose="05000000000000000000" pitchFamily="2" charset="2"/>
              <a:buChar char="Ø"/>
            </a:pPr>
            <a:r>
              <a:rPr lang="en-US" dirty="0"/>
              <a:t>Age, sex, diabetes longevity, cardiac comorbidities, BMI, HbA1c</a:t>
            </a:r>
          </a:p>
        </p:txBody>
      </p:sp>
      <p:sp>
        <p:nvSpPr>
          <p:cNvPr id="7" name="Rectangle 6">
            <a:extLst>
              <a:ext uri="{FF2B5EF4-FFF2-40B4-BE49-F238E27FC236}">
                <a16:creationId xmlns:a16="http://schemas.microsoft.com/office/drawing/2014/main" id="{42349137-AF8D-44F4-8205-FC8E5AE33221}"/>
              </a:ext>
            </a:extLst>
          </p:cNvPr>
          <p:cNvSpPr/>
          <p:nvPr/>
        </p:nvSpPr>
        <p:spPr>
          <a:xfrm>
            <a:off x="325925" y="5444835"/>
            <a:ext cx="2881745" cy="9421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7489 persons ( 12,4% ) realized DIABETES REMISSION </a:t>
            </a:r>
          </a:p>
        </p:txBody>
      </p:sp>
      <p:sp>
        <p:nvSpPr>
          <p:cNvPr id="8" name="Rectangle 7">
            <a:extLst>
              <a:ext uri="{FF2B5EF4-FFF2-40B4-BE49-F238E27FC236}">
                <a16:creationId xmlns:a16="http://schemas.microsoft.com/office/drawing/2014/main" id="{144A276A-D19E-4A04-BD9E-B17EDED6E87F}"/>
              </a:ext>
            </a:extLst>
          </p:cNvPr>
          <p:cNvSpPr/>
          <p:nvPr/>
        </p:nvSpPr>
        <p:spPr>
          <a:xfrm>
            <a:off x="3144298" y="1371600"/>
            <a:ext cx="2549236" cy="1676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REMISSION IS ASSOCIATED with cardiovascular risk decrease</a:t>
            </a:r>
          </a:p>
        </p:txBody>
      </p:sp>
      <p:sp>
        <p:nvSpPr>
          <p:cNvPr id="9" name="Rectangle 8">
            <a:extLst>
              <a:ext uri="{FF2B5EF4-FFF2-40B4-BE49-F238E27FC236}">
                <a16:creationId xmlns:a16="http://schemas.microsoft.com/office/drawing/2014/main" id="{3BD30252-0E64-430F-BBC5-35859A2922FC}"/>
              </a:ext>
            </a:extLst>
          </p:cNvPr>
          <p:cNvSpPr/>
          <p:nvPr/>
        </p:nvSpPr>
        <p:spPr>
          <a:xfrm>
            <a:off x="3352800" y="3158836"/>
            <a:ext cx="2092036" cy="322811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REMISSION is  ASSOCIATED with the decrease of microvascular complications, mainly for young adults  and people with less comorbidities</a:t>
            </a:r>
          </a:p>
        </p:txBody>
      </p:sp>
      <p:sp>
        <p:nvSpPr>
          <p:cNvPr id="10" name="Rectangle 9">
            <a:extLst>
              <a:ext uri="{FF2B5EF4-FFF2-40B4-BE49-F238E27FC236}">
                <a16:creationId xmlns:a16="http://schemas.microsoft.com/office/drawing/2014/main" id="{72A4C885-9E23-47A8-8AD2-E7E01888D498}"/>
              </a:ext>
            </a:extLst>
          </p:cNvPr>
          <p:cNvSpPr/>
          <p:nvPr/>
        </p:nvSpPr>
        <p:spPr>
          <a:xfrm>
            <a:off x="5934962" y="1676401"/>
            <a:ext cx="5481183" cy="21197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TARGETED INTERVENTIONS, focused on T2D remission will decrease the impact of microvascular complications and health costs associated</a:t>
            </a:r>
          </a:p>
        </p:txBody>
      </p:sp>
      <p:sp>
        <p:nvSpPr>
          <p:cNvPr id="4" name="Rectangle 3">
            <a:extLst>
              <a:ext uri="{FF2B5EF4-FFF2-40B4-BE49-F238E27FC236}">
                <a16:creationId xmlns:a16="http://schemas.microsoft.com/office/drawing/2014/main" id="{77DE9156-5441-40F0-9BFF-967D5F61827C}"/>
              </a:ext>
            </a:extLst>
          </p:cNvPr>
          <p:cNvSpPr/>
          <p:nvPr/>
        </p:nvSpPr>
        <p:spPr>
          <a:xfrm>
            <a:off x="12430125" y="443865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7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a:lnSpc>
                <a:spcPct val="90000"/>
              </a:lnSpc>
              <a:spcBef>
                <a:spcPct val="0"/>
              </a:spcBef>
              <a:spcAft>
                <a:spcPts val="600"/>
              </a:spcAft>
            </a:pPr>
            <a:r>
              <a:rPr lang="en-US" sz="5400" dirty="0">
                <a:solidFill>
                  <a:schemeClr val="tx1"/>
                </a:solidFill>
                <a:latin typeface="+mj-lt"/>
                <a:ea typeface="+mj-ea"/>
                <a:cs typeface="+mj-cs"/>
              </a:rPr>
              <a:t>STUDIES</a:t>
            </a:r>
          </a:p>
          <a:p>
            <a:pPr>
              <a:lnSpc>
                <a:spcPct val="90000"/>
              </a:lnSpc>
              <a:spcBef>
                <a:spcPct val="0"/>
              </a:spcBef>
              <a:spcAft>
                <a:spcPts val="600"/>
              </a:spcAft>
            </a:pPr>
            <a:r>
              <a:rPr lang="en-US" sz="5400" dirty="0">
                <a:solidFill>
                  <a:schemeClr val="tx1"/>
                </a:solidFill>
                <a:latin typeface="+mj-lt"/>
                <a:ea typeface="+mj-ea"/>
                <a:cs typeface="+mj-cs"/>
              </a:rPr>
              <a:t>Counterbalance</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75031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56A01-3F6B-4BF2-9006-6CED7796D0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8936" y="0"/>
            <a:ext cx="2515567"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5">
            <a:extLst>
              <a:ext uri="{FF2B5EF4-FFF2-40B4-BE49-F238E27FC236}">
                <a16:creationId xmlns:a16="http://schemas.microsoft.com/office/drawing/2014/main" id="{B22F9FB8-12BA-40E5-83B6-51080299776D}"/>
              </a:ext>
            </a:extLst>
          </p:cNvPr>
          <p:cNvSpPr/>
          <p:nvPr/>
        </p:nvSpPr>
        <p:spPr>
          <a:xfrm>
            <a:off x="264160" y="245110"/>
            <a:ext cx="2468880" cy="10121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COUNTERBALANCE STUDY</a:t>
            </a:r>
          </a:p>
        </p:txBody>
      </p:sp>
      <p:sp>
        <p:nvSpPr>
          <p:cNvPr id="8" name="TextBox 7">
            <a:extLst>
              <a:ext uri="{FF2B5EF4-FFF2-40B4-BE49-F238E27FC236}">
                <a16:creationId xmlns:a16="http://schemas.microsoft.com/office/drawing/2014/main" id="{0AEB5DFA-9ED4-482A-A0A9-FC14911595A6}"/>
              </a:ext>
            </a:extLst>
          </p:cNvPr>
          <p:cNvSpPr txBox="1"/>
          <p:nvPr/>
        </p:nvSpPr>
        <p:spPr>
          <a:xfrm>
            <a:off x="5740399" y="450145"/>
            <a:ext cx="6096000" cy="5693866"/>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l">
              <a:buFont typeface="Courier New" panose="02070309020205020404" pitchFamily="49" charset="0"/>
              <a:buChar char="o"/>
            </a:pPr>
            <a:r>
              <a:rPr lang="en-US" sz="1800" b="0" i="0" u="none" strike="noStrike" baseline="0" dirty="0">
                <a:latin typeface="AdvBOOKO-I"/>
              </a:rPr>
              <a:t>Thirty people with type2 diabetes of up to 23 years of duration lost approximately 15 kg in weight and then maintained steady weight for 6 months. </a:t>
            </a:r>
          </a:p>
          <a:p>
            <a:pPr marL="285750" indent="-285750" algn="l">
              <a:buFont typeface="Courier New" panose="02070309020205020404" pitchFamily="49" charset="0"/>
              <a:buChar char="o"/>
            </a:pPr>
            <a:r>
              <a:rPr lang="en-US" sz="1800" b="0" i="0" u="none" strike="noStrike" baseline="0" dirty="0">
                <a:latin typeface="AdvBOOKO-I"/>
              </a:rPr>
              <a:t>Those achieving nondiabetic fasting plasma glucose levels were classified as responders and those remaining in the diabetic range as </a:t>
            </a:r>
            <a:r>
              <a:rPr lang="en-US" sz="1800" b="0" i="0" u="none" strike="noStrike" baseline="0" dirty="0" err="1">
                <a:latin typeface="AdvBOOKO-I"/>
              </a:rPr>
              <a:t>nonresponders</a:t>
            </a:r>
            <a:r>
              <a:rPr lang="en-US" sz="1800" b="0" i="0" u="none" strike="noStrike" baseline="0" dirty="0">
                <a:latin typeface="AdvBOOKO-I"/>
              </a:rPr>
              <a:t>. </a:t>
            </a:r>
          </a:p>
          <a:p>
            <a:pPr marL="285750" indent="-285750" algn="l">
              <a:buFont typeface="Courier New" panose="02070309020205020404" pitchFamily="49" charset="0"/>
              <a:buChar char="o"/>
            </a:pPr>
            <a:r>
              <a:rPr lang="en-US" sz="1800" b="0" i="0" u="none" strike="noStrike" baseline="0" dirty="0">
                <a:latin typeface="AdvBOOKO-I"/>
              </a:rPr>
              <a:t>Panel (a): change in HbA1c in responders (closed symbols) and </a:t>
            </a:r>
            <a:r>
              <a:rPr lang="en-US" sz="1800" b="0" i="0" u="none" strike="noStrike" baseline="0" dirty="0" err="1">
                <a:latin typeface="AdvBOOKO-I"/>
              </a:rPr>
              <a:t>nonresponders</a:t>
            </a:r>
            <a:r>
              <a:rPr lang="en-US" dirty="0">
                <a:latin typeface="AdvBOOKO-I"/>
              </a:rPr>
              <a:t> </a:t>
            </a:r>
            <a:r>
              <a:rPr lang="en-US" sz="1800" b="0" i="0" u="none" strike="noStrike" baseline="0" dirty="0">
                <a:latin typeface="AdvBOOKO-I"/>
              </a:rPr>
              <a:t>(open symbols).</a:t>
            </a:r>
          </a:p>
          <a:p>
            <a:pPr marL="285750" indent="-285750" algn="l">
              <a:buFont typeface="Courier New" panose="02070309020205020404" pitchFamily="49" charset="0"/>
              <a:buChar char="o"/>
            </a:pPr>
            <a:r>
              <a:rPr lang="en-US" sz="1800" b="0" i="0" u="none" strike="noStrike" baseline="0" dirty="0">
                <a:latin typeface="AdvBOOKO-I"/>
              </a:rPr>
              <a:t> Panel (b): decrease in liver fat</a:t>
            </a:r>
          </a:p>
          <a:p>
            <a:pPr algn="l"/>
            <a:r>
              <a:rPr lang="en-US" sz="1800" b="0" i="0" u="none" strike="noStrike" baseline="0" dirty="0">
                <a:latin typeface="AdvBOOKO-I"/>
              </a:rPr>
              <a:t>Content in both groups despite ongoing overweight or obesity.</a:t>
            </a:r>
          </a:p>
          <a:p>
            <a:pPr algn="l"/>
            <a:r>
              <a:rPr lang="en-US" sz="1800" b="0" i="0" u="none" strike="noStrike" baseline="0" dirty="0">
                <a:latin typeface="AdvBOOKO-I"/>
              </a:rPr>
              <a:t>Bars show data at baseline, post weight loss and after</a:t>
            </a:r>
          </a:p>
          <a:p>
            <a:pPr algn="l"/>
            <a:r>
              <a:rPr lang="en-US" sz="1800" b="0" i="0" u="none" strike="noStrike" baseline="0" dirty="0">
                <a:latin typeface="AdvBOOKO-I"/>
              </a:rPr>
              <a:t>6 months of weight stability within the responder and</a:t>
            </a:r>
          </a:p>
          <a:p>
            <a:pPr algn="l"/>
            <a:r>
              <a:rPr lang="en-US" sz="1800" b="0" i="0" u="none" strike="noStrike" baseline="0" dirty="0">
                <a:latin typeface="AdvBOOKO-I"/>
              </a:rPr>
              <a:t>Non responder groups.</a:t>
            </a:r>
          </a:p>
          <a:p>
            <a:pPr marL="285750" indent="-285750" algn="l">
              <a:buFont typeface="Courier New" panose="02070309020205020404" pitchFamily="49" charset="0"/>
              <a:buChar char="o"/>
            </a:pPr>
            <a:r>
              <a:rPr lang="en-US" sz="1800" b="0" i="0" u="none" strike="noStrike" baseline="0" dirty="0">
                <a:latin typeface="AdvBOOKO-I"/>
              </a:rPr>
              <a:t>Panel(c): decrease in intra-pancreatic fat. </a:t>
            </a:r>
          </a:p>
          <a:p>
            <a:pPr marL="285750" indent="-285750" algn="l">
              <a:buFont typeface="Courier New" panose="02070309020205020404" pitchFamily="49" charset="0"/>
              <a:buChar char="o"/>
            </a:pPr>
            <a:r>
              <a:rPr lang="en-US" sz="1800" b="0" i="0" u="none" strike="noStrike" baseline="0" dirty="0">
                <a:latin typeface="AdvBOOKO-I"/>
              </a:rPr>
              <a:t>Panel (d): At baseline, the first-phase insulin response</a:t>
            </a:r>
          </a:p>
          <a:p>
            <a:pPr algn="l"/>
            <a:r>
              <a:rPr lang="en-US" sz="1800" b="0" i="0" u="none" strike="noStrike" baseline="0" dirty="0">
                <a:latin typeface="AdvBOOKO-I"/>
              </a:rPr>
              <a:t>was higher in responders and increased to normal levels,</a:t>
            </a:r>
          </a:p>
          <a:p>
            <a:pPr algn="l"/>
            <a:r>
              <a:rPr lang="en-US" sz="1800" b="0" i="0" u="none" strike="noStrike" baseline="0" dirty="0">
                <a:latin typeface="AdvBOOKO-I"/>
              </a:rPr>
              <a:t>whereas the grossly deficient baseline level in non responders</a:t>
            </a:r>
          </a:p>
          <a:p>
            <a:pPr algn="l"/>
            <a:r>
              <a:rPr lang="en-US" sz="1800" b="0" i="0" u="none" strike="noStrike" baseline="0" dirty="0">
                <a:latin typeface="AdvBOOKO-I"/>
              </a:rPr>
              <a:t>hardly changed.</a:t>
            </a:r>
          </a:p>
          <a:p>
            <a:pPr algn="l"/>
            <a:r>
              <a:rPr lang="en-US" sz="800" b="0" i="0" u="none" strike="noStrike" baseline="0" dirty="0">
                <a:latin typeface="AdvTTc6ee16d2.I"/>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0.0001 vs.</a:t>
            </a:r>
          </a:p>
          <a:p>
            <a:pPr algn="l"/>
            <a:r>
              <a:rPr lang="en-US" sz="800" b="0" i="0" u="none" strike="noStrike" baseline="0" dirty="0">
                <a:latin typeface="AdvBOOKO-I"/>
              </a:rPr>
              <a:t>baseline (responders); </a:t>
            </a:r>
            <a:r>
              <a:rPr lang="en-US" sz="800" b="0" i="0" u="none" strike="noStrike" baseline="0" dirty="0">
                <a:latin typeface="AdvTTc6ee16d2.I+20"/>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0.0001, </a:t>
            </a:r>
            <a:r>
              <a:rPr lang="en-US" sz="800" b="0" i="0" u="none" strike="noStrike" baseline="0" dirty="0">
                <a:latin typeface="AdvTTc6ee16d2.I+20"/>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0.01 vs.</a:t>
            </a:r>
          </a:p>
          <a:p>
            <a:pPr algn="l"/>
            <a:r>
              <a:rPr lang="en-US" sz="800" b="0" i="0" u="none" strike="noStrike" baseline="0" dirty="0">
                <a:latin typeface="AdvBOOKO-I"/>
              </a:rPr>
              <a:t>baseline (non-responders); </a:t>
            </a:r>
            <a:r>
              <a:rPr lang="en-US" sz="800" b="0" i="0" u="none" strike="noStrike" baseline="0" dirty="0">
                <a:latin typeface="AdvTTc6ee16d2.I+20"/>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0.0001, </a:t>
            </a:r>
            <a:r>
              <a:rPr lang="en-US" sz="800" b="0" i="0" u="none" strike="noStrike" baseline="0" dirty="0">
                <a:latin typeface="AdvTTc6ee16d2.I+20"/>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0.001,</a:t>
            </a:r>
          </a:p>
          <a:p>
            <a:pPr algn="l"/>
            <a:r>
              <a:rPr lang="en-US" sz="800" b="0" i="0" u="none" strike="noStrike" baseline="0" dirty="0">
                <a:latin typeface="AdvTTc6ee16d2.I+20"/>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0.05 vs. baseline (</a:t>
            </a:r>
            <a:r>
              <a:rPr lang="en-US" sz="800" b="0" i="0" u="none" strike="noStrike" baseline="0" dirty="0" err="1">
                <a:latin typeface="AdvBOOKO-I"/>
              </a:rPr>
              <a:t>relapsers</a:t>
            </a:r>
            <a:r>
              <a:rPr lang="en-US" sz="800" b="0" i="0" u="none" strike="noStrike" baseline="0" dirty="0">
                <a:latin typeface="AdvBOOKO-I"/>
              </a:rPr>
              <a:t>); ###</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0.0001,</a:t>
            </a:r>
          </a:p>
          <a:p>
            <a:pPr algn="l"/>
            <a:r>
              <a:rPr lang="en-US" sz="800" b="0" i="0" u="none" strike="noStrike" baseline="0" dirty="0">
                <a:latin typeface="AdvBOOKO-I"/>
              </a:rPr>
              <a:t>#</a:t>
            </a:r>
            <a:r>
              <a:rPr lang="en-US" sz="800" b="0" i="0" u="none" strike="noStrike" baseline="0" dirty="0">
                <a:latin typeface="AdvBOOKO-R"/>
              </a:rPr>
              <a:t>P </a:t>
            </a:r>
            <a:r>
              <a:rPr lang="en-US" sz="800" b="0" i="0" u="none" strike="noStrike" baseline="0" dirty="0">
                <a:latin typeface="AdvTTc6ee16d2.I"/>
              </a:rPr>
              <a:t>&lt; </a:t>
            </a:r>
            <a:r>
              <a:rPr lang="en-US" sz="800" b="0" i="0" u="none" strike="noStrike" baseline="0" dirty="0">
                <a:latin typeface="AdvBOOKO-I"/>
              </a:rPr>
              <a:t>0.01 vs. 5 months (</a:t>
            </a:r>
            <a:r>
              <a:rPr lang="en-US" sz="800" b="0" i="0" u="none" strike="noStrike" baseline="0" dirty="0" err="1">
                <a:latin typeface="AdvBOOKO-I"/>
              </a:rPr>
              <a:t>relapsers</a:t>
            </a:r>
            <a:r>
              <a:rPr lang="en-US" sz="800" b="0" i="0" u="none" strike="noStrike" baseline="0" dirty="0">
                <a:latin typeface="AdvBOOKO-I"/>
              </a:rPr>
              <a:t>).</a:t>
            </a:r>
            <a:endParaRPr lang="en-US" sz="800" dirty="0"/>
          </a:p>
        </p:txBody>
      </p:sp>
    </p:spTree>
    <p:extLst>
      <p:ext uri="{BB962C8B-B14F-4D97-AF65-F5344CB8AC3E}">
        <p14:creationId xmlns:p14="http://schemas.microsoft.com/office/powerpoint/2010/main" val="2062735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85000" lnSpcReduction="10000"/>
          </a:bodyPr>
          <a:lstStyle/>
          <a:p>
            <a:pPr>
              <a:lnSpc>
                <a:spcPct val="90000"/>
              </a:lnSpc>
              <a:spcBef>
                <a:spcPct val="0"/>
              </a:spcBef>
              <a:spcAft>
                <a:spcPts val="600"/>
              </a:spcAft>
            </a:pPr>
            <a:r>
              <a:rPr lang="en-US" sz="5400" dirty="0">
                <a:solidFill>
                  <a:schemeClr val="tx1"/>
                </a:solidFill>
                <a:latin typeface="+mj-lt"/>
                <a:ea typeface="+mj-ea"/>
                <a:cs typeface="+mj-cs"/>
              </a:rPr>
              <a:t>Other dietary modifications</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08234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normAutofit fontScale="77500" lnSpcReduction="20000"/>
          </a:bodyPr>
          <a:lstStyle/>
          <a:p>
            <a:r>
              <a:rPr lang="en-US" dirty="0"/>
              <a:t>Classification and Diagnosis of Diabetes</a:t>
            </a:r>
          </a:p>
        </p:txBody>
      </p:sp>
      <p:sp>
        <p:nvSpPr>
          <p:cNvPr id="8" name="TextBox 7">
            <a:extLst>
              <a:ext uri="{FF2B5EF4-FFF2-40B4-BE49-F238E27FC236}">
                <a16:creationId xmlns:a16="http://schemas.microsoft.com/office/drawing/2014/main" id="{908EA50F-E572-44C3-A6B9-C3E177E3F021}"/>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dirty="0">
                <a:solidFill>
                  <a:srgbClr val="A6192E"/>
                </a:solidFill>
                <a:latin typeface="Helvetica" pitchFamily="34" charset="0"/>
                <a:ea typeface="ヒラギノ角ゴ Pro W3" charset="-128"/>
              </a:rPr>
              <a:t>Classification and Diagnosis of Diabetes: </a:t>
            </a:r>
            <a:br>
              <a:rPr lang="en-US" sz="1600" dirty="0">
                <a:solidFill>
                  <a:srgbClr val="A6192E"/>
                </a:solidFill>
                <a:latin typeface="Helvetica" pitchFamily="34" charset="0"/>
                <a:ea typeface="ヒラギノ角ゴ Pro W3" charset="-128"/>
              </a:rPr>
            </a:br>
            <a:r>
              <a:rPr lang="en-US" sz="1600" i="1" dirty="0">
                <a:solidFill>
                  <a:srgbClr val="A6192E"/>
                </a:solidFill>
                <a:ea typeface="ヒラギノ角ゴ Pro W3" charset="-128"/>
              </a:rPr>
              <a:t>Standards of Care in Diabetes - 2023</a:t>
            </a:r>
            <a:r>
              <a:rPr lang="en-US" sz="1600" dirty="0">
                <a:solidFill>
                  <a:srgbClr val="A6192E"/>
                </a:solidFill>
                <a:latin typeface="Helvetica" pitchFamily="34" charset="0"/>
                <a:ea typeface="ヒラギノ角ゴ Pro W3" charset="-128"/>
              </a:rPr>
              <a:t>. </a:t>
            </a:r>
            <a:r>
              <a:rPr lang="en-US" sz="1600" i="1" dirty="0">
                <a:solidFill>
                  <a:srgbClr val="A6192E"/>
                </a:solidFill>
                <a:latin typeface="Helvetica" pitchFamily="34" charset="0"/>
                <a:ea typeface="ヒラギノ角ゴ Pro W3" charset="-128"/>
              </a:rPr>
              <a:t>Diabetes Care </a:t>
            </a:r>
            <a:r>
              <a:rPr lang="en-US" sz="1600" dirty="0">
                <a:solidFill>
                  <a:srgbClr val="A6192E"/>
                </a:solidFill>
                <a:latin typeface="Helvetica" pitchFamily="34" charset="0"/>
                <a:ea typeface="ヒラギノ角ゴ Pro W3" charset="-128"/>
              </a:rPr>
              <a:t>2023;46(Suppl. 1):S19-S40</a:t>
            </a:r>
          </a:p>
        </p:txBody>
      </p:sp>
      <p:pic>
        <p:nvPicPr>
          <p:cNvPr id="4" name="Picture 3">
            <a:extLst>
              <a:ext uri="{FF2B5EF4-FFF2-40B4-BE49-F238E27FC236}">
                <a16:creationId xmlns:a16="http://schemas.microsoft.com/office/drawing/2014/main" id="{E6000632-4B0E-A853-8757-BBC94DAA2522}"/>
              </a:ext>
            </a:extLst>
          </p:cNvPr>
          <p:cNvPicPr>
            <a:picLocks noChangeAspect="1"/>
          </p:cNvPicPr>
          <p:nvPr/>
        </p:nvPicPr>
        <p:blipFill>
          <a:blip r:embed="rId2"/>
          <a:stretch>
            <a:fillRect/>
          </a:stretch>
        </p:blipFill>
        <p:spPr>
          <a:xfrm>
            <a:off x="2889250" y="711200"/>
            <a:ext cx="6413500" cy="5435600"/>
          </a:xfrm>
          <a:prstGeom prst="rect">
            <a:avLst/>
          </a:prstGeom>
        </p:spPr>
      </p:pic>
      <p:sp>
        <p:nvSpPr>
          <p:cNvPr id="2" name="Dreptunghi 1">
            <a:extLst>
              <a:ext uri="{FF2B5EF4-FFF2-40B4-BE49-F238E27FC236}">
                <a16:creationId xmlns:a16="http://schemas.microsoft.com/office/drawing/2014/main" id="{8AF11526-318D-3267-A7D5-B09F7BECFE0F}"/>
              </a:ext>
            </a:extLst>
          </p:cNvPr>
          <p:cNvSpPr/>
          <p:nvPr/>
        </p:nvSpPr>
        <p:spPr>
          <a:xfrm>
            <a:off x="3131389" y="2475781"/>
            <a:ext cx="5960853" cy="5779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reptunghi 4">
            <a:extLst>
              <a:ext uri="{FF2B5EF4-FFF2-40B4-BE49-F238E27FC236}">
                <a16:creationId xmlns:a16="http://schemas.microsoft.com/office/drawing/2014/main" id="{1CBFCA55-540D-EF0C-5930-4C00305FE62A}"/>
              </a:ext>
            </a:extLst>
          </p:cNvPr>
          <p:cNvSpPr/>
          <p:nvPr/>
        </p:nvSpPr>
        <p:spPr>
          <a:xfrm>
            <a:off x="3131389" y="3241600"/>
            <a:ext cx="1613139" cy="187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reptunghi 5">
            <a:extLst>
              <a:ext uri="{FF2B5EF4-FFF2-40B4-BE49-F238E27FC236}">
                <a16:creationId xmlns:a16="http://schemas.microsoft.com/office/drawing/2014/main" id="{0BE5BD7C-C6DE-F676-6DF5-4953F87FDFF8}"/>
              </a:ext>
            </a:extLst>
          </p:cNvPr>
          <p:cNvSpPr/>
          <p:nvPr/>
        </p:nvSpPr>
        <p:spPr>
          <a:xfrm>
            <a:off x="2984740" y="3819570"/>
            <a:ext cx="6236898" cy="3469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90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B9EEF6-4BEA-4F4B-B111-547EA9B6FC4F}"/>
              </a:ext>
            </a:extLst>
          </p:cNvPr>
          <p:cNvSpPr txBox="1"/>
          <p:nvPr/>
        </p:nvSpPr>
        <p:spPr>
          <a:xfrm>
            <a:off x="571500" y="5723692"/>
            <a:ext cx="11201400" cy="923330"/>
          </a:xfrm>
          <a:prstGeom prst="rect">
            <a:avLst/>
          </a:prstGeom>
          <a:noFill/>
        </p:spPr>
        <p:txBody>
          <a:bodyPr wrap="square">
            <a:spAutoFit/>
          </a:bodyPr>
          <a:lstStyle/>
          <a:p>
            <a:pPr algn="l"/>
            <a:r>
              <a:rPr lang="en-US" sz="18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800" b="0" i="0" u="none" strike="noStrike" baseline="0" dirty="0" err="1">
                <a:latin typeface="AdvSTONE-SB"/>
              </a:rPr>
              <a:t>Ther</a:t>
            </a:r>
            <a:r>
              <a:rPr lang="en-US" sz="1800" b="0" i="0" u="none" strike="noStrike" baseline="0" dirty="0">
                <a:latin typeface="AdvSTONE-SB"/>
              </a:rPr>
              <a:t> , </a:t>
            </a:r>
            <a:r>
              <a:rPr lang="en-US" sz="1800" b="0" i="0" u="none" strike="noStrike" baseline="0" dirty="0">
                <a:solidFill>
                  <a:srgbClr val="FF0000"/>
                </a:solidFill>
                <a:latin typeface="AdvSTONE-SB"/>
              </a:rPr>
              <a:t>2022 , March 10th</a:t>
            </a:r>
          </a:p>
          <a:p>
            <a:pPr algn="l"/>
            <a:endParaRPr lang="en-US" dirty="0"/>
          </a:p>
        </p:txBody>
      </p:sp>
      <p:sp>
        <p:nvSpPr>
          <p:cNvPr id="6" name="TextBox 5">
            <a:extLst>
              <a:ext uri="{FF2B5EF4-FFF2-40B4-BE49-F238E27FC236}">
                <a16:creationId xmlns:a16="http://schemas.microsoft.com/office/drawing/2014/main" id="{588D1FBC-C19D-4B42-9D39-8E3DF70EC0D2}"/>
              </a:ext>
            </a:extLst>
          </p:cNvPr>
          <p:cNvSpPr txBox="1"/>
          <p:nvPr/>
        </p:nvSpPr>
        <p:spPr>
          <a:xfrm>
            <a:off x="6396582" y="2157136"/>
            <a:ext cx="4314825" cy="1477328"/>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latin typeface="AdvSTONE-R"/>
              </a:rPr>
              <a:t>Remission of type 2 diabetes (T2D) is now</a:t>
            </a:r>
          </a:p>
          <a:p>
            <a:pPr algn="l"/>
            <a:r>
              <a:rPr lang="en-US" sz="1800" b="0" i="0" u="none" strike="noStrike" baseline="0" dirty="0">
                <a:latin typeface="AdvSTONE-R"/>
              </a:rPr>
              <a:t>possible for many people living with T2D</a:t>
            </a:r>
          </a:p>
          <a:p>
            <a:pPr algn="l"/>
            <a:r>
              <a:rPr lang="en-US" sz="1800" b="0" i="0" u="none" strike="noStrike" baseline="0" dirty="0">
                <a:latin typeface="AdvSTONE-R"/>
              </a:rPr>
              <a:t>if they are able </a:t>
            </a:r>
            <a:r>
              <a:rPr lang="en-US" sz="1800" b="1" i="0" u="none" strike="noStrike" baseline="0" dirty="0">
                <a:solidFill>
                  <a:srgbClr val="FF0000"/>
                </a:solidFill>
                <a:latin typeface="AdvSTONE-R"/>
              </a:rPr>
              <a:t>to lose and maintain</a:t>
            </a:r>
            <a:r>
              <a:rPr lang="en-US" sz="1800" b="1" i="0" u="none" strike="noStrike" baseline="0" dirty="0">
                <a:solidFill>
                  <a:srgbClr val="FF0000"/>
                </a:solidFill>
                <a:latin typeface="AdvPSMP4"/>
              </a:rPr>
              <a:t>[</a:t>
            </a:r>
          </a:p>
          <a:p>
            <a:pPr algn="l"/>
            <a:r>
              <a:rPr lang="en-US" sz="1800" b="1" i="0" u="none" strike="noStrike" baseline="0" dirty="0">
                <a:solidFill>
                  <a:srgbClr val="FF0000"/>
                </a:solidFill>
                <a:latin typeface="AdvSTONE-R"/>
              </a:rPr>
              <a:t>10% weight loss and have T2D of short</a:t>
            </a:r>
          </a:p>
          <a:p>
            <a:pPr algn="l"/>
            <a:r>
              <a:rPr lang="en-US" sz="1800" b="1" i="0" u="none" strike="noStrike" baseline="0" dirty="0">
                <a:solidFill>
                  <a:srgbClr val="FF0000"/>
                </a:solidFill>
                <a:latin typeface="AdvSTONE-R"/>
              </a:rPr>
              <a:t>duration.</a:t>
            </a:r>
            <a:endParaRPr lang="en-US" b="1" dirty="0">
              <a:solidFill>
                <a:srgbClr val="FF0000"/>
              </a:solidFill>
            </a:endParaRPr>
          </a:p>
        </p:txBody>
      </p:sp>
      <p:sp>
        <p:nvSpPr>
          <p:cNvPr id="8" name="TextBox 7">
            <a:extLst>
              <a:ext uri="{FF2B5EF4-FFF2-40B4-BE49-F238E27FC236}">
                <a16:creationId xmlns:a16="http://schemas.microsoft.com/office/drawing/2014/main" id="{9F4D4D6B-84F8-4160-B350-0EA0140A6AF2}"/>
              </a:ext>
            </a:extLst>
          </p:cNvPr>
          <p:cNvSpPr txBox="1"/>
          <p:nvPr/>
        </p:nvSpPr>
        <p:spPr>
          <a:xfrm>
            <a:off x="571500" y="2918936"/>
            <a:ext cx="4314825" cy="2585323"/>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latin typeface="AdvSTONE-R"/>
              </a:rPr>
              <a:t>This excludes many people </a:t>
            </a:r>
            <a:r>
              <a:rPr lang="en-US" sz="1800" b="0" i="0" u="none" strike="noStrike" baseline="0" dirty="0">
                <a:solidFill>
                  <a:srgbClr val="FF0000"/>
                </a:solidFill>
                <a:latin typeface="AdvSTONE-R"/>
              </a:rPr>
              <a:t>if they do not</a:t>
            </a:r>
          </a:p>
          <a:p>
            <a:pPr algn="l"/>
            <a:r>
              <a:rPr lang="en-US" sz="1800" b="0" i="0" u="none" strike="noStrike" baseline="0" dirty="0">
                <a:solidFill>
                  <a:srgbClr val="FF0000"/>
                </a:solidFill>
                <a:latin typeface="AdvSTONE-R"/>
              </a:rPr>
              <a:t>want to, or are unable to lose and</a:t>
            </a:r>
          </a:p>
          <a:p>
            <a:pPr algn="l"/>
            <a:r>
              <a:rPr lang="en-US" sz="1800" b="0" i="0" u="none" strike="noStrike" baseline="0" dirty="0">
                <a:solidFill>
                  <a:srgbClr val="FF0000"/>
                </a:solidFill>
                <a:latin typeface="AdvSTONE-R"/>
              </a:rPr>
              <a:t>maintain that much weight loss</a:t>
            </a:r>
            <a:r>
              <a:rPr lang="en-US" sz="1800" b="0" i="0" u="none" strike="noStrike" baseline="0" dirty="0">
                <a:latin typeface="AdvSTONE-R"/>
              </a:rPr>
              <a:t>. It also</a:t>
            </a:r>
          </a:p>
          <a:p>
            <a:pPr algn="l"/>
            <a:r>
              <a:rPr lang="en-US" sz="1800" b="0" i="0" u="none" strike="noStrike" baseline="0" dirty="0">
                <a:latin typeface="AdvSTONE-R"/>
              </a:rPr>
              <a:t>potentially excludes people who have T2D</a:t>
            </a:r>
          </a:p>
          <a:p>
            <a:pPr algn="l"/>
            <a:r>
              <a:rPr lang="en-US" sz="1800" b="0" i="0" u="none" strike="noStrike" baseline="0" dirty="0">
                <a:latin typeface="AdvSTONE-R"/>
              </a:rPr>
              <a:t>of </a:t>
            </a:r>
            <a:r>
              <a:rPr lang="en-US" sz="1800" b="0" i="0" u="none" strike="noStrike" baseline="0" dirty="0">
                <a:solidFill>
                  <a:srgbClr val="FF0000"/>
                </a:solidFill>
                <a:latin typeface="AdvSTONE-R"/>
              </a:rPr>
              <a:t>longer duration</a:t>
            </a:r>
            <a:r>
              <a:rPr lang="en-US" sz="1800" b="0" i="0" u="none" strike="noStrike" baseline="0" dirty="0">
                <a:latin typeface="AdvSTONE-R"/>
              </a:rPr>
              <a:t>. Dietary strategies</a:t>
            </a:r>
          </a:p>
          <a:p>
            <a:pPr algn="l"/>
            <a:r>
              <a:rPr lang="en-US" sz="1800" b="0" i="0" u="none" strike="noStrike" baseline="0" dirty="0">
                <a:latin typeface="AdvSTONE-R"/>
              </a:rPr>
              <a:t>which could help lower glycaemia</a:t>
            </a:r>
          </a:p>
          <a:p>
            <a:pPr algn="l"/>
            <a:r>
              <a:rPr lang="en-US" sz="1800" b="0" i="0" u="none" strike="noStrike" baseline="0" dirty="0">
                <a:latin typeface="AdvSTONE-R"/>
              </a:rPr>
              <a:t>independent of weight loss could help</a:t>
            </a:r>
          </a:p>
          <a:p>
            <a:pPr algn="l"/>
            <a:r>
              <a:rPr lang="en-US" sz="1800" b="0" i="0" u="none" strike="noStrike" baseline="0" dirty="0">
                <a:latin typeface="AdvSTONE-R"/>
              </a:rPr>
              <a:t>more people achieve </a:t>
            </a:r>
            <a:r>
              <a:rPr lang="en-US" sz="1800" b="0" i="0" u="none" strike="noStrike" baseline="0" dirty="0" err="1">
                <a:latin typeface="AdvSTONE-R"/>
              </a:rPr>
              <a:t>normalisation</a:t>
            </a:r>
            <a:r>
              <a:rPr lang="en-US" sz="1800" b="0" i="0" u="none" strike="noStrike" baseline="0" dirty="0">
                <a:latin typeface="AdvSTONE-R"/>
              </a:rPr>
              <a:t> of</a:t>
            </a:r>
          </a:p>
          <a:p>
            <a:pPr algn="l"/>
            <a:r>
              <a:rPr lang="en-US" sz="1800" b="0" i="0" u="none" strike="noStrike" baseline="0" dirty="0">
                <a:latin typeface="AdvSTONE-R"/>
              </a:rPr>
              <a:t>glucose concentrations.</a:t>
            </a:r>
            <a:endParaRPr lang="en-US" dirty="0"/>
          </a:p>
        </p:txBody>
      </p:sp>
      <p:sp>
        <p:nvSpPr>
          <p:cNvPr id="10" name="TextBox 9">
            <a:extLst>
              <a:ext uri="{FF2B5EF4-FFF2-40B4-BE49-F238E27FC236}">
                <a16:creationId xmlns:a16="http://schemas.microsoft.com/office/drawing/2014/main" id="{31F7769F-C43D-437F-8BCE-59BDF76930C4}"/>
              </a:ext>
            </a:extLst>
          </p:cNvPr>
          <p:cNvSpPr txBox="1"/>
          <p:nvPr/>
        </p:nvSpPr>
        <p:spPr>
          <a:xfrm>
            <a:off x="6396582" y="3975039"/>
            <a:ext cx="4133850" cy="1477328"/>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solidFill>
                  <a:srgbClr val="FF0000"/>
                </a:solidFill>
                <a:latin typeface="AdvSTONE-R"/>
              </a:rPr>
              <a:t>This manuscript reviews the evidence for</a:t>
            </a:r>
          </a:p>
          <a:p>
            <a:pPr algn="l"/>
            <a:r>
              <a:rPr lang="en-US" sz="1800" b="0" i="0" u="none" strike="noStrike" baseline="0" dirty="0">
                <a:solidFill>
                  <a:srgbClr val="FF0000"/>
                </a:solidFill>
                <a:latin typeface="AdvSTONE-R"/>
              </a:rPr>
              <a:t>different weight-neutral dietary strategies</a:t>
            </a:r>
          </a:p>
          <a:p>
            <a:pPr algn="l"/>
            <a:r>
              <a:rPr lang="en-US" sz="1800" b="0" i="0" u="none" strike="noStrike" baseline="0" dirty="0">
                <a:solidFill>
                  <a:srgbClr val="FF0000"/>
                </a:solidFill>
                <a:latin typeface="AdvSTONE-R"/>
              </a:rPr>
              <a:t>to help support optimal management of</a:t>
            </a:r>
          </a:p>
          <a:p>
            <a:pPr algn="l"/>
            <a:r>
              <a:rPr lang="en-US" sz="1800" b="0" i="0" u="none" strike="noStrike" baseline="0" dirty="0">
                <a:solidFill>
                  <a:srgbClr val="FF0000"/>
                </a:solidFill>
                <a:latin typeface="AdvSTONE-R"/>
              </a:rPr>
              <a:t>T2D and describes a way forward for</a:t>
            </a:r>
          </a:p>
          <a:p>
            <a:pPr algn="l"/>
            <a:r>
              <a:rPr lang="en-US" sz="1800" b="0" i="0" u="none" strike="noStrike" baseline="0" dirty="0">
                <a:solidFill>
                  <a:srgbClr val="FF0000"/>
                </a:solidFill>
                <a:latin typeface="AdvSTONE-R"/>
              </a:rPr>
              <a:t>remission research.</a:t>
            </a:r>
            <a:endParaRPr lang="en-US" dirty="0">
              <a:solidFill>
                <a:srgbClr val="FF0000"/>
              </a:solidFill>
            </a:endParaRPr>
          </a:p>
        </p:txBody>
      </p:sp>
      <p:pic>
        <p:nvPicPr>
          <p:cNvPr id="12" name="Picture 11">
            <a:extLst>
              <a:ext uri="{FF2B5EF4-FFF2-40B4-BE49-F238E27FC236}">
                <a16:creationId xmlns:a16="http://schemas.microsoft.com/office/drawing/2014/main" id="{0E4B0A19-C337-4021-B900-898F9E4EC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342007"/>
            <a:ext cx="5671595" cy="21968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a:extLst>
              <a:ext uri="{FF2B5EF4-FFF2-40B4-BE49-F238E27FC236}">
                <a16:creationId xmlns:a16="http://schemas.microsoft.com/office/drawing/2014/main" id="{7AF92BC3-01EB-4763-AAAA-88507EE5FE3D}"/>
              </a:ext>
            </a:extLst>
          </p:cNvPr>
          <p:cNvSpPr txBox="1"/>
          <p:nvPr/>
        </p:nvSpPr>
        <p:spPr>
          <a:xfrm>
            <a:off x="6415633" y="616233"/>
            <a:ext cx="5357268" cy="120032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solidFill>
                  <a:srgbClr val="000000"/>
                </a:solidFill>
                <a:latin typeface="AdvSTONE-R"/>
              </a:rPr>
              <a:t>The pinnacle of T2D management can be considered </a:t>
            </a:r>
          </a:p>
          <a:p>
            <a:pPr algn="l"/>
            <a:r>
              <a:rPr lang="en-US" sz="1800" b="0" i="0" u="none" strike="noStrike" baseline="0" dirty="0">
                <a:solidFill>
                  <a:srgbClr val="000000"/>
                </a:solidFill>
                <a:latin typeface="AdvSTONE-R"/>
              </a:rPr>
              <a:t>Remission</a:t>
            </a:r>
            <a:r>
              <a:rPr lang="en-US" dirty="0">
                <a:solidFill>
                  <a:srgbClr val="000000"/>
                </a:solidFill>
                <a:latin typeface="AdvSTONE-R"/>
              </a:rPr>
              <a:t> </a:t>
            </a:r>
            <a:r>
              <a:rPr lang="en-US" sz="1800" b="0" i="0" u="none" strike="noStrike" baseline="0" dirty="0">
                <a:solidFill>
                  <a:srgbClr val="000000"/>
                </a:solidFill>
                <a:latin typeface="AdvSTONE-R"/>
              </a:rPr>
              <a:t>which is often associated with reduction in</a:t>
            </a:r>
          </a:p>
          <a:p>
            <a:pPr algn="l"/>
            <a:r>
              <a:rPr lang="en-US" sz="1800" b="0" i="0" u="none" strike="noStrike" baseline="0" dirty="0">
                <a:solidFill>
                  <a:srgbClr val="000000"/>
                </a:solidFill>
                <a:latin typeface="AdvSTONE-R"/>
              </a:rPr>
              <a:t>blood pressure and improvement in the lipid</a:t>
            </a:r>
          </a:p>
          <a:p>
            <a:pPr algn="l"/>
            <a:r>
              <a:rPr lang="en-US" sz="1800" b="0" i="0" u="none" strike="noStrike" baseline="0" dirty="0">
                <a:solidFill>
                  <a:srgbClr val="000000"/>
                </a:solidFill>
                <a:latin typeface="AdvSTONE-R"/>
              </a:rPr>
              <a:t>profile</a:t>
            </a:r>
            <a:endParaRPr lang="en-US" dirty="0"/>
          </a:p>
        </p:txBody>
      </p:sp>
    </p:spTree>
    <p:extLst>
      <p:ext uri="{BB962C8B-B14F-4D97-AF65-F5344CB8AC3E}">
        <p14:creationId xmlns:p14="http://schemas.microsoft.com/office/powerpoint/2010/main" val="13445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B9EEF6-4BEA-4F4B-B111-547EA9B6FC4F}"/>
              </a:ext>
            </a:extLst>
          </p:cNvPr>
          <p:cNvSpPr txBox="1"/>
          <p:nvPr/>
        </p:nvSpPr>
        <p:spPr>
          <a:xfrm>
            <a:off x="495300" y="6409492"/>
            <a:ext cx="11201400" cy="738664"/>
          </a:xfrm>
          <a:prstGeom prst="rect">
            <a:avLst/>
          </a:prstGeom>
          <a:noFill/>
        </p:spPr>
        <p:txBody>
          <a:bodyPr wrap="square">
            <a:spAutoFit/>
          </a:bodyPr>
          <a:lstStyle/>
          <a:p>
            <a:pPr algn="l"/>
            <a:r>
              <a:rPr lang="en-US" sz="12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200" b="0" i="0" u="none" strike="noStrike" baseline="0" dirty="0" err="1">
                <a:latin typeface="AdvSTONE-SB"/>
              </a:rPr>
              <a:t>Ther</a:t>
            </a:r>
            <a:r>
              <a:rPr lang="en-US" sz="1200" b="0" i="0" u="none" strike="noStrike" baseline="0" dirty="0">
                <a:latin typeface="AdvSTONE-SB"/>
              </a:rPr>
              <a:t>, </a:t>
            </a:r>
            <a:r>
              <a:rPr lang="en-US" sz="1200" b="0" i="0" u="none" strike="noStrike" baseline="0" dirty="0">
                <a:solidFill>
                  <a:srgbClr val="FF0000"/>
                </a:solidFill>
                <a:latin typeface="AdvSTONE-SB"/>
              </a:rPr>
              <a:t>2022 , March 10th</a:t>
            </a:r>
          </a:p>
          <a:p>
            <a:pPr algn="l"/>
            <a:endParaRPr lang="en-US" dirty="0"/>
          </a:p>
        </p:txBody>
      </p:sp>
      <p:sp>
        <p:nvSpPr>
          <p:cNvPr id="9" name="TextBox 8">
            <a:extLst>
              <a:ext uri="{FF2B5EF4-FFF2-40B4-BE49-F238E27FC236}">
                <a16:creationId xmlns:a16="http://schemas.microsoft.com/office/drawing/2014/main" id="{AF0247E4-0923-4817-970D-C27F03C50E29}"/>
              </a:ext>
            </a:extLst>
          </p:cNvPr>
          <p:cNvSpPr txBox="1"/>
          <p:nvPr/>
        </p:nvSpPr>
        <p:spPr>
          <a:xfrm>
            <a:off x="314325" y="290810"/>
            <a:ext cx="8467725" cy="830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dirty="0">
                <a:solidFill>
                  <a:srgbClr val="0070C0"/>
                </a:solidFill>
                <a:latin typeface="Arial" panose="020B0604020202020204" pitchFamily="34" charset="0"/>
                <a:cs typeface="Arial" panose="020B0604020202020204" pitchFamily="34" charset="0"/>
              </a:rPr>
              <a:t>D</a:t>
            </a:r>
            <a:r>
              <a:rPr lang="en-US" sz="2400" b="0" i="0" u="none" strike="noStrike" baseline="0" dirty="0">
                <a:solidFill>
                  <a:srgbClr val="0070C0"/>
                </a:solidFill>
                <a:latin typeface="Arial" panose="020B0604020202020204" pitchFamily="34" charset="0"/>
                <a:cs typeface="Arial" panose="020B0604020202020204" pitchFamily="34" charset="0"/>
              </a:rPr>
              <a:t>ietary</a:t>
            </a:r>
            <a:r>
              <a:rPr lang="en-US" sz="2400" dirty="0">
                <a:solidFill>
                  <a:srgbClr val="0070C0"/>
                </a:solidFill>
                <a:latin typeface="Arial" panose="020B0604020202020204" pitchFamily="34" charset="0"/>
                <a:cs typeface="Arial" panose="020B0604020202020204" pitchFamily="34" charset="0"/>
              </a:rPr>
              <a:t> </a:t>
            </a:r>
            <a:r>
              <a:rPr lang="en-US" sz="2400" b="0" i="0" u="none" strike="noStrike" baseline="0" dirty="0">
                <a:solidFill>
                  <a:srgbClr val="0070C0"/>
                </a:solidFill>
                <a:latin typeface="Arial" panose="020B0604020202020204" pitchFamily="34" charset="0"/>
                <a:cs typeface="Arial" panose="020B0604020202020204" pitchFamily="34" charset="0"/>
              </a:rPr>
              <a:t>strategies could influence the underlying</a:t>
            </a:r>
          </a:p>
          <a:p>
            <a:pPr algn="l"/>
            <a:r>
              <a:rPr lang="en-US" sz="2400" b="0" i="0" u="none" strike="noStrike" baseline="0" dirty="0">
                <a:solidFill>
                  <a:srgbClr val="0070C0"/>
                </a:solidFill>
                <a:latin typeface="Arial" panose="020B0604020202020204" pitchFamily="34" charset="0"/>
                <a:cs typeface="Arial" panose="020B0604020202020204" pitchFamily="34" charset="0"/>
              </a:rPr>
              <a:t>pathophysiology of T2D beyond caloric restriction</a:t>
            </a:r>
            <a:endParaRPr lang="en-US" sz="2400"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E5A0340-038E-4E4A-8BF5-056EE7709230}"/>
              </a:ext>
            </a:extLst>
          </p:cNvPr>
          <p:cNvSpPr txBox="1"/>
          <p:nvPr/>
        </p:nvSpPr>
        <p:spPr>
          <a:xfrm>
            <a:off x="198600" y="1616334"/>
            <a:ext cx="5429250" cy="14773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latin typeface="AdvSTONE-R"/>
              </a:rPr>
              <a:t>remission of T2D </a:t>
            </a:r>
            <a:r>
              <a:rPr lang="en-US" sz="1800" b="0" i="0" u="none" strike="noStrike" baseline="0" dirty="0">
                <a:solidFill>
                  <a:srgbClr val="FF0000"/>
                </a:solidFill>
                <a:latin typeface="AdvSTONE-R"/>
              </a:rPr>
              <a:t>via diet </a:t>
            </a:r>
            <a:r>
              <a:rPr lang="en-US" sz="1800" b="0" i="0" u="none" strike="noStrike" baseline="0" dirty="0">
                <a:latin typeface="AdvSTONE-R"/>
              </a:rPr>
              <a:t>can be achieved contingent on: </a:t>
            </a:r>
          </a:p>
          <a:p>
            <a:pPr algn="l"/>
            <a:r>
              <a:rPr lang="en-US" sz="1800" b="0" i="0" u="none" strike="noStrike" baseline="0" dirty="0">
                <a:latin typeface="AdvSTONE-R"/>
              </a:rPr>
              <a:t>(1) the return of the first-phase insulin response, which itself is reliant on achieving and sustaining significant weight loss</a:t>
            </a:r>
          </a:p>
          <a:p>
            <a:pPr algn="l"/>
            <a:r>
              <a:rPr lang="en-US" sz="1800" b="0" i="0" u="none" strike="noStrike" baseline="0" dirty="0">
                <a:latin typeface="AdvSTONE-R"/>
              </a:rPr>
              <a:t>(2) T2D being of relatively short duration</a:t>
            </a:r>
            <a:endParaRPr lang="en-US" dirty="0"/>
          </a:p>
        </p:txBody>
      </p:sp>
      <p:pic>
        <p:nvPicPr>
          <p:cNvPr id="1026" name="Picture 2" descr="Pathophysiology of Diabetes - Diabetes Educators Calgary">
            <a:extLst>
              <a:ext uri="{FF2B5EF4-FFF2-40B4-BE49-F238E27FC236}">
                <a16:creationId xmlns:a16="http://schemas.microsoft.com/office/drawing/2014/main" id="{80A0A83F-94EE-4E82-A877-EBA270D401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6499" y="1451491"/>
            <a:ext cx="5111102" cy="30003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DC54C09-355D-4A26-8AEF-1513405BFAF8}"/>
              </a:ext>
            </a:extLst>
          </p:cNvPr>
          <p:cNvSpPr txBox="1"/>
          <p:nvPr/>
        </p:nvSpPr>
        <p:spPr>
          <a:xfrm>
            <a:off x="414338" y="4781549"/>
            <a:ext cx="11363324" cy="1477328"/>
          </a:xfrm>
          <a:prstGeom prst="rect">
            <a:avLst/>
          </a:prstGeom>
          <a:noFill/>
          <a:ln>
            <a:solidFill>
              <a:srgbClr val="0070C0"/>
            </a:solidFill>
          </a:ln>
        </p:spPr>
        <p:txBody>
          <a:bodyPr wrap="square">
            <a:spAutoFit/>
          </a:bodyPr>
          <a:lstStyle/>
          <a:p>
            <a:pPr marL="285750" indent="-285750" algn="l">
              <a:buFont typeface="Wingdings" panose="05000000000000000000" pitchFamily="2" charset="2"/>
              <a:buChar char="Ø"/>
            </a:pPr>
            <a:r>
              <a:rPr lang="en-US" dirty="0">
                <a:solidFill>
                  <a:srgbClr val="000000"/>
                </a:solidFill>
                <a:latin typeface="AdvSTONE-R"/>
              </a:rPr>
              <a:t> A</a:t>
            </a:r>
            <a:r>
              <a:rPr lang="en-US" sz="1800" b="0" i="0" u="none" strike="noStrike" baseline="0" dirty="0">
                <a:solidFill>
                  <a:srgbClr val="000000"/>
                </a:solidFill>
                <a:latin typeface="AdvSTONE-R"/>
              </a:rPr>
              <a:t> key aspect of beta-cell function, called the </a:t>
            </a:r>
            <a:r>
              <a:rPr lang="en-US" sz="1800" b="0" i="0" u="none" strike="noStrike" baseline="0" dirty="0">
                <a:solidFill>
                  <a:srgbClr val="FF0000"/>
                </a:solidFill>
                <a:latin typeface="AdvSTONE-R"/>
              </a:rPr>
              <a:t>first-phase insulin response </a:t>
            </a:r>
            <a:endParaRPr lang="en-US" dirty="0">
              <a:solidFill>
                <a:srgbClr val="FF0000"/>
              </a:solidFill>
              <a:latin typeface="AdvSTONE-R"/>
            </a:endParaRPr>
          </a:p>
          <a:p>
            <a:pPr marL="285750" indent="-285750" algn="l">
              <a:buFont typeface="Wingdings" panose="05000000000000000000" pitchFamily="2" charset="2"/>
              <a:buChar char="Ø"/>
            </a:pPr>
            <a:r>
              <a:rPr lang="en-US" sz="1800" b="0" i="0" u="none" strike="noStrike" baseline="0" dirty="0">
                <a:solidFill>
                  <a:srgbClr val="000000"/>
                </a:solidFill>
                <a:latin typeface="AdvSTONE-R"/>
              </a:rPr>
              <a:t> This marked post-meal insulin spike is critical physiologically </a:t>
            </a:r>
            <a:r>
              <a:rPr lang="en-US" sz="1800" b="0" i="0" u="none" strike="noStrike" baseline="0" dirty="0">
                <a:solidFill>
                  <a:srgbClr val="00B050"/>
                </a:solidFill>
                <a:latin typeface="AdvSTONE-R"/>
              </a:rPr>
              <a:t>to suppress hepatic glucose output and lipolysis of peripheral adipose tissue</a:t>
            </a:r>
            <a:r>
              <a:rPr lang="en-US" sz="1800" b="0" i="0" u="none" strike="noStrike" baseline="0" dirty="0">
                <a:solidFill>
                  <a:srgbClr val="000000"/>
                </a:solidFill>
                <a:latin typeface="AdvSTONE-R"/>
              </a:rPr>
              <a:t>, and to </a:t>
            </a:r>
            <a:r>
              <a:rPr lang="en-US" sz="1800" b="0" i="0" u="none" strike="noStrike" baseline="0" dirty="0">
                <a:solidFill>
                  <a:srgbClr val="0070C0"/>
                </a:solidFill>
                <a:latin typeface="AdvSTONE-R"/>
              </a:rPr>
              <a:t>promote the uptake of glucose and fatty acids into skeletal muscle</a:t>
            </a:r>
          </a:p>
          <a:p>
            <a:pPr marL="285750" indent="-285750" algn="l">
              <a:buFont typeface="Wingdings" panose="05000000000000000000" pitchFamily="2" charset="2"/>
              <a:buChar char="Ø"/>
            </a:pPr>
            <a:r>
              <a:rPr lang="en-US" dirty="0">
                <a:solidFill>
                  <a:srgbClr val="000000"/>
                </a:solidFill>
                <a:latin typeface="AdvSTONE-R"/>
              </a:rPr>
              <a:t> </a:t>
            </a:r>
            <a:r>
              <a:rPr lang="en-US" sz="1800" b="0" i="0" u="none" strike="noStrike" baseline="0" dirty="0">
                <a:solidFill>
                  <a:srgbClr val="000000"/>
                </a:solidFill>
                <a:latin typeface="AdvSTONE-R"/>
              </a:rPr>
              <a:t>The first-phase insulin response declines over the course of T2D, and data from lifestyle trials and bariatric surgery consistently show an inverse relationship between duration of T2D and likelihood of remission </a:t>
            </a:r>
            <a:endParaRPr lang="en-US" dirty="0"/>
          </a:p>
        </p:txBody>
      </p:sp>
      <p:sp>
        <p:nvSpPr>
          <p:cNvPr id="13" name="Arrow: Right 12">
            <a:extLst>
              <a:ext uri="{FF2B5EF4-FFF2-40B4-BE49-F238E27FC236}">
                <a16:creationId xmlns:a16="http://schemas.microsoft.com/office/drawing/2014/main" id="{7C17AC0D-534A-459A-AD60-54FCC829A7F4}"/>
              </a:ext>
            </a:extLst>
          </p:cNvPr>
          <p:cNvSpPr/>
          <p:nvPr/>
        </p:nvSpPr>
        <p:spPr>
          <a:xfrm rot="19125211">
            <a:off x="5388526" y="2794795"/>
            <a:ext cx="1197299" cy="6562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10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F0247E4-0923-4817-970D-C27F03C50E29}"/>
              </a:ext>
            </a:extLst>
          </p:cNvPr>
          <p:cNvSpPr txBox="1"/>
          <p:nvPr/>
        </p:nvSpPr>
        <p:spPr>
          <a:xfrm>
            <a:off x="643467" y="321734"/>
            <a:ext cx="10905066" cy="113573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p>
            <a:pPr>
              <a:lnSpc>
                <a:spcPct val="90000"/>
              </a:lnSpc>
              <a:spcBef>
                <a:spcPct val="0"/>
              </a:spcBef>
              <a:spcAft>
                <a:spcPts val="600"/>
              </a:spcAft>
            </a:pPr>
            <a:r>
              <a:rPr lang="en-US" sz="2800" kern="1200" dirty="0">
                <a:solidFill>
                  <a:srgbClr val="0070C0"/>
                </a:solidFill>
                <a:latin typeface="Arial" panose="020B0604020202020204" pitchFamily="34" charset="0"/>
                <a:ea typeface="+mj-ea"/>
                <a:cs typeface="Arial" panose="020B0604020202020204" pitchFamily="34" charset="0"/>
              </a:rPr>
              <a:t>Effects of d</a:t>
            </a:r>
            <a:r>
              <a:rPr lang="en-US" sz="2800" b="0" i="0" u="none" strike="noStrike" kern="1200" baseline="0" dirty="0">
                <a:solidFill>
                  <a:srgbClr val="0070C0"/>
                </a:solidFill>
                <a:latin typeface="Arial" panose="020B0604020202020204" pitchFamily="34" charset="0"/>
                <a:ea typeface="+mj-ea"/>
                <a:cs typeface="Arial" panose="020B0604020202020204" pitchFamily="34" charset="0"/>
              </a:rPr>
              <a:t>ietary</a:t>
            </a:r>
            <a:r>
              <a:rPr lang="en-US" sz="2800" kern="1200" dirty="0">
                <a:solidFill>
                  <a:srgbClr val="0070C0"/>
                </a:solidFill>
                <a:latin typeface="Arial" panose="020B0604020202020204" pitchFamily="34" charset="0"/>
                <a:ea typeface="+mj-ea"/>
                <a:cs typeface="Arial" panose="020B0604020202020204" pitchFamily="34" charset="0"/>
              </a:rPr>
              <a:t> </a:t>
            </a:r>
            <a:r>
              <a:rPr lang="en-US" sz="2800" dirty="0">
                <a:solidFill>
                  <a:srgbClr val="0070C0"/>
                </a:solidFill>
                <a:latin typeface="Arial" panose="020B0604020202020204" pitchFamily="34" charset="0"/>
                <a:ea typeface="+mj-ea"/>
                <a:cs typeface="Arial" panose="020B0604020202020204" pitchFamily="34" charset="0"/>
              </a:rPr>
              <a:t>components on glucose and the physiological drivers underlying glucose concentrations in T2D independent of calorie restriction</a:t>
            </a:r>
            <a:endParaRPr lang="en-US" sz="2800" kern="1200" dirty="0">
              <a:solidFill>
                <a:srgbClr val="0070C0"/>
              </a:solidFill>
              <a:latin typeface="Arial" panose="020B0604020202020204" pitchFamily="34" charset="0"/>
              <a:ea typeface="+mj-ea"/>
              <a:cs typeface="Arial" panose="020B0604020202020204" pitchFamily="34" charset="0"/>
            </a:endParaRPr>
          </a:p>
        </p:txBody>
      </p:sp>
      <p:grpSp>
        <p:nvGrpSpPr>
          <p:cNvPr id="17" name="Group 1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98C273AC-3AE2-48F6-BC6D-513D3E8543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6125" y="1620275"/>
            <a:ext cx="7945737" cy="4694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21" name="Group 2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2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E22FA3D-B7B3-4B1E-9BB9-6A806E3908EE}"/>
              </a:ext>
            </a:extLst>
          </p:cNvPr>
          <p:cNvSpPr txBox="1"/>
          <p:nvPr/>
        </p:nvSpPr>
        <p:spPr>
          <a:xfrm>
            <a:off x="495300" y="6409492"/>
            <a:ext cx="11201400" cy="738664"/>
          </a:xfrm>
          <a:prstGeom prst="rect">
            <a:avLst/>
          </a:prstGeom>
          <a:noFill/>
        </p:spPr>
        <p:txBody>
          <a:bodyPr wrap="square">
            <a:spAutoFit/>
          </a:bodyPr>
          <a:lstStyle/>
          <a:p>
            <a:pPr algn="l"/>
            <a:r>
              <a:rPr lang="en-US" sz="12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200" b="0" i="0" u="none" strike="noStrike" baseline="0" dirty="0" err="1">
                <a:latin typeface="AdvSTONE-SB"/>
              </a:rPr>
              <a:t>Ther</a:t>
            </a:r>
            <a:r>
              <a:rPr lang="en-US" sz="1200" b="0" i="0" u="none" strike="noStrike" baseline="0" dirty="0">
                <a:latin typeface="AdvSTONE-SB"/>
              </a:rPr>
              <a:t>, </a:t>
            </a:r>
            <a:r>
              <a:rPr lang="en-US" sz="1200" b="0" i="0" u="none" strike="noStrike" baseline="0" dirty="0">
                <a:solidFill>
                  <a:srgbClr val="FF0000"/>
                </a:solidFill>
                <a:latin typeface="AdvSTONE-SB"/>
              </a:rPr>
              <a:t>2022 , March 10th</a:t>
            </a:r>
          </a:p>
          <a:p>
            <a:pPr algn="l"/>
            <a:endParaRPr lang="en-US" dirty="0"/>
          </a:p>
        </p:txBody>
      </p:sp>
      <p:sp>
        <p:nvSpPr>
          <p:cNvPr id="5" name="Oval 4">
            <a:extLst>
              <a:ext uri="{FF2B5EF4-FFF2-40B4-BE49-F238E27FC236}">
                <a16:creationId xmlns:a16="http://schemas.microsoft.com/office/drawing/2014/main" id="{24F50AC2-EAB7-4AED-BECD-DBE5F7284A5A}"/>
              </a:ext>
            </a:extLst>
          </p:cNvPr>
          <p:cNvSpPr/>
          <p:nvPr/>
        </p:nvSpPr>
        <p:spPr>
          <a:xfrm>
            <a:off x="3305175" y="2324100"/>
            <a:ext cx="73342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2CF802-60A0-4D87-951E-37CB3B78A349}"/>
              </a:ext>
            </a:extLst>
          </p:cNvPr>
          <p:cNvSpPr/>
          <p:nvPr/>
        </p:nvSpPr>
        <p:spPr>
          <a:xfrm>
            <a:off x="3305175" y="4191000"/>
            <a:ext cx="800100" cy="4104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0B6F73A-2356-4C7F-BE17-94D952B01E6A}"/>
              </a:ext>
            </a:extLst>
          </p:cNvPr>
          <p:cNvSpPr/>
          <p:nvPr/>
        </p:nvSpPr>
        <p:spPr>
          <a:xfrm>
            <a:off x="4286251" y="2943225"/>
            <a:ext cx="1809750" cy="9715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6027E1-D71F-4543-AE0C-350942617D45}"/>
              </a:ext>
            </a:extLst>
          </p:cNvPr>
          <p:cNvSpPr/>
          <p:nvPr/>
        </p:nvSpPr>
        <p:spPr>
          <a:xfrm>
            <a:off x="4352925" y="3914775"/>
            <a:ext cx="1328475" cy="10287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2DDD16-EBE2-4C50-BCEC-E18B02697E0E}"/>
              </a:ext>
            </a:extLst>
          </p:cNvPr>
          <p:cNvSpPr/>
          <p:nvPr/>
        </p:nvSpPr>
        <p:spPr>
          <a:xfrm>
            <a:off x="7678719" y="4134505"/>
            <a:ext cx="666751" cy="48577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5464F25-16F1-45E2-8E67-250F3930A78D}"/>
              </a:ext>
            </a:extLst>
          </p:cNvPr>
          <p:cNvSpPr/>
          <p:nvPr/>
        </p:nvSpPr>
        <p:spPr>
          <a:xfrm>
            <a:off x="7677152" y="2324100"/>
            <a:ext cx="619123" cy="3810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722F194-6181-4401-B228-A1314329DA9C}"/>
              </a:ext>
            </a:extLst>
          </p:cNvPr>
          <p:cNvSpPr/>
          <p:nvPr/>
        </p:nvSpPr>
        <p:spPr>
          <a:xfrm>
            <a:off x="6096000" y="4124325"/>
            <a:ext cx="914400" cy="37147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AF4DFB2-B8F5-4F11-9978-B063A8FE59DE}"/>
              </a:ext>
            </a:extLst>
          </p:cNvPr>
          <p:cNvSpPr/>
          <p:nvPr/>
        </p:nvSpPr>
        <p:spPr>
          <a:xfrm>
            <a:off x="7678717" y="3796979"/>
            <a:ext cx="666751" cy="48577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47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B9EEF6-4BEA-4F4B-B111-547EA9B6FC4F}"/>
              </a:ext>
            </a:extLst>
          </p:cNvPr>
          <p:cNvSpPr txBox="1"/>
          <p:nvPr/>
        </p:nvSpPr>
        <p:spPr>
          <a:xfrm>
            <a:off x="571500" y="5723692"/>
            <a:ext cx="11201400" cy="923330"/>
          </a:xfrm>
          <a:prstGeom prst="rect">
            <a:avLst/>
          </a:prstGeom>
          <a:noFill/>
        </p:spPr>
        <p:txBody>
          <a:bodyPr wrap="square">
            <a:spAutoFit/>
          </a:bodyPr>
          <a:lstStyle/>
          <a:p>
            <a:pPr algn="l"/>
            <a:r>
              <a:rPr lang="en-US" sz="1800" b="0" i="0" u="none" strike="noStrike" baseline="0">
                <a:latin typeface="AdvSTONE-SB"/>
              </a:rPr>
              <a:t>Nicola D Guess, Could Dietary Modification Independent of Energy Balance Influence the Underlying Pathophysiology of Type 2 Diabetes? Implications for Type 2 Diabetes Remission, Diabetes Ther, </a:t>
            </a:r>
            <a:r>
              <a:rPr lang="en-US" sz="1800" b="0" i="0" u="none" strike="noStrike" baseline="0">
                <a:solidFill>
                  <a:srgbClr val="FF0000"/>
                </a:solidFill>
                <a:latin typeface="AdvSTONE-SB"/>
              </a:rPr>
              <a:t>2022 , March 10th</a:t>
            </a:r>
          </a:p>
          <a:p>
            <a:pPr algn="l"/>
            <a:endParaRPr lang="en-US" dirty="0"/>
          </a:p>
        </p:txBody>
      </p:sp>
      <p:sp>
        <p:nvSpPr>
          <p:cNvPr id="2" name="Rectangle 1">
            <a:extLst>
              <a:ext uri="{FF2B5EF4-FFF2-40B4-BE49-F238E27FC236}">
                <a16:creationId xmlns:a16="http://schemas.microsoft.com/office/drawing/2014/main" id="{7EE27EBB-9C47-4F3E-B56C-2DFE6C45B811}"/>
              </a:ext>
            </a:extLst>
          </p:cNvPr>
          <p:cNvSpPr/>
          <p:nvPr/>
        </p:nvSpPr>
        <p:spPr>
          <a:xfrm>
            <a:off x="180975" y="210978"/>
            <a:ext cx="2781300" cy="6572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PROTEINS </a:t>
            </a:r>
          </a:p>
        </p:txBody>
      </p:sp>
      <p:sp>
        <p:nvSpPr>
          <p:cNvPr id="5" name="TextBox 4">
            <a:extLst>
              <a:ext uri="{FF2B5EF4-FFF2-40B4-BE49-F238E27FC236}">
                <a16:creationId xmlns:a16="http://schemas.microsoft.com/office/drawing/2014/main" id="{CCEEBD6E-FF34-4FAC-85BB-42EA92AE7AD4}"/>
              </a:ext>
            </a:extLst>
          </p:cNvPr>
          <p:cNvSpPr txBox="1"/>
          <p:nvPr/>
        </p:nvSpPr>
        <p:spPr>
          <a:xfrm>
            <a:off x="428625" y="1902061"/>
            <a:ext cx="5067300" cy="34163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1800" b="0" i="0" u="none" strike="noStrike" baseline="0" dirty="0">
                <a:solidFill>
                  <a:srgbClr val="000000"/>
                </a:solidFill>
                <a:latin typeface="Arial" panose="020B0604020202020204" pitchFamily="34" charset="0"/>
                <a:cs typeface="Arial" panose="020B0604020202020204" pitchFamily="34" charset="0"/>
              </a:rPr>
              <a:t> potentiate the insulin response to a carbohydrate load,</a:t>
            </a:r>
          </a:p>
          <a:p>
            <a:pPr algn="l"/>
            <a:r>
              <a:rPr lang="en-US" sz="1800" b="0" i="0" u="none" strike="noStrike" baseline="0" dirty="0">
                <a:solidFill>
                  <a:srgbClr val="000000"/>
                </a:solidFill>
                <a:latin typeface="Arial" panose="020B0604020202020204" pitchFamily="34" charset="0"/>
                <a:cs typeface="Arial" panose="020B0604020202020204" pitchFamily="34" charset="0"/>
              </a:rPr>
              <a:t>such that increasing the amount of protein in a meal acutely can more than double the amount of insulin produced, and lead to a</a:t>
            </a:r>
          </a:p>
          <a:p>
            <a:pPr algn="l"/>
            <a:r>
              <a:rPr lang="en-US" sz="1800" b="0" i="0" u="none" strike="noStrike" baseline="0" dirty="0">
                <a:solidFill>
                  <a:srgbClr val="0070C0"/>
                </a:solidFill>
                <a:latin typeface="Arial" panose="020B0604020202020204" pitchFamily="34" charset="0"/>
                <a:cs typeface="Arial" panose="020B0604020202020204" pitchFamily="34" charset="0"/>
              </a:rPr>
              <a:t>reduction in post-prandial glucose concentrations</a:t>
            </a:r>
          </a:p>
          <a:p>
            <a:pPr marL="285750" indent="-285750" algn="l">
              <a:buFont typeface="Wingdings" panose="05000000000000000000" pitchFamily="2" charset="2"/>
              <a:buChar char="Ø"/>
            </a:pPr>
            <a:r>
              <a:rPr lang="en-US" sz="1800" b="1" i="0" u="none" strike="noStrike" baseline="0" dirty="0">
                <a:solidFill>
                  <a:srgbClr val="00B050"/>
                </a:solidFill>
                <a:latin typeface="Arial" panose="020B0604020202020204" pitchFamily="34" charset="0"/>
                <a:cs typeface="Arial" panose="020B0604020202020204" pitchFamily="34" charset="0"/>
              </a:rPr>
              <a:t>This insulinogenic response likely occurs via direct stimulation of amino acids on the beta-cell and an enhanced</a:t>
            </a:r>
          </a:p>
          <a:p>
            <a:pPr algn="l"/>
            <a:r>
              <a:rPr lang="en-US" sz="1800" b="1" i="0" u="none" strike="noStrike" baseline="0" dirty="0">
                <a:solidFill>
                  <a:srgbClr val="00B050"/>
                </a:solidFill>
                <a:latin typeface="Arial" panose="020B0604020202020204" pitchFamily="34" charset="0"/>
                <a:cs typeface="Arial" panose="020B0604020202020204" pitchFamily="34" charset="0"/>
              </a:rPr>
              <a:t>incretin effect </a:t>
            </a:r>
            <a:endParaRPr lang="en-US" b="1" dirty="0">
              <a:solidFill>
                <a:srgbClr val="00B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365181C-C653-4D6E-B58D-43E0A4AFA78D}"/>
              </a:ext>
            </a:extLst>
          </p:cNvPr>
          <p:cNvSpPr txBox="1"/>
          <p:nvPr/>
        </p:nvSpPr>
        <p:spPr>
          <a:xfrm>
            <a:off x="5924550" y="1625062"/>
            <a:ext cx="6096000" cy="369331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l">
              <a:buFont typeface="Wingdings" panose="05000000000000000000" pitchFamily="2" charset="2"/>
              <a:buChar char="Ø"/>
            </a:pPr>
            <a:r>
              <a:rPr lang="en-US" sz="1800" b="0" i="0" u="none" strike="noStrike" baseline="0">
                <a:solidFill>
                  <a:srgbClr val="000000"/>
                </a:solidFill>
                <a:latin typeface="AdvSTONE-R"/>
              </a:rPr>
              <a:t> glucose- stimulated insulin secretion declines</a:t>
            </a:r>
          </a:p>
          <a:p>
            <a:pPr algn="l"/>
            <a:r>
              <a:rPr lang="en-US" sz="1800" b="0" i="0" u="none" strike="noStrike" baseline="0">
                <a:solidFill>
                  <a:srgbClr val="000000"/>
                </a:solidFill>
                <a:latin typeface="AdvSTONE-R"/>
              </a:rPr>
              <a:t>markedly as T2D progresses, </a:t>
            </a:r>
          </a:p>
          <a:p>
            <a:pPr marL="285750" indent="-285750" algn="l">
              <a:buFont typeface="Wingdings" panose="05000000000000000000" pitchFamily="2" charset="2"/>
              <a:buChar char="Ø"/>
            </a:pPr>
            <a:r>
              <a:rPr lang="en-US" sz="1800" b="0" i="0" u="none" strike="noStrike" baseline="0">
                <a:solidFill>
                  <a:srgbClr val="000000"/>
                </a:solidFill>
                <a:latin typeface="AdvSTONE-R"/>
              </a:rPr>
              <a:t>amino acid-stimulated insulin secretion appears to remain relatively intact </a:t>
            </a:r>
          </a:p>
          <a:p>
            <a:pPr marL="285750" indent="-285750" algn="l">
              <a:buFont typeface="Wingdings" panose="05000000000000000000" pitchFamily="2" charset="2"/>
              <a:buChar char="Ø"/>
            </a:pPr>
            <a:r>
              <a:rPr lang="en-US" sz="1800" b="0" i="0" u="none" strike="noStrike" baseline="0">
                <a:solidFill>
                  <a:srgbClr val="000000"/>
                </a:solidFill>
                <a:latin typeface="AdvSTONE-R"/>
              </a:rPr>
              <a:t>In fact, the insulinotrophic</a:t>
            </a:r>
            <a:r>
              <a:rPr lang="en-US">
                <a:solidFill>
                  <a:srgbClr val="000000"/>
                </a:solidFill>
                <a:latin typeface="AdvSTONE-R"/>
              </a:rPr>
              <a:t> </a:t>
            </a:r>
            <a:r>
              <a:rPr lang="en-US" sz="1800" b="0" i="0" u="none" strike="noStrike" baseline="0">
                <a:solidFill>
                  <a:srgbClr val="000000"/>
                </a:solidFill>
                <a:latin typeface="AdvSTONE-R"/>
              </a:rPr>
              <a:t>effect of protein may be greater in people with T2D than in people with normal glucose</a:t>
            </a:r>
          </a:p>
          <a:p>
            <a:pPr algn="l"/>
            <a:r>
              <a:rPr lang="en-US" sz="1800" b="0" i="0" u="none" strike="noStrike" baseline="0">
                <a:solidFill>
                  <a:srgbClr val="000000"/>
                </a:solidFill>
                <a:latin typeface="AdvSTONE-R"/>
              </a:rPr>
              <a:t>tolerance.</a:t>
            </a:r>
          </a:p>
          <a:p>
            <a:pPr algn="l"/>
            <a:r>
              <a:rPr lang="en-US" sz="1800" b="0" i="0" u="none" strike="noStrike" baseline="0">
                <a:solidFill>
                  <a:srgbClr val="000000"/>
                </a:solidFill>
                <a:latin typeface="AdvSTONE-R"/>
              </a:rPr>
              <a:t> Given that a potent prandial insulin response is necessary for optimal control of post-prandial glucose concentrations and that the glucose-stimulated insulin response declines in T2D, </a:t>
            </a:r>
            <a:r>
              <a:rPr lang="en-US" sz="1800" b="0" i="0" u="none" strike="noStrike" baseline="0">
                <a:solidFill>
                  <a:srgbClr val="00B050"/>
                </a:solidFill>
                <a:latin typeface="AdvSTONE-R"/>
              </a:rPr>
              <a:t>this raises the question of whether increasing the amount of protein in the diet could help lower blood glucose concentrations, independent of weight loss</a:t>
            </a:r>
            <a:r>
              <a:rPr lang="en-US" sz="1800" b="0" i="0" u="none" strike="noStrike" baseline="0">
                <a:solidFill>
                  <a:srgbClr val="000000"/>
                </a:solidFill>
                <a:latin typeface="AdvSTONE-R"/>
              </a:rPr>
              <a:t>.</a:t>
            </a:r>
            <a:endParaRPr lang="en-US" dirty="0"/>
          </a:p>
        </p:txBody>
      </p:sp>
      <p:sp>
        <p:nvSpPr>
          <p:cNvPr id="9" name="TextBox 8">
            <a:extLst>
              <a:ext uri="{FF2B5EF4-FFF2-40B4-BE49-F238E27FC236}">
                <a16:creationId xmlns:a16="http://schemas.microsoft.com/office/drawing/2014/main" id="{45588731-3914-4599-AA8A-2901D8C4DC8C}"/>
              </a:ext>
            </a:extLst>
          </p:cNvPr>
          <p:cNvSpPr txBox="1"/>
          <p:nvPr/>
        </p:nvSpPr>
        <p:spPr>
          <a:xfrm>
            <a:off x="3638550" y="260442"/>
            <a:ext cx="8096250" cy="92333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a:solidFill>
                  <a:srgbClr val="000000"/>
                </a:solidFill>
                <a:latin typeface="Arial" panose="020B0604020202020204" pitchFamily="34" charset="0"/>
                <a:cs typeface="Arial" panose="020B0604020202020204" pitchFamily="34" charset="0"/>
              </a:rPr>
              <a:t>To date, five well-controlled studies by two independent research groups have shown that </a:t>
            </a:r>
            <a:r>
              <a:rPr lang="en-US" sz="1800" b="0" i="0" u="none" strike="noStrike" baseline="0">
                <a:solidFill>
                  <a:srgbClr val="0070C0"/>
                </a:solidFill>
                <a:latin typeface="Arial" panose="020B0604020202020204" pitchFamily="34" charset="0"/>
                <a:cs typeface="Arial" panose="020B0604020202020204" pitchFamily="34" charset="0"/>
              </a:rPr>
              <a:t>increasing the protein content of the diet from 15% to 30% kcal lowers blood glucose in T2D.</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47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2">
            <a:extLst>
              <a:ext uri="{FF2B5EF4-FFF2-40B4-BE49-F238E27FC236}">
                <a16:creationId xmlns:a16="http://schemas.microsoft.com/office/drawing/2014/main" id="{89E399E4-1A48-4211-8AED-DF9880039A12}"/>
              </a:ext>
            </a:extLst>
          </p:cNvPr>
          <p:cNvSpPr txBox="1"/>
          <p:nvPr/>
        </p:nvSpPr>
        <p:spPr>
          <a:xfrm>
            <a:off x="749646" y="887641"/>
            <a:ext cx="7158049" cy="3948411"/>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400050" indent="-342900">
              <a:lnSpc>
                <a:spcPct val="90000"/>
              </a:lnSpc>
              <a:spcAft>
                <a:spcPts val="600"/>
              </a:spcAft>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Nevertheless, </a:t>
            </a:r>
            <a:r>
              <a:rPr lang="en-US" sz="2000" b="1" i="0" u="none" strike="noStrike" baseline="0" dirty="0">
                <a:solidFill>
                  <a:srgbClr val="00B050"/>
                </a:solidFill>
                <a:latin typeface="Arial" panose="020B0604020202020204" pitchFamily="34" charset="0"/>
                <a:cs typeface="Arial" panose="020B0604020202020204" pitchFamily="34" charset="0"/>
              </a:rPr>
              <a:t>there is scientific data available which provide insight into the potential role of carbohydrate restriction per se on glycaemia</a:t>
            </a:r>
            <a:r>
              <a:rPr lang="en-US" sz="2000" b="0" i="0" u="none" strike="noStrike" baseline="0" dirty="0">
                <a:latin typeface="Arial" panose="020B0604020202020204" pitchFamily="34" charset="0"/>
                <a:cs typeface="Arial" panose="020B0604020202020204" pitchFamily="34" charset="0"/>
              </a:rPr>
              <a:t>, and this will now be reviewed.</a:t>
            </a:r>
          </a:p>
          <a:p>
            <a:pPr indent="-228600">
              <a:lnSpc>
                <a:spcPct val="90000"/>
              </a:lnSpc>
              <a:spcAft>
                <a:spcPts val="600"/>
              </a:spcAft>
              <a:buFont typeface="Arial" panose="020B0604020202020204" pitchFamily="34" charset="0"/>
              <a:buChar char="•"/>
            </a:pPr>
            <a:endParaRPr lang="en-US" sz="2000" b="0" i="0" u="none" strike="noStrike" baseline="0" dirty="0">
              <a:latin typeface="Arial" panose="020B0604020202020204" pitchFamily="34" charset="0"/>
              <a:cs typeface="Arial" panose="020B0604020202020204" pitchFamily="34" charset="0"/>
            </a:endParaRPr>
          </a:p>
          <a:p>
            <a:pPr marL="400050" indent="-342900">
              <a:lnSpc>
                <a:spcPct val="90000"/>
              </a:lnSpc>
              <a:spcAft>
                <a:spcPts val="600"/>
              </a:spcAft>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While </a:t>
            </a:r>
            <a:r>
              <a:rPr lang="en-US" sz="2000" b="1" i="0" u="none" strike="noStrike" baseline="0" dirty="0">
                <a:solidFill>
                  <a:srgbClr val="0070C0"/>
                </a:solidFill>
                <a:latin typeface="Arial" panose="020B0604020202020204" pitchFamily="34" charset="0"/>
                <a:cs typeface="Arial" panose="020B0604020202020204" pitchFamily="34" charset="0"/>
              </a:rPr>
              <a:t>moderate carbohydrate restriction</a:t>
            </a:r>
            <a:r>
              <a:rPr lang="en-US" sz="2000" b="0" i="0" u="none" strike="noStrike" baseline="0" dirty="0">
                <a:latin typeface="Arial" panose="020B0604020202020204" pitchFamily="34" charset="0"/>
                <a:cs typeface="Arial" panose="020B0604020202020204" pitchFamily="34" charset="0"/>
              </a:rPr>
              <a:t>— independent of protein or weight loss—</a:t>
            </a:r>
            <a:r>
              <a:rPr lang="en-US" sz="2000" b="1" i="0" u="none" strike="noStrike" baseline="0" dirty="0">
                <a:solidFill>
                  <a:srgbClr val="0070C0"/>
                </a:solidFill>
                <a:latin typeface="Arial" panose="020B0604020202020204" pitchFamily="34" charset="0"/>
                <a:cs typeface="Arial" panose="020B0604020202020204" pitchFamily="34" charset="0"/>
              </a:rPr>
              <a:t>may not alter glucose concentrations in T2D</a:t>
            </a:r>
          </a:p>
          <a:p>
            <a:pPr>
              <a:lnSpc>
                <a:spcPct val="90000"/>
              </a:lnSpc>
              <a:spcAft>
                <a:spcPts val="600"/>
              </a:spcAft>
            </a:pPr>
            <a:endParaRPr lang="en-US" sz="2000" b="0" i="0" u="none" strike="noStrike" baseline="0" dirty="0">
              <a:latin typeface="Arial" panose="020B0604020202020204" pitchFamily="34" charset="0"/>
              <a:cs typeface="Arial" panose="020B0604020202020204" pitchFamily="34" charset="0"/>
            </a:endParaRPr>
          </a:p>
          <a:p>
            <a:pPr marL="400050" indent="-342900">
              <a:lnSpc>
                <a:spcPct val="90000"/>
              </a:lnSpc>
              <a:spcAft>
                <a:spcPts val="600"/>
              </a:spcAft>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 </a:t>
            </a:r>
            <a:r>
              <a:rPr lang="en-US" sz="2000" b="1" i="0" u="none" strike="noStrike" baseline="0" dirty="0">
                <a:solidFill>
                  <a:srgbClr val="EA1ECD"/>
                </a:solidFill>
                <a:latin typeface="Arial" panose="020B0604020202020204" pitchFamily="34" charset="0"/>
                <a:cs typeface="Arial" panose="020B0604020202020204" pitchFamily="34" charset="0"/>
              </a:rPr>
              <a:t>there is evidence that reducing the carbohydrate intake to levels likely to increase ketogenesis does have weight-independent effects on glucose</a:t>
            </a:r>
            <a:endParaRPr lang="en-US" sz="2000" b="1" dirty="0">
              <a:solidFill>
                <a:srgbClr val="EA1ECD"/>
              </a:solidFill>
              <a:latin typeface="Arial" panose="020B0604020202020204" pitchFamily="34" charset="0"/>
              <a:cs typeface="Arial" panose="020B0604020202020204" pitchFamily="34" charset="0"/>
            </a:endParaRP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283C2ADA-E9E0-4A8B-8A0A-71013FDDB524}"/>
              </a:ext>
            </a:extLst>
          </p:cNvPr>
          <p:cNvSpPr txBox="1"/>
          <p:nvPr/>
        </p:nvSpPr>
        <p:spPr>
          <a:xfrm>
            <a:off x="571500" y="5723692"/>
            <a:ext cx="11201400" cy="923330"/>
          </a:xfrm>
          <a:prstGeom prst="rect">
            <a:avLst/>
          </a:prstGeom>
          <a:noFill/>
        </p:spPr>
        <p:txBody>
          <a:bodyPr wrap="square">
            <a:spAutoFit/>
          </a:bodyPr>
          <a:lstStyle/>
          <a:p>
            <a:pPr algn="l"/>
            <a:r>
              <a:rPr lang="en-US" sz="18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800" b="0" i="0" u="none" strike="noStrike" baseline="0" dirty="0" err="1">
                <a:latin typeface="AdvSTONE-SB"/>
              </a:rPr>
              <a:t>Ther</a:t>
            </a:r>
            <a:r>
              <a:rPr lang="en-US" sz="1800" b="0" i="0" u="none" strike="noStrike" baseline="0" dirty="0">
                <a:latin typeface="AdvSTONE-SB"/>
              </a:rPr>
              <a:t>, </a:t>
            </a:r>
            <a:r>
              <a:rPr lang="en-US" sz="1800" b="0" i="0" u="none" strike="noStrike" baseline="0" dirty="0">
                <a:solidFill>
                  <a:srgbClr val="FF0000"/>
                </a:solidFill>
                <a:latin typeface="AdvSTONE-SB"/>
              </a:rPr>
              <a:t>2022 , March 10th</a:t>
            </a:r>
          </a:p>
          <a:p>
            <a:pPr algn="l"/>
            <a:endParaRPr lang="en-US" dirty="0"/>
          </a:p>
        </p:txBody>
      </p:sp>
      <p:sp>
        <p:nvSpPr>
          <p:cNvPr id="22" name="TextBox 21">
            <a:extLst>
              <a:ext uri="{FF2B5EF4-FFF2-40B4-BE49-F238E27FC236}">
                <a16:creationId xmlns:a16="http://schemas.microsoft.com/office/drawing/2014/main" id="{DD3D52FF-EDC7-43D2-9A59-7F3DED21AE9F}"/>
              </a:ext>
            </a:extLst>
          </p:cNvPr>
          <p:cNvSpPr txBox="1"/>
          <p:nvPr/>
        </p:nvSpPr>
        <p:spPr>
          <a:xfrm>
            <a:off x="8086971" y="2577552"/>
            <a:ext cx="3763163" cy="317009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000" b="1" i="0" u="none" strike="noStrike" baseline="0" dirty="0">
                <a:solidFill>
                  <a:srgbClr val="FF0000"/>
                </a:solidFill>
                <a:latin typeface="Arial" panose="020B0604020202020204" pitchFamily="34" charset="0"/>
                <a:cs typeface="Arial" panose="020B0604020202020204" pitchFamily="34" charset="0"/>
              </a:rPr>
              <a:t>dietary approaches which could suppress endogenous glucose production independent</a:t>
            </a:r>
          </a:p>
          <a:p>
            <a:pPr algn="l"/>
            <a:r>
              <a:rPr lang="en-US" sz="2000" b="1" i="0" u="none" strike="noStrike" baseline="0" dirty="0">
                <a:solidFill>
                  <a:srgbClr val="FF0000"/>
                </a:solidFill>
                <a:latin typeface="Arial" panose="020B0604020202020204" pitchFamily="34" charset="0"/>
                <a:cs typeface="Arial" panose="020B0604020202020204" pitchFamily="34" charset="0"/>
              </a:rPr>
              <a:t>of caloric balance may help enhance durable </a:t>
            </a:r>
            <a:r>
              <a:rPr lang="en-US" sz="2000" b="1" i="0" u="none" strike="noStrike" baseline="0" dirty="0" err="1">
                <a:solidFill>
                  <a:srgbClr val="FF0000"/>
                </a:solidFill>
                <a:latin typeface="Arial" panose="020B0604020202020204" pitchFamily="34" charset="0"/>
                <a:cs typeface="Arial" panose="020B0604020202020204" pitchFamily="34" charset="0"/>
              </a:rPr>
              <a:t>glycaemic</a:t>
            </a:r>
            <a:r>
              <a:rPr lang="en-US" sz="2000" b="1" i="0" u="none" strike="noStrike" baseline="0" dirty="0">
                <a:solidFill>
                  <a:srgbClr val="FF0000"/>
                </a:solidFill>
                <a:latin typeface="Arial" panose="020B0604020202020204" pitchFamily="34" charset="0"/>
                <a:cs typeface="Arial" panose="020B0604020202020204" pitchFamily="34" charset="0"/>
              </a:rPr>
              <a:t> control, and this may be particularly critical as the patient moves from weight loss to weight maintenance</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5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9B33DF-B9B8-49D1-B107-91374ADC42EA}"/>
              </a:ext>
            </a:extLst>
          </p:cNvPr>
          <p:cNvSpPr/>
          <p:nvPr/>
        </p:nvSpPr>
        <p:spPr>
          <a:xfrm>
            <a:off x="873702" y="1270852"/>
            <a:ext cx="4036334" cy="238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nSpc>
                <a:spcPct val="90000"/>
              </a:lnSpc>
              <a:spcBef>
                <a:spcPct val="0"/>
              </a:spcBef>
              <a:spcAft>
                <a:spcPts val="600"/>
              </a:spcAft>
            </a:pPr>
            <a:r>
              <a:rPr lang="en-US" sz="3800" kern="1200" dirty="0">
                <a:solidFill>
                  <a:schemeClr val="tx1"/>
                </a:solidFill>
                <a:latin typeface="+mj-lt"/>
                <a:ea typeface="+mj-ea"/>
                <a:cs typeface="+mj-cs"/>
              </a:rPr>
              <a:t>Mechanisms – dietary strategies and diabetes remission</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7EF576-1C9A-425E-A532-90F4340B28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492" y="1540872"/>
            <a:ext cx="5536001" cy="3717502"/>
          </a:xfrm>
          <a:prstGeom prst="rect">
            <a:avLst/>
          </a:prstGeom>
        </p:spPr>
      </p:pic>
      <p:sp>
        <p:nvSpPr>
          <p:cNvPr id="16" name="TextBox 15">
            <a:extLst>
              <a:ext uri="{FF2B5EF4-FFF2-40B4-BE49-F238E27FC236}">
                <a16:creationId xmlns:a16="http://schemas.microsoft.com/office/drawing/2014/main" id="{3646437E-4C71-4220-B68D-7C5A63B0B633}"/>
              </a:ext>
            </a:extLst>
          </p:cNvPr>
          <p:cNvSpPr txBox="1"/>
          <p:nvPr/>
        </p:nvSpPr>
        <p:spPr>
          <a:xfrm>
            <a:off x="204326" y="4929304"/>
            <a:ext cx="5249768" cy="1754326"/>
          </a:xfrm>
          <a:prstGeom prst="rect">
            <a:avLst/>
          </a:prstGeom>
          <a:noFill/>
        </p:spPr>
        <p:txBody>
          <a:bodyPr wrap="square">
            <a:spAutoFit/>
          </a:bodyPr>
          <a:lstStyle/>
          <a:p>
            <a:pPr algn="l"/>
            <a:r>
              <a:rPr lang="en-US" sz="18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800" b="0" i="0" u="none" strike="noStrike" baseline="0" dirty="0" err="1">
                <a:latin typeface="AdvSTONE-SB"/>
              </a:rPr>
              <a:t>Ther</a:t>
            </a:r>
            <a:r>
              <a:rPr lang="en-US" sz="1800" b="0" i="0" u="none" strike="noStrike" baseline="0" dirty="0">
                <a:latin typeface="AdvSTONE-SB"/>
              </a:rPr>
              <a:t>, </a:t>
            </a:r>
            <a:r>
              <a:rPr lang="en-US" sz="1800" b="0" i="0" u="none" strike="noStrike" baseline="0" dirty="0">
                <a:solidFill>
                  <a:srgbClr val="FF0000"/>
                </a:solidFill>
                <a:latin typeface="AdvSTONE-SB"/>
              </a:rPr>
              <a:t>2022 , March 10th</a:t>
            </a:r>
          </a:p>
          <a:p>
            <a:pPr algn="l"/>
            <a:endParaRPr lang="en-US" dirty="0"/>
          </a:p>
        </p:txBody>
      </p:sp>
    </p:spTree>
    <p:extLst>
      <p:ext uri="{BB962C8B-B14F-4D97-AF65-F5344CB8AC3E}">
        <p14:creationId xmlns:p14="http://schemas.microsoft.com/office/powerpoint/2010/main" val="724832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3B83FD-AEB3-47E4-A387-CAFBF8A156BF}"/>
              </a:ext>
            </a:extLst>
          </p:cNvPr>
          <p:cNvSpPr txBox="1"/>
          <p:nvPr/>
        </p:nvSpPr>
        <p:spPr>
          <a:xfrm>
            <a:off x="571500" y="5723692"/>
            <a:ext cx="11201400" cy="923330"/>
          </a:xfrm>
          <a:prstGeom prst="rect">
            <a:avLst/>
          </a:prstGeom>
          <a:noFill/>
        </p:spPr>
        <p:txBody>
          <a:bodyPr wrap="square">
            <a:spAutoFit/>
          </a:bodyPr>
          <a:lstStyle/>
          <a:p>
            <a:pPr algn="l"/>
            <a:r>
              <a:rPr lang="en-US" sz="18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800" b="0" i="0" u="none" strike="noStrike" baseline="0" dirty="0" err="1">
                <a:latin typeface="AdvSTONE-SB"/>
              </a:rPr>
              <a:t>Ther</a:t>
            </a:r>
            <a:r>
              <a:rPr lang="en-US" sz="1800" b="0" i="0" u="none" strike="noStrike" baseline="0" dirty="0">
                <a:latin typeface="AdvSTONE-SB"/>
              </a:rPr>
              <a:t>, </a:t>
            </a:r>
            <a:r>
              <a:rPr lang="en-US" sz="1800" b="0" i="0" u="none" strike="noStrike" baseline="0" dirty="0">
                <a:solidFill>
                  <a:srgbClr val="FF0000"/>
                </a:solidFill>
                <a:latin typeface="AdvSTONE-SB"/>
              </a:rPr>
              <a:t>2022 , March 10th</a:t>
            </a:r>
          </a:p>
          <a:p>
            <a:pPr algn="l"/>
            <a:endParaRPr lang="en-US" dirty="0"/>
          </a:p>
        </p:txBody>
      </p:sp>
      <p:sp>
        <p:nvSpPr>
          <p:cNvPr id="3" name="Rectangle 2">
            <a:extLst>
              <a:ext uri="{FF2B5EF4-FFF2-40B4-BE49-F238E27FC236}">
                <a16:creationId xmlns:a16="http://schemas.microsoft.com/office/drawing/2014/main" id="{563A89ED-EB3B-4E13-814C-23AF0931C205}"/>
              </a:ext>
            </a:extLst>
          </p:cNvPr>
          <p:cNvSpPr/>
          <p:nvPr/>
        </p:nvSpPr>
        <p:spPr>
          <a:xfrm>
            <a:off x="333375" y="333375"/>
            <a:ext cx="5762625" cy="733425"/>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WHOLE FOOD, PLANT BASED DIET </a:t>
            </a:r>
          </a:p>
        </p:txBody>
      </p:sp>
      <p:sp>
        <p:nvSpPr>
          <p:cNvPr id="5" name="Rectangle 4">
            <a:extLst>
              <a:ext uri="{FF2B5EF4-FFF2-40B4-BE49-F238E27FC236}">
                <a16:creationId xmlns:a16="http://schemas.microsoft.com/office/drawing/2014/main" id="{6ECF3917-95F2-4FE1-A9FA-5B6D53282947}"/>
              </a:ext>
            </a:extLst>
          </p:cNvPr>
          <p:cNvSpPr/>
          <p:nvPr/>
        </p:nvSpPr>
        <p:spPr>
          <a:xfrm>
            <a:off x="9248774" y="2794624"/>
            <a:ext cx="2305050" cy="8191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FERMENTABILITY</a:t>
            </a:r>
          </a:p>
        </p:txBody>
      </p:sp>
      <p:sp>
        <p:nvSpPr>
          <p:cNvPr id="7" name="TextBox 6">
            <a:extLst>
              <a:ext uri="{FF2B5EF4-FFF2-40B4-BE49-F238E27FC236}">
                <a16:creationId xmlns:a16="http://schemas.microsoft.com/office/drawing/2014/main" id="{DE643F91-E0F9-4B5B-A10A-41291A7F3551}"/>
              </a:ext>
            </a:extLst>
          </p:cNvPr>
          <p:cNvSpPr txBox="1"/>
          <p:nvPr/>
        </p:nvSpPr>
        <p:spPr>
          <a:xfrm>
            <a:off x="333375" y="1322487"/>
            <a:ext cx="8701087" cy="3785652"/>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I</a:t>
            </a:r>
            <a:r>
              <a:rPr lang="en-US" sz="2000" b="0" i="0" u="none" strike="noStrike" baseline="0" dirty="0">
                <a:latin typeface="Arial" panose="020B0604020202020204" pitchFamily="34" charset="0"/>
                <a:cs typeface="Arial" panose="020B0604020202020204" pitchFamily="34" charset="0"/>
              </a:rPr>
              <a:t>t is unlikely that any single element of a plant-based diet can lower glucose on its own to a magnitude which could influence the achievement of remission. </a:t>
            </a:r>
          </a:p>
          <a:p>
            <a:pPr marL="285750" indent="-285750" algn="l">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However, here it is important to note that some of the proposed mechanisms of effect of the </a:t>
            </a:r>
            <a:r>
              <a:rPr lang="en-US" sz="2000" b="0" i="0" u="none" strike="noStrike" baseline="0" dirty="0" err="1">
                <a:latin typeface="Arial" panose="020B0604020202020204" pitchFamily="34" charset="0"/>
                <a:cs typeface="Arial" panose="020B0604020202020204" pitchFamily="34" charset="0"/>
              </a:rPr>
              <a:t>glycaemic</a:t>
            </a:r>
            <a:r>
              <a:rPr lang="en-US"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index, </a:t>
            </a:r>
            <a:r>
              <a:rPr lang="en-US" sz="2000" b="1" i="0" u="none" strike="noStrike" baseline="0" dirty="0">
                <a:solidFill>
                  <a:srgbClr val="00B050"/>
                </a:solidFill>
                <a:latin typeface="Arial" panose="020B0604020202020204" pitchFamily="34" charset="0"/>
                <a:cs typeface="Arial" panose="020B0604020202020204" pitchFamily="34" charset="0"/>
              </a:rPr>
              <a:t>soluble and fermentable </a:t>
            </a:r>
            <a:r>
              <a:rPr lang="en-US" sz="2000" b="1" i="0" u="none" strike="noStrike" baseline="0" dirty="0" err="1">
                <a:solidFill>
                  <a:srgbClr val="00B050"/>
                </a:solidFill>
                <a:latin typeface="Arial" panose="020B0604020202020204" pitchFamily="34" charset="0"/>
                <a:cs typeface="Arial" panose="020B0604020202020204" pitchFamily="34" charset="0"/>
              </a:rPr>
              <a:t>fibres</a:t>
            </a:r>
            <a:r>
              <a:rPr lang="en-US" sz="2000" b="1" i="0" u="none" strike="noStrike" baseline="0" dirty="0">
                <a:solidFill>
                  <a:srgbClr val="00B050"/>
                </a:solidFill>
                <a:latin typeface="Arial" panose="020B0604020202020204" pitchFamily="34" charset="0"/>
                <a:cs typeface="Arial" panose="020B0604020202020204" pitchFamily="34" charset="0"/>
              </a:rPr>
              <a:t>, polyphenolic compounds and </a:t>
            </a:r>
            <a:r>
              <a:rPr lang="en-US" sz="2000" b="1" i="0" u="none" strike="noStrike" baseline="0" dirty="0" err="1">
                <a:solidFill>
                  <a:srgbClr val="00B050"/>
                </a:solidFill>
                <a:latin typeface="Arial" panose="020B0604020202020204" pitchFamily="34" charset="0"/>
                <a:cs typeface="Arial" panose="020B0604020202020204" pitchFamily="34" charset="0"/>
              </a:rPr>
              <a:t>unsaturated:saturated</a:t>
            </a:r>
            <a:r>
              <a:rPr lang="en-US" sz="2000" b="1" i="0" u="none" strike="noStrike" baseline="0" dirty="0">
                <a:solidFill>
                  <a:srgbClr val="00B050"/>
                </a:solidFill>
                <a:latin typeface="Arial" panose="020B0604020202020204" pitchFamily="34" charset="0"/>
                <a:cs typeface="Arial" panose="020B0604020202020204" pitchFamily="34" charset="0"/>
              </a:rPr>
              <a:t> fat ratio on glucose homeostasis are distinct. </a:t>
            </a:r>
          </a:p>
          <a:p>
            <a:pPr marL="285750" indent="-285750" algn="l">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Thus, it might be reasonable to expect that the effects of these foods combined on any given outcome would be additive. </a:t>
            </a:r>
          </a:p>
          <a:p>
            <a:pPr marL="285750" indent="-285750" algn="l">
              <a:buFont typeface="Wingdings" panose="05000000000000000000" pitchFamily="2" charset="2"/>
              <a:buChar char="Ø"/>
            </a:pPr>
            <a:r>
              <a:rPr lang="en-US" sz="2000" b="0" i="0" u="none" strike="noStrike" baseline="0" dirty="0">
                <a:latin typeface="Arial" panose="020B0604020202020204" pitchFamily="34" charset="0"/>
                <a:cs typeface="Arial" panose="020B0604020202020204" pitchFamily="34" charset="0"/>
              </a:rPr>
              <a:t>If each approach lowers glucose by approximately 0.7 mmol/L, the overall effect of a diet high in plant-based foods independent of weight change could theoretically reach3 mmol/L</a:t>
            </a: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FA4CE58-DCFA-482B-B103-CA393FBBF89C}"/>
              </a:ext>
            </a:extLst>
          </p:cNvPr>
          <p:cNvSpPr/>
          <p:nvPr/>
        </p:nvSpPr>
        <p:spPr>
          <a:xfrm>
            <a:off x="8401049" y="1589581"/>
            <a:ext cx="3152775" cy="7334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FIBERS</a:t>
            </a:r>
          </a:p>
        </p:txBody>
      </p:sp>
    </p:spTree>
    <p:extLst>
      <p:ext uri="{BB962C8B-B14F-4D97-AF65-F5344CB8AC3E}">
        <p14:creationId xmlns:p14="http://schemas.microsoft.com/office/powerpoint/2010/main" val="1803356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46853-D395-4BC1-8409-D38A5802B84C}"/>
              </a:ext>
            </a:extLst>
          </p:cNvPr>
          <p:cNvSpPr txBox="1"/>
          <p:nvPr/>
        </p:nvSpPr>
        <p:spPr>
          <a:xfrm>
            <a:off x="1666874" y="2081897"/>
            <a:ext cx="8801101" cy="313932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l">
              <a:buFont typeface="Wingdings" panose="05000000000000000000" pitchFamily="2" charset="2"/>
              <a:buChar char="Ø"/>
            </a:pPr>
            <a:r>
              <a:rPr lang="en-US" dirty="0">
                <a:latin typeface="Arial" panose="020B0604020202020204" pitchFamily="34" charset="0"/>
                <a:cs typeface="Arial" panose="020B0604020202020204" pitchFamily="34" charset="0"/>
              </a:rPr>
              <a:t>T</a:t>
            </a:r>
            <a:r>
              <a:rPr lang="en-US" sz="1800" b="0" i="0" u="none" strike="noStrike" baseline="0" dirty="0">
                <a:latin typeface="Arial" panose="020B0604020202020204" pitchFamily="34" charset="0"/>
                <a:cs typeface="Arial" panose="020B0604020202020204" pitchFamily="34" charset="0"/>
              </a:rPr>
              <a:t>here is evidence that elements of diets can meaningfully influence blood glucose and T2D management independent of their effect on body weight. </a:t>
            </a: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These changes could help more people achieve remission of their T2D, both as an adjunct to traditional weight loss </a:t>
            </a:r>
            <a:r>
              <a:rPr lang="en-US" sz="1800" b="0" i="0" u="none" strike="noStrike" baseline="0"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and even as stand-alone glucose-lowering approaches. </a:t>
            </a: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Given the incidence of weight regain following weight loss interventions, leveraging the weight-neutral effects of diet on T2D is a pragmatic approach to mitigate the pathophysiological consequences of weight regain. </a:t>
            </a:r>
          </a:p>
          <a:p>
            <a:pPr marL="285750" indent="-285750" algn="l">
              <a:buFont typeface="Wingdings" panose="05000000000000000000" pitchFamily="2" charset="2"/>
              <a:buChar char="Ø"/>
            </a:pPr>
            <a:r>
              <a:rPr lang="en-US" sz="1800" b="1" i="0" u="none" strike="noStrike" baseline="0" dirty="0">
                <a:solidFill>
                  <a:srgbClr val="FF0000"/>
                </a:solidFill>
                <a:latin typeface="Arial" panose="020B0604020202020204" pitchFamily="34" charset="0"/>
                <a:cs typeface="Arial" panose="020B0604020202020204" pitchFamily="34" charset="0"/>
              </a:rPr>
              <a:t>A greater understanding of how diet influences blood glucose can help us devise </a:t>
            </a:r>
            <a:r>
              <a:rPr lang="en-US" sz="1800" b="1" i="0" u="none" strike="noStrike" baseline="0" dirty="0" err="1">
                <a:solidFill>
                  <a:srgbClr val="FF0000"/>
                </a:solidFill>
                <a:latin typeface="Arial" panose="020B0604020202020204" pitchFamily="34" charset="0"/>
                <a:cs typeface="Arial" panose="020B0604020202020204" pitchFamily="34" charset="0"/>
              </a:rPr>
              <a:t>personalised</a:t>
            </a:r>
            <a:r>
              <a:rPr lang="en-US" sz="1800" b="1" i="0" u="none" strike="noStrike" baseline="0" dirty="0">
                <a:solidFill>
                  <a:srgbClr val="FF0000"/>
                </a:solidFill>
                <a:latin typeface="Arial" panose="020B0604020202020204" pitchFamily="34" charset="0"/>
                <a:cs typeface="Arial" panose="020B0604020202020204" pitchFamily="34" charset="0"/>
              </a:rPr>
              <a:t> diets that exploit these mechanistic effect of nutrients while meeting the tastes, preferences and needs of the patient.</a:t>
            </a:r>
            <a:endParaRPr lang="en-US" b="1"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43B257-7EB7-4BC2-814D-39B738118E14}"/>
              </a:ext>
            </a:extLst>
          </p:cNvPr>
          <p:cNvSpPr txBox="1"/>
          <p:nvPr/>
        </p:nvSpPr>
        <p:spPr>
          <a:xfrm>
            <a:off x="295275" y="6214378"/>
            <a:ext cx="12369244" cy="923330"/>
          </a:xfrm>
          <a:prstGeom prst="rect">
            <a:avLst/>
          </a:prstGeom>
          <a:noFill/>
        </p:spPr>
        <p:txBody>
          <a:bodyPr wrap="square">
            <a:spAutoFit/>
          </a:bodyPr>
          <a:lstStyle/>
          <a:p>
            <a:pPr algn="l"/>
            <a:r>
              <a:rPr lang="en-US" sz="1800" b="0" i="0" u="none" strike="noStrike" baseline="0" dirty="0">
                <a:latin typeface="AdvSTONE-SB"/>
              </a:rPr>
              <a:t>Nicola D Guess, Could Dietary Modification Independent of Energy Balance Influence the Underlying Pathophysiology of Type 2 Diabetes? Implications for Type 2 Diabetes Remission, Diabetes </a:t>
            </a:r>
            <a:r>
              <a:rPr lang="en-US" sz="1800" b="0" i="0" u="none" strike="noStrike" baseline="0" dirty="0" err="1">
                <a:latin typeface="AdvSTONE-SB"/>
              </a:rPr>
              <a:t>Ther</a:t>
            </a:r>
            <a:r>
              <a:rPr lang="en-US" sz="1800" b="0" i="0" u="none" strike="noStrike" baseline="0" dirty="0">
                <a:latin typeface="AdvSTONE-SB"/>
              </a:rPr>
              <a:t>, </a:t>
            </a:r>
            <a:r>
              <a:rPr lang="en-US" sz="1800" b="0" i="0" u="none" strike="noStrike" baseline="0" dirty="0">
                <a:solidFill>
                  <a:srgbClr val="FF0000"/>
                </a:solidFill>
                <a:latin typeface="AdvSTONE-SB"/>
              </a:rPr>
              <a:t>2022 , March 10th</a:t>
            </a:r>
          </a:p>
          <a:p>
            <a:pPr algn="l"/>
            <a:endParaRPr lang="en-US" dirty="0"/>
          </a:p>
        </p:txBody>
      </p:sp>
      <p:sp>
        <p:nvSpPr>
          <p:cNvPr id="6" name="TextBox 5">
            <a:extLst>
              <a:ext uri="{FF2B5EF4-FFF2-40B4-BE49-F238E27FC236}">
                <a16:creationId xmlns:a16="http://schemas.microsoft.com/office/drawing/2014/main" id="{0940DCC0-13DA-4B6F-8365-5B819E2D1119}"/>
              </a:ext>
            </a:extLst>
          </p:cNvPr>
          <p:cNvSpPr txBox="1"/>
          <p:nvPr/>
        </p:nvSpPr>
        <p:spPr>
          <a:xfrm>
            <a:off x="295274" y="279885"/>
            <a:ext cx="11553825" cy="12003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i="0" u="none" strike="noStrike" baseline="0" dirty="0">
                <a:solidFill>
                  <a:srgbClr val="00B050"/>
                </a:solidFill>
                <a:latin typeface="Arial" panose="020B0604020202020204" pitchFamily="34" charset="0"/>
                <a:cs typeface="Arial" panose="020B0604020202020204" pitchFamily="34" charset="0"/>
              </a:rPr>
              <a:t>Could Dietary Modification Independent of Energy Balance Influence the Underlying Pathophysiology of Type 2 Diabetes? Implications for Type 2 Diabetes Remission</a:t>
            </a:r>
            <a:endParaRPr lang="en-US"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65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06033"/>
            <a:ext cx="3371088" cy="1025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47500" lnSpcReduction="20000"/>
          </a:bodyPr>
          <a:lstStyle/>
          <a:p>
            <a:pPr>
              <a:lnSpc>
                <a:spcPct val="90000"/>
              </a:lnSpc>
              <a:spcBef>
                <a:spcPct val="0"/>
              </a:spcBef>
              <a:spcAft>
                <a:spcPts val="600"/>
              </a:spcAft>
            </a:pPr>
            <a:r>
              <a:rPr lang="en-US" sz="5400" dirty="0">
                <a:solidFill>
                  <a:schemeClr val="bg1"/>
                </a:solidFill>
                <a:latin typeface="Arial" panose="020B0604020202020204" pitchFamily="34" charset="0"/>
                <a:ea typeface="+mj-ea"/>
                <a:cs typeface="Arial" panose="020B0604020202020204" pitchFamily="34" charset="0"/>
              </a:rPr>
              <a:t>Bariatric surgery and diabetes remission</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836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803670A-C403-EA8E-F8E1-62FDEFE2E5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443" y="250009"/>
            <a:ext cx="4686706" cy="19585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CasetăText 4">
            <a:extLst>
              <a:ext uri="{FF2B5EF4-FFF2-40B4-BE49-F238E27FC236}">
                <a16:creationId xmlns:a16="http://schemas.microsoft.com/office/drawing/2014/main" id="{86FB44E2-3B02-E778-4FE2-48FCE7C1A026}"/>
              </a:ext>
            </a:extLst>
          </p:cNvPr>
          <p:cNvSpPr txBox="1"/>
          <p:nvPr/>
        </p:nvSpPr>
        <p:spPr>
          <a:xfrm>
            <a:off x="1347878" y="2335223"/>
            <a:ext cx="8382718" cy="1477328"/>
          </a:xfrm>
          <a:prstGeom prst="rect">
            <a:avLst/>
          </a:prstGeom>
          <a:noFill/>
          <a:ln>
            <a:solidFill>
              <a:schemeClr val="accent1">
                <a:lumMod val="75000"/>
              </a:schemeClr>
            </a:solidFill>
          </a:ln>
        </p:spPr>
        <p:txBody>
          <a:bodyPr wrap="square">
            <a:spAutoFit/>
          </a:bodyPr>
          <a:lstStyle/>
          <a:p>
            <a:pPr algn="l"/>
            <a:r>
              <a:rPr lang="en-US" sz="1800" b="0" i="0" u="none" strike="noStrike" baseline="0" dirty="0">
                <a:latin typeface="AdvOT3f16987d"/>
              </a:rPr>
              <a:t>OBJECTIVE</a:t>
            </a:r>
          </a:p>
          <a:p>
            <a:pPr algn="l"/>
            <a:r>
              <a:rPr lang="en-US" sz="1800" b="0" i="0" u="none" strike="noStrike" baseline="0" dirty="0">
                <a:latin typeface="AdvOT8eb9eec2.B"/>
              </a:rPr>
              <a:t>The overall aim of the Alliance of Randomized Trials of Medicine versus Metabolic</a:t>
            </a:r>
          </a:p>
          <a:p>
            <a:pPr algn="l"/>
            <a:r>
              <a:rPr lang="en-US" sz="1800" b="0" i="0" u="none" strike="noStrike" baseline="0" dirty="0">
                <a:latin typeface="AdvOT8eb9eec2.B"/>
              </a:rPr>
              <a:t>Surgery in Type 2 Diabetes (ARMMS-T2D) consortium is to assess the durability and</a:t>
            </a:r>
          </a:p>
          <a:p>
            <a:pPr algn="l"/>
            <a:r>
              <a:rPr lang="en-US" sz="1800" b="0" i="0" u="none" strike="noStrike" baseline="0" dirty="0">
                <a:latin typeface="AdvOT8eb9eec2.B"/>
              </a:rPr>
              <a:t>longer-term effectiveness of metabolic surgery compared with medical/lifestyle</a:t>
            </a:r>
          </a:p>
          <a:p>
            <a:pPr algn="l"/>
            <a:r>
              <a:rPr lang="en-US" sz="1800" b="0" i="0" u="none" strike="noStrike" baseline="0" dirty="0">
                <a:latin typeface="AdvOT8eb9eec2.B"/>
              </a:rPr>
              <a:t>management in patients with type 2 diabetes NCT02328599</a:t>
            </a:r>
            <a:endParaRPr lang="en-US" dirty="0"/>
          </a:p>
        </p:txBody>
      </p:sp>
      <p:sp>
        <p:nvSpPr>
          <p:cNvPr id="7" name="CasetăText 6">
            <a:extLst>
              <a:ext uri="{FF2B5EF4-FFF2-40B4-BE49-F238E27FC236}">
                <a16:creationId xmlns:a16="http://schemas.microsoft.com/office/drawing/2014/main" id="{1F2DEF1D-9D84-B364-8CCE-674B33C12E39}"/>
              </a:ext>
            </a:extLst>
          </p:cNvPr>
          <p:cNvSpPr txBox="1"/>
          <p:nvPr/>
        </p:nvSpPr>
        <p:spPr>
          <a:xfrm>
            <a:off x="1347878" y="3939255"/>
            <a:ext cx="10049774" cy="2308324"/>
          </a:xfrm>
          <a:prstGeom prst="rect">
            <a:avLst/>
          </a:prstGeom>
          <a:noFill/>
          <a:ln>
            <a:solidFill>
              <a:srgbClr val="0070C0"/>
            </a:solidFill>
          </a:ln>
        </p:spPr>
        <p:txBody>
          <a:bodyPr wrap="square">
            <a:spAutoFit/>
          </a:bodyPr>
          <a:lstStyle/>
          <a:p>
            <a:pPr algn="l"/>
            <a:r>
              <a:rPr lang="en-US" sz="1800" b="0" i="0" u="none" strike="noStrike" baseline="0" dirty="0">
                <a:latin typeface="AdvOT3f16987d"/>
              </a:rPr>
              <a:t>RESEARCH DESIGN AND METHODS</a:t>
            </a:r>
          </a:p>
          <a:p>
            <a:pPr algn="l"/>
            <a:r>
              <a:rPr lang="en-US" sz="1800" b="0" i="0" u="none" strike="noStrike" baseline="0" dirty="0">
                <a:latin typeface="AdvOT8eb9eec2.B"/>
              </a:rPr>
              <a:t>A total of </a:t>
            </a:r>
            <a:r>
              <a:rPr lang="en-US" sz="1800" b="1" i="0" u="none" strike="noStrike" baseline="0" dirty="0">
                <a:solidFill>
                  <a:srgbClr val="0070C0"/>
                </a:solidFill>
                <a:latin typeface="AdvOT8eb9eec2.B"/>
              </a:rPr>
              <a:t>316 patients with type 2 diabetes </a:t>
            </a:r>
            <a:r>
              <a:rPr lang="en-US" sz="1800" b="0" i="0" u="none" strike="noStrike" baseline="0" dirty="0">
                <a:latin typeface="AdvOT8eb9eec2.B"/>
              </a:rPr>
              <a:t>previously randomly assigned to</a:t>
            </a:r>
          </a:p>
          <a:p>
            <a:pPr algn="l"/>
            <a:r>
              <a:rPr lang="en-US" sz="1800" b="0" i="0" u="none" strike="noStrike" baseline="0" dirty="0">
                <a:latin typeface="AdvOT8eb9eec2.B"/>
              </a:rPr>
              <a:t>surgery (</a:t>
            </a:r>
            <a:r>
              <a:rPr lang="en-US" sz="1800" b="0" i="0" u="none" strike="noStrike" baseline="0" dirty="0">
                <a:latin typeface="AdvOT87508ede.BI"/>
              </a:rPr>
              <a:t>N </a:t>
            </a:r>
            <a:r>
              <a:rPr lang="en-US" sz="1800" b="0" i="0" u="none" strike="noStrike" baseline="0" dirty="0">
                <a:latin typeface="AdvP80675"/>
              </a:rPr>
              <a:t>5 </a:t>
            </a:r>
            <a:r>
              <a:rPr lang="en-US" sz="1800" b="0" i="0" u="none" strike="noStrike" baseline="0" dirty="0">
                <a:latin typeface="AdvOT8eb9eec2.B"/>
              </a:rPr>
              <a:t>195) or medical/lifestyle therapy (</a:t>
            </a:r>
            <a:r>
              <a:rPr lang="en-US" sz="1800" b="0" i="0" u="none" strike="noStrike" baseline="0" dirty="0">
                <a:latin typeface="AdvOT87508ede.BI"/>
              </a:rPr>
              <a:t>N </a:t>
            </a:r>
            <a:r>
              <a:rPr lang="en-US" sz="1800" b="0" i="0" u="none" strike="noStrike" baseline="0" dirty="0">
                <a:latin typeface="AdvP80675"/>
              </a:rPr>
              <a:t>5 </a:t>
            </a:r>
            <a:r>
              <a:rPr lang="en-US" sz="1800" b="0" i="0" u="none" strike="noStrike" baseline="0" dirty="0">
                <a:latin typeface="AdvOT8eb9eec2.B"/>
              </a:rPr>
              <a:t>121) in the </a:t>
            </a:r>
            <a:r>
              <a:rPr lang="en-US" sz="1800" b="1" i="0" u="none" strike="noStrike" baseline="0" dirty="0">
                <a:solidFill>
                  <a:srgbClr val="0070C0"/>
                </a:solidFill>
                <a:latin typeface="AdvOT8eb9eec2.B"/>
              </a:rPr>
              <a:t>STAMPEDE,</a:t>
            </a:r>
          </a:p>
          <a:p>
            <a:pPr algn="l"/>
            <a:r>
              <a:rPr lang="en-US" sz="1800" b="1" i="0" u="none" strike="noStrike" baseline="0" dirty="0">
                <a:solidFill>
                  <a:srgbClr val="0070C0"/>
                </a:solidFill>
                <a:latin typeface="AdvOT8eb9eec2.B"/>
              </a:rPr>
              <a:t>TRIABETES, SLIMM-T2D, and CROSSROADS</a:t>
            </a:r>
            <a:r>
              <a:rPr lang="en-US" sz="1800" b="0" i="0" u="none" strike="noStrike" baseline="0" dirty="0">
                <a:latin typeface="AdvOT8eb9eec2.B"/>
              </a:rPr>
              <a:t> trials were enrolled into this </a:t>
            </a:r>
            <a:r>
              <a:rPr lang="en-US" sz="1800" b="0" i="0" u="none" strike="noStrike" baseline="0" dirty="0">
                <a:solidFill>
                  <a:srgbClr val="0070C0"/>
                </a:solidFill>
                <a:latin typeface="AdvOT8eb9eec2.B"/>
              </a:rPr>
              <a:t>prospective observational cohort</a:t>
            </a:r>
            <a:r>
              <a:rPr lang="en-US" sz="1800" b="0" i="0" u="none" strike="noStrike" baseline="0" dirty="0">
                <a:latin typeface="AdvOT8eb9eec2.B"/>
              </a:rPr>
              <a:t>. </a:t>
            </a:r>
          </a:p>
          <a:p>
            <a:pPr algn="l"/>
            <a:r>
              <a:rPr lang="en-US" sz="1800" b="1" i="0" u="none" strike="noStrike" baseline="0" dirty="0">
                <a:solidFill>
                  <a:srgbClr val="0070C0"/>
                </a:solidFill>
                <a:latin typeface="AdvOT8eb9eec2.B"/>
              </a:rPr>
              <a:t>The primary outcome </a:t>
            </a:r>
            <a:r>
              <a:rPr lang="en-US" sz="1800" b="0" i="0" u="none" strike="noStrike" baseline="0" dirty="0">
                <a:latin typeface="AdvOT8eb9eec2.B"/>
              </a:rPr>
              <a:t>was the rate of diabetes remission</a:t>
            </a:r>
          </a:p>
          <a:p>
            <a:pPr algn="l"/>
            <a:r>
              <a:rPr lang="en-US" sz="1800" b="0" i="0" u="none" strike="noStrike" baseline="0" dirty="0">
                <a:latin typeface="AdvOT8eb9eec2.B"/>
              </a:rPr>
              <a:t>(hemoglobin A</a:t>
            </a:r>
            <a:r>
              <a:rPr lang="en-US" sz="800" b="0" i="0" u="none" strike="noStrike" baseline="0" dirty="0">
                <a:latin typeface="AdvOT8eb9eec2.B"/>
              </a:rPr>
              <a:t>1c </a:t>
            </a:r>
            <a:r>
              <a:rPr lang="en-US" sz="1800" b="0" i="0" u="none" strike="noStrike" baseline="0" dirty="0">
                <a:latin typeface="AdvOT8eb9eec2.B"/>
              </a:rPr>
              <a:t>[HbA</a:t>
            </a:r>
            <a:r>
              <a:rPr lang="en-US" sz="800" b="0" i="0" u="none" strike="noStrike" baseline="0" dirty="0">
                <a:latin typeface="AdvOT8eb9eec2.B"/>
              </a:rPr>
              <a:t>1c</a:t>
            </a:r>
            <a:r>
              <a:rPr lang="en-US" sz="1800" b="0" i="0" u="none" strike="noStrike" baseline="0" dirty="0">
                <a:latin typeface="AdvOT8eb9eec2.B"/>
              </a:rPr>
              <a:t>] </a:t>
            </a:r>
            <a:r>
              <a:rPr lang="en-US" sz="1800" b="0" i="0" u="none" strike="noStrike" baseline="0" dirty="0">
                <a:latin typeface="AdvOT8817665d"/>
              </a:rPr>
              <a:t>#</a:t>
            </a:r>
            <a:r>
              <a:rPr lang="en-US" sz="1800" b="0" i="0" u="none" strike="noStrike" baseline="0" dirty="0">
                <a:latin typeface="AdvOT8eb9eec2.B"/>
              </a:rPr>
              <a:t>6.5% for 3 months without usual glucose lowering</a:t>
            </a:r>
          </a:p>
          <a:p>
            <a:pPr algn="l"/>
            <a:r>
              <a:rPr lang="en-US" sz="1800" b="0" i="0" u="none" strike="noStrike" baseline="0" dirty="0">
                <a:latin typeface="AdvOT8eb9eec2.B"/>
              </a:rPr>
              <a:t>therapy) at 3 years. </a:t>
            </a:r>
          </a:p>
          <a:p>
            <a:pPr algn="l"/>
            <a:r>
              <a:rPr lang="en-US" sz="1800" b="1" i="0" u="none" strike="noStrike" baseline="0" dirty="0">
                <a:solidFill>
                  <a:srgbClr val="0070C0"/>
                </a:solidFill>
                <a:latin typeface="AdvOT8eb9eec2.B"/>
              </a:rPr>
              <a:t>Secondary outcomes </a:t>
            </a:r>
            <a:r>
              <a:rPr lang="en-US" sz="1800" b="0" i="0" u="none" strike="noStrike" baseline="0" dirty="0">
                <a:latin typeface="AdvOT8eb9eec2.B"/>
              </a:rPr>
              <a:t>included glycemic </a:t>
            </a:r>
            <a:r>
              <a:rPr lang="en-US" sz="1800" b="0" i="0" u="none" strike="noStrike" baseline="0" dirty="0" err="1">
                <a:latin typeface="AdvOT8eb9eec2.B"/>
              </a:rPr>
              <a:t>control,body</a:t>
            </a:r>
            <a:r>
              <a:rPr lang="en-US" sz="1800" b="0" i="0" u="none" strike="noStrike" baseline="0" dirty="0">
                <a:latin typeface="AdvOT8eb9eec2.B"/>
              </a:rPr>
              <a:t> weight, biomarkers, and comorbidity reduction</a:t>
            </a:r>
            <a:endParaRPr lang="en-US" dirty="0"/>
          </a:p>
        </p:txBody>
      </p:sp>
    </p:spTree>
    <p:extLst>
      <p:ext uri="{BB962C8B-B14F-4D97-AF65-F5344CB8AC3E}">
        <p14:creationId xmlns:p14="http://schemas.microsoft.com/office/powerpoint/2010/main" val="348481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normAutofit fontScale="77500" lnSpcReduction="20000"/>
          </a:bodyPr>
          <a:lstStyle/>
          <a:p>
            <a:r>
              <a:rPr lang="en-US" dirty="0"/>
              <a:t>Classification and Diagnosis of Diabetes</a:t>
            </a:r>
          </a:p>
        </p:txBody>
      </p:sp>
      <p:sp>
        <p:nvSpPr>
          <p:cNvPr id="8" name="TextBox 7">
            <a:extLst>
              <a:ext uri="{FF2B5EF4-FFF2-40B4-BE49-F238E27FC236}">
                <a16:creationId xmlns:a16="http://schemas.microsoft.com/office/drawing/2014/main" id="{13B2D25E-192E-4998-8748-8CF580F30775}"/>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dirty="0">
                <a:solidFill>
                  <a:srgbClr val="A6192E"/>
                </a:solidFill>
                <a:latin typeface="Helvetica" pitchFamily="34" charset="0"/>
                <a:ea typeface="ヒラギノ角ゴ Pro W3" charset="-128"/>
              </a:rPr>
              <a:t>Classification and Diagnosis of Diabetes: </a:t>
            </a:r>
            <a:br>
              <a:rPr lang="en-US" sz="1600" dirty="0">
                <a:solidFill>
                  <a:srgbClr val="A6192E"/>
                </a:solidFill>
                <a:latin typeface="Helvetica" pitchFamily="34" charset="0"/>
                <a:ea typeface="ヒラギノ角ゴ Pro W3" charset="-128"/>
              </a:rPr>
            </a:br>
            <a:r>
              <a:rPr lang="en-US" sz="1600" i="1" dirty="0">
                <a:solidFill>
                  <a:srgbClr val="A6192E"/>
                </a:solidFill>
                <a:ea typeface="ヒラギノ角ゴ Pro W3" charset="-128"/>
              </a:rPr>
              <a:t>Standards of Care in Diabetes - 2023</a:t>
            </a:r>
            <a:r>
              <a:rPr lang="en-US" sz="1600" dirty="0">
                <a:solidFill>
                  <a:srgbClr val="A6192E"/>
                </a:solidFill>
                <a:latin typeface="Helvetica" pitchFamily="34" charset="0"/>
                <a:ea typeface="ヒラギノ角ゴ Pro W3" charset="-128"/>
              </a:rPr>
              <a:t>. </a:t>
            </a:r>
            <a:r>
              <a:rPr lang="en-US" sz="1600" i="1" dirty="0">
                <a:solidFill>
                  <a:srgbClr val="A6192E"/>
                </a:solidFill>
                <a:latin typeface="Helvetica" pitchFamily="34" charset="0"/>
                <a:ea typeface="ヒラギノ角ゴ Pro W3" charset="-128"/>
              </a:rPr>
              <a:t>Diabetes Care </a:t>
            </a:r>
            <a:r>
              <a:rPr lang="en-US" sz="1600" dirty="0">
                <a:solidFill>
                  <a:srgbClr val="A6192E"/>
                </a:solidFill>
                <a:latin typeface="Helvetica" pitchFamily="34" charset="0"/>
                <a:ea typeface="ヒラギノ角ゴ Pro W3" charset="-128"/>
              </a:rPr>
              <a:t>2023;46(Suppl. 1):S19-S40</a:t>
            </a:r>
          </a:p>
        </p:txBody>
      </p:sp>
      <p:pic>
        <p:nvPicPr>
          <p:cNvPr id="7" name="Picture 6">
            <a:extLst>
              <a:ext uri="{FF2B5EF4-FFF2-40B4-BE49-F238E27FC236}">
                <a16:creationId xmlns:a16="http://schemas.microsoft.com/office/drawing/2014/main" id="{950582B1-A218-3543-6644-75D23242C599}"/>
              </a:ext>
            </a:extLst>
          </p:cNvPr>
          <p:cNvPicPr>
            <a:picLocks noChangeAspect="1"/>
          </p:cNvPicPr>
          <p:nvPr/>
        </p:nvPicPr>
        <p:blipFill>
          <a:blip r:embed="rId2"/>
          <a:stretch>
            <a:fillRect/>
          </a:stretch>
        </p:blipFill>
        <p:spPr>
          <a:xfrm>
            <a:off x="1752198" y="1419377"/>
            <a:ext cx="8247540" cy="3696607"/>
          </a:xfrm>
          <a:prstGeom prst="rect">
            <a:avLst/>
          </a:prstGeom>
        </p:spPr>
      </p:pic>
      <p:sp>
        <p:nvSpPr>
          <p:cNvPr id="2" name="Rectangle 3">
            <a:extLst>
              <a:ext uri="{FF2B5EF4-FFF2-40B4-BE49-F238E27FC236}">
                <a16:creationId xmlns:a16="http://schemas.microsoft.com/office/drawing/2014/main" id="{05538135-A5C2-6AD5-6843-ED4EF5BBD27F}"/>
              </a:ext>
            </a:extLst>
          </p:cNvPr>
          <p:cNvSpPr/>
          <p:nvPr/>
        </p:nvSpPr>
        <p:spPr>
          <a:xfrm>
            <a:off x="1752198" y="3338423"/>
            <a:ext cx="3515127" cy="40490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1291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1EEEE4B8-82A6-80D8-D052-929663B5D685}"/>
              </a:ext>
            </a:extLst>
          </p:cNvPr>
          <p:cNvSpPr txBox="1"/>
          <p:nvPr/>
        </p:nvSpPr>
        <p:spPr>
          <a:xfrm>
            <a:off x="905774" y="1028343"/>
            <a:ext cx="8236069" cy="2862322"/>
          </a:xfrm>
          <a:prstGeom prst="rect">
            <a:avLst/>
          </a:prstGeom>
          <a:noFill/>
          <a:ln>
            <a:solidFill>
              <a:srgbClr val="0070C0"/>
            </a:solidFill>
          </a:ln>
        </p:spPr>
        <p:txBody>
          <a:bodyPr wrap="square">
            <a:spAutoFit/>
          </a:bodyPr>
          <a:lstStyle/>
          <a:p>
            <a:pPr algn="l"/>
            <a:r>
              <a:rPr lang="en-US" sz="1800" b="0" i="0" u="none" strike="noStrike" baseline="0" dirty="0">
                <a:latin typeface="AdvOT8eb9eec2.B"/>
              </a:rPr>
              <a:t>Three-year data were available for 256 patients with mean 50 ± 8.3 years of age,</a:t>
            </a:r>
          </a:p>
          <a:p>
            <a:pPr algn="l"/>
            <a:r>
              <a:rPr lang="en-US" sz="1800" b="0" i="0" u="none" strike="noStrike" baseline="0" dirty="0">
                <a:latin typeface="AdvOT8eb9eec2.B"/>
              </a:rPr>
              <a:t>BMI 36.5 ± 3.6 kg/m</a:t>
            </a:r>
            <a:r>
              <a:rPr lang="en-US" sz="800" b="0" i="0" u="none" strike="noStrike" baseline="0" dirty="0">
                <a:latin typeface="AdvOT8eb9eec2.B"/>
              </a:rPr>
              <a:t>2</a:t>
            </a:r>
            <a:r>
              <a:rPr lang="en-US" sz="1800" b="0" i="0" u="none" strike="noStrike" baseline="0" dirty="0">
                <a:latin typeface="AdvOT8eb9eec2.B"/>
              </a:rPr>
              <a:t>, and duration of diabetes 8.8 ± 5.7 years. </a:t>
            </a:r>
          </a:p>
          <a:p>
            <a:pPr marL="285750" indent="-285750" algn="l">
              <a:buFont typeface="Wingdings" panose="05000000000000000000" pitchFamily="2" charset="2"/>
              <a:buChar char="q"/>
            </a:pPr>
            <a:r>
              <a:rPr lang="en-US" sz="1800" b="0" i="0" u="none" strike="noStrike" baseline="0" dirty="0">
                <a:latin typeface="AdvOT8eb9eec2.B"/>
              </a:rPr>
              <a:t>Diabetes remission was achieved in more participants following surgery than medical/lifestyle intervention (</a:t>
            </a:r>
            <a:r>
              <a:rPr lang="en-US" sz="1800" b="0" i="0" u="none" strike="noStrike" baseline="0" dirty="0">
                <a:solidFill>
                  <a:srgbClr val="0070C0"/>
                </a:solidFill>
                <a:latin typeface="AdvOT8eb9eec2.B"/>
              </a:rPr>
              <a:t>60 of 160 [37.5%] </a:t>
            </a:r>
            <a:r>
              <a:rPr lang="en-US" sz="1800" b="0" i="0" u="none" strike="noStrike" baseline="0" dirty="0">
                <a:latin typeface="AdvOT8eb9eec2.B"/>
              </a:rPr>
              <a:t>vs. </a:t>
            </a:r>
            <a:r>
              <a:rPr lang="en-US" sz="1800" b="0" i="0" u="none" strike="noStrike" baseline="0" dirty="0">
                <a:solidFill>
                  <a:srgbClr val="0070C0"/>
                </a:solidFill>
                <a:latin typeface="AdvOT8eb9eec2.B"/>
              </a:rPr>
              <a:t>2 of 76 [2.6%]</a:t>
            </a:r>
            <a:r>
              <a:rPr lang="en-US" sz="1800" b="0" i="0" u="none" strike="noStrike" baseline="0" dirty="0">
                <a:latin typeface="AdvOT8eb9eec2.B"/>
              </a:rPr>
              <a:t>, respectively; </a:t>
            </a:r>
          </a:p>
          <a:p>
            <a:pPr algn="l"/>
            <a:r>
              <a:rPr lang="en-US" dirty="0">
                <a:latin typeface="AdvOT8eb9eec2.B"/>
              </a:rPr>
              <a:t>     </a:t>
            </a:r>
            <a:r>
              <a:rPr lang="en-US" sz="1800" b="0" i="0" u="none" strike="noStrike" baseline="0" dirty="0">
                <a:latin typeface="AdvOT87508ede.BI"/>
              </a:rPr>
              <a:t>P </a:t>
            </a:r>
            <a:r>
              <a:rPr lang="en-US" sz="1800" b="0" i="0" u="none" strike="noStrike" baseline="0" dirty="0">
                <a:latin typeface="AdvPS_SSYB"/>
              </a:rPr>
              <a:t>&lt; </a:t>
            </a:r>
            <a:r>
              <a:rPr lang="en-US" sz="1800" b="0" i="0" u="none" strike="noStrike" baseline="0" dirty="0">
                <a:latin typeface="AdvOT8eb9eec2.B"/>
              </a:rPr>
              <a:t>0.001). </a:t>
            </a:r>
          </a:p>
          <a:p>
            <a:pPr marL="285750" indent="-285750" algn="l">
              <a:buFont typeface="Wingdings" panose="05000000000000000000" pitchFamily="2" charset="2"/>
              <a:buChar char="q"/>
            </a:pPr>
            <a:r>
              <a:rPr lang="en-US" sz="1800" b="0" i="0" u="none" strike="noStrike" baseline="0" dirty="0">
                <a:latin typeface="AdvOT8eb9eec2.B"/>
              </a:rPr>
              <a:t>Reductions</a:t>
            </a:r>
            <a:r>
              <a:rPr lang="en-US" dirty="0">
                <a:latin typeface="AdvOT8eb9eec2.B"/>
              </a:rPr>
              <a:t> </a:t>
            </a:r>
            <a:r>
              <a:rPr lang="en-US" sz="1800" b="0" i="0" u="none" strike="noStrike" baseline="0" dirty="0">
                <a:latin typeface="AdvOT8eb9eec2.B"/>
              </a:rPr>
              <a:t>in HbA</a:t>
            </a:r>
            <a:r>
              <a:rPr lang="en-US" sz="800" b="0" i="0" u="none" strike="noStrike" baseline="0" dirty="0">
                <a:latin typeface="AdvOT8eb9eec2.B"/>
              </a:rPr>
              <a:t>1c </a:t>
            </a:r>
            <a:r>
              <a:rPr lang="en-US" sz="1800" b="0" i="0" u="none" strike="noStrike" baseline="0" dirty="0">
                <a:latin typeface="AdvOT8eb9eec2.B"/>
              </a:rPr>
              <a:t>(</a:t>
            </a:r>
            <a:r>
              <a:rPr lang="en-US" sz="1800" b="0" i="0" u="none" strike="noStrike" baseline="0" dirty="0">
                <a:latin typeface="AdvPSMP11"/>
              </a:rPr>
              <a:t>D </a:t>
            </a:r>
            <a:r>
              <a:rPr lang="en-US" sz="1800" b="0" i="0" u="none" strike="noStrike" baseline="0" dirty="0">
                <a:latin typeface="AdvP80675"/>
              </a:rPr>
              <a:t>5 </a:t>
            </a:r>
            <a:r>
              <a:rPr lang="en-US" sz="1800" b="0" i="0" u="none" strike="noStrike" baseline="0" dirty="0">
                <a:latin typeface="AdvP7DED"/>
              </a:rPr>
              <a:t>2</a:t>
            </a:r>
            <a:r>
              <a:rPr lang="en-US" sz="1800" b="0" i="0" u="none" strike="noStrike" baseline="0" dirty="0">
                <a:latin typeface="AdvOT8eb9eec2.B"/>
              </a:rPr>
              <a:t>1.9 ± 2.0 vs. </a:t>
            </a:r>
            <a:r>
              <a:rPr lang="en-US" sz="1800" b="0" i="0" u="none" strike="noStrike" baseline="0" dirty="0">
                <a:latin typeface="AdvP7DED"/>
              </a:rPr>
              <a:t>2</a:t>
            </a:r>
            <a:r>
              <a:rPr lang="en-US" sz="1800" b="0" i="0" u="none" strike="noStrike" baseline="0" dirty="0">
                <a:latin typeface="AdvOT8eb9eec2.B"/>
              </a:rPr>
              <a:t>0.1 ± 2.0%; </a:t>
            </a:r>
            <a:r>
              <a:rPr lang="en-US" sz="1800" b="0" i="0" u="none" strike="noStrike" baseline="0" dirty="0">
                <a:latin typeface="AdvOT87508ede.BI"/>
              </a:rPr>
              <a:t>P </a:t>
            </a:r>
            <a:r>
              <a:rPr lang="en-US" sz="1800" b="0" i="0" u="none" strike="noStrike" baseline="0" dirty="0">
                <a:latin typeface="AdvPS_SSYB"/>
              </a:rPr>
              <a:t>&lt; </a:t>
            </a:r>
            <a:r>
              <a:rPr lang="en-US" sz="1800" b="0" i="0" u="none" strike="noStrike" baseline="0" dirty="0">
                <a:latin typeface="AdvOT8eb9eec2.B"/>
              </a:rPr>
              <a:t>0.001), fasting plasma glucose (</a:t>
            </a:r>
            <a:r>
              <a:rPr lang="en-US" sz="1800" b="0" i="0" u="none" strike="noStrike" baseline="0" dirty="0">
                <a:latin typeface="AdvPSMP11"/>
              </a:rPr>
              <a:t>D </a:t>
            </a:r>
            <a:r>
              <a:rPr lang="en-US" sz="1800" b="0" i="0" u="none" strike="noStrike" baseline="0" dirty="0">
                <a:latin typeface="AdvP80675"/>
              </a:rPr>
              <a:t>5 </a:t>
            </a:r>
            <a:r>
              <a:rPr lang="en-US" sz="1800" b="0" i="0" u="none" strike="noStrike" baseline="0" dirty="0">
                <a:latin typeface="AdvP7DED"/>
              </a:rPr>
              <a:t>2</a:t>
            </a:r>
            <a:r>
              <a:rPr lang="en-US" sz="1800" b="0" i="0" u="none" strike="noStrike" baseline="0" dirty="0">
                <a:latin typeface="AdvOT8eb9eec2.B"/>
              </a:rPr>
              <a:t>52 [</a:t>
            </a:r>
            <a:r>
              <a:rPr lang="en-US" sz="1800" b="0" i="0" u="none" strike="noStrike" baseline="0" dirty="0">
                <a:latin typeface="AdvP7DED"/>
              </a:rPr>
              <a:t>2</a:t>
            </a:r>
            <a:r>
              <a:rPr lang="en-US" sz="1800" b="0" i="0" u="none" strike="noStrike" baseline="0" dirty="0">
                <a:latin typeface="AdvOT8eb9eec2.B"/>
              </a:rPr>
              <a:t>105, </a:t>
            </a:r>
            <a:r>
              <a:rPr lang="en-US" sz="1800" b="0" i="0" u="none" strike="noStrike" baseline="0" dirty="0">
                <a:latin typeface="AdvP7DED"/>
              </a:rPr>
              <a:t>2</a:t>
            </a:r>
            <a:r>
              <a:rPr lang="en-US" sz="1800" b="0" i="0" u="none" strike="noStrike" baseline="0" dirty="0">
                <a:latin typeface="AdvOT8eb9eec2.B"/>
              </a:rPr>
              <a:t>5] vs. </a:t>
            </a:r>
            <a:r>
              <a:rPr lang="en-US" sz="1800" b="0" i="0" u="none" strike="noStrike" baseline="0" dirty="0">
                <a:latin typeface="AdvP7DED"/>
              </a:rPr>
              <a:t>2</a:t>
            </a:r>
            <a:r>
              <a:rPr lang="en-US" sz="1800" b="0" i="0" u="none" strike="noStrike" baseline="0" dirty="0">
                <a:latin typeface="AdvOT8eb9eec2.B"/>
              </a:rPr>
              <a:t>12 [</a:t>
            </a:r>
            <a:r>
              <a:rPr lang="en-US" sz="1800" b="0" i="0" u="none" strike="noStrike" baseline="0" dirty="0">
                <a:latin typeface="AdvP7DED"/>
              </a:rPr>
              <a:t>2</a:t>
            </a:r>
            <a:r>
              <a:rPr lang="en-US" sz="1800" b="0" i="0" u="none" strike="noStrike" baseline="0" dirty="0">
                <a:latin typeface="AdvOT8eb9eec2.B"/>
              </a:rPr>
              <a:t>48, 26] mg/dL; </a:t>
            </a:r>
            <a:r>
              <a:rPr lang="en-US" sz="1800" b="0" i="0" u="none" strike="noStrike" baseline="0" dirty="0">
                <a:latin typeface="AdvOT87508ede.BI"/>
              </a:rPr>
              <a:t>P </a:t>
            </a:r>
            <a:r>
              <a:rPr lang="en-US" sz="1800" b="0" i="0" u="none" strike="noStrike" baseline="0" dirty="0">
                <a:latin typeface="AdvPS_SSYB"/>
              </a:rPr>
              <a:t>&lt; </a:t>
            </a:r>
            <a:r>
              <a:rPr lang="en-US" sz="1800" b="0" i="0" u="none" strike="noStrike" baseline="0" dirty="0">
                <a:latin typeface="AdvOT8eb9eec2.B"/>
              </a:rPr>
              <a:t>0.001), and</a:t>
            </a:r>
          </a:p>
          <a:p>
            <a:pPr marL="285750" indent="-285750" algn="l">
              <a:buFont typeface="Wingdings" panose="05000000000000000000" pitchFamily="2" charset="2"/>
              <a:buChar char="q"/>
            </a:pPr>
            <a:r>
              <a:rPr lang="en-US" sz="1800" b="0" i="0" u="none" strike="noStrike" baseline="0" dirty="0">
                <a:latin typeface="AdvOT8eb9eec2.B"/>
              </a:rPr>
              <a:t> BMI (</a:t>
            </a:r>
            <a:r>
              <a:rPr lang="en-US" sz="1800" b="0" i="0" u="none" strike="noStrike" baseline="0" dirty="0">
                <a:latin typeface="AdvPSMP11"/>
              </a:rPr>
              <a:t>D </a:t>
            </a:r>
            <a:r>
              <a:rPr lang="en-US" sz="1800" b="0" i="0" u="none" strike="noStrike" baseline="0" dirty="0">
                <a:latin typeface="AdvP80675"/>
              </a:rPr>
              <a:t>5 </a:t>
            </a:r>
            <a:r>
              <a:rPr lang="en-US" sz="1800" b="0" i="0" u="none" strike="noStrike" baseline="0" dirty="0">
                <a:latin typeface="AdvP7DED"/>
              </a:rPr>
              <a:t>2</a:t>
            </a:r>
            <a:r>
              <a:rPr lang="en-US" sz="1800" b="0" i="0" u="none" strike="noStrike" baseline="0" dirty="0">
                <a:latin typeface="AdvOT8eb9eec2.B"/>
              </a:rPr>
              <a:t>8.0 ± 3.6 vs. </a:t>
            </a:r>
            <a:r>
              <a:rPr lang="en-US" sz="1800" b="0" i="0" u="none" strike="noStrike" baseline="0" dirty="0">
                <a:latin typeface="AdvP7DED"/>
              </a:rPr>
              <a:t>2</a:t>
            </a:r>
            <a:r>
              <a:rPr lang="en-US" sz="1800" b="0" i="0" u="none" strike="noStrike" baseline="0" dirty="0">
                <a:latin typeface="AdvOT8eb9eec2.B"/>
              </a:rPr>
              <a:t>1.8 ± 2.9 kg/m</a:t>
            </a:r>
            <a:r>
              <a:rPr lang="en-US" sz="800" b="0" i="0" u="none" strike="noStrike" baseline="0" dirty="0">
                <a:latin typeface="AdvOT8eb9eec2.B"/>
              </a:rPr>
              <a:t>2</a:t>
            </a:r>
            <a:r>
              <a:rPr lang="en-US" sz="1800" b="0" i="0" u="none" strike="noStrike" baseline="0" dirty="0">
                <a:latin typeface="AdvOT8eb9eec2.B"/>
              </a:rPr>
              <a:t>; </a:t>
            </a:r>
            <a:r>
              <a:rPr lang="en-US" sz="1800" b="0" i="0" u="none" strike="noStrike" baseline="0" dirty="0">
                <a:latin typeface="AdvOT87508ede.BI"/>
              </a:rPr>
              <a:t>P </a:t>
            </a:r>
            <a:r>
              <a:rPr lang="en-US" sz="1800" b="0" i="0" u="none" strike="noStrike" baseline="0" dirty="0">
                <a:latin typeface="AdvPS_SSYB"/>
              </a:rPr>
              <a:t>&lt; </a:t>
            </a:r>
            <a:r>
              <a:rPr lang="en-US" sz="1800" b="0" i="0" u="none" strike="noStrike" baseline="0" dirty="0">
                <a:latin typeface="AdvOT8eb9eec2.B"/>
              </a:rPr>
              <a:t>0.001) were also greater after surgery. The percentages of patients using medications to control diabetes, hypertension, and dyslipidemia were all lower after surgery (</a:t>
            </a:r>
            <a:r>
              <a:rPr lang="en-US" sz="1800" b="0" i="0" u="none" strike="noStrike" baseline="0" dirty="0">
                <a:latin typeface="AdvOT87508ede.BI"/>
              </a:rPr>
              <a:t>P </a:t>
            </a:r>
            <a:r>
              <a:rPr lang="en-US" sz="1800" b="0" i="0" u="none" strike="noStrike" baseline="0" dirty="0">
                <a:latin typeface="AdvPS_SSYB"/>
              </a:rPr>
              <a:t>&lt; </a:t>
            </a:r>
            <a:r>
              <a:rPr lang="en-US" sz="1800" b="0" i="0" u="none" strike="noStrike" baseline="0" dirty="0">
                <a:latin typeface="AdvOT8eb9eec2.B"/>
              </a:rPr>
              <a:t>0.001).</a:t>
            </a:r>
            <a:endParaRPr lang="en-US" dirty="0"/>
          </a:p>
        </p:txBody>
      </p:sp>
      <p:sp>
        <p:nvSpPr>
          <p:cNvPr id="4" name="Dreptunghi: colțuri rotunjite 3">
            <a:extLst>
              <a:ext uri="{FF2B5EF4-FFF2-40B4-BE49-F238E27FC236}">
                <a16:creationId xmlns:a16="http://schemas.microsoft.com/office/drawing/2014/main" id="{B0D8AD20-D39A-BE1B-8C1D-918AEE5C4D52}"/>
              </a:ext>
            </a:extLst>
          </p:cNvPr>
          <p:cNvSpPr/>
          <p:nvPr/>
        </p:nvSpPr>
        <p:spPr>
          <a:xfrm>
            <a:off x="301925" y="224287"/>
            <a:ext cx="3338422" cy="5952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Results</a:t>
            </a:r>
          </a:p>
        </p:txBody>
      </p:sp>
      <p:sp>
        <p:nvSpPr>
          <p:cNvPr id="6" name="CasetăText 5">
            <a:extLst>
              <a:ext uri="{FF2B5EF4-FFF2-40B4-BE49-F238E27FC236}">
                <a16:creationId xmlns:a16="http://schemas.microsoft.com/office/drawing/2014/main" id="{029E8DDA-394B-A8A8-E31B-2C56E929D1F2}"/>
              </a:ext>
            </a:extLst>
          </p:cNvPr>
          <p:cNvSpPr txBox="1"/>
          <p:nvPr/>
        </p:nvSpPr>
        <p:spPr>
          <a:xfrm>
            <a:off x="2935137" y="4707487"/>
            <a:ext cx="8236069" cy="1200329"/>
          </a:xfrm>
          <a:prstGeom prst="rect">
            <a:avLst/>
          </a:prstGeom>
          <a:noFill/>
          <a:ln>
            <a:solidFill>
              <a:srgbClr val="0070C0"/>
            </a:solidFill>
          </a:ln>
        </p:spPr>
        <p:txBody>
          <a:bodyPr wrap="square">
            <a:spAutoFit/>
          </a:bodyPr>
          <a:lstStyle/>
          <a:p>
            <a:pPr algn="l"/>
            <a:r>
              <a:rPr lang="en-US" sz="1800" b="0" i="0" u="none" strike="noStrike" baseline="0" dirty="0">
                <a:solidFill>
                  <a:srgbClr val="0070C0"/>
                </a:solidFill>
                <a:latin typeface="AdvOT8eb9eec2.B"/>
              </a:rPr>
              <a:t>Three-year follow-up of the largest cohort of randomized patients followed to</a:t>
            </a:r>
          </a:p>
          <a:p>
            <a:pPr algn="l"/>
            <a:r>
              <a:rPr lang="en-US" sz="1800" b="0" i="0" u="none" strike="noStrike" baseline="0" dirty="0">
                <a:solidFill>
                  <a:srgbClr val="0070C0"/>
                </a:solidFill>
                <a:latin typeface="AdvOT8eb9eec2.B"/>
              </a:rPr>
              <a:t>date demonstrates that metabolic/bariatric surgery is more effective and durable</a:t>
            </a:r>
          </a:p>
          <a:p>
            <a:pPr algn="l"/>
            <a:r>
              <a:rPr lang="en-US" sz="1800" b="0" i="0" u="none" strike="noStrike" baseline="0" dirty="0">
                <a:solidFill>
                  <a:srgbClr val="0070C0"/>
                </a:solidFill>
                <a:latin typeface="AdvOT8eb9eec2.B"/>
              </a:rPr>
              <a:t>than medical/lifestyle intervention in remission of type 2 diabetes, including</a:t>
            </a:r>
          </a:p>
          <a:p>
            <a:pPr algn="l"/>
            <a:r>
              <a:rPr lang="en-US" sz="1800" b="0" i="0" u="none" strike="noStrike" baseline="0" dirty="0">
                <a:solidFill>
                  <a:srgbClr val="0070C0"/>
                </a:solidFill>
                <a:latin typeface="AdvOT8eb9eec2.B"/>
              </a:rPr>
              <a:t>among individuals with class I obesity, for whom surgery is not widely used</a:t>
            </a:r>
            <a:endParaRPr lang="en-US" dirty="0">
              <a:solidFill>
                <a:srgbClr val="0070C0"/>
              </a:solidFill>
            </a:endParaRPr>
          </a:p>
        </p:txBody>
      </p:sp>
      <p:sp>
        <p:nvSpPr>
          <p:cNvPr id="8" name="CasetăText 7">
            <a:extLst>
              <a:ext uri="{FF2B5EF4-FFF2-40B4-BE49-F238E27FC236}">
                <a16:creationId xmlns:a16="http://schemas.microsoft.com/office/drawing/2014/main" id="{68E42779-FB27-10B1-8A8E-C03C2B0F7590}"/>
              </a:ext>
            </a:extLst>
          </p:cNvPr>
          <p:cNvSpPr txBox="1"/>
          <p:nvPr/>
        </p:nvSpPr>
        <p:spPr>
          <a:xfrm>
            <a:off x="5279367" y="6355306"/>
            <a:ext cx="7511450" cy="369332"/>
          </a:xfrm>
          <a:prstGeom prst="rect">
            <a:avLst/>
          </a:prstGeom>
          <a:noFill/>
        </p:spPr>
        <p:txBody>
          <a:bodyPr wrap="square">
            <a:spAutoFit/>
          </a:bodyPr>
          <a:lstStyle/>
          <a:p>
            <a:r>
              <a:rPr lang="pt-BR" sz="1800" b="0" i="0" u="none" strike="noStrike" baseline="0" dirty="0">
                <a:latin typeface="AdvOT96952d75.I"/>
              </a:rPr>
              <a:t>Diabetes Care 2022;45:1574</a:t>
            </a:r>
            <a:r>
              <a:rPr lang="pt-BR" sz="1800" b="0" i="0" u="none" strike="noStrike" baseline="0" dirty="0">
                <a:latin typeface="AdvOT96952d75.I+20"/>
              </a:rPr>
              <a:t>–</a:t>
            </a:r>
            <a:r>
              <a:rPr lang="pt-BR" sz="1800" b="0" i="0" u="none" strike="noStrike" baseline="0" dirty="0">
                <a:latin typeface="AdvOT96952d75.I"/>
              </a:rPr>
              <a:t>1583 https://doi.org/10.2337/dc21-2441</a:t>
            </a:r>
            <a:endParaRPr lang="en-US" dirty="0"/>
          </a:p>
        </p:txBody>
      </p:sp>
    </p:spTree>
    <p:extLst>
      <p:ext uri="{BB962C8B-B14F-4D97-AF65-F5344CB8AC3E}">
        <p14:creationId xmlns:p14="http://schemas.microsoft.com/office/powerpoint/2010/main" val="185632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tăText 4">
            <a:extLst>
              <a:ext uri="{FF2B5EF4-FFF2-40B4-BE49-F238E27FC236}">
                <a16:creationId xmlns:a16="http://schemas.microsoft.com/office/drawing/2014/main" id="{F5C35D75-F944-5D1C-174F-2647B3B4B615}"/>
              </a:ext>
            </a:extLst>
          </p:cNvPr>
          <p:cNvSpPr txBox="1"/>
          <p:nvPr/>
        </p:nvSpPr>
        <p:spPr>
          <a:xfrm>
            <a:off x="0" y="5909463"/>
            <a:ext cx="11967713" cy="861774"/>
          </a:xfrm>
          <a:prstGeom prst="rect">
            <a:avLst/>
          </a:prstGeom>
          <a:noFill/>
        </p:spPr>
        <p:txBody>
          <a:bodyPr wrap="square">
            <a:spAutoFit/>
          </a:bodyPr>
          <a:lstStyle/>
          <a:p>
            <a:pPr algn="l"/>
            <a:r>
              <a:rPr lang="en-US" sz="1000" b="0" i="0" u="none" strike="noStrike" baseline="0" dirty="0">
                <a:latin typeface="AdvOT7b515deb"/>
              </a:rPr>
              <a:t>Change in HbA1c. </a:t>
            </a:r>
            <a:r>
              <a:rPr lang="en-US" sz="1000" b="0" i="0" u="none" strike="noStrike" baseline="0" dirty="0">
                <a:latin typeface="AdvOT96952d75.I"/>
              </a:rPr>
              <a:t>A</a:t>
            </a:r>
            <a:r>
              <a:rPr lang="en-US" sz="1000" b="0" i="0" u="none" strike="noStrike" baseline="0" dirty="0">
                <a:latin typeface="AdvOT7b515deb"/>
              </a:rPr>
              <a:t>: Change in HbA1c (%) from baseline to 12, 24, and 36 months following randomization to medical/lifestyle, RYGB, </a:t>
            </a:r>
            <a:r>
              <a:rPr lang="en-US" sz="1000" b="0" i="0" u="none" strike="noStrike" baseline="0" dirty="0" err="1">
                <a:latin typeface="AdvOT7b515deb"/>
              </a:rPr>
              <a:t>SG,or</a:t>
            </a:r>
            <a:r>
              <a:rPr lang="en-US" sz="1000" b="0" i="0" u="none" strike="noStrike" baseline="0" dirty="0">
                <a:latin typeface="AdvOT7b515deb"/>
              </a:rPr>
              <a:t> AGB. Least-squares means and corresponding SEs from a repeated-measures model are plotted. Black dotted line with black circles indicates combined effects of surgical intervention. Surgery lowered HbA1c to a greater extent than medical/lifestyle intervention. </a:t>
            </a:r>
            <a:r>
              <a:rPr lang="en-US" sz="1000" b="0" i="0" u="none" strike="noStrike" baseline="0" dirty="0">
                <a:latin typeface="AdvOT96952d75.I"/>
              </a:rPr>
              <a:t>B</a:t>
            </a:r>
            <a:r>
              <a:rPr lang="en-US" sz="1000" b="0" i="0" u="none" strike="noStrike" baseline="0" dirty="0">
                <a:latin typeface="AdvOT7b515deb"/>
              </a:rPr>
              <a:t>: Percent change in body weight from baseline to 12, 24, and 36 months following randomization to medical/lifestyle, RYGB, SG, or AGB. Least-squares means and corresponding SEs from a repeated-measures model are plotted. Black dotted line with black circles indicates combined effects of surgical </a:t>
            </a:r>
            <a:r>
              <a:rPr lang="en-US" sz="1000" b="0" i="0" u="none" strike="noStrike" baseline="0" dirty="0" err="1">
                <a:latin typeface="AdvOT7b515deb"/>
              </a:rPr>
              <a:t>intervention.Surgery</a:t>
            </a:r>
            <a:r>
              <a:rPr lang="en-US" sz="1000" b="0" i="0" u="none" strike="noStrike" baseline="0" dirty="0">
                <a:latin typeface="AdvOT7b515deb"/>
              </a:rPr>
              <a:t> lowered body weight to a greater extent than medical/lifestyle intervention. </a:t>
            </a:r>
            <a:r>
              <a:rPr lang="en-US" sz="1000" b="0" i="0" u="none" strike="noStrike" baseline="0" dirty="0">
                <a:latin typeface="AdvOT96952d75.I"/>
              </a:rPr>
              <a:t>C</a:t>
            </a:r>
            <a:r>
              <a:rPr lang="en-US" sz="1000" b="0" i="0" u="none" strike="noStrike" baseline="0" dirty="0">
                <a:latin typeface="AdvOT7b515deb"/>
              </a:rPr>
              <a:t>: Percentage of patients taking diabetes medication at baseline and 3 years following surgery or medical/lifestyle intervention. LAGB, laparoscopic AGB.</a:t>
            </a:r>
            <a:endParaRPr lang="en-US" sz="1000" dirty="0"/>
          </a:p>
        </p:txBody>
      </p:sp>
      <p:pic>
        <p:nvPicPr>
          <p:cNvPr id="7" name="Imagine 6">
            <a:extLst>
              <a:ext uri="{FF2B5EF4-FFF2-40B4-BE49-F238E27FC236}">
                <a16:creationId xmlns:a16="http://schemas.microsoft.com/office/drawing/2014/main" id="{5238C7DA-2534-0CAA-9032-B9C539D55E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287" y="227319"/>
            <a:ext cx="4618120" cy="2987299"/>
          </a:xfrm>
          <a:prstGeom prst="rect">
            <a:avLst/>
          </a:prstGeom>
        </p:spPr>
      </p:pic>
      <p:pic>
        <p:nvPicPr>
          <p:cNvPr id="9" name="Imagine 8">
            <a:extLst>
              <a:ext uri="{FF2B5EF4-FFF2-40B4-BE49-F238E27FC236}">
                <a16:creationId xmlns:a16="http://schemas.microsoft.com/office/drawing/2014/main" id="{51C2E1E2-22E6-057A-4F43-7A2E4A681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3677" y="101577"/>
            <a:ext cx="4892464" cy="3238781"/>
          </a:xfrm>
          <a:prstGeom prst="rect">
            <a:avLst/>
          </a:prstGeom>
        </p:spPr>
      </p:pic>
      <p:pic>
        <p:nvPicPr>
          <p:cNvPr id="11" name="Imagine 10">
            <a:extLst>
              <a:ext uri="{FF2B5EF4-FFF2-40B4-BE49-F238E27FC236}">
                <a16:creationId xmlns:a16="http://schemas.microsoft.com/office/drawing/2014/main" id="{5D1076C0-8C71-6C20-E7B6-69BA7459CB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4930" y="3108342"/>
            <a:ext cx="5524979" cy="2705334"/>
          </a:xfrm>
          <a:prstGeom prst="rect">
            <a:avLst/>
          </a:prstGeom>
        </p:spPr>
      </p:pic>
    </p:spTree>
    <p:extLst>
      <p:ext uri="{BB962C8B-B14F-4D97-AF65-F5344CB8AC3E}">
        <p14:creationId xmlns:p14="http://schemas.microsoft.com/office/powerpoint/2010/main" val="4277540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121450" y="406033"/>
            <a:ext cx="2441276" cy="1025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7500" lnSpcReduction="20000"/>
          </a:bodyPr>
          <a:lstStyle/>
          <a:p>
            <a:pPr>
              <a:lnSpc>
                <a:spcPct val="90000"/>
              </a:lnSpc>
              <a:spcBef>
                <a:spcPct val="0"/>
              </a:spcBef>
              <a:spcAft>
                <a:spcPts val="600"/>
              </a:spcAft>
            </a:pPr>
            <a:r>
              <a:rPr lang="en-US" sz="5400" dirty="0">
                <a:solidFill>
                  <a:schemeClr val="bg1"/>
                </a:solidFill>
                <a:latin typeface="Arial" panose="020B0604020202020204" pitchFamily="34" charset="0"/>
                <a:ea typeface="+mj-ea"/>
                <a:cs typeface="Arial" panose="020B0604020202020204" pitchFamily="34" charset="0"/>
              </a:rPr>
              <a:t>DIADEM study</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25265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9140FA6E-D4A8-6B7F-57D6-7CA6687A9BE7}"/>
              </a:ext>
            </a:extLst>
          </p:cNvPr>
          <p:cNvSpPr txBox="1"/>
          <p:nvPr/>
        </p:nvSpPr>
        <p:spPr>
          <a:xfrm>
            <a:off x="2020736" y="1448654"/>
            <a:ext cx="8425851" cy="42473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buFont typeface="Wingdings" panose="05000000000000000000" pitchFamily="2" charset="2"/>
              <a:buChar char="q"/>
            </a:pPr>
            <a:r>
              <a:rPr lang="en-US" b="0" i="0" dirty="0">
                <a:solidFill>
                  <a:srgbClr val="505050"/>
                </a:solidFill>
                <a:effectLst/>
                <a:latin typeface="Source Sans Pro" panose="020B0503030403020204" pitchFamily="34" charset="0"/>
              </a:rPr>
              <a:t>This open-label, parallel-group, </a:t>
            </a:r>
            <a:r>
              <a:rPr lang="en-US" b="0" i="0" dirty="0" err="1">
                <a:solidFill>
                  <a:srgbClr val="505050"/>
                </a:solidFill>
                <a:effectLst/>
                <a:latin typeface="Source Sans Pro" panose="020B0503030403020204" pitchFamily="34" charset="0"/>
              </a:rPr>
              <a:t>randomised</a:t>
            </a:r>
            <a:r>
              <a:rPr lang="en-US" b="0" i="0" dirty="0">
                <a:solidFill>
                  <a:srgbClr val="505050"/>
                </a:solidFill>
                <a:effectLst/>
                <a:latin typeface="Source Sans Pro" panose="020B0503030403020204" pitchFamily="34" charset="0"/>
              </a:rPr>
              <a:t> controlled trial (DIADEM-I), done in primary care and community settings in Qatar, compared the effects of </a:t>
            </a:r>
            <a:r>
              <a:rPr lang="en-US" b="1" i="0" dirty="0">
                <a:solidFill>
                  <a:srgbClr val="0070C0"/>
                </a:solidFill>
                <a:effectLst/>
                <a:latin typeface="Source Sans Pro" panose="020B0503030403020204" pitchFamily="34" charset="0"/>
              </a:rPr>
              <a:t>an intensive lifestyle intervention</a:t>
            </a:r>
            <a:r>
              <a:rPr lang="en-US" b="0" i="0" dirty="0">
                <a:solidFill>
                  <a:srgbClr val="505050"/>
                </a:solidFill>
                <a:effectLst/>
                <a:latin typeface="Source Sans Pro" panose="020B0503030403020204" pitchFamily="34" charset="0"/>
              </a:rPr>
              <a:t> with usual medical care on weight loss and </a:t>
            </a:r>
            <a:r>
              <a:rPr lang="en-US" b="0" i="0" dirty="0" err="1">
                <a:solidFill>
                  <a:srgbClr val="505050"/>
                </a:solidFill>
                <a:effectLst/>
                <a:latin typeface="Source Sans Pro" panose="020B0503030403020204" pitchFamily="34" charset="0"/>
              </a:rPr>
              <a:t>glycaemic</a:t>
            </a:r>
            <a:r>
              <a:rPr lang="en-US" b="0" i="0" dirty="0">
                <a:solidFill>
                  <a:srgbClr val="505050"/>
                </a:solidFill>
                <a:effectLst/>
                <a:latin typeface="Source Sans Pro" panose="020B0503030403020204" pitchFamily="34" charset="0"/>
              </a:rPr>
              <a:t> outcomes in individuals with type 2 diabetes, aged 18–50 years, </a:t>
            </a:r>
            <a:r>
              <a:rPr lang="en-US" b="1" i="0" dirty="0">
                <a:solidFill>
                  <a:srgbClr val="FF0000"/>
                </a:solidFill>
                <a:effectLst/>
                <a:latin typeface="Source Sans Pro" panose="020B0503030403020204" pitchFamily="34" charset="0"/>
              </a:rPr>
              <a:t>with a short diabetes duration (≤3 years), </a:t>
            </a:r>
            <a:r>
              <a:rPr lang="en-US" b="0" i="0" dirty="0">
                <a:solidFill>
                  <a:srgbClr val="505050"/>
                </a:solidFill>
                <a:effectLst/>
                <a:latin typeface="Source Sans Pro" panose="020B0503030403020204" pitchFamily="34" charset="0"/>
              </a:rPr>
              <a:t>had a BMI of 27·0 kg/m</a:t>
            </a:r>
            <a:r>
              <a:rPr lang="en-US" b="0" i="0" baseline="30000" dirty="0">
                <a:solidFill>
                  <a:srgbClr val="505050"/>
                </a:solidFill>
                <a:effectLst/>
                <a:latin typeface="Source Sans Pro" panose="020B0503030403020204" pitchFamily="34" charset="0"/>
              </a:rPr>
              <a:t>2</a:t>
            </a:r>
            <a:r>
              <a:rPr lang="en-US" b="0" i="0" dirty="0">
                <a:solidFill>
                  <a:srgbClr val="505050"/>
                </a:solidFill>
                <a:effectLst/>
                <a:latin typeface="Source Sans Pro" panose="020B0503030403020204" pitchFamily="34" charset="0"/>
              </a:rPr>
              <a:t> or more, and who were from the Middle East and north Africa region. </a:t>
            </a:r>
          </a:p>
          <a:p>
            <a:pPr marL="285750" indent="-285750">
              <a:buFont typeface="Wingdings" panose="05000000000000000000" pitchFamily="2" charset="2"/>
              <a:buChar char="q"/>
            </a:pPr>
            <a:r>
              <a:rPr lang="en-US" b="1" i="0" dirty="0">
                <a:solidFill>
                  <a:srgbClr val="0070C0"/>
                </a:solidFill>
                <a:effectLst/>
                <a:latin typeface="Source Sans Pro" panose="020B0503030403020204" pitchFamily="34" charset="0"/>
              </a:rPr>
              <a:t>The intensive lifestyle intervention comprised a total diet replacement phase, in which participants were given formula low-energy diet meal replacement products followed by gradual food reintroduction combined with physical activity support, and a weight-loss maintenance phase, involving structured lifestyle support.</a:t>
            </a:r>
          </a:p>
          <a:p>
            <a:pPr marL="285750" indent="-285750">
              <a:buFont typeface="Wingdings" panose="05000000000000000000" pitchFamily="2" charset="2"/>
              <a:buChar char="q"/>
            </a:pPr>
            <a:r>
              <a:rPr lang="en-US" b="0" i="0" dirty="0">
                <a:solidFill>
                  <a:srgbClr val="505050"/>
                </a:solidFill>
                <a:effectLst/>
                <a:latin typeface="Source Sans Pro" panose="020B0503030403020204" pitchFamily="34" charset="0"/>
              </a:rPr>
              <a:t> Participants in the control group received usual diabetes care, which was based on clinical guidelines. The primary outcome was weight loss at 12 months after receiving the assigned intervention. Our analysis was based on the intention-to-treat principle. Key secondary outcomes included diabetes control and remission</a:t>
            </a:r>
            <a:endParaRPr lang="en-US" dirty="0"/>
          </a:p>
        </p:txBody>
      </p:sp>
      <p:sp>
        <p:nvSpPr>
          <p:cNvPr id="4" name="Dreptunghi: colțuri rotunjite 3">
            <a:extLst>
              <a:ext uri="{FF2B5EF4-FFF2-40B4-BE49-F238E27FC236}">
                <a16:creationId xmlns:a16="http://schemas.microsoft.com/office/drawing/2014/main" id="{AB751434-F625-1171-FF0A-DA8DFAD88842}"/>
              </a:ext>
            </a:extLst>
          </p:cNvPr>
          <p:cNvSpPr/>
          <p:nvPr/>
        </p:nvSpPr>
        <p:spPr>
          <a:xfrm>
            <a:off x="163902" y="241540"/>
            <a:ext cx="1759789" cy="76775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DIADEM I</a:t>
            </a:r>
          </a:p>
        </p:txBody>
      </p:sp>
      <p:sp>
        <p:nvSpPr>
          <p:cNvPr id="11" name="CasetăText 10">
            <a:extLst>
              <a:ext uri="{FF2B5EF4-FFF2-40B4-BE49-F238E27FC236}">
                <a16:creationId xmlns:a16="http://schemas.microsoft.com/office/drawing/2014/main" id="{5D3447DB-8C4E-6782-134B-4256C3C7C7C5}"/>
              </a:ext>
            </a:extLst>
          </p:cNvPr>
          <p:cNvSpPr txBox="1"/>
          <p:nvPr/>
        </p:nvSpPr>
        <p:spPr>
          <a:xfrm>
            <a:off x="369848" y="5903893"/>
            <a:ext cx="10608814"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defRPr/>
            </a:pP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Effect of intensive lifestyle intervention on bodyweight and glycaemia in early type 2 diabetes (DIADEM-I): an open-label, parallel-group,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rPr>
              <a:t>randomised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 controlled trial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Prof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Shahrad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 Taheri, MBBS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Hadeel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Zaghloul</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 MBBCh </a:t>
            </a:r>
            <a:r>
              <a:rPr kumimoji="0" lang="en-US" altLang="en-US" sz="1400" b="0" i="0" strike="noStrike" kern="1200" cap="none" spc="0" normalizeH="0" baseline="3000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Odette Chagoury, PhD ">
                  <a:extLst>
                    <a:ext uri="{A12FA001-AC4F-418D-AE19-62706E023703}">
                      <ahyp:hlinkClr xmlns:ahyp="http://schemas.microsoft.com/office/drawing/2018/hyperlinkcolor" val="tx"/>
                    </a:ext>
                  </a:extLst>
                </a:hlinkClick>
              </a:rPr>
              <a:t>Odette Chagoury, PhD </a:t>
            </a:r>
            <a:r>
              <a:rPr kumimoji="0" lang="en-US" altLang="en-US" sz="1400" b="0" i="0" strike="noStrike" kern="1200" cap="none" spc="0" normalizeH="0" baseline="3000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Sara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Elhadad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 MDS</a:t>
            </a:r>
            <a:r>
              <a:rPr lang="en-US" altLang="en-US" sz="1400" dirty="0">
                <a:latin typeface="Arial" panose="020B0604020202020204" pitchFamily="34" charset="0"/>
                <a:cs typeface="Arial" panose="020B0604020202020204" pitchFamily="34" charset="0"/>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Salma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Hayder</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 Ahmed, BSc</a:t>
            </a:r>
            <a:r>
              <a:rPr lang="en-US" altLang="en-US" sz="1400" dirty="0">
                <a:latin typeface="Arial" panose="020B0604020202020204" pitchFamily="34" charset="0"/>
                <a:cs typeface="Arial" panose="020B0604020202020204" pitchFamily="34" charset="0"/>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Neda El Khatib, BSc ">
                  <a:extLst>
                    <a:ext uri="{A12FA001-AC4F-418D-AE19-62706E023703}">
                      <ahyp:hlinkClr xmlns:ahyp="http://schemas.microsoft.com/office/drawing/2018/hyperlinkcolor" val="tx"/>
                    </a:ext>
                  </a:extLst>
                </a:hlinkClick>
              </a:rPr>
              <a:t>Neda El Khatib, BSc</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US" sz="1400" b="0" i="0" cap="all" dirty="0">
                <a:effectLst/>
                <a:latin typeface="Source Sans Pro" panose="020B0503030403020204" pitchFamily="34" charset="0"/>
              </a:rPr>
              <a:t> THE LANCET, Diabetes &amp; </a:t>
            </a:r>
            <a:r>
              <a:rPr lang="en-US" sz="1400" b="0" i="0" cap="all" dirty="0" err="1">
                <a:effectLst/>
                <a:latin typeface="Source Sans Pro" panose="020B0503030403020204" pitchFamily="34" charset="0"/>
              </a:rPr>
              <a:t>Endocrinology,ARTICLES</a:t>
            </a:r>
            <a:r>
              <a:rPr lang="en-US" sz="1400" b="0" i="0" cap="all" dirty="0">
                <a:effectLst/>
                <a:latin typeface="Source Sans Pro" panose="020B0503030403020204" pitchFamily="34" charset="0"/>
              </a:rPr>
              <a:t>|</a:t>
            </a:r>
            <a:r>
              <a:rPr lang="en-US" sz="1400" b="0" i="0" strike="noStrike" cap="all"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 VOLUME 8, ISSUE 6</a:t>
            </a:r>
            <a:r>
              <a:rPr lang="en-US" sz="1400" b="0" i="0" cap="all" dirty="0">
                <a:effectLst/>
                <a:latin typeface="Source Sans Pro" panose="020B0503030403020204" pitchFamily="34" charset="0"/>
              </a:rPr>
              <a:t>, P477-489, JUNE 2020,</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https://doi.org/10.1016/S2213-8587(20)30117-0</a:t>
            </a:r>
            <a:endPar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678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BF6AA299-7380-CD22-7736-47E069CB05BB}"/>
              </a:ext>
            </a:extLst>
          </p:cNvPr>
          <p:cNvSpPr txBox="1"/>
          <p:nvPr/>
        </p:nvSpPr>
        <p:spPr>
          <a:xfrm>
            <a:off x="2971799" y="1305341"/>
            <a:ext cx="7459693" cy="42473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buFont typeface="Wingdings" panose="05000000000000000000" pitchFamily="2" charset="2"/>
              <a:buChar char="q"/>
            </a:pPr>
            <a:r>
              <a:rPr lang="en-US" b="0" i="0" dirty="0">
                <a:solidFill>
                  <a:srgbClr val="505050"/>
                </a:solidFill>
                <a:effectLst/>
                <a:latin typeface="Source Sans Pro" panose="020B0503030403020204" pitchFamily="34" charset="0"/>
              </a:rPr>
              <a:t>147 participants (70 in the intervention group and 77 in the control group) were included in the final ITT analysis population. </a:t>
            </a:r>
          </a:p>
          <a:p>
            <a:pPr marL="285750" indent="-285750">
              <a:buFont typeface="Wingdings" panose="05000000000000000000" pitchFamily="2" charset="2"/>
              <a:buChar char="q"/>
            </a:pPr>
            <a:r>
              <a:rPr lang="en-US" b="0" i="0" dirty="0">
                <a:solidFill>
                  <a:srgbClr val="505050"/>
                </a:solidFill>
                <a:effectLst/>
                <a:latin typeface="Source Sans Pro" panose="020B0503030403020204" pitchFamily="34" charset="0"/>
              </a:rPr>
              <a:t>Between baseline and 12 months, the mean bodyweight of participants in the intervention group reduced by </a:t>
            </a:r>
            <a:r>
              <a:rPr lang="en-US" b="1" i="0" dirty="0">
                <a:solidFill>
                  <a:srgbClr val="FF0000"/>
                </a:solidFill>
                <a:effectLst/>
                <a:latin typeface="Source Sans Pro" panose="020B0503030403020204" pitchFamily="34" charset="0"/>
              </a:rPr>
              <a:t>11·98 kg (95% CI 9·72 to 14·23) </a:t>
            </a:r>
            <a:r>
              <a:rPr lang="en-US" b="0" i="0" dirty="0">
                <a:solidFill>
                  <a:srgbClr val="505050"/>
                </a:solidFill>
                <a:effectLst/>
                <a:latin typeface="Source Sans Pro" panose="020B0503030403020204" pitchFamily="34" charset="0"/>
              </a:rPr>
              <a:t>compared with 3·98 kg (2·78 to 5·18) in the control group (adjusted mean difference −6·08 kg [95% CI −8·37 to −3·79], p&lt;0·0001).</a:t>
            </a:r>
          </a:p>
          <a:p>
            <a:pPr marL="285750" indent="-285750">
              <a:buFont typeface="Wingdings" panose="05000000000000000000" pitchFamily="2" charset="2"/>
              <a:buChar char="q"/>
            </a:pPr>
            <a:r>
              <a:rPr lang="en-US" b="0" i="0" dirty="0">
                <a:solidFill>
                  <a:srgbClr val="505050"/>
                </a:solidFill>
                <a:effectLst/>
                <a:latin typeface="Source Sans Pro" panose="020B0503030403020204" pitchFamily="34" charset="0"/>
              </a:rPr>
              <a:t> In the intervention group, </a:t>
            </a:r>
            <a:r>
              <a:rPr lang="en-US" b="1" i="0" dirty="0">
                <a:solidFill>
                  <a:srgbClr val="0070C0"/>
                </a:solidFill>
                <a:effectLst/>
                <a:latin typeface="Source Sans Pro" panose="020B0503030403020204" pitchFamily="34" charset="0"/>
              </a:rPr>
              <a:t>21% of participants achieved more than 15% weight loss between baseline and 12 months </a:t>
            </a:r>
            <a:r>
              <a:rPr lang="en-US" b="0" i="0" dirty="0">
                <a:solidFill>
                  <a:srgbClr val="505050"/>
                </a:solidFill>
                <a:effectLst/>
                <a:latin typeface="Source Sans Pro" panose="020B0503030403020204" pitchFamily="34" charset="0"/>
              </a:rPr>
              <a:t>compared with 1% of participants in the control group (p&lt;0·0001). </a:t>
            </a:r>
          </a:p>
          <a:p>
            <a:pPr marL="285750" indent="-285750">
              <a:buFont typeface="Wingdings" panose="05000000000000000000" pitchFamily="2" charset="2"/>
              <a:buChar char="q"/>
            </a:pPr>
            <a:r>
              <a:rPr lang="en-US" b="1" i="0" dirty="0">
                <a:solidFill>
                  <a:srgbClr val="FF0000"/>
                </a:solidFill>
                <a:effectLst/>
                <a:latin typeface="Source Sans Pro" panose="020B0503030403020204" pitchFamily="34" charset="0"/>
              </a:rPr>
              <a:t>Diabetes remission occurred in 61% of participants in the intervention group</a:t>
            </a:r>
            <a:r>
              <a:rPr lang="en-US" b="0" i="0" dirty="0">
                <a:solidFill>
                  <a:srgbClr val="505050"/>
                </a:solidFill>
                <a:effectLst/>
                <a:latin typeface="Source Sans Pro" panose="020B0503030403020204" pitchFamily="34" charset="0"/>
              </a:rPr>
              <a:t> compared with 12% of those in the control group (odds ratio [OR] 12·03 [95% CI 5·17 to 28·03], p&lt;0·0001). </a:t>
            </a:r>
          </a:p>
          <a:p>
            <a:pPr marL="285750" indent="-285750">
              <a:buFont typeface="Wingdings" panose="05000000000000000000" pitchFamily="2" charset="2"/>
              <a:buChar char="q"/>
            </a:pPr>
            <a:r>
              <a:rPr lang="en-US" b="1" i="0" dirty="0">
                <a:solidFill>
                  <a:srgbClr val="FF0000"/>
                </a:solidFill>
                <a:effectLst/>
                <a:latin typeface="Source Sans Pro" panose="020B0503030403020204" pitchFamily="34" charset="0"/>
              </a:rPr>
              <a:t>33% of participants in the intervention group had </a:t>
            </a:r>
            <a:r>
              <a:rPr lang="en-US" b="1" i="0" dirty="0" err="1">
                <a:solidFill>
                  <a:srgbClr val="FF0000"/>
                </a:solidFill>
                <a:effectLst/>
                <a:latin typeface="Source Sans Pro" panose="020B0503030403020204" pitchFamily="34" charset="0"/>
              </a:rPr>
              <a:t>normoglycaemia</a:t>
            </a:r>
            <a:r>
              <a:rPr lang="en-US" b="1" i="0" dirty="0">
                <a:solidFill>
                  <a:srgbClr val="FF0000"/>
                </a:solidFill>
                <a:effectLst/>
                <a:latin typeface="Source Sans Pro" panose="020B0503030403020204" pitchFamily="34" charset="0"/>
              </a:rPr>
              <a:t> </a:t>
            </a:r>
            <a:r>
              <a:rPr lang="en-US" b="0" i="0" dirty="0">
                <a:solidFill>
                  <a:srgbClr val="505050"/>
                </a:solidFill>
                <a:effectLst/>
                <a:latin typeface="Source Sans Pro" panose="020B0503030403020204" pitchFamily="34" charset="0"/>
              </a:rPr>
              <a:t>compared with 4% of participants in the control group (OR 12·07 [3·43 to 42·45], p&lt;0·0001). </a:t>
            </a:r>
          </a:p>
        </p:txBody>
      </p:sp>
      <p:sp>
        <p:nvSpPr>
          <p:cNvPr id="4" name="Dreptunghi: colțuri rotunjite 3">
            <a:extLst>
              <a:ext uri="{FF2B5EF4-FFF2-40B4-BE49-F238E27FC236}">
                <a16:creationId xmlns:a16="http://schemas.microsoft.com/office/drawing/2014/main" id="{81E73910-6375-EA96-26BB-542B35F6F213}"/>
              </a:ext>
            </a:extLst>
          </p:cNvPr>
          <p:cNvSpPr/>
          <p:nvPr/>
        </p:nvSpPr>
        <p:spPr>
          <a:xfrm>
            <a:off x="336430" y="396815"/>
            <a:ext cx="1656272" cy="62110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DIADEM I</a:t>
            </a:r>
          </a:p>
        </p:txBody>
      </p:sp>
      <p:sp>
        <p:nvSpPr>
          <p:cNvPr id="5" name="Oval 4">
            <a:extLst>
              <a:ext uri="{FF2B5EF4-FFF2-40B4-BE49-F238E27FC236}">
                <a16:creationId xmlns:a16="http://schemas.microsoft.com/office/drawing/2014/main" id="{1532373A-E7A9-A758-ACF9-58E8DCC1791D}"/>
              </a:ext>
            </a:extLst>
          </p:cNvPr>
          <p:cNvSpPr/>
          <p:nvPr/>
        </p:nvSpPr>
        <p:spPr>
          <a:xfrm>
            <a:off x="508958" y="2432649"/>
            <a:ext cx="1975450" cy="122495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21% weight loss of more than 15%</a:t>
            </a:r>
          </a:p>
        </p:txBody>
      </p:sp>
      <p:sp>
        <p:nvSpPr>
          <p:cNvPr id="6" name="Oval 5">
            <a:extLst>
              <a:ext uri="{FF2B5EF4-FFF2-40B4-BE49-F238E27FC236}">
                <a16:creationId xmlns:a16="http://schemas.microsoft.com/office/drawing/2014/main" id="{E07EE26C-053A-D49F-98AE-F4EA003FF3C1}"/>
              </a:ext>
            </a:extLst>
          </p:cNvPr>
          <p:cNvSpPr/>
          <p:nvPr/>
        </p:nvSpPr>
        <p:spPr>
          <a:xfrm>
            <a:off x="595223" y="4468483"/>
            <a:ext cx="1880558" cy="119907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61% diabetes remission</a:t>
            </a:r>
          </a:p>
        </p:txBody>
      </p:sp>
      <p:sp>
        <p:nvSpPr>
          <p:cNvPr id="7" name="Dreptunghi: colțuri rotunjite 6">
            <a:extLst>
              <a:ext uri="{FF2B5EF4-FFF2-40B4-BE49-F238E27FC236}">
                <a16:creationId xmlns:a16="http://schemas.microsoft.com/office/drawing/2014/main" id="{53D188B7-3F03-6969-999D-BEBDC2DAC9E1}"/>
              </a:ext>
            </a:extLst>
          </p:cNvPr>
          <p:cNvSpPr/>
          <p:nvPr/>
        </p:nvSpPr>
        <p:spPr>
          <a:xfrm>
            <a:off x="4884708" y="128877"/>
            <a:ext cx="5546784" cy="983411"/>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The type of lifestyle intervention is important, intensive lifestyle intervention required for diabetes remission</a:t>
            </a:r>
          </a:p>
        </p:txBody>
      </p:sp>
      <p:sp>
        <p:nvSpPr>
          <p:cNvPr id="8" name="CasetăText 7">
            <a:extLst>
              <a:ext uri="{FF2B5EF4-FFF2-40B4-BE49-F238E27FC236}">
                <a16:creationId xmlns:a16="http://schemas.microsoft.com/office/drawing/2014/main" id="{3929AD49-12D5-8A2D-7C3C-454AEDAAC1B0}"/>
              </a:ext>
            </a:extLst>
          </p:cNvPr>
          <p:cNvSpPr txBox="1"/>
          <p:nvPr/>
        </p:nvSpPr>
        <p:spPr>
          <a:xfrm>
            <a:off x="369848" y="5903893"/>
            <a:ext cx="10608814"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defRPr/>
            </a:pP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Effect of intensive lifestyle intervention on bodyweight and glycaemia in early type 2 diabetes (DIADEM-I): an open-label, parallel-group,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rPr>
              <a:t>randomised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 controlled trial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Prof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Shahrad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Prof Shahrad Taheri, MBBS ">
                  <a:extLst>
                    <a:ext uri="{A12FA001-AC4F-418D-AE19-62706E023703}">
                      <ahyp:hlinkClr xmlns:ahyp="http://schemas.microsoft.com/office/drawing/2018/hyperlinkcolor" val="tx"/>
                    </a:ext>
                  </a:extLst>
                </a:hlinkClick>
              </a:rPr>
              <a:t> Taheri, MBBS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Hadeel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Zaghloul</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Hadeel Zaghloul, MBBCh ">
                  <a:extLst>
                    <a:ext uri="{A12FA001-AC4F-418D-AE19-62706E023703}">
                      <ahyp:hlinkClr xmlns:ahyp="http://schemas.microsoft.com/office/drawing/2018/hyperlinkcolor" val="tx"/>
                    </a:ext>
                  </a:extLst>
                </a:hlinkClick>
              </a:rPr>
              <a:t>, MBBCh </a:t>
            </a:r>
            <a:r>
              <a:rPr kumimoji="0" lang="en-US" altLang="en-US" sz="1400" b="0" i="0" strike="noStrike" kern="1200" cap="none" spc="0" normalizeH="0" baseline="3000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Odette Chagoury, PhD ">
                  <a:extLst>
                    <a:ext uri="{A12FA001-AC4F-418D-AE19-62706E023703}">
                      <ahyp:hlinkClr xmlns:ahyp="http://schemas.microsoft.com/office/drawing/2018/hyperlinkcolor" val="tx"/>
                    </a:ext>
                  </a:extLst>
                </a:hlinkClick>
              </a:rPr>
              <a:t>Odette Chagoury, PhD </a:t>
            </a:r>
            <a:r>
              <a:rPr kumimoji="0" lang="en-US" altLang="en-US" sz="1400" b="0" i="0" strike="noStrike" kern="1200" cap="none" spc="0" normalizeH="0" baseline="3000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Sara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Elhadad</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ra Elhadad, MDS ">
                  <a:extLst>
                    <a:ext uri="{A12FA001-AC4F-418D-AE19-62706E023703}">
                      <ahyp:hlinkClr xmlns:ahyp="http://schemas.microsoft.com/office/drawing/2018/hyperlinkcolor" val="tx"/>
                    </a:ext>
                  </a:extLst>
                </a:hlinkClick>
              </a:rPr>
              <a:t>, MDS</a:t>
            </a:r>
            <a:r>
              <a:rPr lang="en-US" altLang="en-US" sz="1400" dirty="0">
                <a:latin typeface="Arial" panose="020B0604020202020204" pitchFamily="34" charset="0"/>
                <a:cs typeface="Arial" panose="020B0604020202020204" pitchFamily="34" charset="0"/>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Salma </a:t>
            </a:r>
            <a:r>
              <a:rPr kumimoji="0" lang="en-US" altLang="en-US" sz="1400" b="0" i="0" strike="noStrike" kern="1200" cap="none" spc="0" normalizeH="0" baseline="0" noProof="0" dirty="0" err="1">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Hayder</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Salma Hayder Ahmed, BSc ">
                  <a:extLst>
                    <a:ext uri="{A12FA001-AC4F-418D-AE19-62706E023703}">
                      <ahyp:hlinkClr xmlns:ahyp="http://schemas.microsoft.com/office/drawing/2018/hyperlinkcolor" val="tx"/>
                    </a:ext>
                  </a:extLst>
                </a:hlinkClick>
              </a:rPr>
              <a:t> Ahmed, BSc</a:t>
            </a:r>
            <a:r>
              <a:rPr lang="en-US" altLang="en-US" sz="1400" dirty="0">
                <a:latin typeface="Arial" panose="020B0604020202020204" pitchFamily="34" charset="0"/>
                <a:cs typeface="Arial" panose="020B0604020202020204" pitchFamily="34" charset="0"/>
              </a:rPr>
              <a:t>,</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2" tooltip="Correspondence information about the author Neda El Khatib, BSc ">
                  <a:extLst>
                    <a:ext uri="{A12FA001-AC4F-418D-AE19-62706E023703}">
                      <ahyp:hlinkClr xmlns:ahyp="http://schemas.microsoft.com/office/drawing/2018/hyperlinkcolor" val="tx"/>
                    </a:ext>
                  </a:extLst>
                </a:hlinkClick>
              </a:rPr>
              <a:t>Neda El Khatib, BSc</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US" sz="1400" b="0" i="0" cap="all" dirty="0">
                <a:effectLst/>
                <a:latin typeface="Source Sans Pro" panose="020B0503030403020204" pitchFamily="34" charset="0"/>
              </a:rPr>
              <a:t> THE LANCET, Diabetes &amp; </a:t>
            </a:r>
            <a:r>
              <a:rPr lang="en-US" sz="1400" b="0" i="0" cap="all" dirty="0" err="1">
                <a:effectLst/>
                <a:latin typeface="Source Sans Pro" panose="020B0503030403020204" pitchFamily="34" charset="0"/>
              </a:rPr>
              <a:t>Endocrinology,ARTICLES</a:t>
            </a:r>
            <a:r>
              <a:rPr lang="en-US" sz="1400" b="0" i="0" cap="all" dirty="0">
                <a:effectLst/>
                <a:latin typeface="Source Sans Pro" panose="020B0503030403020204" pitchFamily="34" charset="0"/>
              </a:rPr>
              <a:t>|</a:t>
            </a:r>
            <a:r>
              <a:rPr lang="en-US" sz="1400" b="0" i="0" strike="noStrike" cap="all"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 VOLUME 8, ISSUE 6</a:t>
            </a:r>
            <a:r>
              <a:rPr lang="en-US" sz="1400" b="0" i="0" cap="all" dirty="0">
                <a:effectLst/>
                <a:latin typeface="Source Sans Pro" panose="020B0503030403020204" pitchFamily="34" charset="0"/>
              </a:rPr>
              <a:t>, P477-489, JUNE 2020,</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https://doi.org/10.1016/S2213-8587(20)30117-0</a:t>
            </a:r>
            <a:endParaRPr kumimoji="0" lang="en-US" altLang="en-US" sz="1400" b="0" i="0"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555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2500" lnSpcReduction="10000"/>
          </a:bodyPr>
          <a:lstStyle/>
          <a:p>
            <a:pPr>
              <a:lnSpc>
                <a:spcPct val="90000"/>
              </a:lnSpc>
              <a:spcBef>
                <a:spcPct val="0"/>
              </a:spcBef>
              <a:spcAft>
                <a:spcPts val="600"/>
              </a:spcAft>
            </a:pPr>
            <a:r>
              <a:rPr lang="en-US" sz="5400" dirty="0">
                <a:solidFill>
                  <a:schemeClr val="tx1"/>
                </a:solidFill>
                <a:latin typeface="+mj-lt"/>
                <a:ea typeface="+mj-ea"/>
                <a:cs typeface="+mj-cs"/>
              </a:rPr>
              <a:t>ACLM position</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56060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D18203-39A2-4F1D-B264-3CE8D25C8F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4094" y="3093868"/>
            <a:ext cx="7677339" cy="2426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98FC0545-9D02-457D-B325-B98EFD374892}"/>
              </a:ext>
            </a:extLst>
          </p:cNvPr>
          <p:cNvPicPr>
            <a:picLocks noChangeAspect="1"/>
          </p:cNvPicPr>
          <p:nvPr/>
        </p:nvPicPr>
        <p:blipFill>
          <a:blip r:embed="rId3"/>
          <a:stretch>
            <a:fillRect/>
          </a:stretch>
        </p:blipFill>
        <p:spPr>
          <a:xfrm>
            <a:off x="1181194" y="1241268"/>
            <a:ext cx="8753475" cy="1581150"/>
          </a:xfrm>
          <a:prstGeom prst="rect">
            <a:avLst/>
          </a:prstGeom>
        </p:spPr>
      </p:pic>
    </p:spTree>
    <p:extLst>
      <p:ext uri="{BB962C8B-B14F-4D97-AF65-F5344CB8AC3E}">
        <p14:creationId xmlns:p14="http://schemas.microsoft.com/office/powerpoint/2010/main" val="277148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35BC0A-6805-4C29-B45A-8FB3D970031A}"/>
              </a:ext>
            </a:extLst>
          </p:cNvPr>
          <p:cNvSpPr/>
          <p:nvPr/>
        </p:nvSpPr>
        <p:spPr>
          <a:xfrm>
            <a:off x="429491" y="401781"/>
            <a:ext cx="5527964" cy="9559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OFFICIAL POSITION OF  AMERICAN COLLEGE of LIFESTYLE MEDICINE</a:t>
            </a:r>
          </a:p>
        </p:txBody>
      </p:sp>
      <p:sp>
        <p:nvSpPr>
          <p:cNvPr id="4" name="TextBox 3">
            <a:extLst>
              <a:ext uri="{FF2B5EF4-FFF2-40B4-BE49-F238E27FC236}">
                <a16:creationId xmlns:a16="http://schemas.microsoft.com/office/drawing/2014/main" id="{9353F40A-9150-4A32-A8E3-4830E665EBAE}"/>
              </a:ext>
            </a:extLst>
          </p:cNvPr>
          <p:cNvSpPr txBox="1"/>
          <p:nvPr/>
        </p:nvSpPr>
        <p:spPr>
          <a:xfrm>
            <a:off x="1052944" y="1886636"/>
            <a:ext cx="10086111" cy="313932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The position of the ACLM, informed by current best research evidence, is that</a:t>
            </a:r>
          </a:p>
          <a:p>
            <a:pPr marL="342900" indent="-342900" algn="l">
              <a:buAutoNum type="arabicParenBoth"/>
            </a:pPr>
            <a:r>
              <a:rPr lang="en-US" sz="1800" b="1" i="0" u="none" strike="noStrike" baseline="0" dirty="0">
                <a:solidFill>
                  <a:srgbClr val="FF0000"/>
                </a:solidFill>
                <a:latin typeface="Arial" panose="020B0604020202020204" pitchFamily="34" charset="0"/>
                <a:cs typeface="Arial" panose="020B0604020202020204" pitchFamily="34" charset="0"/>
              </a:rPr>
              <a:t>sufficiently intensive lifestyle modifications are capable of producing significant clinical improvements in patients with T2D </a:t>
            </a:r>
            <a:r>
              <a:rPr lang="en-US" sz="1800" b="0" i="0" u="none" strike="noStrike" baseline="0" dirty="0">
                <a:latin typeface="Arial" panose="020B0604020202020204" pitchFamily="34" charset="0"/>
                <a:cs typeface="Arial" panose="020B0604020202020204" pitchFamily="34" charset="0"/>
              </a:rPr>
              <a:t>and </a:t>
            </a:r>
          </a:p>
          <a:p>
            <a:pPr algn="l"/>
            <a:r>
              <a:rPr lang="en-US" sz="1800" b="0" i="0" u="none" strike="noStrike" baseline="0" dirty="0">
                <a:latin typeface="Arial" panose="020B0604020202020204" pitchFamily="34" charset="0"/>
                <a:cs typeface="Arial" panose="020B0604020202020204" pitchFamily="34" charset="0"/>
              </a:rPr>
              <a:t>(2) that the </a:t>
            </a:r>
            <a:r>
              <a:rPr lang="en-US" sz="1800" b="1" i="0" u="none" strike="noStrike" baseline="0" dirty="0">
                <a:solidFill>
                  <a:srgbClr val="00B050"/>
                </a:solidFill>
                <a:latin typeface="Arial" panose="020B0604020202020204" pitchFamily="34" charset="0"/>
                <a:cs typeface="Arial" panose="020B0604020202020204" pitchFamily="34" charset="0"/>
              </a:rPr>
              <a:t>optimal treatment to bring about remission (defined below) includes a whole food, plant-based (WFPB) dietary pattern coupled with moderate exercise</a:t>
            </a:r>
            <a:r>
              <a:rPr lang="en-US" sz="1800" b="0" i="0" u="none" strike="noStrike" baseline="0" dirty="0">
                <a:latin typeface="Arial" panose="020B0604020202020204" pitchFamily="34" charset="0"/>
                <a:cs typeface="Arial" panose="020B0604020202020204" pitchFamily="34" charset="0"/>
              </a:rPr>
              <a:t>.</a:t>
            </a:r>
          </a:p>
          <a:p>
            <a:pPr algn="l"/>
            <a:r>
              <a:rPr lang="en-US" sz="1800" b="0" i="0" u="none" strike="noStrike" baseline="0" dirty="0">
                <a:latin typeface="Arial" panose="020B0604020202020204" pitchFamily="34" charset="0"/>
                <a:cs typeface="Arial" panose="020B0604020202020204" pitchFamily="34" charset="0"/>
              </a:rPr>
              <a:t>A WFPB diet emphasizes fruits and vegetables, legumes, and whole grains, and includes nuts and seeds while eliminating or minimizing animal foods such as red and white meat, poultry, fish, eggs, and dairy, as well as refined foods that include added sugars and oils.</a:t>
            </a:r>
          </a:p>
          <a:p>
            <a:pPr algn="l"/>
            <a:r>
              <a:rPr lang="en-US" sz="1800" b="0" i="0" u="none" strike="noStrike" baseline="0" dirty="0">
                <a:latin typeface="Arial" panose="020B0604020202020204" pitchFamily="34" charset="0"/>
                <a:cs typeface="Arial" panose="020B0604020202020204" pitchFamily="34" charset="0"/>
              </a:rPr>
              <a:t>ACLM is in agreement with the position stated by the group who conducted the Counterpoint Study on the reversibility of T2D </a:t>
            </a:r>
          </a:p>
          <a:p>
            <a:pPr algn="l"/>
            <a:r>
              <a:rPr lang="en-US" sz="1800" b="1" i="0" u="none" strike="noStrike" baseline="0" dirty="0">
                <a:solidFill>
                  <a:srgbClr val="0070C0"/>
                </a:solidFill>
                <a:latin typeface="Arial" panose="020B0604020202020204" pitchFamily="34" charset="0"/>
                <a:cs typeface="Arial" panose="020B0604020202020204" pitchFamily="34" charset="0"/>
              </a:rPr>
              <a:t>“Diabetes reversal should be [the] goal in the management of Type 2 diabetes</a:t>
            </a:r>
            <a:endParaRPr lang="en-US" b="1" dirty="0">
              <a:solidFill>
                <a:srgbClr val="0070C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259515-497C-4E41-B6EC-8FD22B8D8CD5}"/>
              </a:ext>
            </a:extLst>
          </p:cNvPr>
          <p:cNvSpPr/>
          <p:nvPr/>
        </p:nvSpPr>
        <p:spPr>
          <a:xfrm>
            <a:off x="1309253" y="5417127"/>
            <a:ext cx="9573491" cy="94211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Modificarile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stilului</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viata</a:t>
            </a:r>
            <a:r>
              <a:rPr lang="en-US" sz="2400" dirty="0">
                <a:latin typeface="Arial" panose="020B0604020202020204" pitchFamily="34" charset="0"/>
                <a:cs typeface="Arial" panose="020B0604020202020204" pitchFamily="34" charset="0"/>
              </a:rPr>
              <a:t> pot </a:t>
            </a:r>
            <a:r>
              <a:rPr lang="en-US" sz="2400" dirty="0" err="1">
                <a:latin typeface="Arial" panose="020B0604020202020204" pitchFamily="34" charset="0"/>
                <a:cs typeface="Arial" panose="020B0604020202020204" pitchFamily="34" charset="0"/>
              </a:rPr>
              <a:t>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ameliorarea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clinica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semnificativa</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pacientii</a:t>
            </a:r>
            <a:r>
              <a:rPr lang="en-US" sz="2400" dirty="0">
                <a:latin typeface="Arial" panose="020B0604020202020204" pitchFamily="34" charset="0"/>
                <a:cs typeface="Arial" panose="020B0604020202020204" pitchFamily="34" charset="0"/>
              </a:rPr>
              <a:t> cu DZ tip 2 </a:t>
            </a:r>
          </a:p>
        </p:txBody>
      </p:sp>
    </p:spTree>
    <p:extLst>
      <p:ext uri="{BB962C8B-B14F-4D97-AF65-F5344CB8AC3E}">
        <p14:creationId xmlns:p14="http://schemas.microsoft.com/office/powerpoint/2010/main" val="3240545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9BDDCCC-8B34-44F7-B3C5-7A4326EC9B6B}"/>
              </a:ext>
            </a:extLst>
          </p:cNvPr>
          <p:cNvSpPr/>
          <p:nvPr/>
        </p:nvSpPr>
        <p:spPr>
          <a:xfrm>
            <a:off x="1149928" y="1108361"/>
            <a:ext cx="6802581" cy="955964"/>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For persons with T2DM and obesity</a:t>
            </a:r>
          </a:p>
        </p:txBody>
      </p:sp>
      <p:sp>
        <p:nvSpPr>
          <p:cNvPr id="3" name="Rectangle: Rounded Corners 2">
            <a:extLst>
              <a:ext uri="{FF2B5EF4-FFF2-40B4-BE49-F238E27FC236}">
                <a16:creationId xmlns:a16="http://schemas.microsoft.com/office/drawing/2014/main" id="{62CF8433-D9B4-4774-B95A-E014F355494F}"/>
              </a:ext>
            </a:extLst>
          </p:cNvPr>
          <p:cNvSpPr/>
          <p:nvPr/>
        </p:nvSpPr>
        <p:spPr>
          <a:xfrm>
            <a:off x="1219200" y="3699165"/>
            <a:ext cx="7273636" cy="93518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INTENSICE LIFESTYLE INTERVENTION is the first STEP in obtaining </a:t>
            </a:r>
            <a:r>
              <a:rPr lang="en-US" sz="2000" b="1" dirty="0">
                <a:solidFill>
                  <a:srgbClr val="FFFF00"/>
                </a:solidFill>
                <a:latin typeface="Arial" panose="020B0604020202020204" pitchFamily="34" charset="0"/>
                <a:cs typeface="Arial" panose="020B0604020202020204" pitchFamily="34" charset="0"/>
              </a:rPr>
              <a:t>DIABETES REMISSION</a:t>
            </a:r>
          </a:p>
        </p:txBody>
      </p:sp>
      <p:sp>
        <p:nvSpPr>
          <p:cNvPr id="4" name="Rectangle: Rounded Corners 3">
            <a:extLst>
              <a:ext uri="{FF2B5EF4-FFF2-40B4-BE49-F238E27FC236}">
                <a16:creationId xmlns:a16="http://schemas.microsoft.com/office/drawing/2014/main" id="{531E1AB5-39D4-424E-BD2C-21C0ED299641}"/>
              </a:ext>
            </a:extLst>
          </p:cNvPr>
          <p:cNvSpPr/>
          <p:nvPr/>
        </p:nvSpPr>
        <p:spPr>
          <a:xfrm>
            <a:off x="3713017" y="2403763"/>
            <a:ext cx="6289964" cy="955964"/>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Significant weight reduction MAY lead to T2DM REMISSION</a:t>
            </a:r>
          </a:p>
        </p:txBody>
      </p:sp>
      <p:sp>
        <p:nvSpPr>
          <p:cNvPr id="5" name="Rectangle: Rounded Corners 4">
            <a:extLst>
              <a:ext uri="{FF2B5EF4-FFF2-40B4-BE49-F238E27FC236}">
                <a16:creationId xmlns:a16="http://schemas.microsoft.com/office/drawing/2014/main" id="{FC2334B5-80D0-47D1-AA8D-8D9EA4D3FDC4}"/>
              </a:ext>
            </a:extLst>
          </p:cNvPr>
          <p:cNvSpPr/>
          <p:nvPr/>
        </p:nvSpPr>
        <p:spPr>
          <a:xfrm>
            <a:off x="3879272" y="4994567"/>
            <a:ext cx="5846619" cy="108065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dirty="0">
                <a:latin typeface="Arial" panose="020B0604020202020204" pitchFamily="34" charset="0"/>
                <a:cs typeface="Arial" panose="020B0604020202020204" pitchFamily="34" charset="0"/>
              </a:rPr>
              <a:t>F</a:t>
            </a:r>
            <a:r>
              <a:rPr lang="en-US" sz="2000" dirty="0" err="1">
                <a:latin typeface="Arial" panose="020B0604020202020204" pitchFamily="34" charset="0"/>
                <a:cs typeface="Arial" panose="020B0604020202020204" pitchFamily="34" charset="0"/>
              </a:rPr>
              <a:t>avorable</a:t>
            </a:r>
            <a:r>
              <a:rPr lang="en-US" sz="2000" dirty="0">
                <a:latin typeface="Arial" panose="020B0604020202020204" pitchFamily="34" charset="0"/>
                <a:cs typeface="Arial" panose="020B0604020202020204" pitchFamily="34" charset="0"/>
              </a:rPr>
              <a:t> FACTORS</a:t>
            </a:r>
            <a:r>
              <a:rPr lang="ro-RO"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short term diabetes duration, no complications or associated diseases</a:t>
            </a:r>
          </a:p>
        </p:txBody>
      </p:sp>
      <p:sp>
        <p:nvSpPr>
          <p:cNvPr id="6" name="Rectangle: Rounded Corners 5">
            <a:extLst>
              <a:ext uri="{FF2B5EF4-FFF2-40B4-BE49-F238E27FC236}">
                <a16:creationId xmlns:a16="http://schemas.microsoft.com/office/drawing/2014/main" id="{CC77696D-FF70-4BD9-9127-C8E096A11908}"/>
              </a:ext>
            </a:extLst>
          </p:cNvPr>
          <p:cNvSpPr/>
          <p:nvPr/>
        </p:nvSpPr>
        <p:spPr>
          <a:xfrm>
            <a:off x="8880764" y="3699165"/>
            <a:ext cx="2978727" cy="93518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PHARMACOLOGICAL approach may help</a:t>
            </a:r>
          </a:p>
        </p:txBody>
      </p:sp>
    </p:spTree>
    <p:extLst>
      <p:ext uri="{BB962C8B-B14F-4D97-AF65-F5344CB8AC3E}">
        <p14:creationId xmlns:p14="http://schemas.microsoft.com/office/powerpoint/2010/main" val="1390325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2562726" y="1"/>
            <a:ext cx="9629274" cy="6857999"/>
          </a:xfrm>
          <a:prstGeom prst="rect">
            <a:avLst/>
          </a:prstGeom>
        </p:spPr>
      </p:pic>
      <p:sp>
        <p:nvSpPr>
          <p:cNvPr id="2" name="Rectangle 1">
            <a:extLst>
              <a:ext uri="{FF2B5EF4-FFF2-40B4-BE49-F238E27FC236}">
                <a16:creationId xmlns:a16="http://schemas.microsoft.com/office/drawing/2014/main" id="{64841C52-090C-4A8C-9FC4-477B19C9729D}"/>
              </a:ext>
            </a:extLst>
          </p:cNvPr>
          <p:cNvSpPr/>
          <p:nvPr/>
        </p:nvSpPr>
        <p:spPr>
          <a:xfrm>
            <a:off x="286512" y="406033"/>
            <a:ext cx="3371088" cy="1025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47500" lnSpcReduction="20000"/>
          </a:bodyPr>
          <a:lstStyle/>
          <a:p>
            <a:pPr>
              <a:lnSpc>
                <a:spcPct val="90000"/>
              </a:lnSpc>
              <a:spcBef>
                <a:spcPct val="0"/>
              </a:spcBef>
              <a:spcAft>
                <a:spcPts val="600"/>
              </a:spcAft>
            </a:pPr>
            <a:r>
              <a:rPr lang="en-US" sz="5400" dirty="0">
                <a:solidFill>
                  <a:schemeClr val="bg1"/>
                </a:solidFill>
                <a:latin typeface="Arial" panose="020B0604020202020204" pitchFamily="34" charset="0"/>
                <a:ea typeface="+mj-ea"/>
                <a:cs typeface="Arial" panose="020B0604020202020204" pitchFamily="34" charset="0"/>
              </a:rPr>
              <a:t>Lifestyle medicine for diabetes remission applied in practice</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pic>
        <p:nvPicPr>
          <p:cNvPr id="3" name="Imagine 2">
            <a:extLst>
              <a:ext uri="{FF2B5EF4-FFF2-40B4-BE49-F238E27FC236}">
                <a16:creationId xmlns:a16="http://schemas.microsoft.com/office/drawing/2014/main" id="{829B0F9F-F1C7-7AED-A6FA-668172201754}"/>
              </a:ext>
            </a:extLst>
          </p:cNvPr>
          <p:cNvPicPr/>
          <p:nvPr/>
        </p:nvPicPr>
        <p:blipFill>
          <a:blip r:embed="rId5" cstate="email">
            <a:extLst>
              <a:ext uri="{28A0092B-C50C-407E-A947-70E740481C1C}">
                <a14:useLocalDpi xmlns:a14="http://schemas.microsoft.com/office/drawing/2010/main"/>
              </a:ext>
            </a:extLst>
          </a:blip>
          <a:stretch/>
        </p:blipFill>
        <p:spPr>
          <a:xfrm>
            <a:off x="975261" y="2193351"/>
            <a:ext cx="4319640" cy="2879280"/>
          </a:xfrm>
          <a:prstGeom prst="rect">
            <a:avLst/>
          </a:prstGeom>
          <a:ln w="0">
            <a:noFill/>
          </a:ln>
        </p:spPr>
      </p:pic>
    </p:spTree>
    <p:extLst>
      <p:ext uri="{BB962C8B-B14F-4D97-AF65-F5344CB8AC3E}">
        <p14:creationId xmlns:p14="http://schemas.microsoft.com/office/powerpoint/2010/main" val="349263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E65BDE-AA45-4105-967B-EF34D341E6AC}"/>
              </a:ext>
            </a:extLst>
          </p:cNvPr>
          <p:cNvPicPr>
            <a:picLocks noChangeAspect="1"/>
          </p:cNvPicPr>
          <p:nvPr/>
        </p:nvPicPr>
        <p:blipFill>
          <a:blip r:embed="rId2"/>
          <a:stretch>
            <a:fillRect/>
          </a:stretch>
        </p:blipFill>
        <p:spPr>
          <a:xfrm>
            <a:off x="318170" y="1999512"/>
            <a:ext cx="11555660" cy="37085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a:extLst>
              <a:ext uri="{FF2B5EF4-FFF2-40B4-BE49-F238E27FC236}">
                <a16:creationId xmlns:a16="http://schemas.microsoft.com/office/drawing/2014/main" id="{945ED411-55B3-4E20-ACA2-75AA80D34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170" y="304407"/>
            <a:ext cx="5178582" cy="1484768"/>
          </a:xfrm>
          <a:prstGeom prst="rect">
            <a:avLst/>
          </a:prstGeom>
          <a:ln>
            <a:solidFill>
              <a:srgbClr val="FF0909"/>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a:extLst>
              <a:ext uri="{FF2B5EF4-FFF2-40B4-BE49-F238E27FC236}">
                <a16:creationId xmlns:a16="http://schemas.microsoft.com/office/drawing/2014/main" id="{407DD481-B9A1-469C-937F-A567611BC2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2575" y="1640221"/>
            <a:ext cx="2317687" cy="199176"/>
          </a:xfrm>
          <a:prstGeom prst="rect">
            <a:avLst/>
          </a:prstGeom>
        </p:spPr>
      </p:pic>
      <p:sp>
        <p:nvSpPr>
          <p:cNvPr id="9" name="Rectangle 8">
            <a:extLst>
              <a:ext uri="{FF2B5EF4-FFF2-40B4-BE49-F238E27FC236}">
                <a16:creationId xmlns:a16="http://schemas.microsoft.com/office/drawing/2014/main" id="{182CC4F2-7CA2-4230-BDAC-5C7B963594F8}"/>
              </a:ext>
            </a:extLst>
          </p:cNvPr>
          <p:cNvSpPr/>
          <p:nvPr/>
        </p:nvSpPr>
        <p:spPr>
          <a:xfrm>
            <a:off x="4973782" y="4765964"/>
            <a:ext cx="3934691" cy="803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6BEC33-DDB0-4A63-B578-C29C62E27BA5}"/>
              </a:ext>
            </a:extLst>
          </p:cNvPr>
          <p:cNvSpPr/>
          <p:nvPr/>
        </p:nvSpPr>
        <p:spPr>
          <a:xfrm>
            <a:off x="457200" y="2658770"/>
            <a:ext cx="4197927" cy="5264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602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O imagine care conține îmbrăcăminte, persoană, zâmbet, încălțăminte&#10;&#10;Descriere generată automat">
            <a:extLst>
              <a:ext uri="{FF2B5EF4-FFF2-40B4-BE49-F238E27FC236}">
                <a16:creationId xmlns:a16="http://schemas.microsoft.com/office/drawing/2014/main" id="{FA714167-0811-8DD6-D76B-23D8EC9EE1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449" y="893032"/>
            <a:ext cx="7604190" cy="5071935"/>
          </a:xfrm>
          <a:prstGeom prst="rect">
            <a:avLst/>
          </a:prstGeom>
        </p:spPr>
      </p:pic>
      <p:sp>
        <p:nvSpPr>
          <p:cNvPr id="6" name="Dreptunghi: colțuri rotunjite 5">
            <a:extLst>
              <a:ext uri="{FF2B5EF4-FFF2-40B4-BE49-F238E27FC236}">
                <a16:creationId xmlns:a16="http://schemas.microsoft.com/office/drawing/2014/main" id="{F8F1747D-7E57-E53F-AA30-06047CC60055}"/>
              </a:ext>
            </a:extLst>
          </p:cNvPr>
          <p:cNvSpPr/>
          <p:nvPr/>
        </p:nvSpPr>
        <p:spPr>
          <a:xfrm>
            <a:off x="8341743" y="491706"/>
            <a:ext cx="3476446" cy="2777705"/>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70C0"/>
                </a:solidFill>
              </a:rPr>
              <a:t>“BETTER ME” by </a:t>
            </a:r>
            <a:r>
              <a:rPr lang="en-US" sz="2800" b="1" dirty="0" err="1">
                <a:solidFill>
                  <a:srgbClr val="0070C0"/>
                </a:solidFill>
              </a:rPr>
              <a:t>MedLife</a:t>
            </a:r>
            <a:endParaRPr lang="en-US" sz="2800" b="1" dirty="0">
              <a:solidFill>
                <a:srgbClr val="0070C0"/>
              </a:solidFill>
            </a:endParaRPr>
          </a:p>
          <a:p>
            <a:pPr algn="ctr"/>
            <a:r>
              <a:rPr lang="en-US" sz="2800" b="1" dirty="0">
                <a:solidFill>
                  <a:srgbClr val="0070C0"/>
                </a:solidFill>
              </a:rPr>
              <a:t>The first lifestyle medicine network in Romania</a:t>
            </a:r>
          </a:p>
        </p:txBody>
      </p:sp>
      <p:sp>
        <p:nvSpPr>
          <p:cNvPr id="8" name="Dreptunghi: colțuri rotunjite 7">
            <a:extLst>
              <a:ext uri="{FF2B5EF4-FFF2-40B4-BE49-F238E27FC236}">
                <a16:creationId xmlns:a16="http://schemas.microsoft.com/office/drawing/2014/main" id="{F3EBDB4F-8C01-F8E8-122E-0A63F1083D11}"/>
              </a:ext>
            </a:extLst>
          </p:cNvPr>
          <p:cNvSpPr/>
          <p:nvPr/>
        </p:nvSpPr>
        <p:spPr>
          <a:xfrm>
            <a:off x="8117457" y="3623095"/>
            <a:ext cx="3700732" cy="123357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President of Scientific Council: Prof Jeffrey </a:t>
            </a:r>
            <a:r>
              <a:rPr lang="en-US" dirty="0" err="1">
                <a:solidFill>
                  <a:srgbClr val="0070C0"/>
                </a:solidFill>
              </a:rPr>
              <a:t>Mechanick</a:t>
            </a:r>
            <a:r>
              <a:rPr lang="en-US" dirty="0">
                <a:solidFill>
                  <a:srgbClr val="0070C0"/>
                </a:solidFill>
              </a:rPr>
              <a:t>, Mount Sinai, New York</a:t>
            </a:r>
          </a:p>
        </p:txBody>
      </p:sp>
      <p:pic>
        <p:nvPicPr>
          <p:cNvPr id="9" name="Picture 8">
            <a:extLst>
              <a:ext uri="{FF2B5EF4-FFF2-40B4-BE49-F238E27FC236}">
                <a16:creationId xmlns:a16="http://schemas.microsoft.com/office/drawing/2014/main" id="{89C30C6B-4586-8C7A-9A66-3CF7CBAA26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9966" y="5124439"/>
            <a:ext cx="1703871" cy="1459719"/>
          </a:xfrm>
          <a:prstGeom prst="rect">
            <a:avLst/>
          </a:prstGeom>
        </p:spPr>
      </p:pic>
    </p:spTree>
    <p:extLst>
      <p:ext uri="{BB962C8B-B14F-4D97-AF65-F5344CB8AC3E}">
        <p14:creationId xmlns:p14="http://schemas.microsoft.com/office/powerpoint/2010/main" val="4186069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747" y="3429000"/>
            <a:ext cx="1373686" cy="1082615"/>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47" y="4934658"/>
            <a:ext cx="1703871" cy="145971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4160" y="0"/>
            <a:ext cx="9387840" cy="6858000"/>
          </a:xfrm>
          <a:prstGeom prst="rect">
            <a:avLst/>
          </a:prstGeom>
        </p:spPr>
      </p:pic>
      <p:sp>
        <p:nvSpPr>
          <p:cNvPr id="4" name="Rectangle 3">
            <a:extLst>
              <a:ext uri="{FF2B5EF4-FFF2-40B4-BE49-F238E27FC236}">
                <a16:creationId xmlns:a16="http://schemas.microsoft.com/office/drawing/2014/main" id="{B25895B3-2152-39B0-CDDC-33687494FD3C}"/>
              </a:ext>
            </a:extLst>
          </p:cNvPr>
          <p:cNvSpPr/>
          <p:nvPr/>
        </p:nvSpPr>
        <p:spPr>
          <a:xfrm>
            <a:off x="6022239" y="5153891"/>
            <a:ext cx="7472335" cy="17041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mj-lt"/>
                <a:cs typeface="Arial" panose="020B0604020202020204" pitchFamily="34" charset="0"/>
              </a:rPr>
              <a:t>Anca Hâncu</a:t>
            </a:r>
            <a:r>
              <a:rPr lang="en-US" sz="1600" dirty="0">
                <a:solidFill>
                  <a:schemeClr val="bg1"/>
                </a:solidFill>
                <a:latin typeface="+mj-lt"/>
                <a:cs typeface="Arial" panose="020B0604020202020204" pitchFamily="34" charset="0"/>
              </a:rPr>
              <a:t>, MD, PhD</a:t>
            </a:r>
          </a:p>
          <a:p>
            <a:r>
              <a:rPr lang="en-US" sz="1600" dirty="0" err="1">
                <a:solidFill>
                  <a:schemeClr val="bg1"/>
                </a:solidFill>
                <a:cs typeface="Arial" panose="020B0604020202020204" pitchFamily="34" charset="0"/>
              </a:rPr>
              <a:t>MedLife</a:t>
            </a:r>
            <a:r>
              <a:rPr lang="en-US" sz="1600" dirty="0">
                <a:solidFill>
                  <a:schemeClr val="bg1"/>
                </a:solidFill>
                <a:cs typeface="Arial" panose="020B0604020202020204" pitchFamily="34" charset="0"/>
              </a:rPr>
              <a:t> Lifestyle medicine network coordinator</a:t>
            </a:r>
          </a:p>
          <a:p>
            <a:r>
              <a:rPr lang="en-US" sz="1600" dirty="0">
                <a:solidFill>
                  <a:schemeClr val="bg1"/>
                </a:solidFill>
                <a:cs typeface="Arial" panose="020B0604020202020204" pitchFamily="34" charset="0"/>
              </a:rPr>
              <a:t>Medical Association for prevention through lifestyle, president</a:t>
            </a:r>
          </a:p>
        </p:txBody>
      </p:sp>
      <p:sp>
        <p:nvSpPr>
          <p:cNvPr id="5" name="Rectangle 4">
            <a:extLst>
              <a:ext uri="{FF2B5EF4-FFF2-40B4-BE49-F238E27FC236}">
                <a16:creationId xmlns:a16="http://schemas.microsoft.com/office/drawing/2014/main" id="{35F18CED-19A9-3530-1ED4-0D539D2D333D}"/>
              </a:ext>
            </a:extLst>
          </p:cNvPr>
          <p:cNvSpPr/>
          <p:nvPr/>
        </p:nvSpPr>
        <p:spPr>
          <a:xfrm>
            <a:off x="0" y="0"/>
            <a:ext cx="12192000" cy="1560443"/>
          </a:xfrm>
          <a:prstGeom prst="rect">
            <a:avLst/>
          </a:prstGeom>
          <a:solidFill>
            <a:srgbClr val="00B7D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A95ACF-D6E8-A58B-95B8-245020CD348F}"/>
              </a:ext>
            </a:extLst>
          </p:cNvPr>
          <p:cNvSpPr/>
          <p:nvPr/>
        </p:nvSpPr>
        <p:spPr>
          <a:xfrm>
            <a:off x="737945" y="163116"/>
            <a:ext cx="10127153" cy="1130999"/>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mj-lt"/>
                <a:cs typeface="Arial" panose="020B0604020202020204" pitchFamily="34" charset="0"/>
              </a:rPr>
              <a:t>Lifestyle medicine Network 2023</a:t>
            </a:r>
          </a:p>
          <a:p>
            <a:r>
              <a:rPr lang="en-US" sz="4000" b="1" dirty="0">
                <a:solidFill>
                  <a:schemeClr val="bg1"/>
                </a:solidFill>
                <a:latin typeface="+mj-lt"/>
                <a:cs typeface="Arial" panose="020B0604020202020204" pitchFamily="34" charset="0"/>
              </a:rPr>
              <a:t>Bucharest, Cluj-Napoca, Timisoara</a:t>
            </a:r>
          </a:p>
        </p:txBody>
      </p:sp>
    </p:spTree>
    <p:extLst>
      <p:ext uri="{BB962C8B-B14F-4D97-AF65-F5344CB8AC3E}">
        <p14:creationId xmlns:p14="http://schemas.microsoft.com/office/powerpoint/2010/main" val="1864110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20E15346-A297-A707-03C0-D15DEE41D017}"/>
              </a:ext>
            </a:extLst>
          </p:cNvPr>
          <p:cNvPicPr/>
          <p:nvPr/>
        </p:nvPicPr>
        <p:blipFill>
          <a:blip r:embed="rId2" cstate="email">
            <a:extLst>
              <a:ext uri="{28A0092B-C50C-407E-A947-70E740481C1C}">
                <a14:useLocalDpi xmlns:a14="http://schemas.microsoft.com/office/drawing/2010/main"/>
              </a:ext>
            </a:extLst>
          </a:blip>
          <a:stretch/>
        </p:blipFill>
        <p:spPr>
          <a:xfrm>
            <a:off x="7492324" y="3756991"/>
            <a:ext cx="4414754" cy="3055258"/>
          </a:xfrm>
          <a:prstGeom prst="rect">
            <a:avLst/>
          </a:prstGeom>
          <a:ln w="0">
            <a:noFill/>
          </a:ln>
        </p:spPr>
      </p:pic>
      <p:pic>
        <p:nvPicPr>
          <p:cNvPr id="3" name="Imagine 2">
            <a:extLst>
              <a:ext uri="{FF2B5EF4-FFF2-40B4-BE49-F238E27FC236}">
                <a16:creationId xmlns:a16="http://schemas.microsoft.com/office/drawing/2014/main" id="{5D73F879-F2B4-DEE6-5078-4F2F20B94C8A}"/>
              </a:ext>
            </a:extLst>
          </p:cNvPr>
          <p:cNvPicPr/>
          <p:nvPr/>
        </p:nvPicPr>
        <p:blipFill>
          <a:blip r:embed="rId3" cstate="email">
            <a:extLst>
              <a:ext uri="{28A0092B-C50C-407E-A947-70E740481C1C}">
                <a14:useLocalDpi xmlns:a14="http://schemas.microsoft.com/office/drawing/2010/main"/>
              </a:ext>
            </a:extLst>
          </a:blip>
          <a:stretch/>
        </p:blipFill>
        <p:spPr>
          <a:xfrm>
            <a:off x="8368213" y="45751"/>
            <a:ext cx="3250630" cy="3621787"/>
          </a:xfrm>
          <a:prstGeom prst="rect">
            <a:avLst/>
          </a:prstGeom>
          <a:ln w="0">
            <a:noFill/>
          </a:ln>
        </p:spPr>
      </p:pic>
      <p:pic>
        <p:nvPicPr>
          <p:cNvPr id="5" name="Imagine 4">
            <a:extLst>
              <a:ext uri="{FF2B5EF4-FFF2-40B4-BE49-F238E27FC236}">
                <a16:creationId xmlns:a16="http://schemas.microsoft.com/office/drawing/2014/main" id="{2CC365E7-9203-8D46-7A00-3BB9F6013A37}"/>
              </a:ext>
            </a:extLst>
          </p:cNvPr>
          <p:cNvPicPr/>
          <p:nvPr/>
        </p:nvPicPr>
        <p:blipFill>
          <a:blip r:embed="rId4" cstate="email">
            <a:extLst>
              <a:ext uri="{28A0092B-C50C-407E-A947-70E740481C1C}">
                <a14:useLocalDpi xmlns:a14="http://schemas.microsoft.com/office/drawing/2010/main"/>
              </a:ext>
            </a:extLst>
          </a:blip>
          <a:stretch/>
        </p:blipFill>
        <p:spPr>
          <a:xfrm>
            <a:off x="3454596" y="0"/>
            <a:ext cx="3804249" cy="2484407"/>
          </a:xfrm>
          <a:prstGeom prst="rect">
            <a:avLst/>
          </a:prstGeom>
          <a:ln w="0">
            <a:noFill/>
          </a:ln>
        </p:spPr>
      </p:pic>
      <p:pic>
        <p:nvPicPr>
          <p:cNvPr id="7" name="Imagine 6">
            <a:extLst>
              <a:ext uri="{FF2B5EF4-FFF2-40B4-BE49-F238E27FC236}">
                <a16:creationId xmlns:a16="http://schemas.microsoft.com/office/drawing/2014/main" id="{04E2DC35-D6C8-5BE0-75EF-41B0DF6D13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63" y="0"/>
            <a:ext cx="2974898" cy="3200401"/>
          </a:xfrm>
          <a:prstGeom prst="rect">
            <a:avLst/>
          </a:prstGeom>
        </p:spPr>
      </p:pic>
      <p:sp>
        <p:nvSpPr>
          <p:cNvPr id="8" name="Dreptunghi: colțuri rotunjite 7">
            <a:extLst>
              <a:ext uri="{FF2B5EF4-FFF2-40B4-BE49-F238E27FC236}">
                <a16:creationId xmlns:a16="http://schemas.microsoft.com/office/drawing/2014/main" id="{535C4E9E-F360-3757-AEEF-022F1C1451FB}"/>
              </a:ext>
            </a:extLst>
          </p:cNvPr>
          <p:cNvSpPr/>
          <p:nvPr/>
        </p:nvSpPr>
        <p:spPr>
          <a:xfrm>
            <a:off x="130688" y="3136518"/>
            <a:ext cx="2770448" cy="309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Cluj-Napoca</a:t>
            </a:r>
          </a:p>
        </p:txBody>
      </p:sp>
      <p:sp>
        <p:nvSpPr>
          <p:cNvPr id="9" name="Dreptunghi: colțuri rotunjite 8">
            <a:extLst>
              <a:ext uri="{FF2B5EF4-FFF2-40B4-BE49-F238E27FC236}">
                <a16:creationId xmlns:a16="http://schemas.microsoft.com/office/drawing/2014/main" id="{B3FB6ACD-AFA0-1B71-D53E-95C3C7F219A8}"/>
              </a:ext>
            </a:extLst>
          </p:cNvPr>
          <p:cNvSpPr/>
          <p:nvPr/>
        </p:nvSpPr>
        <p:spPr>
          <a:xfrm>
            <a:off x="4008636" y="2048772"/>
            <a:ext cx="2871000" cy="4658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Bucuresti</a:t>
            </a:r>
            <a:endParaRPr lang="en-US" dirty="0"/>
          </a:p>
        </p:txBody>
      </p:sp>
      <p:sp>
        <p:nvSpPr>
          <p:cNvPr id="10" name="Dreptunghi: colțuri rotunjite 9">
            <a:extLst>
              <a:ext uri="{FF2B5EF4-FFF2-40B4-BE49-F238E27FC236}">
                <a16:creationId xmlns:a16="http://schemas.microsoft.com/office/drawing/2014/main" id="{C15BB598-4667-109F-2B19-437E64E4E8A7}"/>
              </a:ext>
            </a:extLst>
          </p:cNvPr>
          <p:cNvSpPr/>
          <p:nvPr/>
        </p:nvSpPr>
        <p:spPr>
          <a:xfrm>
            <a:off x="7492324" y="3027226"/>
            <a:ext cx="2662813" cy="3463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Timisoara</a:t>
            </a:r>
          </a:p>
        </p:txBody>
      </p:sp>
      <p:pic>
        <p:nvPicPr>
          <p:cNvPr id="11" name="Picture 8">
            <a:extLst>
              <a:ext uri="{FF2B5EF4-FFF2-40B4-BE49-F238E27FC236}">
                <a16:creationId xmlns:a16="http://schemas.microsoft.com/office/drawing/2014/main" id="{080793F1-D7DB-7428-4635-60265AFDA7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8411" y="2643012"/>
            <a:ext cx="1703871" cy="1459719"/>
          </a:xfrm>
          <a:prstGeom prst="rect">
            <a:avLst/>
          </a:prstGeom>
        </p:spPr>
      </p:pic>
      <p:pic>
        <p:nvPicPr>
          <p:cNvPr id="17" name="Imagine 16">
            <a:extLst>
              <a:ext uri="{FF2B5EF4-FFF2-40B4-BE49-F238E27FC236}">
                <a16:creationId xmlns:a16="http://schemas.microsoft.com/office/drawing/2014/main" id="{41DC58EF-E504-1311-A4DA-42CD81B27D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501544"/>
            <a:ext cx="3392074" cy="3408962"/>
          </a:xfrm>
          <a:prstGeom prst="rect">
            <a:avLst/>
          </a:prstGeom>
        </p:spPr>
      </p:pic>
      <p:pic>
        <p:nvPicPr>
          <p:cNvPr id="15" name="Imagine 14">
            <a:extLst>
              <a:ext uri="{FF2B5EF4-FFF2-40B4-BE49-F238E27FC236}">
                <a16:creationId xmlns:a16="http://schemas.microsoft.com/office/drawing/2014/main" id="{0F52C3C1-DBE3-EDA1-9D4D-1C5C4D09B0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32968" y="6460632"/>
            <a:ext cx="454755" cy="389557"/>
          </a:xfrm>
          <a:prstGeom prst="rect">
            <a:avLst/>
          </a:prstGeom>
        </p:spPr>
      </p:pic>
      <p:pic>
        <p:nvPicPr>
          <p:cNvPr id="19" name="Imagine 18">
            <a:extLst>
              <a:ext uri="{FF2B5EF4-FFF2-40B4-BE49-F238E27FC236}">
                <a16:creationId xmlns:a16="http://schemas.microsoft.com/office/drawing/2014/main" id="{0B98778F-366C-E351-DC32-A5065AB006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59625" y="3844891"/>
            <a:ext cx="2930833" cy="3542263"/>
          </a:xfrm>
          <a:prstGeom prst="rect">
            <a:avLst/>
          </a:prstGeom>
        </p:spPr>
      </p:pic>
      <p:pic>
        <p:nvPicPr>
          <p:cNvPr id="20" name="Picture 8">
            <a:extLst>
              <a:ext uri="{FF2B5EF4-FFF2-40B4-BE49-F238E27FC236}">
                <a16:creationId xmlns:a16="http://schemas.microsoft.com/office/drawing/2014/main" id="{72BA24CE-7F98-70DB-2F8D-91BFA89CE4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9468" y="3844891"/>
            <a:ext cx="1122063" cy="961280"/>
          </a:xfrm>
          <a:prstGeom prst="rect">
            <a:avLst/>
          </a:prstGeom>
        </p:spPr>
      </p:pic>
    </p:spTree>
    <p:extLst>
      <p:ext uri="{BB962C8B-B14F-4D97-AF65-F5344CB8AC3E}">
        <p14:creationId xmlns:p14="http://schemas.microsoft.com/office/powerpoint/2010/main" val="421034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07438-6900-4486-9363-94BB977E6300}"/>
              </a:ext>
            </a:extLst>
          </p:cNvPr>
          <p:cNvPicPr>
            <a:picLocks noChangeAspect="1"/>
          </p:cNvPicPr>
          <p:nvPr/>
        </p:nvPicPr>
        <p:blipFill>
          <a:blip r:embed="rId2"/>
          <a:stretch>
            <a:fillRect/>
          </a:stretch>
        </p:blipFill>
        <p:spPr>
          <a:xfrm>
            <a:off x="1243797" y="1946973"/>
            <a:ext cx="3627010" cy="42527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3">
            <a:extLst>
              <a:ext uri="{FF2B5EF4-FFF2-40B4-BE49-F238E27FC236}">
                <a16:creationId xmlns:a16="http://schemas.microsoft.com/office/drawing/2014/main" id="{F8AD7B0C-4305-46BB-A933-B092D35BD808}"/>
              </a:ext>
            </a:extLst>
          </p:cNvPr>
          <p:cNvSpPr/>
          <p:nvPr/>
        </p:nvSpPr>
        <p:spPr>
          <a:xfrm>
            <a:off x="6208568" y="733425"/>
            <a:ext cx="4558146" cy="5406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Evaluation of non-</a:t>
            </a:r>
            <a:r>
              <a:rPr lang="en-US" dirty="0" err="1"/>
              <a:t>glycaemic</a:t>
            </a:r>
            <a:r>
              <a:rPr lang="en-US" dirty="0"/>
              <a:t> measures during remission</a:t>
            </a:r>
          </a:p>
        </p:txBody>
      </p:sp>
      <p:sp>
        <p:nvSpPr>
          <p:cNvPr id="5" name="Rectangle 4">
            <a:extLst>
              <a:ext uri="{FF2B5EF4-FFF2-40B4-BE49-F238E27FC236}">
                <a16:creationId xmlns:a16="http://schemas.microsoft.com/office/drawing/2014/main" id="{89D2807A-D61F-40FE-81E6-B4A06FB43665}"/>
              </a:ext>
            </a:extLst>
          </p:cNvPr>
          <p:cNvSpPr/>
          <p:nvPr/>
        </p:nvSpPr>
        <p:spPr>
          <a:xfrm>
            <a:off x="6234479" y="1676673"/>
            <a:ext cx="2382982" cy="5406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Circulating lipoprotein profile</a:t>
            </a:r>
          </a:p>
        </p:txBody>
      </p:sp>
      <p:sp>
        <p:nvSpPr>
          <p:cNvPr id="6" name="Rectangle 5">
            <a:extLst>
              <a:ext uri="{FF2B5EF4-FFF2-40B4-BE49-F238E27FC236}">
                <a16:creationId xmlns:a16="http://schemas.microsoft.com/office/drawing/2014/main" id="{2FB0D457-22DF-48C7-ACE1-38C55560425D}"/>
              </a:ext>
            </a:extLst>
          </p:cNvPr>
          <p:cNvSpPr/>
          <p:nvPr/>
        </p:nvSpPr>
        <p:spPr>
          <a:xfrm>
            <a:off x="6525425" y="2819260"/>
            <a:ext cx="2092036" cy="5406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Peripheral and visceral adiposity</a:t>
            </a:r>
          </a:p>
        </p:txBody>
      </p:sp>
      <p:sp>
        <p:nvSpPr>
          <p:cNvPr id="7" name="Rectangle 6">
            <a:extLst>
              <a:ext uri="{FF2B5EF4-FFF2-40B4-BE49-F238E27FC236}">
                <a16:creationId xmlns:a16="http://schemas.microsoft.com/office/drawing/2014/main" id="{2FAA1C8E-1559-40B3-8C60-146088DDC357}"/>
              </a:ext>
            </a:extLst>
          </p:cNvPr>
          <p:cNvSpPr/>
          <p:nvPr/>
        </p:nvSpPr>
        <p:spPr>
          <a:xfrm>
            <a:off x="8148205" y="3881964"/>
            <a:ext cx="2618509" cy="69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Intracellular fat deposition in the liver</a:t>
            </a:r>
          </a:p>
        </p:txBody>
      </p:sp>
      <p:sp>
        <p:nvSpPr>
          <p:cNvPr id="8" name="Rectangle 7">
            <a:extLst>
              <a:ext uri="{FF2B5EF4-FFF2-40B4-BE49-F238E27FC236}">
                <a16:creationId xmlns:a16="http://schemas.microsoft.com/office/drawing/2014/main" id="{FED16E1B-84EC-415C-8C8A-213AF08B3473}"/>
              </a:ext>
            </a:extLst>
          </p:cNvPr>
          <p:cNvSpPr/>
          <p:nvPr/>
        </p:nvSpPr>
        <p:spPr>
          <a:xfrm>
            <a:off x="8148205" y="4911026"/>
            <a:ext cx="2618509" cy="5406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role of changes in GLP1 </a:t>
            </a:r>
          </a:p>
        </p:txBody>
      </p:sp>
      <p:sp>
        <p:nvSpPr>
          <p:cNvPr id="2" name="Oval 1">
            <a:extLst>
              <a:ext uri="{FF2B5EF4-FFF2-40B4-BE49-F238E27FC236}">
                <a16:creationId xmlns:a16="http://schemas.microsoft.com/office/drawing/2014/main" id="{9BBD65B4-D186-4E27-8482-551E9685DEC8}"/>
              </a:ext>
            </a:extLst>
          </p:cNvPr>
          <p:cNvSpPr/>
          <p:nvPr/>
        </p:nvSpPr>
        <p:spPr>
          <a:xfrm>
            <a:off x="5612465" y="2494597"/>
            <a:ext cx="3917955"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252ECD2-A543-4A1A-8C9D-4A74976DD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236" y="172855"/>
            <a:ext cx="5178582" cy="14847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1620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7F7D191A-259D-7745-2323-F26F91AE82C7}"/>
              </a:ext>
            </a:extLst>
          </p:cNvPr>
          <p:cNvPicPr>
            <a:picLocks noChangeAspect="1"/>
          </p:cNvPicPr>
          <p:nvPr/>
        </p:nvPicPr>
        <p:blipFill>
          <a:blip r:embed="rId2"/>
          <a:stretch>
            <a:fillRect/>
          </a:stretch>
        </p:blipFill>
        <p:spPr>
          <a:xfrm>
            <a:off x="938106" y="1400175"/>
            <a:ext cx="9807856" cy="40576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30614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w of books on shelves&#10;&#10;Description automatically generated with low confidence">
            <a:extLst>
              <a:ext uri="{FF2B5EF4-FFF2-40B4-BE49-F238E27FC236}">
                <a16:creationId xmlns:a16="http://schemas.microsoft.com/office/drawing/2014/main" id="{B2466283-BC61-4BDB-838A-590D9E9FB300}"/>
              </a:ext>
            </a:extLst>
          </p:cNvPr>
          <p:cNvPicPr>
            <a:picLocks noChangeAspect="1"/>
          </p:cNvPicPr>
          <p:nvPr/>
        </p:nvPicPr>
        <p:blipFill rotWithShape="1">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rcRect t="7396" r="37134" b="1694"/>
          <a:stretch/>
        </p:blipFill>
        <p:spPr>
          <a:xfrm>
            <a:off x="3657600" y="1"/>
            <a:ext cx="8534400" cy="6857999"/>
          </a:xfrm>
          <a:prstGeom prst="rect">
            <a:avLst/>
          </a:prstGeom>
        </p:spPr>
      </p:pic>
      <p:sp>
        <p:nvSpPr>
          <p:cNvPr id="21" name="Freeform: Shape 2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4841C52-090C-4A8C-9FC4-477B19C9729D}"/>
              </a:ext>
            </a:extLst>
          </p:cNvPr>
          <p:cNvSpPr/>
          <p:nvPr/>
        </p:nvSpPr>
        <p:spPr>
          <a:xfrm>
            <a:off x="286512" y="423286"/>
            <a:ext cx="3371088" cy="134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0000" lnSpcReduction="20000"/>
          </a:bodyPr>
          <a:lstStyle/>
          <a:p>
            <a:pPr>
              <a:lnSpc>
                <a:spcPct val="90000"/>
              </a:lnSpc>
              <a:spcBef>
                <a:spcPct val="0"/>
              </a:spcBef>
              <a:spcAft>
                <a:spcPts val="600"/>
              </a:spcAft>
            </a:pPr>
            <a:r>
              <a:rPr lang="en-US" sz="5400" dirty="0">
                <a:solidFill>
                  <a:schemeClr val="tx1"/>
                </a:solidFill>
                <a:latin typeface="+mj-lt"/>
                <a:ea typeface="+mj-ea"/>
                <a:cs typeface="+mj-cs"/>
              </a:rPr>
              <a:t>STUDIES</a:t>
            </a:r>
          </a:p>
          <a:p>
            <a:pPr>
              <a:lnSpc>
                <a:spcPct val="90000"/>
              </a:lnSpc>
              <a:spcBef>
                <a:spcPct val="0"/>
              </a:spcBef>
              <a:spcAft>
                <a:spcPts val="600"/>
              </a:spcAft>
            </a:pPr>
            <a:r>
              <a:rPr lang="en-US" sz="5400" dirty="0">
                <a:solidFill>
                  <a:schemeClr val="tx1"/>
                </a:solidFill>
                <a:latin typeface="+mj-lt"/>
                <a:ea typeface="+mj-ea"/>
                <a:cs typeface="+mj-cs"/>
              </a:rPr>
              <a:t>COUNTERPOINT </a:t>
            </a:r>
          </a:p>
        </p:txBody>
      </p:sp>
      <p:sp>
        <p:nvSpPr>
          <p:cNvPr id="5" name="TextBox 4">
            <a:extLst>
              <a:ext uri="{FF2B5EF4-FFF2-40B4-BE49-F238E27FC236}">
                <a16:creationId xmlns:a16="http://schemas.microsoft.com/office/drawing/2014/main" id="{BF20F2EA-BA2F-4839-9190-7EC2F409327F}"/>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nversation.com/how-do-libraries-get-away-with-banning-books-484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7868137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A83A3-85F8-455D-84D6-362229602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8895"/>
            <a:ext cx="2363495" cy="6858000"/>
          </a:xfrm>
          <a:prstGeom prst="rect">
            <a:avLst/>
          </a:prstGeom>
        </p:spPr>
      </p:pic>
      <p:sp>
        <p:nvSpPr>
          <p:cNvPr id="4" name="Rectangle 3">
            <a:extLst>
              <a:ext uri="{FF2B5EF4-FFF2-40B4-BE49-F238E27FC236}">
                <a16:creationId xmlns:a16="http://schemas.microsoft.com/office/drawing/2014/main" id="{E0BF7D27-0E9F-43AE-AC60-D8FE1A9E9F14}"/>
              </a:ext>
            </a:extLst>
          </p:cNvPr>
          <p:cNvSpPr/>
          <p:nvPr/>
        </p:nvSpPr>
        <p:spPr>
          <a:xfrm>
            <a:off x="2535555" y="141605"/>
            <a:ext cx="3970020" cy="863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COUNTERPOINT STUDY </a:t>
            </a:r>
          </a:p>
        </p:txBody>
      </p:sp>
      <p:sp>
        <p:nvSpPr>
          <p:cNvPr id="6" name="TextBox 5">
            <a:extLst>
              <a:ext uri="{FF2B5EF4-FFF2-40B4-BE49-F238E27FC236}">
                <a16:creationId xmlns:a16="http://schemas.microsoft.com/office/drawing/2014/main" id="{579BC4DD-C66D-4310-90F4-BFAFA48D23F3}"/>
              </a:ext>
            </a:extLst>
          </p:cNvPr>
          <p:cNvSpPr txBox="1"/>
          <p:nvPr/>
        </p:nvSpPr>
        <p:spPr>
          <a:xfrm>
            <a:off x="2363495" y="1807071"/>
            <a:ext cx="9657055" cy="409342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1800" b="0" i="0" u="none" strike="noStrike" baseline="0" dirty="0" err="1">
                <a:latin typeface="Arial" panose="020B0604020202020204" pitchFamily="34" charset="0"/>
                <a:cs typeface="Arial" panose="020B0604020202020204" pitchFamily="34" charset="0"/>
              </a:rPr>
              <a:t>COUNTERacting</a:t>
            </a:r>
            <a:r>
              <a:rPr lang="en-US" sz="1800" b="0" i="0" u="none" strike="noStrike" baseline="0" dirty="0">
                <a:latin typeface="Arial" panose="020B0604020202020204" pitchFamily="34" charset="0"/>
                <a:cs typeface="Arial" panose="020B0604020202020204" pitchFamily="34" charset="0"/>
              </a:rPr>
              <a:t> the Pancreatic inhibition Of </a:t>
            </a:r>
            <a:r>
              <a:rPr lang="en-US" sz="1800" b="0" i="0" u="none" strike="noStrike" baseline="0" dirty="0" err="1">
                <a:latin typeface="Arial" panose="020B0604020202020204" pitchFamily="34" charset="0"/>
                <a:cs typeface="Arial" panose="020B0604020202020204" pitchFamily="34" charset="0"/>
              </a:rPr>
              <a:t>INsulin</a:t>
            </a:r>
            <a:r>
              <a:rPr lang="en-US" sz="1800" b="0" i="0" u="none" strike="noStrike" baseline="0" dirty="0">
                <a:latin typeface="Arial" panose="020B0604020202020204" pitchFamily="34" charset="0"/>
                <a:cs typeface="Arial" panose="020B0604020202020204" pitchFamily="34" charset="0"/>
              </a:rPr>
              <a:t> secretion by Triglyceride (Counterpoint) study. </a:t>
            </a:r>
            <a:endParaRPr lang="en-US" sz="800" dirty="0">
              <a:latin typeface="Arial" panose="020B0604020202020204" pitchFamily="34" charset="0"/>
              <a:cs typeface="Arial" panose="020B0604020202020204" pitchFamily="34" charset="0"/>
            </a:endParaRPr>
          </a:p>
          <a:p>
            <a:pPr algn="l"/>
            <a:endParaRPr lang="en-US" sz="800" b="0" i="0" u="none" strike="noStrike" baseline="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It was powered </a:t>
            </a:r>
            <a:r>
              <a:rPr lang="en-US" sz="1800" b="1" i="0" u="none" strike="noStrike" baseline="0" dirty="0">
                <a:solidFill>
                  <a:srgbClr val="FF0000"/>
                </a:solidFill>
                <a:latin typeface="Arial" panose="020B0604020202020204" pitchFamily="34" charset="0"/>
                <a:cs typeface="Arial" panose="020B0604020202020204" pitchFamily="34" charset="0"/>
              </a:rPr>
              <a:t>to detect a significant fall in fasting plasma glucose levels in a small group size </a:t>
            </a:r>
            <a:r>
              <a:rPr lang="en-US" sz="1800" b="0" i="0" u="none" strike="noStrike" baseline="0" dirty="0">
                <a:latin typeface="Arial" panose="020B0604020202020204" pitchFamily="34" charset="0"/>
                <a:cs typeface="Arial" panose="020B0604020202020204" pitchFamily="34" charset="0"/>
              </a:rPr>
              <a:t>(n=11). </a:t>
            </a: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To test the underlying mechanisms, new methodology was developed </a:t>
            </a:r>
            <a:r>
              <a:rPr lang="en-US" sz="1800" b="1" i="0" u="none" strike="noStrike" baseline="0" dirty="0">
                <a:solidFill>
                  <a:srgbClr val="0070C0"/>
                </a:solidFill>
                <a:latin typeface="Arial" panose="020B0604020202020204" pitchFamily="34" charset="0"/>
                <a:cs typeface="Arial" panose="020B0604020202020204" pitchFamily="34" charset="0"/>
              </a:rPr>
              <a:t>to measure fat</a:t>
            </a:r>
          </a:p>
          <a:p>
            <a:pPr algn="l"/>
            <a:r>
              <a:rPr lang="en-US" sz="1800" b="1" i="0" u="none" strike="noStrike" baseline="0" dirty="0">
                <a:solidFill>
                  <a:srgbClr val="0070C0"/>
                </a:solidFill>
                <a:latin typeface="Arial" panose="020B0604020202020204" pitchFamily="34" charset="0"/>
                <a:cs typeface="Arial" panose="020B0604020202020204" pitchFamily="34" charset="0"/>
              </a:rPr>
              <a:t>within the substance of the pancreas using advanced magnetic resonance techniques</a:t>
            </a:r>
            <a:r>
              <a:rPr lang="en-US" sz="1800" b="0" i="0" u="none" strike="noStrike" baseline="0" dirty="0">
                <a:latin typeface="Arial" panose="020B0604020202020204" pitchFamily="34" charset="0"/>
                <a:cs typeface="Arial" panose="020B0604020202020204" pitchFamily="34" charset="0"/>
              </a:rPr>
              <a:t>. </a:t>
            </a:r>
          </a:p>
          <a:p>
            <a:pPr marL="285750" indent="-285750" algn="l">
              <a:buFont typeface="Wingdings" panose="05000000000000000000" pitchFamily="2" charset="2"/>
              <a:buChar char="Ø"/>
            </a:pPr>
            <a:r>
              <a:rPr lang="en-US" sz="1800" b="1" i="0" u="none" strike="noStrike" baseline="0" dirty="0">
                <a:solidFill>
                  <a:srgbClr val="00B050"/>
                </a:solidFill>
                <a:latin typeface="Arial" panose="020B0604020202020204" pitchFamily="34" charset="0"/>
                <a:cs typeface="Arial" panose="020B0604020202020204" pitchFamily="34" charset="0"/>
              </a:rPr>
              <a:t>The results were clear-cut: individuals with very ordinary type 2 diabetes (up to 4 years duration) regained absolutely normal fasting glucose levels within 7 days of commencing a very low calorie diet. </a:t>
            </a: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This was despite stopping metformin therapy on day one of the diet. </a:t>
            </a:r>
          </a:p>
          <a:p>
            <a:pPr marL="285750" indent="-285750" algn="l">
              <a:buFont typeface="Wingdings" panose="05000000000000000000" pitchFamily="2" charset="2"/>
              <a:buChar char="Ø"/>
            </a:pPr>
            <a:r>
              <a:rPr lang="en-US" sz="1800" b="1" i="0" u="none" strike="noStrike" baseline="0" dirty="0">
                <a:solidFill>
                  <a:srgbClr val="EA1ECD"/>
                </a:solidFill>
                <a:latin typeface="Arial" panose="020B0604020202020204" pitchFamily="34" charset="0"/>
                <a:cs typeface="Arial" panose="020B0604020202020204" pitchFamily="34" charset="0"/>
              </a:rPr>
              <a:t>Liver fat levels dropped by 30% and liver insulin sensitivity returned to normal in the first 7 days, explaining the change in fasting plasma glucose. </a:t>
            </a:r>
          </a:p>
          <a:p>
            <a:pPr marL="285750" indent="-285750" algn="l">
              <a:buFont typeface="Wingdings" panose="05000000000000000000" pitchFamily="2" charset="2"/>
              <a:buChar char="Ø"/>
            </a:pPr>
            <a:r>
              <a:rPr lang="en-US" sz="1800" b="0" i="0" u="none" strike="noStrike" baseline="0" dirty="0">
                <a:latin typeface="Arial" panose="020B0604020202020204" pitchFamily="34" charset="0"/>
                <a:cs typeface="Arial" panose="020B0604020202020204" pitchFamily="34" charset="0"/>
              </a:rPr>
              <a:t>However, </a:t>
            </a:r>
            <a:r>
              <a:rPr lang="en-US" sz="1800" b="0" i="1" u="none" strike="noStrike" baseline="0" dirty="0">
                <a:latin typeface="Arial" panose="020B0604020202020204" pitchFamily="34" charset="0"/>
                <a:cs typeface="Arial" panose="020B0604020202020204" pitchFamily="34" charset="0"/>
              </a:rPr>
              <a:t>the change in insulin secretion followed a different time course, gradually improving to normal over 8 weeks</a:t>
            </a:r>
            <a:r>
              <a:rPr lang="en-US" sz="1800" b="0" i="0" u="none" strike="noStrike"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72A543B-F542-4D17-AC87-5B1C796A22B7}"/>
              </a:ext>
            </a:extLst>
          </p:cNvPr>
          <p:cNvSpPr txBox="1"/>
          <p:nvPr/>
        </p:nvSpPr>
        <p:spPr>
          <a:xfrm>
            <a:off x="5482138" y="6203414"/>
            <a:ext cx="6538412" cy="646331"/>
          </a:xfrm>
          <a:prstGeom prst="rect">
            <a:avLst/>
          </a:prstGeom>
          <a:noFill/>
        </p:spPr>
        <p:txBody>
          <a:bodyPr wrap="square">
            <a:spAutoFit/>
          </a:bodyPr>
          <a:lstStyle/>
          <a:p>
            <a:r>
              <a:rPr lang="en-US" dirty="0"/>
              <a:t>Calorie restriction for long-term remission of type 2 diabetes Author: Roy Taylor , A Clinical Medicine 2019 Vol 19, No 1: 37–42</a:t>
            </a:r>
          </a:p>
        </p:txBody>
      </p:sp>
    </p:spTree>
    <p:extLst>
      <p:ext uri="{BB962C8B-B14F-4D97-AF65-F5344CB8AC3E}">
        <p14:creationId xmlns:p14="http://schemas.microsoft.com/office/powerpoint/2010/main" val="4229856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41655</TotalTime>
  <Words>5702</Words>
  <Application>Microsoft Office PowerPoint</Application>
  <PresentationFormat>Widescreen</PresentationFormat>
  <Paragraphs>358</Paragraphs>
  <Slides>52</Slides>
  <Notes>0</Notes>
  <HiddenSlides>0</HiddenSlides>
  <MMClips>0</MMClips>
  <ScaleCrop>false</ScaleCrop>
  <HeadingPairs>
    <vt:vector size="6" baseType="variant">
      <vt:variant>
        <vt:lpstr>Fonts Used</vt:lpstr>
      </vt:variant>
      <vt:variant>
        <vt:i4>36</vt:i4>
      </vt:variant>
      <vt:variant>
        <vt:lpstr>Theme</vt:lpstr>
      </vt:variant>
      <vt:variant>
        <vt:i4>1</vt:i4>
      </vt:variant>
      <vt:variant>
        <vt:lpstr>Slide Titles</vt:lpstr>
      </vt:variant>
      <vt:variant>
        <vt:i4>52</vt:i4>
      </vt:variant>
    </vt:vector>
  </HeadingPairs>
  <TitlesOfParts>
    <vt:vector size="89" baseType="lpstr">
      <vt:lpstr>AdvBOOKO-B</vt:lpstr>
      <vt:lpstr>AdvBOOKO-I</vt:lpstr>
      <vt:lpstr>AdvBOOKO-R</vt:lpstr>
      <vt:lpstr>AdvOT3f16987d</vt:lpstr>
      <vt:lpstr>AdvOT7b515deb</vt:lpstr>
      <vt:lpstr>AdvOT87508ede.BI</vt:lpstr>
      <vt:lpstr>AdvOT8817665d</vt:lpstr>
      <vt:lpstr>AdvOT8eb9eec2.B</vt:lpstr>
      <vt:lpstr>AdvOT96952d75.I</vt:lpstr>
      <vt:lpstr>AdvOT96952d75.I+20</vt:lpstr>
      <vt:lpstr>AdvP4C4E74</vt:lpstr>
      <vt:lpstr>AdvP7DED</vt:lpstr>
      <vt:lpstr>AdvP80675</vt:lpstr>
      <vt:lpstr>AdvPS_SSYB</vt:lpstr>
      <vt:lpstr>AdvPSMP11</vt:lpstr>
      <vt:lpstr>AdvPSMP4</vt:lpstr>
      <vt:lpstr>AdvSTONE-R</vt:lpstr>
      <vt:lpstr>AdvSTONE-SB</vt:lpstr>
      <vt:lpstr>AdvTTc6ee16d2.I</vt:lpstr>
      <vt:lpstr>AdvTTc6ee16d2.I+20</vt:lpstr>
      <vt:lpstr>AdvTTc6ee16d2.I+22</vt:lpstr>
      <vt:lpstr>AdvTTec369687+20</vt:lpstr>
      <vt:lpstr>Arial</vt:lpstr>
      <vt:lpstr>Calibri</vt:lpstr>
      <vt:lpstr>Calibri Light</vt:lpstr>
      <vt:lpstr>Courier New</vt:lpstr>
      <vt:lpstr>FSAlbert-Bold</vt:lpstr>
      <vt:lpstr>FSAlbert-Light</vt:lpstr>
      <vt:lpstr>FSAlbert-LightItalic</vt:lpstr>
      <vt:lpstr>Helvetica</vt:lpstr>
      <vt:lpstr>Open Sans</vt:lpstr>
      <vt:lpstr>ScalaLancetPro</vt:lpstr>
      <vt:lpstr>ScalaLancetPro-Italic</vt:lpstr>
      <vt:lpstr>Shaker2Lancet-Bold</vt:lpstr>
      <vt:lpstr>Source Sans Pro</vt:lpstr>
      <vt:lpstr>Wingdings</vt:lpstr>
      <vt:lpstr>Office Theme</vt:lpstr>
      <vt:lpstr> DIABETES REMISSION MYTH or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REMISIA DIABETULUI MIT sau REALITATE?</dc:title>
  <dc:creator>Anca Hâncu</dc:creator>
  <cp:lastModifiedBy>Yiota Mitroyianni</cp:lastModifiedBy>
  <cp:revision>22</cp:revision>
  <dcterms:created xsi:type="dcterms:W3CDTF">2021-12-05T05:23:44Z</dcterms:created>
  <dcterms:modified xsi:type="dcterms:W3CDTF">2024-01-05T08:13:55Z</dcterms:modified>
</cp:coreProperties>
</file>