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  <p:sldId id="266" r:id="rId10"/>
    <p:sldId id="265" r:id="rId11"/>
    <p:sldId id="271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626DA-FB93-472E-B335-7E9B140CE44B}" v="8" dt="2023-11-11T11:25:22.065"/>
    <p1510:client id="{7B9B98B1-1BA8-4A57-9568-57F26C4604B2}" v="120" dt="2023-11-11T09:17:48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60" autoAdjust="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10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e Cvejic" userId="dfc30c78-8620-4b82-8f47-37900a9e9bbb" providerId="ADAL" clId="{354626DA-FB93-472E-B335-7E9B140CE44B}"/>
    <pc:docChg chg="custSel modSld">
      <pc:chgData name="Helene Cvejic" userId="dfc30c78-8620-4b82-8f47-37900a9e9bbb" providerId="ADAL" clId="{354626DA-FB93-472E-B335-7E9B140CE44B}" dt="2023-11-11T11:25:38.354" v="26" actId="1076"/>
      <pc:docMkLst>
        <pc:docMk/>
      </pc:docMkLst>
      <pc:sldChg chg="addSp delSp modSp mod">
        <pc:chgData name="Helene Cvejic" userId="dfc30c78-8620-4b82-8f47-37900a9e9bbb" providerId="ADAL" clId="{354626DA-FB93-472E-B335-7E9B140CE44B}" dt="2023-11-11T11:24:48.374" v="17" actId="21"/>
        <pc:sldMkLst>
          <pc:docMk/>
          <pc:sldMk cId="600175215" sldId="256"/>
        </pc:sldMkLst>
        <pc:picChg chg="add mod">
          <ac:chgData name="Helene Cvejic" userId="dfc30c78-8620-4b82-8f47-37900a9e9bbb" providerId="ADAL" clId="{354626DA-FB93-472E-B335-7E9B140CE44B}" dt="2023-11-11T11:23:28.128" v="15" actId="1076"/>
          <ac:picMkLst>
            <pc:docMk/>
            <pc:sldMk cId="600175215" sldId="256"/>
            <ac:picMk id="12" creationId="{21E4F164-0096-D660-A1FB-29B862FF7B68}"/>
          </ac:picMkLst>
        </pc:picChg>
        <pc:picChg chg="add del">
          <ac:chgData name="Helene Cvejic" userId="dfc30c78-8620-4b82-8f47-37900a9e9bbb" providerId="ADAL" clId="{354626DA-FB93-472E-B335-7E9B140CE44B}" dt="2023-11-11T11:24:48.374" v="17" actId="21"/>
          <ac:picMkLst>
            <pc:docMk/>
            <pc:sldMk cId="600175215" sldId="256"/>
            <ac:picMk id="14" creationId="{F7310C3C-563F-2766-86DB-2269BAB331F6}"/>
          </ac:picMkLst>
        </pc:picChg>
      </pc:sldChg>
      <pc:sldChg chg="modSp mod modAnim">
        <pc:chgData name="Helene Cvejic" userId="dfc30c78-8620-4b82-8f47-37900a9e9bbb" providerId="ADAL" clId="{354626DA-FB93-472E-B335-7E9B140CE44B}" dt="2023-11-11T10:09:16.961" v="2"/>
        <pc:sldMkLst>
          <pc:docMk/>
          <pc:sldMk cId="145782129" sldId="258"/>
        </pc:sldMkLst>
        <pc:spChg chg="mod">
          <ac:chgData name="Helene Cvejic" userId="dfc30c78-8620-4b82-8f47-37900a9e9bbb" providerId="ADAL" clId="{354626DA-FB93-472E-B335-7E9B140CE44B}" dt="2023-11-11T10:09:15.583" v="1" actId="1076"/>
          <ac:spMkLst>
            <pc:docMk/>
            <pc:sldMk cId="145782129" sldId="258"/>
            <ac:spMk id="11" creationId="{6B69D8E3-370A-F0C8-57B3-BE897DC9D7DD}"/>
          </ac:spMkLst>
        </pc:spChg>
        <pc:spChg chg="mod">
          <ac:chgData name="Helene Cvejic" userId="dfc30c78-8620-4b82-8f47-37900a9e9bbb" providerId="ADAL" clId="{354626DA-FB93-472E-B335-7E9B140CE44B}" dt="2023-11-11T10:09:15.583" v="1" actId="1076"/>
          <ac:spMkLst>
            <pc:docMk/>
            <pc:sldMk cId="145782129" sldId="258"/>
            <ac:spMk id="13" creationId="{B4D6F929-0F5C-D9B4-B952-56747CC0AAA9}"/>
          </ac:spMkLst>
        </pc:spChg>
        <pc:spChg chg="mod">
          <ac:chgData name="Helene Cvejic" userId="dfc30c78-8620-4b82-8f47-37900a9e9bbb" providerId="ADAL" clId="{354626DA-FB93-472E-B335-7E9B140CE44B}" dt="2023-11-11T10:09:15.583" v="1" actId="1076"/>
          <ac:spMkLst>
            <pc:docMk/>
            <pc:sldMk cId="145782129" sldId="258"/>
            <ac:spMk id="14" creationId="{EE3E677D-AE1B-CBE8-DBE0-4B80AD90DC88}"/>
          </ac:spMkLst>
        </pc:spChg>
        <pc:spChg chg="mod">
          <ac:chgData name="Helene Cvejic" userId="dfc30c78-8620-4b82-8f47-37900a9e9bbb" providerId="ADAL" clId="{354626DA-FB93-472E-B335-7E9B140CE44B}" dt="2023-11-11T10:09:15.583" v="1" actId="1076"/>
          <ac:spMkLst>
            <pc:docMk/>
            <pc:sldMk cId="145782129" sldId="258"/>
            <ac:spMk id="15" creationId="{91FE0B20-F4B1-DF99-031B-BCDCE5320C24}"/>
          </ac:spMkLst>
        </pc:spChg>
        <pc:spChg chg="mod">
          <ac:chgData name="Helene Cvejic" userId="dfc30c78-8620-4b82-8f47-37900a9e9bbb" providerId="ADAL" clId="{354626DA-FB93-472E-B335-7E9B140CE44B}" dt="2023-11-11T10:09:15.583" v="1" actId="1076"/>
          <ac:spMkLst>
            <pc:docMk/>
            <pc:sldMk cId="145782129" sldId="258"/>
            <ac:spMk id="16" creationId="{FE3954E1-3B70-287C-6F4C-0A320607111C}"/>
          </ac:spMkLst>
        </pc:spChg>
        <pc:spChg chg="mod">
          <ac:chgData name="Helene Cvejic" userId="dfc30c78-8620-4b82-8f47-37900a9e9bbb" providerId="ADAL" clId="{354626DA-FB93-472E-B335-7E9B140CE44B}" dt="2023-11-11T10:09:15.583" v="1" actId="1076"/>
          <ac:spMkLst>
            <pc:docMk/>
            <pc:sldMk cId="145782129" sldId="258"/>
            <ac:spMk id="17" creationId="{76816361-3990-E5E7-538B-123C44E722EE}"/>
          </ac:spMkLst>
        </pc:spChg>
        <pc:graphicFrameChg chg="mod">
          <ac:chgData name="Helene Cvejic" userId="dfc30c78-8620-4b82-8f47-37900a9e9bbb" providerId="ADAL" clId="{354626DA-FB93-472E-B335-7E9B140CE44B}" dt="2023-11-11T10:09:15.583" v="1" actId="1076"/>
          <ac:graphicFrameMkLst>
            <pc:docMk/>
            <pc:sldMk cId="145782129" sldId="258"/>
            <ac:graphicFrameMk id="12" creationId="{693E839A-6628-D0CF-FCBE-022CD1934A28}"/>
          </ac:graphicFrameMkLst>
        </pc:graphicFrameChg>
      </pc:sldChg>
      <pc:sldChg chg="modAnim">
        <pc:chgData name="Helene Cvejic" userId="dfc30c78-8620-4b82-8f47-37900a9e9bbb" providerId="ADAL" clId="{354626DA-FB93-472E-B335-7E9B140CE44B}" dt="2023-11-11T10:09:58.484" v="6"/>
        <pc:sldMkLst>
          <pc:docMk/>
          <pc:sldMk cId="3441801726" sldId="259"/>
        </pc:sldMkLst>
      </pc:sldChg>
      <pc:sldChg chg="addSp delSp modSp mod modAnim">
        <pc:chgData name="Helene Cvejic" userId="dfc30c78-8620-4b82-8f47-37900a9e9bbb" providerId="ADAL" clId="{354626DA-FB93-472E-B335-7E9B140CE44B}" dt="2023-11-11T11:25:04.259" v="23" actId="1076"/>
        <pc:sldMkLst>
          <pc:docMk/>
          <pc:sldMk cId="638772646" sldId="260"/>
        </pc:sldMkLst>
        <pc:picChg chg="add del mod">
          <ac:chgData name="Helene Cvejic" userId="dfc30c78-8620-4b82-8f47-37900a9e9bbb" providerId="ADAL" clId="{354626DA-FB93-472E-B335-7E9B140CE44B}" dt="2023-11-11T11:24:54.283" v="18" actId="478"/>
          <ac:picMkLst>
            <pc:docMk/>
            <pc:sldMk cId="638772646" sldId="260"/>
            <ac:picMk id="18" creationId="{1D4AEBDA-8394-517B-6A50-94DC3A773481}"/>
          </ac:picMkLst>
        </pc:picChg>
        <pc:picChg chg="add mod">
          <ac:chgData name="Helene Cvejic" userId="dfc30c78-8620-4b82-8f47-37900a9e9bbb" providerId="ADAL" clId="{354626DA-FB93-472E-B335-7E9B140CE44B}" dt="2023-11-11T11:22:22.027" v="12" actId="14100"/>
          <ac:picMkLst>
            <pc:docMk/>
            <pc:sldMk cId="638772646" sldId="260"/>
            <ac:picMk id="20" creationId="{4598DF5B-836C-ADA3-7674-DE07B8DFFDAD}"/>
          </ac:picMkLst>
        </pc:picChg>
        <pc:picChg chg="add mod">
          <ac:chgData name="Helene Cvejic" userId="dfc30c78-8620-4b82-8f47-37900a9e9bbb" providerId="ADAL" clId="{354626DA-FB93-472E-B335-7E9B140CE44B}" dt="2023-11-11T11:25:04.259" v="23" actId="1076"/>
          <ac:picMkLst>
            <pc:docMk/>
            <pc:sldMk cId="638772646" sldId="260"/>
            <ac:picMk id="21" creationId="{E94A5E97-BC86-BCA0-0EA8-DB58FA01628D}"/>
          </ac:picMkLst>
        </pc:picChg>
      </pc:sldChg>
      <pc:sldChg chg="modAnim">
        <pc:chgData name="Helene Cvejic" userId="dfc30c78-8620-4b82-8f47-37900a9e9bbb" providerId="ADAL" clId="{354626DA-FB93-472E-B335-7E9B140CE44B}" dt="2023-11-11T10:09:37.849" v="4"/>
        <pc:sldMkLst>
          <pc:docMk/>
          <pc:sldMk cId="535707644" sldId="263"/>
        </pc:sldMkLst>
      </pc:sldChg>
      <pc:sldChg chg="modAnim">
        <pc:chgData name="Helene Cvejic" userId="dfc30c78-8620-4b82-8f47-37900a9e9bbb" providerId="ADAL" clId="{354626DA-FB93-472E-B335-7E9B140CE44B}" dt="2023-11-11T10:09:29.080" v="3"/>
        <pc:sldMkLst>
          <pc:docMk/>
          <pc:sldMk cId="3206252496" sldId="264"/>
        </pc:sldMkLst>
      </pc:sldChg>
      <pc:sldChg chg="modAnim">
        <pc:chgData name="Helene Cvejic" userId="dfc30c78-8620-4b82-8f47-37900a9e9bbb" providerId="ADAL" clId="{354626DA-FB93-472E-B335-7E9B140CE44B}" dt="2023-11-11T10:09:04.241" v="0"/>
        <pc:sldMkLst>
          <pc:docMk/>
          <pc:sldMk cId="1366497250" sldId="265"/>
        </pc:sldMkLst>
      </pc:sldChg>
      <pc:sldChg chg="addSp modSp mod">
        <pc:chgData name="Helene Cvejic" userId="dfc30c78-8620-4b82-8f47-37900a9e9bbb" providerId="ADAL" clId="{354626DA-FB93-472E-B335-7E9B140CE44B}" dt="2023-11-11T11:25:38.354" v="26" actId="1076"/>
        <pc:sldMkLst>
          <pc:docMk/>
          <pc:sldMk cId="1646102284" sldId="270"/>
        </pc:sldMkLst>
        <pc:picChg chg="add mod">
          <ac:chgData name="Helene Cvejic" userId="dfc30c78-8620-4b82-8f47-37900a9e9bbb" providerId="ADAL" clId="{354626DA-FB93-472E-B335-7E9B140CE44B}" dt="2023-11-11T11:25:38.354" v="26" actId="1076"/>
          <ac:picMkLst>
            <pc:docMk/>
            <pc:sldMk cId="1646102284" sldId="270"/>
            <ac:picMk id="2" creationId="{BA3F88BE-F6C1-88B3-36D8-0D5837B0DE3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3811254090075"/>
          <c:y val="1.1381101099127598E-2"/>
          <c:w val="0.6087074170576301"/>
          <c:h val="0.983769832912889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40-4C98-A270-5438EB94E6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B40-4C98-A270-5438EB94E6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B40-4C98-A270-5438EB94E6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B40-4C98-A270-5438EB94E6DE}"/>
              </c:ext>
            </c:extLst>
          </c:dPt>
          <c:dLbls>
            <c:dLbl>
              <c:idx val="0"/>
              <c:layout>
                <c:manualLayout>
                  <c:x val="-0.25425503659373055"/>
                  <c:y val="8.54976095206943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E7C742FF-427A-451C-BEA8-017229D0C953}" type="CATEGORYNAME">
                      <a:rPr lang="en-US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[CATEGORY NAME]</a:t>
                    </a:fld>
                    <a:r>
                      <a: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</a:p>
                  <a:p>
                    <a:pPr>
                      <a:defRPr sz="1600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reported
</a:t>
                    </a:r>
                    <a:fld id="{326B30E9-8665-4160-8EDC-B4F97E9394FC}" type="PERCENTAGE">
                      <a:rPr lang="en-US" sz="16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27148505836865"/>
                      <c:h val="0.425733386504881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B40-4C98-A270-5438EB94E6DE}"/>
                </c:ext>
              </c:extLst>
            </c:dLbl>
            <c:dLbl>
              <c:idx val="1"/>
              <c:layout>
                <c:manualLayout>
                  <c:x val="1.7287170534606398E-2"/>
                  <c:y val="-3.51985293584785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509535577803974"/>
                      <c:h val="0.264985969605182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B40-4C98-A270-5438EB94E6DE}"/>
                </c:ext>
              </c:extLst>
            </c:dLbl>
            <c:dLbl>
              <c:idx val="2"/>
              <c:layout>
                <c:manualLayout>
                  <c:x val="0.19028611219550612"/>
                  <c:y val="4.19095410450330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40-4C98-A270-5438EB94E6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Fatigue</c:v>
                </c:pt>
                <c:pt idx="1">
                  <c:v>Chronic fatique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11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B40-4C98-A270-5438EB94E6D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#1">
  <dgm:title val=""/>
  <dgm:desc val=""/>
  <dgm:catLst>
    <dgm:cat type="accent2" pri="11400"/>
  </dgm:catLst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2D670-3B77-4460-BE70-982F35C4F326}" type="doc">
      <dgm:prSet loTypeId="urn:microsoft.com/office/officeart/2005/8/layout/radial6#1" loCatId="cycle" qsTypeId="urn:microsoft.com/office/officeart/2005/8/quickstyle/3d1#1" qsCatId="3D" csTypeId="urn:microsoft.com/office/officeart/2005/8/colors/accent2_4#1" csCatId="accent2" phldr="1"/>
      <dgm:spPr/>
      <dgm:t>
        <a:bodyPr/>
        <a:lstStyle/>
        <a:p>
          <a:endParaRPr lang="en-US"/>
        </a:p>
      </dgm:t>
    </dgm:pt>
    <dgm:pt modelId="{56D7887E-ED15-4F8D-84B1-8AA9B098C046}">
      <dgm:prSet phldrT="[Text]" custT="1"/>
      <dgm:spPr>
        <a:xfrm>
          <a:off x="977159" y="832913"/>
          <a:ext cx="656044" cy="641970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1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fatigue</a:t>
          </a:r>
        </a:p>
      </dgm:t>
    </dgm:pt>
    <dgm:pt modelId="{54CEA68A-F0D3-412F-AFA1-86BDA72A4B54}" type="parTrans" cxnId="{C8274E0E-C07B-4511-8C36-D938294003AC}">
      <dgm:prSet/>
      <dgm:spPr/>
      <dgm:t>
        <a:bodyPr/>
        <a:lstStyle/>
        <a:p>
          <a:endParaRPr lang="en-US" sz="1400"/>
        </a:p>
      </dgm:t>
    </dgm:pt>
    <dgm:pt modelId="{FE741467-A4E7-4BED-988D-3B5A41DCB49F}" type="sibTrans" cxnId="{C8274E0E-C07B-4511-8C36-D938294003AC}">
      <dgm:prSet/>
      <dgm:spPr/>
      <dgm:t>
        <a:bodyPr/>
        <a:lstStyle/>
        <a:p>
          <a:endParaRPr lang="en-US" sz="1400"/>
        </a:p>
      </dgm:t>
    </dgm:pt>
    <dgm:pt modelId="{CCB09164-90BE-4CE9-910F-019F5610DECD}">
      <dgm:prSet phldrT="[Text]" custT="1"/>
      <dgm:spPr>
        <a:xfrm>
          <a:off x="835916" y="-123040"/>
          <a:ext cx="924108" cy="812187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diet</a:t>
          </a:r>
        </a:p>
      </dgm:t>
    </dgm:pt>
    <dgm:pt modelId="{D340AC79-7142-4CBB-824D-AE891F9A39E5}" type="parTrans" cxnId="{5E1ACE2E-4090-4D05-A340-CE47794B5F0A}">
      <dgm:prSet/>
      <dgm:spPr/>
      <dgm:t>
        <a:bodyPr/>
        <a:lstStyle/>
        <a:p>
          <a:endParaRPr lang="en-US" sz="1400"/>
        </a:p>
      </dgm:t>
    </dgm:pt>
    <dgm:pt modelId="{23075A68-9B80-486E-80C0-E3C7346A1614}" type="sibTrans" cxnId="{5E1ACE2E-4090-4D05-A340-CE47794B5F0A}">
      <dgm:prSet/>
      <dgm:spPr>
        <a:xfrm>
          <a:off x="421200" y="262705"/>
          <a:ext cx="1753541" cy="1753541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 sz="1400"/>
        </a:p>
      </dgm:t>
    </dgm:pt>
    <dgm:pt modelId="{131C6209-14E2-4523-BA16-66DC77D8B365}">
      <dgm:prSet phldrT="[Text]" custT="1"/>
      <dgm:spPr>
        <a:xfrm>
          <a:off x="1692340" y="733382"/>
          <a:ext cx="924108" cy="812187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sleep</a:t>
          </a:r>
          <a:endParaRPr lang="en-US" sz="2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76297BA-9033-4EA0-9C57-9B383AA5F1B7}" type="parTrans" cxnId="{C0D50136-A0DB-468D-A46E-1A1608AD5DB0}">
      <dgm:prSet/>
      <dgm:spPr/>
      <dgm:t>
        <a:bodyPr/>
        <a:lstStyle/>
        <a:p>
          <a:endParaRPr lang="en-US" sz="1400"/>
        </a:p>
      </dgm:t>
    </dgm:pt>
    <dgm:pt modelId="{6D0EBC16-F1B4-4E96-BCC3-1BF4377056C7}" type="sibTrans" cxnId="{C0D50136-A0DB-468D-A46E-1A1608AD5DB0}">
      <dgm:prSet/>
      <dgm:spPr>
        <a:xfrm>
          <a:off x="421200" y="262705"/>
          <a:ext cx="1753541" cy="1753541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 sz="1400"/>
        </a:p>
      </dgm:t>
    </dgm:pt>
    <dgm:pt modelId="{5C9E458A-B1BB-477F-B77F-D6B7E8F60D6E}">
      <dgm:prSet phldrT="[Text]" custT="1"/>
      <dgm:spPr>
        <a:xfrm>
          <a:off x="-20506" y="733382"/>
          <a:ext cx="924108" cy="812187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Physical activity</a:t>
          </a:r>
        </a:p>
      </dgm:t>
    </dgm:pt>
    <dgm:pt modelId="{8A6E268E-9E26-4014-8049-787FCD4EE9FF}" type="parTrans" cxnId="{603A6B74-7DD9-4F5D-A78A-43CE0FD6482F}">
      <dgm:prSet/>
      <dgm:spPr/>
      <dgm:t>
        <a:bodyPr/>
        <a:lstStyle/>
        <a:p>
          <a:endParaRPr lang="en-US" sz="1400"/>
        </a:p>
      </dgm:t>
    </dgm:pt>
    <dgm:pt modelId="{F1414464-27DC-4A04-935F-D6145FC71E38}" type="sibTrans" cxnId="{603A6B74-7DD9-4F5D-A78A-43CE0FD6482F}">
      <dgm:prSet/>
      <dgm:spPr>
        <a:xfrm>
          <a:off x="421200" y="262705"/>
          <a:ext cx="1753541" cy="1753541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 sz="1400"/>
        </a:p>
      </dgm:t>
    </dgm:pt>
    <dgm:pt modelId="{3F70F621-C4A4-4123-87FD-F8FD0971E7D1}">
      <dgm:prSet phldrT="[Text]" custT="1"/>
      <dgm:spPr>
        <a:xfrm>
          <a:off x="835916" y="1589806"/>
          <a:ext cx="924108" cy="812187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stress</a:t>
          </a:r>
          <a:endParaRPr lang="en-US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9CE1D8D-5C9C-43F3-8B9E-2E2E35CC7687}" type="parTrans" cxnId="{2A5F5098-B663-4C5E-8490-9F7453D123A3}">
      <dgm:prSet/>
      <dgm:spPr/>
      <dgm:t>
        <a:bodyPr/>
        <a:lstStyle/>
        <a:p>
          <a:endParaRPr lang="en-US" sz="1400"/>
        </a:p>
      </dgm:t>
    </dgm:pt>
    <dgm:pt modelId="{B8699196-1ACD-406A-B418-8CD782347D7B}" type="sibTrans" cxnId="{2A5F5098-B663-4C5E-8490-9F7453D123A3}">
      <dgm:prSet/>
      <dgm:spPr>
        <a:xfrm>
          <a:off x="421200" y="262705"/>
          <a:ext cx="1753541" cy="1753541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 sz="1400"/>
        </a:p>
      </dgm:t>
    </dgm:pt>
    <dgm:pt modelId="{6744D9C4-6BBC-4D52-B5E5-CD7B4EF1BC07}" type="pres">
      <dgm:prSet presAssocID="{3922D670-3B77-4460-BE70-982F35C4F32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2007C5-6B46-4A4E-9C9A-E42C4CA24789}" type="pres">
      <dgm:prSet presAssocID="{56D7887E-ED15-4F8D-84B1-8AA9B098C046}" presName="centerShape" presStyleLbl="node0" presStyleIdx="0" presStyleCnt="1" custScaleX="81251" custScaleY="79508" custLinFactNeighborX="421" custLinFactNeighborY="842"/>
      <dgm:spPr/>
    </dgm:pt>
    <dgm:pt modelId="{CC92CD75-E4DF-4E9D-99B2-96D9D296F46A}" type="pres">
      <dgm:prSet presAssocID="{CCB09164-90BE-4CE9-910F-019F5610DECD}" presName="node" presStyleLbl="node1" presStyleIdx="0" presStyleCnt="4" custScaleX="163501" custScaleY="143699" custRadScaleRad="101621">
        <dgm:presLayoutVars>
          <dgm:bulletEnabled val="1"/>
        </dgm:presLayoutVars>
      </dgm:prSet>
      <dgm:spPr/>
    </dgm:pt>
    <dgm:pt modelId="{1E1CAE4C-5EE2-4ECC-9897-D15D7E0FBDAC}" type="pres">
      <dgm:prSet presAssocID="{CCB09164-90BE-4CE9-910F-019F5610DECD}" presName="dummy" presStyleCnt="0"/>
      <dgm:spPr/>
    </dgm:pt>
    <dgm:pt modelId="{E0D0AB26-3203-422E-9857-CF4EDA3722BC}" type="pres">
      <dgm:prSet presAssocID="{23075A68-9B80-486E-80C0-E3C7346A1614}" presName="sibTrans" presStyleLbl="sibTrans2D1" presStyleIdx="0" presStyleCnt="4"/>
      <dgm:spPr/>
    </dgm:pt>
    <dgm:pt modelId="{CD32E708-B814-4AA3-A02E-052898B3B65F}" type="pres">
      <dgm:prSet presAssocID="{131C6209-14E2-4523-BA16-66DC77D8B365}" presName="node" presStyleLbl="node1" presStyleIdx="1" presStyleCnt="4" custScaleX="163501" custScaleY="143699">
        <dgm:presLayoutVars>
          <dgm:bulletEnabled val="1"/>
        </dgm:presLayoutVars>
      </dgm:prSet>
      <dgm:spPr/>
    </dgm:pt>
    <dgm:pt modelId="{A69A2911-6616-44A3-96A2-A50CDE566BA9}" type="pres">
      <dgm:prSet presAssocID="{131C6209-14E2-4523-BA16-66DC77D8B365}" presName="dummy" presStyleCnt="0"/>
      <dgm:spPr/>
    </dgm:pt>
    <dgm:pt modelId="{66C2FEBA-8723-4233-A762-2543B7FCA2EB}" type="pres">
      <dgm:prSet presAssocID="{6D0EBC16-F1B4-4E96-BCC3-1BF4377056C7}" presName="sibTrans" presStyleLbl="sibTrans2D1" presStyleIdx="1" presStyleCnt="4"/>
      <dgm:spPr/>
    </dgm:pt>
    <dgm:pt modelId="{552B4056-56DA-4BE8-81FE-88968E03B2EC}" type="pres">
      <dgm:prSet presAssocID="{3F70F621-C4A4-4123-87FD-F8FD0971E7D1}" presName="node" presStyleLbl="node1" presStyleIdx="2" presStyleCnt="4" custScaleX="163501" custScaleY="143699">
        <dgm:presLayoutVars>
          <dgm:bulletEnabled val="1"/>
        </dgm:presLayoutVars>
      </dgm:prSet>
      <dgm:spPr/>
    </dgm:pt>
    <dgm:pt modelId="{C02C209C-2BA7-477C-9EEF-965C85B1CC06}" type="pres">
      <dgm:prSet presAssocID="{3F70F621-C4A4-4123-87FD-F8FD0971E7D1}" presName="dummy" presStyleCnt="0"/>
      <dgm:spPr/>
    </dgm:pt>
    <dgm:pt modelId="{F10F65DB-11FE-42C3-9C24-6B373FC5448C}" type="pres">
      <dgm:prSet presAssocID="{B8699196-1ACD-406A-B418-8CD782347D7B}" presName="sibTrans" presStyleLbl="sibTrans2D1" presStyleIdx="2" presStyleCnt="4"/>
      <dgm:spPr/>
    </dgm:pt>
    <dgm:pt modelId="{17FE70EA-5632-4109-9F46-5569DA8AC646}" type="pres">
      <dgm:prSet presAssocID="{5C9E458A-B1BB-477F-B77F-D6B7E8F60D6E}" presName="node" presStyleLbl="node1" presStyleIdx="3" presStyleCnt="4" custScaleX="163501" custScaleY="143699">
        <dgm:presLayoutVars>
          <dgm:bulletEnabled val="1"/>
        </dgm:presLayoutVars>
      </dgm:prSet>
      <dgm:spPr/>
    </dgm:pt>
    <dgm:pt modelId="{19E3BF55-E49C-45E6-9A81-F96917D3360B}" type="pres">
      <dgm:prSet presAssocID="{5C9E458A-B1BB-477F-B77F-D6B7E8F60D6E}" presName="dummy" presStyleCnt="0"/>
      <dgm:spPr/>
    </dgm:pt>
    <dgm:pt modelId="{D03453D5-82F8-4CD0-91BF-3251841B1B46}" type="pres">
      <dgm:prSet presAssocID="{F1414464-27DC-4A04-935F-D6145FC71E38}" presName="sibTrans" presStyleLbl="sibTrans2D1" presStyleIdx="3" presStyleCnt="4"/>
      <dgm:spPr/>
    </dgm:pt>
  </dgm:ptLst>
  <dgm:cxnLst>
    <dgm:cxn modelId="{BC12B604-886D-4988-BA27-C2DB87955552}" type="presOf" srcId="{CCB09164-90BE-4CE9-910F-019F5610DECD}" destId="{CC92CD75-E4DF-4E9D-99B2-96D9D296F46A}" srcOrd="0" destOrd="0" presId="urn:microsoft.com/office/officeart/2005/8/layout/radial6#1"/>
    <dgm:cxn modelId="{C8274E0E-C07B-4511-8C36-D938294003AC}" srcId="{3922D670-3B77-4460-BE70-982F35C4F326}" destId="{56D7887E-ED15-4F8D-84B1-8AA9B098C046}" srcOrd="0" destOrd="0" parTransId="{54CEA68A-F0D3-412F-AFA1-86BDA72A4B54}" sibTransId="{FE741467-A4E7-4BED-988D-3B5A41DCB49F}"/>
    <dgm:cxn modelId="{32220E16-CB6B-4DD9-9C6F-8B4402854FA5}" type="presOf" srcId="{6D0EBC16-F1B4-4E96-BCC3-1BF4377056C7}" destId="{66C2FEBA-8723-4233-A762-2543B7FCA2EB}" srcOrd="0" destOrd="0" presId="urn:microsoft.com/office/officeart/2005/8/layout/radial6#1"/>
    <dgm:cxn modelId="{65890717-684B-4C2E-A7DB-EBDD7FEB6136}" type="presOf" srcId="{3922D670-3B77-4460-BE70-982F35C4F326}" destId="{6744D9C4-6BBC-4D52-B5E5-CD7B4EF1BC07}" srcOrd="0" destOrd="0" presId="urn:microsoft.com/office/officeart/2005/8/layout/radial6#1"/>
    <dgm:cxn modelId="{1BE95223-4E88-4697-8BD7-C89E00E3E4C8}" type="presOf" srcId="{56D7887E-ED15-4F8D-84B1-8AA9B098C046}" destId="{1A2007C5-6B46-4A4E-9C9A-E42C4CA24789}" srcOrd="0" destOrd="0" presId="urn:microsoft.com/office/officeart/2005/8/layout/radial6#1"/>
    <dgm:cxn modelId="{5E1ACE2E-4090-4D05-A340-CE47794B5F0A}" srcId="{56D7887E-ED15-4F8D-84B1-8AA9B098C046}" destId="{CCB09164-90BE-4CE9-910F-019F5610DECD}" srcOrd="0" destOrd="0" parTransId="{D340AC79-7142-4CBB-824D-AE891F9A39E5}" sibTransId="{23075A68-9B80-486E-80C0-E3C7346A1614}"/>
    <dgm:cxn modelId="{CE0EA734-8AE2-4EAA-8234-4C45B6D79A2C}" type="presOf" srcId="{F1414464-27DC-4A04-935F-D6145FC71E38}" destId="{D03453D5-82F8-4CD0-91BF-3251841B1B46}" srcOrd="0" destOrd="0" presId="urn:microsoft.com/office/officeart/2005/8/layout/radial6#1"/>
    <dgm:cxn modelId="{C0D50136-A0DB-468D-A46E-1A1608AD5DB0}" srcId="{56D7887E-ED15-4F8D-84B1-8AA9B098C046}" destId="{131C6209-14E2-4523-BA16-66DC77D8B365}" srcOrd="1" destOrd="0" parTransId="{676297BA-9033-4EA0-9C57-9B383AA5F1B7}" sibTransId="{6D0EBC16-F1B4-4E96-BCC3-1BF4377056C7}"/>
    <dgm:cxn modelId="{8B27064B-F861-40B2-A699-CFACEF215DF9}" type="presOf" srcId="{23075A68-9B80-486E-80C0-E3C7346A1614}" destId="{E0D0AB26-3203-422E-9857-CF4EDA3722BC}" srcOrd="0" destOrd="0" presId="urn:microsoft.com/office/officeart/2005/8/layout/radial6#1"/>
    <dgm:cxn modelId="{19054052-4117-4AAA-8727-AD6F10633AB4}" type="presOf" srcId="{131C6209-14E2-4523-BA16-66DC77D8B365}" destId="{CD32E708-B814-4AA3-A02E-052898B3B65F}" srcOrd="0" destOrd="0" presId="urn:microsoft.com/office/officeart/2005/8/layout/radial6#1"/>
    <dgm:cxn modelId="{603A6B74-7DD9-4F5D-A78A-43CE0FD6482F}" srcId="{56D7887E-ED15-4F8D-84B1-8AA9B098C046}" destId="{5C9E458A-B1BB-477F-B77F-D6B7E8F60D6E}" srcOrd="3" destOrd="0" parTransId="{8A6E268E-9E26-4014-8049-787FCD4EE9FF}" sibTransId="{F1414464-27DC-4A04-935F-D6145FC71E38}"/>
    <dgm:cxn modelId="{2A5F5098-B663-4C5E-8490-9F7453D123A3}" srcId="{56D7887E-ED15-4F8D-84B1-8AA9B098C046}" destId="{3F70F621-C4A4-4123-87FD-F8FD0971E7D1}" srcOrd="2" destOrd="0" parTransId="{A9CE1D8D-5C9C-43F3-8B9E-2E2E35CC7687}" sibTransId="{B8699196-1ACD-406A-B418-8CD782347D7B}"/>
    <dgm:cxn modelId="{06472AC6-DE36-4F0C-A49C-7C8F1DF1B704}" type="presOf" srcId="{5C9E458A-B1BB-477F-B77F-D6B7E8F60D6E}" destId="{17FE70EA-5632-4109-9F46-5569DA8AC646}" srcOrd="0" destOrd="0" presId="urn:microsoft.com/office/officeart/2005/8/layout/radial6#1"/>
    <dgm:cxn modelId="{8A1A36CB-8387-483A-B9F9-4C930C892FF8}" type="presOf" srcId="{3F70F621-C4A4-4123-87FD-F8FD0971E7D1}" destId="{552B4056-56DA-4BE8-81FE-88968E03B2EC}" srcOrd="0" destOrd="0" presId="urn:microsoft.com/office/officeart/2005/8/layout/radial6#1"/>
    <dgm:cxn modelId="{812B9CE6-FEEE-4966-AD10-8B5D2794BC04}" type="presOf" srcId="{B8699196-1ACD-406A-B418-8CD782347D7B}" destId="{F10F65DB-11FE-42C3-9C24-6B373FC5448C}" srcOrd="0" destOrd="0" presId="urn:microsoft.com/office/officeart/2005/8/layout/radial6#1"/>
    <dgm:cxn modelId="{38C4C4F9-1FCB-4F1D-8E80-25E5A4427159}" type="presParOf" srcId="{6744D9C4-6BBC-4D52-B5E5-CD7B4EF1BC07}" destId="{1A2007C5-6B46-4A4E-9C9A-E42C4CA24789}" srcOrd="0" destOrd="0" presId="urn:microsoft.com/office/officeart/2005/8/layout/radial6#1"/>
    <dgm:cxn modelId="{557A4810-1B8F-4CF8-89DB-24263C7342AF}" type="presParOf" srcId="{6744D9C4-6BBC-4D52-B5E5-CD7B4EF1BC07}" destId="{CC92CD75-E4DF-4E9D-99B2-96D9D296F46A}" srcOrd="1" destOrd="0" presId="urn:microsoft.com/office/officeart/2005/8/layout/radial6#1"/>
    <dgm:cxn modelId="{D7992E8B-D945-4524-956F-AB81B8FB6DFF}" type="presParOf" srcId="{6744D9C4-6BBC-4D52-B5E5-CD7B4EF1BC07}" destId="{1E1CAE4C-5EE2-4ECC-9897-D15D7E0FBDAC}" srcOrd="2" destOrd="0" presId="urn:microsoft.com/office/officeart/2005/8/layout/radial6#1"/>
    <dgm:cxn modelId="{1A59A1C0-B767-4223-9FB0-6042DA149B8A}" type="presParOf" srcId="{6744D9C4-6BBC-4D52-B5E5-CD7B4EF1BC07}" destId="{E0D0AB26-3203-422E-9857-CF4EDA3722BC}" srcOrd="3" destOrd="0" presId="urn:microsoft.com/office/officeart/2005/8/layout/radial6#1"/>
    <dgm:cxn modelId="{65660217-9ED4-4453-83EE-7C50A849FB92}" type="presParOf" srcId="{6744D9C4-6BBC-4D52-B5E5-CD7B4EF1BC07}" destId="{CD32E708-B814-4AA3-A02E-052898B3B65F}" srcOrd="4" destOrd="0" presId="urn:microsoft.com/office/officeart/2005/8/layout/radial6#1"/>
    <dgm:cxn modelId="{8D7431E4-F20F-40DC-AF46-579C359A2368}" type="presParOf" srcId="{6744D9C4-6BBC-4D52-B5E5-CD7B4EF1BC07}" destId="{A69A2911-6616-44A3-96A2-A50CDE566BA9}" srcOrd="5" destOrd="0" presId="urn:microsoft.com/office/officeart/2005/8/layout/radial6#1"/>
    <dgm:cxn modelId="{0A09DE92-083F-4119-88DE-60CCFBE34F1F}" type="presParOf" srcId="{6744D9C4-6BBC-4D52-B5E5-CD7B4EF1BC07}" destId="{66C2FEBA-8723-4233-A762-2543B7FCA2EB}" srcOrd="6" destOrd="0" presId="urn:microsoft.com/office/officeart/2005/8/layout/radial6#1"/>
    <dgm:cxn modelId="{3216EBAA-64AE-4966-AF70-A5C9D4C51E91}" type="presParOf" srcId="{6744D9C4-6BBC-4D52-B5E5-CD7B4EF1BC07}" destId="{552B4056-56DA-4BE8-81FE-88968E03B2EC}" srcOrd="7" destOrd="0" presId="urn:microsoft.com/office/officeart/2005/8/layout/radial6#1"/>
    <dgm:cxn modelId="{14C5CCFE-843C-4444-B0E6-D8FBB4E1DAA6}" type="presParOf" srcId="{6744D9C4-6BBC-4D52-B5E5-CD7B4EF1BC07}" destId="{C02C209C-2BA7-477C-9EEF-965C85B1CC06}" srcOrd="8" destOrd="0" presId="urn:microsoft.com/office/officeart/2005/8/layout/radial6#1"/>
    <dgm:cxn modelId="{A771F01C-B477-4ACE-A45E-F71BAD5DAE55}" type="presParOf" srcId="{6744D9C4-6BBC-4D52-B5E5-CD7B4EF1BC07}" destId="{F10F65DB-11FE-42C3-9C24-6B373FC5448C}" srcOrd="9" destOrd="0" presId="urn:microsoft.com/office/officeart/2005/8/layout/radial6#1"/>
    <dgm:cxn modelId="{0FB690D1-FCAE-4FA3-809E-84BE3F909DFE}" type="presParOf" srcId="{6744D9C4-6BBC-4D52-B5E5-CD7B4EF1BC07}" destId="{17FE70EA-5632-4109-9F46-5569DA8AC646}" srcOrd="10" destOrd="0" presId="urn:microsoft.com/office/officeart/2005/8/layout/radial6#1"/>
    <dgm:cxn modelId="{15F5F8FB-E01D-4486-BA3F-DF4C8A36003B}" type="presParOf" srcId="{6744D9C4-6BBC-4D52-B5E5-CD7B4EF1BC07}" destId="{19E3BF55-E49C-45E6-9A81-F96917D3360B}" srcOrd="11" destOrd="0" presId="urn:microsoft.com/office/officeart/2005/8/layout/radial6#1"/>
    <dgm:cxn modelId="{690027FA-198A-429D-9A6D-4ACE15EC36C9}" type="presParOf" srcId="{6744D9C4-6BBC-4D52-B5E5-CD7B4EF1BC07}" destId="{D03453D5-82F8-4CD0-91BF-3251841B1B46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453D5-82F8-4CD0-91BF-3251841B1B46}">
      <dsp:nvSpPr>
        <dsp:cNvPr id="0" name=""/>
        <dsp:cNvSpPr/>
      </dsp:nvSpPr>
      <dsp:spPr>
        <a:xfrm>
          <a:off x="421200" y="262705"/>
          <a:ext cx="1753541" cy="1753541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0F65DB-11FE-42C3-9C24-6B373FC5448C}">
      <dsp:nvSpPr>
        <dsp:cNvPr id="0" name=""/>
        <dsp:cNvSpPr/>
      </dsp:nvSpPr>
      <dsp:spPr>
        <a:xfrm>
          <a:off x="421200" y="262705"/>
          <a:ext cx="1753541" cy="1753541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C2FEBA-8723-4233-A762-2543B7FCA2EB}">
      <dsp:nvSpPr>
        <dsp:cNvPr id="0" name=""/>
        <dsp:cNvSpPr/>
      </dsp:nvSpPr>
      <dsp:spPr>
        <a:xfrm>
          <a:off x="421200" y="262705"/>
          <a:ext cx="1753541" cy="1753541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D0AB26-3203-422E-9857-CF4EDA3722BC}">
      <dsp:nvSpPr>
        <dsp:cNvPr id="0" name=""/>
        <dsp:cNvSpPr/>
      </dsp:nvSpPr>
      <dsp:spPr>
        <a:xfrm>
          <a:off x="421200" y="262705"/>
          <a:ext cx="1753541" cy="1753541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2007C5-6B46-4A4E-9C9A-E42C4CA24789}">
      <dsp:nvSpPr>
        <dsp:cNvPr id="0" name=""/>
        <dsp:cNvSpPr/>
      </dsp:nvSpPr>
      <dsp:spPr>
        <a:xfrm>
          <a:off x="977159" y="832913"/>
          <a:ext cx="656044" cy="641970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fatigue</a:t>
          </a:r>
        </a:p>
      </dsp:txBody>
      <dsp:txXfrm>
        <a:off x="1073234" y="926927"/>
        <a:ext cx="463894" cy="453942"/>
      </dsp:txXfrm>
    </dsp:sp>
    <dsp:sp modelId="{CC92CD75-E4DF-4E9D-99B2-96D9D296F46A}">
      <dsp:nvSpPr>
        <dsp:cNvPr id="0" name=""/>
        <dsp:cNvSpPr/>
      </dsp:nvSpPr>
      <dsp:spPr>
        <a:xfrm>
          <a:off x="835916" y="-123040"/>
          <a:ext cx="924108" cy="812187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diet</a:t>
          </a:r>
        </a:p>
      </dsp:txBody>
      <dsp:txXfrm>
        <a:off x="971248" y="-4098"/>
        <a:ext cx="653444" cy="574303"/>
      </dsp:txXfrm>
    </dsp:sp>
    <dsp:sp modelId="{CD32E708-B814-4AA3-A02E-052898B3B65F}">
      <dsp:nvSpPr>
        <dsp:cNvPr id="0" name=""/>
        <dsp:cNvSpPr/>
      </dsp:nvSpPr>
      <dsp:spPr>
        <a:xfrm>
          <a:off x="1692340" y="733382"/>
          <a:ext cx="924108" cy="812187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sleep</a:t>
          </a:r>
          <a:endParaRPr lang="en-US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827672" y="852324"/>
        <a:ext cx="653444" cy="574303"/>
      </dsp:txXfrm>
    </dsp:sp>
    <dsp:sp modelId="{552B4056-56DA-4BE8-81FE-88968E03B2EC}">
      <dsp:nvSpPr>
        <dsp:cNvPr id="0" name=""/>
        <dsp:cNvSpPr/>
      </dsp:nvSpPr>
      <dsp:spPr>
        <a:xfrm>
          <a:off x="835916" y="1589806"/>
          <a:ext cx="924108" cy="812187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stress</a:t>
          </a:r>
          <a:endParaRPr lang="en-US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71248" y="1708748"/>
        <a:ext cx="653444" cy="574303"/>
      </dsp:txXfrm>
    </dsp:sp>
    <dsp:sp modelId="{17FE70EA-5632-4109-9F46-5569DA8AC646}">
      <dsp:nvSpPr>
        <dsp:cNvPr id="0" name=""/>
        <dsp:cNvSpPr/>
      </dsp:nvSpPr>
      <dsp:spPr>
        <a:xfrm>
          <a:off x="-20506" y="733382"/>
          <a:ext cx="924108" cy="812187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Physical activity</a:t>
          </a:r>
        </a:p>
      </dsp:txBody>
      <dsp:txXfrm>
        <a:off x="114826" y="852324"/>
        <a:ext cx="653444" cy="574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9C27-F569-4CD9-9A82-1BD6B338426B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BD573-AE81-4369-AADD-CD6B743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8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F85A-931B-E6CD-A48D-9C1527BA7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4B253F-1D5A-E48E-94B0-34903D053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E72AE-0065-C057-154E-EC8296A0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1C8-F52A-D548-8C13-0E0854A0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C0C52-DD5A-ACA0-1413-94EB53B5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6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55F18-7F1B-08DD-2D02-E4E08012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A8328-6450-9697-C663-010E80122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D6823-E7A6-7928-744F-4E2B30FF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B577A-44AA-3D40-F062-265E3049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97B83-77D8-6A44-0339-66032CCE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B93EF0-CC15-88BE-64DD-A246C1D21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5A648-099F-1DCD-77BF-269E5B98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8F21F-FC77-87F7-0B97-04616907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4CEA1-B87B-11B2-7E73-5663CBCD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B1C0C-45B1-38EF-F750-CEF45F13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7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8341-8923-E3FB-66BE-66D2AC24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D1729-8384-03FE-2208-0E5DC0143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35DFA-37E7-F336-FC89-54B007B7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3DC45-216E-97B6-C50A-07E5BCED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4CECA-38F1-E618-BA95-DEE1373F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5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55A6-BEAB-1757-F586-7E5F3CA75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C99D6-B161-7A4F-AE57-FE4F1EADF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60396-BC51-75AF-4F39-069B6A00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E24D4-F864-1648-9F30-2DB6A7AC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6F7E7-FE77-028E-9FD2-D78328F0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6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5F21-38D4-CDAB-257A-E852611A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E7A0B-7DAA-848C-D570-1102D4171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A8279-BAF1-45D0-A85D-0E7A6D2FD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803D1-CB01-2F54-C93D-DE089A0AA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025AA-F128-BD3F-B2C5-EDA06DEA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9A56A-6C41-B5AE-02F1-33C32693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2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00EE-2EC5-E7AB-F5F0-DD3368FA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1FC28-A801-3C2E-8AAA-41B7B7B44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396A-8541-88C8-1DBD-09D1C4FE9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A07606-FA5D-6514-5702-C2384A4D2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C7EFE-DAC5-4C90-3B28-6F88D0BE1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E1FDD5-CDAF-8058-AE38-6642BC0F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EB246-56A5-90BB-1D5B-37610BF6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6A588-9BDF-0036-BEDB-C7C2935D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9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57B9-31B7-9C6D-AC02-BE70D756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11FA3-222C-862B-ABF8-6F0AF32B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AA33C-5C51-23EF-2CDF-427FE6C3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B3E97-16EF-80BC-E0E6-99799578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8AB23E-D92A-7052-C655-17D0D30EB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6188E-1ACF-4E6B-CA7D-EF8259BB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B4F6F-DE15-3CD0-D3B9-5828E372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9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E37E4-4842-8B32-728D-8B129A61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D145B-99CA-895D-CC3B-6B768CCDF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B16B5-17B8-9B1C-8308-F60AA9A9E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630BD-5CFC-52D9-4AED-254FCA0C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1B695-F2A3-A6D7-62CF-940C79BA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31FAC-2280-07CC-5512-BCD804A2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808B-978B-45E5-9870-12364449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945456-A807-7EC2-C163-F156A5DD9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EBF59-543D-77EE-1581-EAAFCC2D3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11334-A3D7-153B-6C27-083E131C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15C62-7C1E-78F5-3CBB-D2FA3B1FB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40C41-EE74-F9F0-E54B-D3534C4A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0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F8A2C-73DE-8F84-A5B6-512DB54F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5908E-15AA-DA6D-0103-F947B153A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B678F-E6EC-1B5B-C529-4DED3618D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211A1-FB64-8F7A-E00C-958D9C95A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C0EA8-1F10-7C7E-38B6-84F8892E3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4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bmcpalliatcare.biomedcentral.com/articles/10.1186/s12904-020-00542-z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https://bmcpalliatcare.biomedcentral.com/articles/10.1186/s12904-020-00542-z" TargetMode="External"/><Relationship Id="rId4" Type="http://schemas.openxmlformats.org/officeDocument/2006/relationships/hyperlink" Target="https://pubmed.ncbi.nlm.nih.gov/29643935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16/j.pnpbp.2020.109976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pubmed.ncbi.nlm.nih.gov/32930040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hyperlink" Target="https://www.linkedin.com/in/jelena-helene-cvejic-64b8b615/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hyperlink" Target="https://www.mdpi.com/2072-6694/12/12/37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%2Fj.jpainsymman.2016.08.00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cbi.nlm.nih.gov/pmc/articles/PMC5649871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3390/diagnostics903009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80/1028415X.2022.2034241" TargetMode="External"/><Relationship Id="rId5" Type="http://schemas.openxmlformats.org/officeDocument/2006/relationships/hyperlink" Target="https://doi.org/10.5272/jimab.2022281.4297" TargetMode="External"/><Relationship Id="rId4" Type="http://schemas.openxmlformats.org/officeDocument/2006/relationships/hyperlink" Target="https://doi.org/10.3390/nu130204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6B614E1-58BA-B1E3-E5B1-6218CC477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51" t="42641"/>
          <a:stretch>
            <a:fillRect/>
          </a:stretch>
        </p:blipFill>
        <p:spPr bwMode="auto">
          <a:xfrm>
            <a:off x="11058860" y="5536727"/>
            <a:ext cx="1099461" cy="132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58FD24-45EF-1597-9320-6432E74FD9B4}"/>
              </a:ext>
            </a:extLst>
          </p:cNvPr>
          <p:cNvSpPr/>
          <p:nvPr/>
        </p:nvSpPr>
        <p:spPr>
          <a:xfrm>
            <a:off x="-33679" y="3828009"/>
            <a:ext cx="12192000" cy="1658085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74;p14">
            <a:extLst>
              <a:ext uri="{FF2B5EF4-FFF2-40B4-BE49-F238E27FC236}">
                <a16:creationId xmlns:a16="http://schemas.microsoft.com/office/drawing/2014/main" id="{FF47E482-B076-83FE-751F-3654EC1922E4}"/>
              </a:ext>
            </a:extLst>
          </p:cNvPr>
          <p:cNvSpPr txBox="1"/>
          <p:nvPr/>
        </p:nvSpPr>
        <p:spPr>
          <a:xfrm>
            <a:off x="4185437" y="5698384"/>
            <a:ext cx="4250619" cy="468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prstClr val="black"/>
              </a:buClr>
              <a:buSzPts val="1100"/>
              <a:buFont typeface="Arial"/>
              <a:buNone/>
            </a:pPr>
            <a:r>
              <a:rPr lang="en" sz="2000" i="1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Prof. dr Jelena Helene Cvejić</a:t>
            </a:r>
          </a:p>
          <a:p>
            <a:pPr algn="ctr">
              <a:buClr>
                <a:prstClr val="black"/>
              </a:buClr>
              <a:buSzPts val="1100"/>
              <a:buFont typeface="Arial"/>
              <a:buNone/>
            </a:pPr>
            <a:r>
              <a:rPr lang="en" sz="2000" i="1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Serbian College of Lifestyle Medicine</a:t>
            </a:r>
          </a:p>
          <a:p>
            <a:pPr algn="ctr">
              <a:buClr>
                <a:prstClr val="black"/>
              </a:buClr>
              <a:buSzPts val="1100"/>
            </a:pPr>
            <a:r>
              <a:rPr lang="en-US" sz="1200" i="1" dirty="0">
                <a:solidFill>
                  <a:srgbClr val="002060"/>
                </a:solidFill>
                <a:cs typeface="Calibri"/>
              </a:rPr>
              <a:t>Department of Pharmacy, Faculty of Medicine, </a:t>
            </a:r>
          </a:p>
          <a:p>
            <a:pPr algn="ctr">
              <a:buClr>
                <a:prstClr val="black"/>
              </a:buClr>
              <a:buSzPts val="1100"/>
            </a:pPr>
            <a:r>
              <a:rPr lang="en-US" sz="1200" i="1" dirty="0">
                <a:solidFill>
                  <a:srgbClr val="002060"/>
                </a:solidFill>
                <a:cs typeface="Calibri"/>
              </a:rPr>
              <a:t>University of Novi Sad, Serbia</a:t>
            </a:r>
          </a:p>
        </p:txBody>
      </p:sp>
      <p:sp>
        <p:nvSpPr>
          <p:cNvPr id="6" name="Google Shape;71;p14">
            <a:extLst>
              <a:ext uri="{FF2B5EF4-FFF2-40B4-BE49-F238E27FC236}">
                <a16:creationId xmlns:a16="http://schemas.microsoft.com/office/drawing/2014/main" id="{FA40BFC9-7241-6D7D-D5D5-300E543CCE02}"/>
              </a:ext>
            </a:extLst>
          </p:cNvPr>
          <p:cNvSpPr txBox="1"/>
          <p:nvPr/>
        </p:nvSpPr>
        <p:spPr>
          <a:xfrm>
            <a:off x="1281112" y="4101809"/>
            <a:ext cx="9629775" cy="1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prstClr val="white"/>
                </a:solidFill>
                <a:latin typeface="Raleway SemiBold" pitchFamily="2" charset="0"/>
                <a:cs typeface="Calibri" panose="020F0502020204030204" pitchFamily="34" charset="0"/>
              </a:rPr>
              <a:t>The potential of lifestyle interventions </a:t>
            </a:r>
          </a:p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prstClr val="white"/>
                </a:solidFill>
                <a:latin typeface="Raleway SemiBold" pitchFamily="2" charset="0"/>
                <a:cs typeface="Calibri" panose="020F0502020204030204" pitchFamily="34" charset="0"/>
              </a:rPr>
              <a:t>for treating fatigue-related conditions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0E6EAF-2427-3D7C-9D04-3525B1B7D21E}"/>
              </a:ext>
            </a:extLst>
          </p:cNvPr>
          <p:cNvGrpSpPr/>
          <p:nvPr/>
        </p:nvGrpSpPr>
        <p:grpSpPr>
          <a:xfrm>
            <a:off x="3155181" y="2334203"/>
            <a:ext cx="4453409" cy="1513797"/>
            <a:chOff x="3155181" y="2302304"/>
            <a:chExt cx="4453409" cy="1513797"/>
          </a:xfrm>
          <a:solidFill>
            <a:srgbClr val="002060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B47F6FE-C006-9A5A-B4BB-9DDC3F5000CD}"/>
                </a:ext>
              </a:extLst>
            </p:cNvPr>
            <p:cNvSpPr/>
            <p:nvPr/>
          </p:nvSpPr>
          <p:spPr>
            <a:xfrm>
              <a:off x="3155181" y="2932427"/>
              <a:ext cx="1005447" cy="883674"/>
            </a:xfrm>
            <a:custGeom>
              <a:avLst/>
              <a:gdLst>
                <a:gd name="connsiteX0" fmla="*/ 0 w 1005447"/>
                <a:gd name="connsiteY0" fmla="*/ 441837 h 883674"/>
                <a:gd name="connsiteX1" fmla="*/ 502724 w 1005447"/>
                <a:gd name="connsiteY1" fmla="*/ 0 h 883674"/>
                <a:gd name="connsiteX2" fmla="*/ 1005448 w 1005447"/>
                <a:gd name="connsiteY2" fmla="*/ 441837 h 883674"/>
                <a:gd name="connsiteX3" fmla="*/ 502724 w 1005447"/>
                <a:gd name="connsiteY3" fmla="*/ 883674 h 883674"/>
                <a:gd name="connsiteX4" fmla="*/ 0 w 1005447"/>
                <a:gd name="connsiteY4" fmla="*/ 441837 h 88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447" h="883674">
                  <a:moveTo>
                    <a:pt x="0" y="441837"/>
                  </a:moveTo>
                  <a:cubicBezTo>
                    <a:pt x="0" y="197817"/>
                    <a:pt x="225077" y="0"/>
                    <a:pt x="502724" y="0"/>
                  </a:cubicBezTo>
                  <a:cubicBezTo>
                    <a:pt x="780371" y="0"/>
                    <a:pt x="1005448" y="197817"/>
                    <a:pt x="1005448" y="441837"/>
                  </a:cubicBezTo>
                  <a:cubicBezTo>
                    <a:pt x="1005448" y="685857"/>
                    <a:pt x="780371" y="883674"/>
                    <a:pt x="502724" y="883674"/>
                  </a:cubicBezTo>
                  <a:cubicBezTo>
                    <a:pt x="225077" y="883674"/>
                    <a:pt x="0" y="685857"/>
                    <a:pt x="0" y="4418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180264" tIns="162431" rIns="180264" bIns="162431" numCol="1" spcCol="1270" anchor="ctr" anchorCtr="0">
              <a:noAutofit/>
            </a:bodyPr>
            <a:lstStyle/>
            <a:p>
              <a:pPr marL="0" marR="0" lvl="0" indent="0" algn="ctr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diet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1ADA1BC-75A8-9495-BADD-D7AE2D648438}"/>
                </a:ext>
              </a:extLst>
            </p:cNvPr>
            <p:cNvSpPr/>
            <p:nvPr/>
          </p:nvSpPr>
          <p:spPr>
            <a:xfrm>
              <a:off x="5288129" y="2830228"/>
              <a:ext cx="1005447" cy="857773"/>
            </a:xfrm>
            <a:custGeom>
              <a:avLst/>
              <a:gdLst>
                <a:gd name="connsiteX0" fmla="*/ 0 w 1005447"/>
                <a:gd name="connsiteY0" fmla="*/ 428887 h 857773"/>
                <a:gd name="connsiteX1" fmla="*/ 502724 w 1005447"/>
                <a:gd name="connsiteY1" fmla="*/ 0 h 857773"/>
                <a:gd name="connsiteX2" fmla="*/ 1005448 w 1005447"/>
                <a:gd name="connsiteY2" fmla="*/ 428887 h 857773"/>
                <a:gd name="connsiteX3" fmla="*/ 502724 w 1005447"/>
                <a:gd name="connsiteY3" fmla="*/ 857774 h 857773"/>
                <a:gd name="connsiteX4" fmla="*/ 0 w 1005447"/>
                <a:gd name="connsiteY4" fmla="*/ 428887 h 85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447" h="857773">
                  <a:moveTo>
                    <a:pt x="0" y="428887"/>
                  </a:moveTo>
                  <a:cubicBezTo>
                    <a:pt x="0" y="192019"/>
                    <a:pt x="225077" y="0"/>
                    <a:pt x="502724" y="0"/>
                  </a:cubicBezTo>
                  <a:cubicBezTo>
                    <a:pt x="780371" y="0"/>
                    <a:pt x="1005448" y="192019"/>
                    <a:pt x="1005448" y="428887"/>
                  </a:cubicBezTo>
                  <a:cubicBezTo>
                    <a:pt x="1005448" y="665755"/>
                    <a:pt x="780371" y="857774"/>
                    <a:pt x="502724" y="857774"/>
                  </a:cubicBezTo>
                  <a:cubicBezTo>
                    <a:pt x="225077" y="857774"/>
                    <a:pt x="0" y="665755"/>
                    <a:pt x="0" y="4288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172644" tIns="151018" rIns="172644" bIns="151018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sleep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6367AE6-E64B-D00B-74E7-E720B2D7FB06}"/>
                </a:ext>
              </a:extLst>
            </p:cNvPr>
            <p:cNvSpPr/>
            <p:nvPr/>
          </p:nvSpPr>
          <p:spPr>
            <a:xfrm>
              <a:off x="6603143" y="2355370"/>
              <a:ext cx="1005447" cy="883674"/>
            </a:xfrm>
            <a:custGeom>
              <a:avLst/>
              <a:gdLst>
                <a:gd name="connsiteX0" fmla="*/ 0 w 1005447"/>
                <a:gd name="connsiteY0" fmla="*/ 441837 h 883674"/>
                <a:gd name="connsiteX1" fmla="*/ 502724 w 1005447"/>
                <a:gd name="connsiteY1" fmla="*/ 0 h 883674"/>
                <a:gd name="connsiteX2" fmla="*/ 1005448 w 1005447"/>
                <a:gd name="connsiteY2" fmla="*/ 441837 h 883674"/>
                <a:gd name="connsiteX3" fmla="*/ 502724 w 1005447"/>
                <a:gd name="connsiteY3" fmla="*/ 883674 h 883674"/>
                <a:gd name="connsiteX4" fmla="*/ 0 w 1005447"/>
                <a:gd name="connsiteY4" fmla="*/ 441837 h 88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447" h="883674">
                  <a:moveTo>
                    <a:pt x="0" y="441837"/>
                  </a:moveTo>
                  <a:cubicBezTo>
                    <a:pt x="0" y="197817"/>
                    <a:pt x="225077" y="0"/>
                    <a:pt x="502724" y="0"/>
                  </a:cubicBezTo>
                  <a:cubicBezTo>
                    <a:pt x="780371" y="0"/>
                    <a:pt x="1005448" y="197817"/>
                    <a:pt x="1005448" y="441837"/>
                  </a:cubicBezTo>
                  <a:cubicBezTo>
                    <a:pt x="1005448" y="685857"/>
                    <a:pt x="780371" y="883674"/>
                    <a:pt x="502724" y="883674"/>
                  </a:cubicBezTo>
                  <a:cubicBezTo>
                    <a:pt x="225077" y="883674"/>
                    <a:pt x="0" y="685857"/>
                    <a:pt x="0" y="4418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172644" tIns="154811" rIns="172644" bIns="154811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stress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F7465EF-9BE9-6973-6151-9F2F1BF0A529}"/>
                </a:ext>
              </a:extLst>
            </p:cNvPr>
            <p:cNvSpPr/>
            <p:nvPr/>
          </p:nvSpPr>
          <p:spPr>
            <a:xfrm>
              <a:off x="4220946" y="2302304"/>
              <a:ext cx="1005447" cy="929771"/>
            </a:xfrm>
            <a:custGeom>
              <a:avLst/>
              <a:gdLst>
                <a:gd name="connsiteX0" fmla="*/ 0 w 1005447"/>
                <a:gd name="connsiteY0" fmla="*/ 464886 h 929771"/>
                <a:gd name="connsiteX1" fmla="*/ 502724 w 1005447"/>
                <a:gd name="connsiteY1" fmla="*/ 0 h 929771"/>
                <a:gd name="connsiteX2" fmla="*/ 1005448 w 1005447"/>
                <a:gd name="connsiteY2" fmla="*/ 464886 h 929771"/>
                <a:gd name="connsiteX3" fmla="*/ 502724 w 1005447"/>
                <a:gd name="connsiteY3" fmla="*/ 929772 h 929771"/>
                <a:gd name="connsiteX4" fmla="*/ 0 w 1005447"/>
                <a:gd name="connsiteY4" fmla="*/ 464886 h 92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447" h="929771">
                  <a:moveTo>
                    <a:pt x="0" y="464886"/>
                  </a:moveTo>
                  <a:cubicBezTo>
                    <a:pt x="0" y="208137"/>
                    <a:pt x="225077" y="0"/>
                    <a:pt x="502724" y="0"/>
                  </a:cubicBezTo>
                  <a:cubicBezTo>
                    <a:pt x="780371" y="0"/>
                    <a:pt x="1005448" y="208137"/>
                    <a:pt x="1005448" y="464886"/>
                  </a:cubicBezTo>
                  <a:cubicBezTo>
                    <a:pt x="1005448" y="721635"/>
                    <a:pt x="780371" y="929772"/>
                    <a:pt x="502724" y="929772"/>
                  </a:cubicBezTo>
                  <a:cubicBezTo>
                    <a:pt x="225077" y="929772"/>
                    <a:pt x="0" y="721635"/>
                    <a:pt x="0" y="464886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165024" tIns="153942" rIns="165024" bIns="153942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Physical activity</a:t>
              </a: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5AD368A-03CC-E82A-F69F-F09B7212F719}"/>
              </a:ext>
            </a:extLst>
          </p:cNvPr>
          <p:cNvSpPr/>
          <p:nvPr/>
        </p:nvSpPr>
        <p:spPr>
          <a:xfrm>
            <a:off x="7739446" y="3147313"/>
            <a:ext cx="1005447" cy="857773"/>
          </a:xfrm>
          <a:custGeom>
            <a:avLst/>
            <a:gdLst>
              <a:gd name="connsiteX0" fmla="*/ 0 w 1005447"/>
              <a:gd name="connsiteY0" fmla="*/ 428887 h 857773"/>
              <a:gd name="connsiteX1" fmla="*/ 502724 w 1005447"/>
              <a:gd name="connsiteY1" fmla="*/ 0 h 857773"/>
              <a:gd name="connsiteX2" fmla="*/ 1005448 w 1005447"/>
              <a:gd name="connsiteY2" fmla="*/ 428887 h 857773"/>
              <a:gd name="connsiteX3" fmla="*/ 502724 w 1005447"/>
              <a:gd name="connsiteY3" fmla="*/ 857774 h 857773"/>
              <a:gd name="connsiteX4" fmla="*/ 0 w 1005447"/>
              <a:gd name="connsiteY4" fmla="*/ 428887 h 85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447" h="857773">
                <a:moveTo>
                  <a:pt x="0" y="428887"/>
                </a:moveTo>
                <a:cubicBezTo>
                  <a:pt x="0" y="192019"/>
                  <a:pt x="225077" y="0"/>
                  <a:pt x="502724" y="0"/>
                </a:cubicBezTo>
                <a:cubicBezTo>
                  <a:pt x="780371" y="0"/>
                  <a:pt x="1005448" y="192019"/>
                  <a:pt x="1005448" y="428887"/>
                </a:cubicBezTo>
                <a:cubicBezTo>
                  <a:pt x="1005448" y="665755"/>
                  <a:pt x="780371" y="857774"/>
                  <a:pt x="502724" y="857774"/>
                </a:cubicBezTo>
                <a:cubicBezTo>
                  <a:pt x="225077" y="857774"/>
                  <a:pt x="0" y="665755"/>
                  <a:pt x="0" y="42888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172644" tIns="151018" rIns="172644" bIns="151018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Toxic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substances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E06B959-0587-FA31-BBE1-8E5240CCFAE9}"/>
              </a:ext>
            </a:extLst>
          </p:cNvPr>
          <p:cNvSpPr/>
          <p:nvPr/>
        </p:nvSpPr>
        <p:spPr>
          <a:xfrm>
            <a:off x="8249864" y="2128362"/>
            <a:ext cx="1005447" cy="883674"/>
          </a:xfrm>
          <a:custGeom>
            <a:avLst/>
            <a:gdLst>
              <a:gd name="connsiteX0" fmla="*/ 0 w 1005447"/>
              <a:gd name="connsiteY0" fmla="*/ 441837 h 883674"/>
              <a:gd name="connsiteX1" fmla="*/ 502724 w 1005447"/>
              <a:gd name="connsiteY1" fmla="*/ 0 h 883674"/>
              <a:gd name="connsiteX2" fmla="*/ 1005448 w 1005447"/>
              <a:gd name="connsiteY2" fmla="*/ 441837 h 883674"/>
              <a:gd name="connsiteX3" fmla="*/ 502724 w 1005447"/>
              <a:gd name="connsiteY3" fmla="*/ 883674 h 883674"/>
              <a:gd name="connsiteX4" fmla="*/ 0 w 1005447"/>
              <a:gd name="connsiteY4" fmla="*/ 441837 h 88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447" h="883674">
                <a:moveTo>
                  <a:pt x="0" y="441837"/>
                </a:moveTo>
                <a:cubicBezTo>
                  <a:pt x="0" y="197817"/>
                  <a:pt x="225077" y="0"/>
                  <a:pt x="502724" y="0"/>
                </a:cubicBezTo>
                <a:cubicBezTo>
                  <a:pt x="780371" y="0"/>
                  <a:pt x="1005448" y="197817"/>
                  <a:pt x="1005448" y="441837"/>
                </a:cubicBezTo>
                <a:cubicBezTo>
                  <a:pt x="1005448" y="685857"/>
                  <a:pt x="780371" y="883674"/>
                  <a:pt x="502724" y="883674"/>
                </a:cubicBezTo>
                <a:cubicBezTo>
                  <a:pt x="225077" y="883674"/>
                  <a:pt x="0" y="685857"/>
                  <a:pt x="0" y="44183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180264" tIns="162431" rIns="180264" bIns="162431" numCol="1" spcCol="1270" anchor="ctr" anchorCtr="0">
            <a:noAutofit/>
          </a:bodyPr>
          <a:lstStyle/>
          <a:p>
            <a:pPr marL="0" marR="0" lvl="0" indent="0" algn="ctr" defTabSz="11557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relations</a:t>
            </a:r>
          </a:p>
        </p:txBody>
      </p:sp>
      <p:pic>
        <p:nvPicPr>
          <p:cNvPr id="17" name="Picture 16" descr="A logo with blue and grey colors&#10;&#10;Description automatically generated">
            <a:extLst>
              <a:ext uri="{FF2B5EF4-FFF2-40B4-BE49-F238E27FC236}">
                <a16:creationId xmlns:a16="http://schemas.microsoft.com/office/drawing/2014/main" id="{41CFE7AC-0FC5-FBD5-C5BD-A92C372007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21" y="5714414"/>
            <a:ext cx="1143586" cy="1143586"/>
          </a:xfrm>
          <a:prstGeom prst="rect">
            <a:avLst/>
          </a:prstGeom>
        </p:spPr>
      </p:pic>
      <p:pic>
        <p:nvPicPr>
          <p:cNvPr id="18" name="Picture 17" descr="A blue and white logo&#10;&#10;Description automatically generated">
            <a:extLst>
              <a:ext uri="{FF2B5EF4-FFF2-40B4-BE49-F238E27FC236}">
                <a16:creationId xmlns:a16="http://schemas.microsoft.com/office/drawing/2014/main" id="{4144C53E-28BE-8E9E-57B8-64FDC07A33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4093" y="6055240"/>
            <a:ext cx="1952947" cy="716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E4F164-0096-D660-A1FB-29B862FF7B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034" y="1356061"/>
            <a:ext cx="1218330" cy="212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7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C4F050E-ECE3-9C1C-CA63-227F9547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51" t="42641"/>
          <a:stretch>
            <a:fillRect/>
          </a:stretch>
        </p:blipFill>
        <p:spPr bwMode="auto">
          <a:xfrm>
            <a:off x="10062760" y="826426"/>
            <a:ext cx="2124396" cy="255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14335F-1A2C-DF37-2127-24E48BEBE597}"/>
              </a:ext>
            </a:extLst>
          </p:cNvPr>
          <p:cNvSpPr/>
          <p:nvPr/>
        </p:nvSpPr>
        <p:spPr>
          <a:xfrm>
            <a:off x="1320651" y="2823991"/>
            <a:ext cx="8382000" cy="4876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5AD82-69F0-6F19-65EF-71283F29DAA6}"/>
              </a:ext>
            </a:extLst>
          </p:cNvPr>
          <p:cNvSpPr/>
          <p:nvPr/>
        </p:nvSpPr>
        <p:spPr>
          <a:xfrm>
            <a:off x="2952653" y="3907976"/>
            <a:ext cx="6476999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341131-0857-CCDE-7ED8-C4B2DF048565}"/>
              </a:ext>
            </a:extLst>
          </p:cNvPr>
          <p:cNvSpPr txBox="1"/>
          <p:nvPr/>
        </p:nvSpPr>
        <p:spPr>
          <a:xfrm>
            <a:off x="381860" y="6446486"/>
            <a:ext cx="55899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i="0" dirty="0">
                <a:solidFill>
                  <a:schemeClr val="accent6">
                    <a:lumMod val="75000"/>
                  </a:schemeClr>
                </a:solidFill>
                <a:effectLst/>
              </a:rPr>
              <a:t>Fatigue, barriers to physical activity and predictors for motivation to exercise in advanced Cancer patients, </a:t>
            </a:r>
            <a:r>
              <a:rPr lang="en-US" sz="1000" i="0" dirty="0" err="1">
                <a:solidFill>
                  <a:schemeClr val="accent6">
                    <a:lumMod val="75000"/>
                  </a:schemeClr>
                </a:solidFill>
                <a:effectLst/>
              </a:rPr>
              <a:t>Frikkel</a:t>
            </a:r>
            <a:r>
              <a:rPr lang="en-US" sz="1000" i="0" dirty="0">
                <a:solidFill>
                  <a:schemeClr val="accent6">
                    <a:lumMod val="75000"/>
                  </a:schemeClr>
                </a:solidFill>
                <a:effectLst/>
              </a:rPr>
              <a:t>, 2020. </a:t>
            </a:r>
            <a:r>
              <a:rPr lang="en-US" sz="1000" i="0" dirty="0">
                <a:solidFill>
                  <a:schemeClr val="accent6">
                    <a:lumMod val="75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https://bmcpalliatcare.biomedcentral.com/articles/10.1186/s12904-020-00542-z</a:t>
            </a:r>
            <a:r>
              <a:rPr lang="en-US" sz="1000" i="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A339E9-CBBD-D521-2856-2C1FBB58BD22}"/>
              </a:ext>
            </a:extLst>
          </p:cNvPr>
          <p:cNvSpPr txBox="1"/>
          <p:nvPr/>
        </p:nvSpPr>
        <p:spPr>
          <a:xfrm>
            <a:off x="3163159" y="3984414"/>
            <a:ext cx="1618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SabonLTStd-Roman"/>
              </a:rPr>
              <a:t>lower l</a:t>
            </a:r>
            <a:r>
              <a:rPr lang="en-US" dirty="0">
                <a:latin typeface="SabonLTStd-Roman"/>
              </a:rPr>
              <a:t>evels of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SabonLTStd-Roman"/>
              </a:rPr>
              <a:t>habitual PA</a:t>
            </a:r>
            <a:endParaRPr lang="en-US" sz="1800" b="1" i="0" u="none" strike="noStrike" baseline="0" dirty="0">
              <a:solidFill>
                <a:srgbClr val="7030A0"/>
              </a:solidFill>
              <a:latin typeface="SabonLTStd-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EE39C-B6E5-D64C-0773-23D413D0188A}"/>
              </a:ext>
            </a:extLst>
          </p:cNvPr>
          <p:cNvSpPr txBox="1"/>
          <p:nvPr/>
        </p:nvSpPr>
        <p:spPr>
          <a:xfrm>
            <a:off x="3680704" y="5109382"/>
            <a:ext cx="54325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17D"/>
                </a:solidFill>
                <a:latin typeface="SabonLTStd-Roman"/>
              </a:rPr>
              <a:t>H</a:t>
            </a:r>
            <a:r>
              <a:rPr lang="en-US" b="1" i="0" u="none" strike="noStrike" baseline="0" dirty="0">
                <a:solidFill>
                  <a:srgbClr val="00717D"/>
                </a:solidFill>
                <a:latin typeface="SabonLTStd-Roman"/>
              </a:rPr>
              <a:t>abitual PA </a:t>
            </a:r>
            <a:r>
              <a:rPr lang="en-US" b="0" i="0" u="none" strike="noStrike" baseline="0" dirty="0">
                <a:latin typeface="SabonLTStd-Roman"/>
              </a:rPr>
              <a:t>is inversely related to </a:t>
            </a:r>
            <a:r>
              <a:rPr lang="en-US" b="1" i="0" u="none" strike="noStrike" baseline="0" dirty="0">
                <a:solidFill>
                  <a:srgbClr val="00717D"/>
                </a:solidFill>
                <a:latin typeface="SabonLTStd-Roman"/>
              </a:rPr>
              <a:t>sedentary behavior</a:t>
            </a:r>
          </a:p>
          <a:p>
            <a:pPr algn="ctr"/>
            <a:endParaRPr lang="en-US" sz="2400" b="1" i="0" u="none" strike="noStrike" baseline="0" dirty="0">
              <a:latin typeface="SabonLTStd-Roman"/>
            </a:endParaRPr>
          </a:p>
          <a:p>
            <a:pPr algn="ctr"/>
            <a:endParaRPr lang="en-US" b="1" dirty="0">
              <a:latin typeface="SabonLTStd-Roman"/>
            </a:endParaRPr>
          </a:p>
          <a:p>
            <a:pPr algn="ctr"/>
            <a:endParaRPr lang="en-US" sz="1200" b="1" dirty="0">
              <a:latin typeface="SabonLTStd-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3E1ED0-B965-9649-C170-25A2664A52EB}"/>
              </a:ext>
            </a:extLst>
          </p:cNvPr>
          <p:cNvSpPr txBox="1"/>
          <p:nvPr/>
        </p:nvSpPr>
        <p:spPr>
          <a:xfrm>
            <a:off x="3141103" y="4596135"/>
            <a:ext cx="316079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1" dirty="0">
                <a:latin typeface="SabonLTStd-Roman"/>
              </a:rPr>
              <a:t>in </a:t>
            </a:r>
            <a:r>
              <a:rPr lang="en-US" sz="1500" b="0" i="1" u="none" strike="noStrike" baseline="0" dirty="0">
                <a:latin typeface="SabonLTStd-Roman"/>
              </a:rPr>
              <a:t>middle-aged and older adults </a:t>
            </a:r>
            <a:endParaRPr lang="en-US" sz="15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FE8769-A9A0-072B-9BF6-A807D959CC18}"/>
              </a:ext>
            </a:extLst>
          </p:cNvPr>
          <p:cNvSpPr txBox="1"/>
          <p:nvPr/>
        </p:nvSpPr>
        <p:spPr>
          <a:xfrm>
            <a:off x="5238151" y="3984416"/>
            <a:ext cx="2315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SabonLTStd-Roman"/>
              </a:rPr>
              <a:t>higher levels of </a:t>
            </a:r>
          </a:p>
          <a:p>
            <a:pPr algn="ctr"/>
            <a:r>
              <a:rPr lang="en-US" sz="1800" b="0" i="0" u="none" strike="noStrike" baseline="0" dirty="0">
                <a:latin typeface="SabonLTStd-Roman"/>
              </a:rPr>
              <a:t>chronic inflammation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6BFCD3-D8F4-8AB2-D6BF-B5903F2D50AB}"/>
              </a:ext>
            </a:extLst>
          </p:cNvPr>
          <p:cNvSpPr txBox="1"/>
          <p:nvPr/>
        </p:nvSpPr>
        <p:spPr>
          <a:xfrm>
            <a:off x="8061699" y="3865257"/>
            <a:ext cx="13147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abonLTStd-Roman"/>
              </a:rPr>
              <a:t>g</a:t>
            </a:r>
            <a:r>
              <a:rPr lang="en-US" sz="1800" b="0" i="0" u="none" strike="noStrike" baseline="0" dirty="0">
                <a:latin typeface="SabonLTStd-Roman"/>
              </a:rPr>
              <a:t>reater</a:t>
            </a:r>
          </a:p>
          <a:p>
            <a:pPr algn="ctr"/>
            <a:r>
              <a:rPr lang="en-US" sz="1400" dirty="0">
                <a:latin typeface="SabonLTStd-Roman"/>
              </a:rPr>
              <a:t>self-reported</a:t>
            </a:r>
            <a:r>
              <a:rPr lang="en-US" sz="1800" b="0" i="0" u="none" strike="noStrike" baseline="0" dirty="0">
                <a:latin typeface="SabonLTStd-Roman"/>
              </a:rPr>
              <a:t> </a:t>
            </a:r>
          </a:p>
          <a:p>
            <a:pPr algn="ctr"/>
            <a:r>
              <a:rPr lang="en-US" sz="2400" i="0" u="none" strike="noStrike" baseline="0" dirty="0">
                <a:solidFill>
                  <a:srgbClr val="00717D"/>
                </a:solidFill>
                <a:latin typeface="SabonLTStd-Roman"/>
              </a:rPr>
              <a:t>fatigue</a:t>
            </a:r>
            <a:endParaRPr lang="en-US" sz="2400" dirty="0">
              <a:solidFill>
                <a:srgbClr val="00717D"/>
              </a:solidFill>
            </a:endParaRPr>
          </a:p>
        </p:txBody>
      </p:sp>
      <p:sp>
        <p:nvSpPr>
          <p:cNvPr id="15" name="Equals 14">
            <a:extLst>
              <a:ext uri="{FF2B5EF4-FFF2-40B4-BE49-F238E27FC236}">
                <a16:creationId xmlns:a16="http://schemas.microsoft.com/office/drawing/2014/main" id="{16900CCC-EAC8-F525-EA9A-909C814B35DE}"/>
              </a:ext>
            </a:extLst>
          </p:cNvPr>
          <p:cNvSpPr/>
          <p:nvPr/>
        </p:nvSpPr>
        <p:spPr>
          <a:xfrm>
            <a:off x="7504098" y="4152250"/>
            <a:ext cx="514350" cy="169186"/>
          </a:xfrm>
          <a:prstGeom prst="mathEqual">
            <a:avLst/>
          </a:prstGeom>
          <a:solidFill>
            <a:srgbClr val="007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id="{647EC8B2-C8F8-D613-780F-D34FC0056598}"/>
              </a:ext>
            </a:extLst>
          </p:cNvPr>
          <p:cNvSpPr/>
          <p:nvPr/>
        </p:nvSpPr>
        <p:spPr>
          <a:xfrm>
            <a:off x="7504098" y="4228384"/>
            <a:ext cx="514350" cy="215285"/>
          </a:xfrm>
          <a:prstGeom prst="mathMinus">
            <a:avLst/>
          </a:prstGeom>
          <a:solidFill>
            <a:srgbClr val="007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quals 16">
            <a:extLst>
              <a:ext uri="{FF2B5EF4-FFF2-40B4-BE49-F238E27FC236}">
                <a16:creationId xmlns:a16="http://schemas.microsoft.com/office/drawing/2014/main" id="{D9903527-15FA-D18F-99CF-2E0D2B27AD55}"/>
              </a:ext>
            </a:extLst>
          </p:cNvPr>
          <p:cNvSpPr/>
          <p:nvPr/>
        </p:nvSpPr>
        <p:spPr>
          <a:xfrm>
            <a:off x="4820556" y="4143791"/>
            <a:ext cx="514350" cy="169186"/>
          </a:xfrm>
          <a:prstGeom prst="mathEqual">
            <a:avLst/>
          </a:prstGeom>
          <a:solidFill>
            <a:srgbClr val="007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C3A0E2DA-DEF0-6FDB-6A8D-423C56E8226B}"/>
              </a:ext>
            </a:extLst>
          </p:cNvPr>
          <p:cNvSpPr/>
          <p:nvPr/>
        </p:nvSpPr>
        <p:spPr>
          <a:xfrm>
            <a:off x="4820556" y="4219925"/>
            <a:ext cx="514350" cy="215285"/>
          </a:xfrm>
          <a:prstGeom prst="mathMinus">
            <a:avLst/>
          </a:prstGeom>
          <a:solidFill>
            <a:srgbClr val="007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26D409-621D-8A4D-A2EE-6CFE5A3AE1A9}"/>
              </a:ext>
            </a:extLst>
          </p:cNvPr>
          <p:cNvSpPr txBox="1"/>
          <p:nvPr/>
        </p:nvSpPr>
        <p:spPr>
          <a:xfrm>
            <a:off x="6361195" y="6446818"/>
            <a:ext cx="5220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</a:rPr>
              <a:t>Nicklass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000" i="0" u="none" strike="noStrike" baseline="0" dirty="0">
                <a:solidFill>
                  <a:schemeClr val="accent6">
                    <a:lumMod val="75000"/>
                  </a:schemeClr>
                </a:solidFill>
              </a:rPr>
              <a:t>Relationship of Objectively-Measured Habitual Physical Activity to Chronic Inflammation and Fatigue in Middle-Aged and Older Adults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, 2016. </a:t>
            </a:r>
            <a:r>
              <a:rPr lang="en-US" sz="1000" i="0" u="none" strike="noStrike" baseline="0" dirty="0">
                <a:solidFill>
                  <a:schemeClr val="accent6">
                    <a:lumMod val="75000"/>
                  </a:schemeClr>
                </a:solidFill>
              </a:rPr>
              <a:t>doi:10.1093/</a:t>
            </a:r>
            <a:r>
              <a:rPr lang="en-US" sz="1000" i="0" u="none" strike="noStrike" baseline="0" dirty="0" err="1">
                <a:solidFill>
                  <a:schemeClr val="accent6">
                    <a:lumMod val="75000"/>
                  </a:schemeClr>
                </a:solidFill>
              </a:rPr>
              <a:t>gerona</a:t>
            </a:r>
            <a:r>
              <a:rPr lang="en-US" sz="1000" i="0" u="none" strike="noStrike" baseline="0" dirty="0">
                <a:solidFill>
                  <a:schemeClr val="accent6">
                    <a:lumMod val="75000"/>
                  </a:schemeClr>
                </a:solidFill>
              </a:rPr>
              <a:t>/glw131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72BBBD-CC94-1E31-3F12-62087A71DFE8}"/>
              </a:ext>
            </a:extLst>
          </p:cNvPr>
          <p:cNvSpPr txBox="1"/>
          <p:nvPr/>
        </p:nvSpPr>
        <p:spPr>
          <a:xfrm>
            <a:off x="3893402" y="5340109"/>
            <a:ext cx="15801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u="none" strike="noStrike" baseline="0" dirty="0">
                <a:latin typeface="SabonLTStd-Roman"/>
              </a:rPr>
              <a:t>more</a:t>
            </a:r>
            <a:r>
              <a:rPr lang="en-US" sz="1400" b="0" i="0" u="none" strike="noStrike" baseline="0" dirty="0">
                <a:latin typeface="SabonLTStd-Roman"/>
              </a:rPr>
              <a:t> </a:t>
            </a:r>
          </a:p>
          <a:p>
            <a:pPr algn="ctr"/>
            <a:r>
              <a:rPr lang="en-US" sz="1400" dirty="0">
                <a:latin typeface="SabonLTStd-Roman"/>
              </a:rPr>
              <a:t>s</a:t>
            </a:r>
            <a:r>
              <a:rPr lang="en-US" sz="1400" b="0" i="0" u="none" strike="noStrike" baseline="0" dirty="0">
                <a:latin typeface="SabonLTStd-Roman"/>
              </a:rPr>
              <a:t>edentary behavior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CFE34F-9D54-AB1D-561E-AB53F0C58679}"/>
              </a:ext>
            </a:extLst>
          </p:cNvPr>
          <p:cNvSpPr txBox="1"/>
          <p:nvPr/>
        </p:nvSpPr>
        <p:spPr>
          <a:xfrm>
            <a:off x="6361195" y="5340109"/>
            <a:ext cx="1986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u="none" strike="noStrike" baseline="0" dirty="0">
                <a:latin typeface="SabonLTStd-Roman"/>
              </a:rPr>
              <a:t>worse</a:t>
            </a:r>
            <a:r>
              <a:rPr lang="en-US" sz="1400" b="0" i="0" u="none" strike="noStrike" baseline="0" dirty="0">
                <a:latin typeface="SabonLTStd-Roman"/>
              </a:rPr>
              <a:t> </a:t>
            </a:r>
          </a:p>
          <a:p>
            <a:pPr algn="ctr"/>
            <a:r>
              <a:rPr lang="en-US" sz="1400" b="0" i="0" u="none" strike="noStrike" baseline="0" dirty="0">
                <a:latin typeface="SabonLTStd-Roman"/>
              </a:rPr>
              <a:t>physical function </a:t>
            </a:r>
          </a:p>
          <a:p>
            <a:pPr algn="ctr"/>
            <a:r>
              <a:rPr lang="en-US" sz="1400" b="0" i="0" u="none" strike="noStrike" baseline="0" dirty="0">
                <a:latin typeface="SabonLTStd-Roman"/>
              </a:rPr>
              <a:t>loss of mobility</a:t>
            </a:r>
          </a:p>
        </p:txBody>
      </p:sp>
      <p:sp>
        <p:nvSpPr>
          <p:cNvPr id="22" name="Minus Sign 21">
            <a:extLst>
              <a:ext uri="{FF2B5EF4-FFF2-40B4-BE49-F238E27FC236}">
                <a16:creationId xmlns:a16="http://schemas.microsoft.com/office/drawing/2014/main" id="{0DA8E2DC-637D-AF21-B017-471F737679C5}"/>
              </a:ext>
            </a:extLst>
          </p:cNvPr>
          <p:cNvSpPr/>
          <p:nvPr/>
        </p:nvSpPr>
        <p:spPr>
          <a:xfrm>
            <a:off x="5172982" y="5715805"/>
            <a:ext cx="1512157" cy="84732"/>
          </a:xfrm>
          <a:prstGeom prst="mathMinus">
            <a:avLst/>
          </a:prstGeom>
          <a:solidFill>
            <a:srgbClr val="007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Sign 22">
            <a:extLst>
              <a:ext uri="{FF2B5EF4-FFF2-40B4-BE49-F238E27FC236}">
                <a16:creationId xmlns:a16="http://schemas.microsoft.com/office/drawing/2014/main" id="{7537A6DC-9328-484B-BFD2-63FA19855010}"/>
              </a:ext>
            </a:extLst>
          </p:cNvPr>
          <p:cNvSpPr/>
          <p:nvPr/>
        </p:nvSpPr>
        <p:spPr>
          <a:xfrm>
            <a:off x="5168879" y="5668234"/>
            <a:ext cx="1512157" cy="84732"/>
          </a:xfrm>
          <a:prstGeom prst="mathMinus">
            <a:avLst/>
          </a:prstGeom>
          <a:solidFill>
            <a:srgbClr val="007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Sign 23">
            <a:extLst>
              <a:ext uri="{FF2B5EF4-FFF2-40B4-BE49-F238E27FC236}">
                <a16:creationId xmlns:a16="http://schemas.microsoft.com/office/drawing/2014/main" id="{3B1FBEA3-B3AB-CD3C-8749-E72652CA51B3}"/>
              </a:ext>
            </a:extLst>
          </p:cNvPr>
          <p:cNvSpPr/>
          <p:nvPr/>
        </p:nvSpPr>
        <p:spPr>
          <a:xfrm>
            <a:off x="5177085" y="5762491"/>
            <a:ext cx="1512157" cy="84732"/>
          </a:xfrm>
          <a:prstGeom prst="mathMinus">
            <a:avLst/>
          </a:prstGeom>
          <a:solidFill>
            <a:srgbClr val="007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82786E-C732-26CF-FC93-1F90535946F2}"/>
              </a:ext>
            </a:extLst>
          </p:cNvPr>
          <p:cNvSpPr txBox="1"/>
          <p:nvPr/>
        </p:nvSpPr>
        <p:spPr>
          <a:xfrm>
            <a:off x="5504724" y="5444139"/>
            <a:ext cx="9182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latin typeface="SabonLTStd-Roman"/>
              </a:rPr>
              <a:t>associated</a:t>
            </a:r>
            <a:endParaRPr lang="en-US" sz="1200" dirty="0"/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6FE111D4-63AA-1757-4799-D6D3BC4C0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130" y="1404478"/>
            <a:ext cx="2328040" cy="10823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717D"/>
                </a:solidFill>
              </a:rPr>
              <a:t>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17D"/>
                </a:solidFill>
                <a:effectLst/>
              </a:rPr>
              <a:t>educing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717D"/>
                </a:solidFill>
                <a:effectLst/>
              </a:rPr>
              <a:t>fatigue</a:t>
            </a:r>
            <a:endParaRPr lang="en-US" altLang="en-US" sz="2400" b="1" dirty="0">
              <a:solidFill>
                <a:srgbClr val="00717D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17D"/>
                </a:solidFill>
                <a:effectLst/>
              </a:rPr>
              <a:t>improving mood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17D"/>
                </a:solidFill>
                <a:effectLst/>
              </a:rPr>
              <a:t>increasing energy </a:t>
            </a: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8D222E0F-C452-BCEB-BF92-3628070D5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520" y="2896754"/>
            <a:ext cx="3962400" cy="3129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202124"/>
                </a:solidFill>
              </a:rPr>
              <a:t>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ue to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717D"/>
                </a:solidFill>
                <a:effectLst/>
              </a:rPr>
              <a:t>exhaustion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exercise can be difficult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E95954D0-AFF6-85D7-5120-0DC90D642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074" y="1496811"/>
            <a:ext cx="2094599" cy="897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scientifically proven benefits of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regular PA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A8E3CC-C2C3-980B-CE3B-C26280309EC5}"/>
              </a:ext>
            </a:extLst>
          </p:cNvPr>
          <p:cNvSpPr/>
          <p:nvPr/>
        </p:nvSpPr>
        <p:spPr>
          <a:xfrm>
            <a:off x="5683791" y="1400362"/>
            <a:ext cx="5176522" cy="12490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1D74002F-F60E-6346-330F-C8570831C3F9}"/>
              </a:ext>
            </a:extLst>
          </p:cNvPr>
          <p:cNvSpPr/>
          <p:nvPr/>
        </p:nvSpPr>
        <p:spPr>
          <a:xfrm>
            <a:off x="10568472" y="2270123"/>
            <a:ext cx="295053" cy="284597"/>
          </a:xfrm>
          <a:prstGeom prst="hear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Left-Right 30">
            <a:extLst>
              <a:ext uri="{FF2B5EF4-FFF2-40B4-BE49-F238E27FC236}">
                <a16:creationId xmlns:a16="http://schemas.microsoft.com/office/drawing/2014/main" id="{CC6E98EB-6E3F-27C1-C638-E82A679C6237}"/>
              </a:ext>
            </a:extLst>
          </p:cNvPr>
          <p:cNvSpPr/>
          <p:nvPr/>
        </p:nvSpPr>
        <p:spPr>
          <a:xfrm>
            <a:off x="8049216" y="1826012"/>
            <a:ext cx="960255" cy="300416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some of</a:t>
            </a:r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F8E712A4-F682-555E-C10D-D2D4DF09B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961" y="2864294"/>
            <a:ext cx="4054464" cy="4052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gradual, controlled introduction of adequate, light PA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subsequent controlled increase in intensity </a:t>
            </a: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12D3B498-D89D-B785-A294-6CC26372F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771" y="3044913"/>
            <a:ext cx="1211841" cy="436025"/>
          </a:xfrm>
          <a:prstGeom prst="rect">
            <a:avLst/>
          </a:prstGeom>
          <a:solidFill>
            <a:schemeClr val="bg1"/>
          </a:solidFill>
          <a:ln>
            <a:solidFill>
              <a:srgbClr val="00717D"/>
            </a:solidFill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7-10 min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daily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gentle exercises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A1015353-D6E7-5BE3-4A19-8E0AE10DE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9681" y="3480938"/>
            <a:ext cx="1467709" cy="1898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717D"/>
                </a:solidFill>
                <a:effectLst/>
              </a:rPr>
              <a:t>positive effect </a:t>
            </a:r>
          </a:p>
        </p:txBody>
      </p:sp>
      <p:pic>
        <p:nvPicPr>
          <p:cNvPr id="35" name="Picture 34" descr="A person stretching on a bed&#10;&#10;Description automatically generated">
            <a:extLst>
              <a:ext uri="{FF2B5EF4-FFF2-40B4-BE49-F238E27FC236}">
                <a16:creationId xmlns:a16="http://schemas.microsoft.com/office/drawing/2014/main" id="{0BEAC2B0-2B4A-C6B7-F81F-3D3A11FB41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077" y="5242464"/>
            <a:ext cx="2024235" cy="1138171"/>
          </a:xfrm>
          <a:prstGeom prst="rect">
            <a:avLst/>
          </a:prstGeom>
        </p:spPr>
      </p:pic>
      <p:pic>
        <p:nvPicPr>
          <p:cNvPr id="36" name="Picture 35" descr="A person lying on a bed with their legs up&#10;&#10;Description automatically generated with low confidence">
            <a:extLst>
              <a:ext uri="{FF2B5EF4-FFF2-40B4-BE49-F238E27FC236}">
                <a16:creationId xmlns:a16="http://schemas.microsoft.com/office/drawing/2014/main" id="{52D8B44D-2DB5-6F17-D45B-D88F427C471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07" y="3408602"/>
            <a:ext cx="2024234" cy="1138170"/>
          </a:xfrm>
          <a:prstGeom prst="rect">
            <a:avLst/>
          </a:prstGeom>
        </p:spPr>
      </p:pic>
      <p:pic>
        <p:nvPicPr>
          <p:cNvPr id="37" name="Picture 36" descr="A person lying on a bed&#10;&#10;Description automatically generated">
            <a:extLst>
              <a:ext uri="{FF2B5EF4-FFF2-40B4-BE49-F238E27FC236}">
                <a16:creationId xmlns:a16="http://schemas.microsoft.com/office/drawing/2014/main" id="{0079886E-028D-0F1B-B9DE-8C174D9E53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29" y="4358457"/>
            <a:ext cx="2024235" cy="113817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3194829-6089-8C7E-9BC4-03AA779AC04A}"/>
              </a:ext>
            </a:extLst>
          </p:cNvPr>
          <p:cNvSpPr txBox="1"/>
          <p:nvPr/>
        </p:nvSpPr>
        <p:spPr>
          <a:xfrm>
            <a:off x="257259" y="1270083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activity &amp; fatigue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63EF81-016A-6CF1-6D89-AAFC51E589DB}"/>
              </a:ext>
            </a:extLst>
          </p:cNvPr>
          <p:cNvSpPr txBox="1"/>
          <p:nvPr/>
        </p:nvSpPr>
        <p:spPr>
          <a:xfrm>
            <a:off x="8614988" y="5519997"/>
            <a:ext cx="2895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u="none" strike="noStrike" baseline="0" dirty="0">
                <a:solidFill>
                  <a:srgbClr val="002060"/>
                </a:solidFill>
                <a:latin typeface="SabonLTStd-Roman"/>
              </a:rPr>
              <a:t>even independent of structured exercise</a:t>
            </a:r>
          </a:p>
        </p:txBody>
      </p:sp>
    </p:spTree>
    <p:extLst>
      <p:ext uri="{BB962C8B-B14F-4D97-AF65-F5344CB8AC3E}">
        <p14:creationId xmlns:p14="http://schemas.microsoft.com/office/powerpoint/2010/main" val="13664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C4F050E-ECE3-9C1C-CA63-227F9547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51" t="42641"/>
          <a:stretch>
            <a:fillRect/>
          </a:stretch>
        </p:blipFill>
        <p:spPr bwMode="auto">
          <a:xfrm>
            <a:off x="10062760" y="826426"/>
            <a:ext cx="2124396" cy="255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BBFA17-C544-A227-F1C5-883349D33E8C}"/>
              </a:ext>
            </a:extLst>
          </p:cNvPr>
          <p:cNvSpPr/>
          <p:nvPr/>
        </p:nvSpPr>
        <p:spPr>
          <a:xfrm>
            <a:off x="6953249" y="2534702"/>
            <a:ext cx="4705351" cy="121506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AC18E91-7896-CF6B-F390-4D7EA653F5A1}"/>
              </a:ext>
            </a:extLst>
          </p:cNvPr>
          <p:cNvSpPr/>
          <p:nvPr/>
        </p:nvSpPr>
        <p:spPr>
          <a:xfrm>
            <a:off x="3727032" y="2211277"/>
            <a:ext cx="2319232" cy="553998"/>
          </a:xfrm>
          <a:prstGeom prst="downArrow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185062-878A-9332-7AC0-266AC71A63CC}"/>
              </a:ext>
            </a:extLst>
          </p:cNvPr>
          <p:cNvSpPr/>
          <p:nvPr/>
        </p:nvSpPr>
        <p:spPr>
          <a:xfrm>
            <a:off x="499803" y="1364532"/>
            <a:ext cx="2486862" cy="1454825"/>
          </a:xfrm>
          <a:prstGeom prst="rect">
            <a:avLst/>
          </a:prstGeom>
          <a:solidFill>
            <a:srgbClr val="58B6C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9ED274-770E-1217-C45B-6D7D048341E2}"/>
              </a:ext>
            </a:extLst>
          </p:cNvPr>
          <p:cNvSpPr txBox="1"/>
          <p:nvPr/>
        </p:nvSpPr>
        <p:spPr>
          <a:xfrm>
            <a:off x="499803" y="1364532"/>
            <a:ext cx="285628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</a:rPr>
              <a:t>single session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</a:rPr>
              <a:t>sitting isometric yoga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31413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</a:rPr>
              <a:t>reduced fatigue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</a:rPr>
              <a:t>increased vigor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E93694-2C69-E792-4DCC-4455A5EFB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3257" y="23815"/>
            <a:ext cx="56254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cs typeface="Calibri" panose="020F0502020204030204" pitchFamily="34" charset="0"/>
              </a:rPr>
              <a:t>Physical activity &amp; fatigue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C5BDB10-4B96-2515-6F22-12310365A39C}"/>
              </a:ext>
            </a:extLst>
          </p:cNvPr>
          <p:cNvSpPr txBox="1"/>
          <p:nvPr/>
        </p:nvSpPr>
        <p:spPr>
          <a:xfrm rot="19936539">
            <a:off x="2149751" y="3263825"/>
            <a:ext cx="783583" cy="307777"/>
          </a:xfrm>
          <a:prstGeom prst="rect">
            <a:avLst/>
          </a:prstGeom>
          <a:noFill/>
          <a:ln>
            <a:solidFill>
              <a:srgbClr val="00717D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31413"/>
                </a:solidFill>
                <a:latin typeface="VqgkwnAdvTTb5929f4c"/>
              </a:rPr>
              <a:t>8 weeks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A7301A-3D08-C86C-AD4B-DFCF01E5BAB6}"/>
              </a:ext>
            </a:extLst>
          </p:cNvPr>
          <p:cNvSpPr txBox="1"/>
          <p:nvPr/>
        </p:nvSpPr>
        <p:spPr>
          <a:xfrm>
            <a:off x="896396" y="6340164"/>
            <a:ext cx="109050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</a:rPr>
              <a:t>Oka, Changes in fatigue,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</a:rPr>
              <a:t>autonomic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</a:rPr>
              <a:t>functions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</a:rPr>
              <a:t>,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</a:rPr>
              <a:t>and blood biomarkers due to sitting isometric yoga in patients with chronic fatigue syndrome, 2018.,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https://pubmed.ncbi.nlm.nih.gov/29643935/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2683C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6725E6-FCD0-5507-6CB4-3909D7218A20}"/>
              </a:ext>
            </a:extLst>
          </p:cNvPr>
          <p:cNvSpPr txBox="1"/>
          <p:nvPr/>
        </p:nvSpPr>
        <p:spPr>
          <a:xfrm>
            <a:off x="695325" y="6470263"/>
            <a:ext cx="120205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</a:rPr>
              <a:t>Fatigue, barriers to physical activity and predictors for motivation to exercise in advanced Cancer patients,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</a:rPr>
              <a:t>Frikkel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</a:rPr>
              <a:t>, 2020.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https://bmcpalliatcare.biomedcentral.com/articles/10.1186/s12904-020-00542-z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22093F-607E-876B-DE8D-F14AE83FC447}"/>
              </a:ext>
            </a:extLst>
          </p:cNvPr>
          <p:cNvSpPr txBox="1"/>
          <p:nvPr/>
        </p:nvSpPr>
        <p:spPr>
          <a:xfrm>
            <a:off x="468511" y="2875152"/>
            <a:ext cx="2846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VqgkwnAdvTTb5929f4c"/>
              </a:rPr>
              <a:t>20 min, 2x week yoga instructor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VqgkwnAdvTTb5929f4c"/>
              </a:rPr>
              <a:t>+ daily home practice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4AA5D3-026B-F733-A70B-E34302A382E8}"/>
              </a:ext>
            </a:extLst>
          </p:cNvPr>
          <p:cNvSpPr txBox="1"/>
          <p:nvPr/>
        </p:nvSpPr>
        <p:spPr>
          <a:xfrm>
            <a:off x="1760758" y="2491674"/>
            <a:ext cx="14186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</a:rPr>
              <a:t>CFS patients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7E0A213-F3DD-AD15-599D-62BBD0D71CA2}"/>
              </a:ext>
            </a:extLst>
          </p:cNvPr>
          <p:cNvSpPr txBox="1"/>
          <p:nvPr/>
        </p:nvSpPr>
        <p:spPr>
          <a:xfrm>
            <a:off x="3477896" y="1333747"/>
            <a:ext cx="2846798" cy="2215991"/>
          </a:xfrm>
          <a:prstGeom prst="rect">
            <a:avLst/>
          </a:prstGeom>
          <a:noFill/>
          <a:ln>
            <a:solidFill>
              <a:srgbClr val="00717D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</a:rPr>
              <a:t>Yoga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</a:rPr>
              <a:t>increased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</a:rPr>
              <a:t>vagal nerve function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</a:rPr>
              <a:t>changed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</a:rPr>
              <a:t>blood biomarkers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31413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31413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</a:rPr>
              <a:t>anti-stress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</a:rPr>
              <a:t>anti-inflammatory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</a:rPr>
              <a:t>effects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0156A6-4AF3-9649-0CF8-2EF9B8FC69F0}"/>
              </a:ext>
            </a:extLst>
          </p:cNvPr>
          <p:cNvSpPr txBox="1"/>
          <p:nvPr/>
        </p:nvSpPr>
        <p:spPr>
          <a:xfrm>
            <a:off x="6955598" y="2043225"/>
            <a:ext cx="4571489" cy="492443"/>
          </a:xfrm>
          <a:prstGeom prst="rect">
            <a:avLst/>
          </a:prstGeom>
          <a:noFill/>
          <a:ln>
            <a:solidFill>
              <a:srgbClr val="00717D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</a:rPr>
              <a:t>sitting isometric yoga         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</a:rPr>
              <a:t>short-term fatigue-relieving effect for CFS patients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4BA544-4DC8-0D9D-71A4-A066892070A6}"/>
              </a:ext>
            </a:extLst>
          </p:cNvPr>
          <p:cNvSpPr txBox="1"/>
          <p:nvPr/>
        </p:nvSpPr>
        <p:spPr>
          <a:xfrm>
            <a:off x="4073181" y="2180133"/>
            <a:ext cx="1597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</a:rPr>
              <a:t>in a pattern    suggested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5AB499-E45B-FCD2-1A62-253010556FA0}"/>
              </a:ext>
            </a:extLst>
          </p:cNvPr>
          <p:cNvSpPr txBox="1"/>
          <p:nvPr/>
        </p:nvSpPr>
        <p:spPr>
          <a:xfrm>
            <a:off x="9962152" y="2742510"/>
            <a:ext cx="197075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</a:rPr>
              <a:t>dopaminergic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</a:rPr>
              <a:t> nervous system 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</a:rPr>
              <a:t>        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</a:rPr>
              <a:t>activation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FA3FF69-724E-7A93-23C0-4CD6F7194348}"/>
              </a:ext>
            </a:extLst>
          </p:cNvPr>
          <p:cNvSpPr txBox="1"/>
          <p:nvPr/>
        </p:nvSpPr>
        <p:spPr>
          <a:xfrm>
            <a:off x="6618813" y="2993410"/>
            <a:ext cx="15356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</a:rPr>
              <a:t>sitting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</a:rPr>
              <a:t>isometric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</a:rPr>
              <a:t>yoga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BB0572-9D29-1CEB-BA21-0AF9FB0BABFC}"/>
              </a:ext>
            </a:extLst>
          </p:cNvPr>
          <p:cNvSpPr txBox="1"/>
          <p:nvPr/>
        </p:nvSpPr>
        <p:spPr>
          <a:xfrm>
            <a:off x="8800363" y="2761328"/>
            <a:ext cx="16245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</a:rPr>
              <a:t>E increases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</a:rPr>
              <a:t>in CFS patients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BD1EF222-ADFA-41C9-DA44-D490ED5C76D2}"/>
              </a:ext>
            </a:extLst>
          </p:cNvPr>
          <p:cNvSpPr/>
          <p:nvPr/>
        </p:nvSpPr>
        <p:spPr>
          <a:xfrm>
            <a:off x="7877973" y="2924354"/>
            <a:ext cx="1108873" cy="454700"/>
          </a:xfrm>
          <a:prstGeom prst="rightArrow">
            <a:avLst/>
          </a:prstGeom>
          <a:solidFill>
            <a:srgbClr val="58B6C0">
              <a:lumMod val="20000"/>
              <a:lumOff val="80000"/>
            </a:srgbClr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induced</a:t>
            </a:r>
          </a:p>
        </p:txBody>
      </p:sp>
      <p:sp>
        <p:nvSpPr>
          <p:cNvPr id="54" name="Arrow: Curved Up 53">
            <a:extLst>
              <a:ext uri="{FF2B5EF4-FFF2-40B4-BE49-F238E27FC236}">
                <a16:creationId xmlns:a16="http://schemas.microsoft.com/office/drawing/2014/main" id="{A763DBC0-BEF0-C084-AB9B-5582E77A14DC}"/>
              </a:ext>
            </a:extLst>
          </p:cNvPr>
          <p:cNvSpPr/>
          <p:nvPr/>
        </p:nvSpPr>
        <p:spPr>
          <a:xfrm>
            <a:off x="7691096" y="3230974"/>
            <a:ext cx="3026327" cy="404709"/>
          </a:xfrm>
          <a:prstGeom prst="curvedUpArrow">
            <a:avLst/>
          </a:prstGeom>
          <a:solidFill>
            <a:srgbClr val="3494BA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Arrow: Curved Up 54">
            <a:extLst>
              <a:ext uri="{FF2B5EF4-FFF2-40B4-BE49-F238E27FC236}">
                <a16:creationId xmlns:a16="http://schemas.microsoft.com/office/drawing/2014/main" id="{55D6BA2E-6064-0AB5-B8A4-22D1FF549AEF}"/>
              </a:ext>
            </a:extLst>
          </p:cNvPr>
          <p:cNvSpPr/>
          <p:nvPr/>
        </p:nvSpPr>
        <p:spPr>
          <a:xfrm rot="10518406">
            <a:off x="10116280" y="2624176"/>
            <a:ext cx="1367576" cy="250912"/>
          </a:xfrm>
          <a:prstGeom prst="curvedUpArrow">
            <a:avLst/>
          </a:prstGeom>
          <a:solidFill>
            <a:srgbClr val="3494BA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CD409D9-6A21-7D00-5D5F-7076BB5460C4}"/>
              </a:ext>
            </a:extLst>
          </p:cNvPr>
          <p:cNvSpPr/>
          <p:nvPr/>
        </p:nvSpPr>
        <p:spPr>
          <a:xfrm>
            <a:off x="469179" y="4473388"/>
            <a:ext cx="4114800" cy="103185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845BE1C-DA1F-216A-30C7-54C6583B8E90}"/>
              </a:ext>
            </a:extLst>
          </p:cNvPr>
          <p:cNvSpPr txBox="1"/>
          <p:nvPr/>
        </p:nvSpPr>
        <p:spPr>
          <a:xfrm>
            <a:off x="349570" y="4569100"/>
            <a:ext cx="1340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</a:rPr>
              <a:t>Resistance training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</a:rPr>
              <a:t>RT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3A40BA3-70A4-E278-F2C2-6B2903FC8AB3}"/>
              </a:ext>
            </a:extLst>
          </p:cNvPr>
          <p:cNvSpPr txBox="1"/>
          <p:nvPr/>
        </p:nvSpPr>
        <p:spPr>
          <a:xfrm>
            <a:off x="3030038" y="5265642"/>
            <a:ext cx="1874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breast cancer survivors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1645F62-A247-7118-69A2-F50702518586}"/>
              </a:ext>
            </a:extLst>
          </p:cNvPr>
          <p:cNvSpPr txBox="1"/>
          <p:nvPr/>
        </p:nvSpPr>
        <p:spPr>
          <a:xfrm>
            <a:off x="1695961" y="4550400"/>
            <a:ext cx="2907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reduces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</a:rPr>
              <a:t>inflammation &amp; fatigue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improves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</a:rPr>
              <a:t>physical function</a:t>
            </a:r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AFC3D65C-6837-3687-883A-87F3622B68E1}"/>
              </a:ext>
            </a:extLst>
          </p:cNvPr>
          <p:cNvSpPr/>
          <p:nvPr/>
        </p:nvSpPr>
        <p:spPr>
          <a:xfrm>
            <a:off x="1485700" y="4533178"/>
            <a:ext cx="210261" cy="350587"/>
          </a:xfrm>
          <a:prstGeom prst="downArrow">
            <a:avLst>
              <a:gd name="adj1" fmla="val 50000"/>
              <a:gd name="adj2" fmla="val 38679"/>
            </a:avLst>
          </a:prstGeom>
          <a:solidFill>
            <a:srgbClr val="75BDA7">
              <a:lumMod val="40000"/>
              <a:lumOff val="60000"/>
            </a:srgbClr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27E83C6E-83A6-9F4B-ED33-917DE909A44A}"/>
              </a:ext>
            </a:extLst>
          </p:cNvPr>
          <p:cNvSpPr/>
          <p:nvPr/>
        </p:nvSpPr>
        <p:spPr>
          <a:xfrm rot="10800000">
            <a:off x="1490628" y="5004597"/>
            <a:ext cx="210261" cy="350587"/>
          </a:xfrm>
          <a:prstGeom prst="downArrow">
            <a:avLst>
              <a:gd name="adj1" fmla="val 50000"/>
              <a:gd name="adj2" fmla="val 38679"/>
            </a:avLst>
          </a:prstGeom>
          <a:solidFill>
            <a:srgbClr val="75BDA7">
              <a:lumMod val="40000"/>
              <a:lumOff val="60000"/>
            </a:srgbClr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95F27F2-5ADD-0DF4-2D9A-90C48EF23D64}"/>
              </a:ext>
            </a:extLst>
          </p:cNvPr>
          <p:cNvSpPr txBox="1"/>
          <p:nvPr/>
        </p:nvSpPr>
        <p:spPr>
          <a:xfrm>
            <a:off x="5829811" y="4619904"/>
            <a:ext cx="2181225" cy="83099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00717D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RT - therapeutic intervention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</a:rPr>
              <a:t>prevent susceptibility to fatigue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B69FB7-8239-97EC-685E-9654986EF873}"/>
              </a:ext>
            </a:extLst>
          </p:cNvPr>
          <p:cNvSpPr txBox="1"/>
          <p:nvPr/>
        </p:nvSpPr>
        <p:spPr>
          <a:xfrm>
            <a:off x="4671508" y="4765366"/>
            <a:ext cx="1203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these and other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data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support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8A6FB88-3ACA-4EA8-6A3E-0E32E1A32836}"/>
              </a:ext>
            </a:extLst>
          </p:cNvPr>
          <p:cNvCxnSpPr>
            <a:cxnSpLocks/>
          </p:cNvCxnSpPr>
          <p:nvPr/>
        </p:nvCxnSpPr>
        <p:spPr>
          <a:xfrm>
            <a:off x="4709608" y="5026976"/>
            <a:ext cx="1092480" cy="0"/>
          </a:xfrm>
          <a:prstGeom prst="straightConnector1">
            <a:avLst/>
          </a:prstGeom>
          <a:noFill/>
          <a:ln w="6350" cap="flat" cmpd="sng" algn="ctr">
            <a:solidFill>
              <a:srgbClr val="3494B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642D8F5-2AB6-9D3D-8366-7BCC2386C112}"/>
              </a:ext>
            </a:extLst>
          </p:cNvPr>
          <p:cNvSpPr txBox="1"/>
          <p:nvPr/>
        </p:nvSpPr>
        <p:spPr>
          <a:xfrm>
            <a:off x="7727541" y="4263622"/>
            <a:ext cx="3249116" cy="5847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</a:rPr>
              <a:t>20-30 min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</a:rPr>
              <a:t>moderate exercise (e.g. fast walking) have anti-inflammatory effects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7DFC3C5-D7E0-582A-A46C-FB00162B0B3E}"/>
              </a:ext>
            </a:extLst>
          </p:cNvPr>
          <p:cNvSpPr txBox="1"/>
          <p:nvPr/>
        </p:nvSpPr>
        <p:spPr>
          <a:xfrm>
            <a:off x="948577" y="6612803"/>
            <a:ext cx="1140564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</a:rPr>
              <a:t>Resistance Training Reduces Inflammation and Fatigue and Improves Physical Function in Older Breast Cancer Survivors, Serra 2018. https://www.ncbi.nlm.nih.gov/pmc/articles/PMC5771834/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64B2C3D-1397-3300-3F55-B096499873FC}"/>
              </a:ext>
            </a:extLst>
          </p:cNvPr>
          <p:cNvSpPr txBox="1"/>
          <p:nvPr/>
        </p:nvSpPr>
        <p:spPr>
          <a:xfrm>
            <a:off x="6600483" y="5728971"/>
            <a:ext cx="2181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</a:rPr>
              <a:t>Exercise could improve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</a:rPr>
              <a:t>CRP, IL-8, IL-10 levels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4786DFEF-7508-9CC8-3C6D-7F90F122EE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63" b="7425"/>
          <a:stretch/>
        </p:blipFill>
        <p:spPr>
          <a:xfrm flipH="1">
            <a:off x="10284897" y="1071763"/>
            <a:ext cx="1383521" cy="1474121"/>
          </a:xfrm>
          <a:prstGeom prst="rect">
            <a:avLst/>
          </a:prstGeom>
        </p:spPr>
      </p:pic>
      <p:pic>
        <p:nvPicPr>
          <p:cNvPr id="69" name="Picture 68" descr="A close-up of a person's legs&#10;&#10;Description automatically generated with medium confidence">
            <a:extLst>
              <a:ext uri="{FF2B5EF4-FFF2-40B4-BE49-F238E27FC236}">
                <a16:creationId xmlns:a16="http://schemas.microsoft.com/office/drawing/2014/main" id="{9B6A970C-1091-E24F-54FA-9909942D684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428" y="5523559"/>
            <a:ext cx="1313044" cy="875434"/>
          </a:xfrm>
          <a:prstGeom prst="rect">
            <a:avLst/>
          </a:prstGeom>
        </p:spPr>
      </p:pic>
      <p:pic>
        <p:nvPicPr>
          <p:cNvPr id="70" name="Picture 69" descr="A picture containing footwear, track and field, person, shoe&#10;&#10;Description automatically generated">
            <a:extLst>
              <a:ext uri="{FF2B5EF4-FFF2-40B4-BE49-F238E27FC236}">
                <a16:creationId xmlns:a16="http://schemas.microsoft.com/office/drawing/2014/main" id="{D674161B-7D39-7E79-A573-790EA6F9CD3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472" y="4936370"/>
            <a:ext cx="2251527" cy="14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6" grpId="0" animBg="1"/>
      <p:bldP spid="57" grpId="0"/>
      <p:bldP spid="58" grpId="0"/>
      <p:bldP spid="59" grpId="0"/>
      <p:bldP spid="60" grpId="0" animBg="1"/>
      <p:bldP spid="61" grpId="0" animBg="1"/>
      <p:bldP spid="62" grpId="0" animBg="1"/>
      <p:bldP spid="63" grpId="0"/>
      <p:bldP spid="65" grpId="0" animBg="1"/>
      <p:bldP spid="66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leeping in bed&#10;&#10;Description automatically generated with low confidence">
            <a:extLst>
              <a:ext uri="{FF2B5EF4-FFF2-40B4-BE49-F238E27FC236}">
                <a16:creationId xmlns:a16="http://schemas.microsoft.com/office/drawing/2014/main" id="{15977632-2D3E-DA9A-2EA2-D574EE7A6F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9314" y="2775934"/>
            <a:ext cx="1661354" cy="24918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957D2E-568E-91A1-1355-6A2DC471C30A}"/>
              </a:ext>
            </a:extLst>
          </p:cNvPr>
          <p:cNvSpPr/>
          <p:nvPr/>
        </p:nvSpPr>
        <p:spPr>
          <a:xfrm>
            <a:off x="5705475" y="5341550"/>
            <a:ext cx="6350932" cy="861774"/>
          </a:xfrm>
          <a:prstGeom prst="rect">
            <a:avLst/>
          </a:prstGeom>
          <a:solidFill>
            <a:srgbClr val="58B6C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6AD1BF-3168-E9EB-FDF1-7BCD16561045}"/>
              </a:ext>
            </a:extLst>
          </p:cNvPr>
          <p:cNvSpPr/>
          <p:nvPr/>
        </p:nvSpPr>
        <p:spPr>
          <a:xfrm>
            <a:off x="4574891" y="1219179"/>
            <a:ext cx="5578782" cy="109485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623A7-ED06-2FB4-4908-54E8A9129567}"/>
              </a:ext>
            </a:extLst>
          </p:cNvPr>
          <p:cNvSpPr txBox="1"/>
          <p:nvPr/>
        </p:nvSpPr>
        <p:spPr>
          <a:xfrm>
            <a:off x="10344125" y="1458027"/>
            <a:ext cx="1791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00717D"/>
                </a:solidFill>
              </a:rPr>
              <a:t>RCT - e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</a:rPr>
              <a:t>ffective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</a:rPr>
              <a:t> in CFS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5E1B5-8325-53DF-F4E5-7C4D594A3E95}"/>
              </a:ext>
            </a:extLst>
          </p:cNvPr>
          <p:cNvSpPr txBox="1"/>
          <p:nvPr/>
        </p:nvSpPr>
        <p:spPr>
          <a:xfrm>
            <a:off x="253052" y="6434590"/>
            <a:ext cx="54524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</a:rPr>
              <a:t>Adamson, Cognitive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</a:rPr>
              <a:t>behavioural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</a:rPr>
              <a:t> therapy for chronic fatigue and chronic fatigue syndrome: outcomes from a specialist clinic in the UK,2020.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https://pubmed.ncbi.nlm.nih.gov/32930040/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2683C6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061C01-9DCB-66F7-BC5D-76FA6167BB92}"/>
              </a:ext>
            </a:extLst>
          </p:cNvPr>
          <p:cNvSpPr txBox="1"/>
          <p:nvPr/>
        </p:nvSpPr>
        <p:spPr>
          <a:xfrm>
            <a:off x="8223606" y="1269714"/>
            <a:ext cx="213424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Fatigue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physical functioning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social adjustment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820517-3EEA-94A5-B409-5EB0268BAF4C}"/>
              </a:ext>
            </a:extLst>
          </p:cNvPr>
          <p:cNvSpPr txBox="1"/>
          <p:nvPr/>
        </p:nvSpPr>
        <p:spPr>
          <a:xfrm>
            <a:off x="4568828" y="1373790"/>
            <a:ext cx="20158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Cognitive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behavioral therapy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CFS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998DB62-445D-9AA1-1D70-D840FA3B00D7}"/>
              </a:ext>
            </a:extLst>
          </p:cNvPr>
          <p:cNvSpPr/>
          <p:nvPr/>
        </p:nvSpPr>
        <p:spPr>
          <a:xfrm>
            <a:off x="6584666" y="1694014"/>
            <a:ext cx="1638940" cy="246221"/>
          </a:xfrm>
          <a:prstGeom prst="rightArrow">
            <a:avLst/>
          </a:prstGeom>
          <a:solidFill>
            <a:srgbClr val="00717D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FD77D-C246-DC6E-F4F9-1B7628C51B4B}"/>
              </a:ext>
            </a:extLst>
          </p:cNvPr>
          <p:cNvSpPr txBox="1"/>
          <p:nvPr/>
        </p:nvSpPr>
        <p:spPr>
          <a:xfrm>
            <a:off x="6788840" y="1386238"/>
            <a:ext cx="14347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significantly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influencing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11E52B-BD0F-8A3F-8A6A-A0B7F56207C8}"/>
              </a:ext>
            </a:extLst>
          </p:cNvPr>
          <p:cNvSpPr txBox="1"/>
          <p:nvPr/>
        </p:nvSpPr>
        <p:spPr>
          <a:xfrm>
            <a:off x="517812" y="2820994"/>
            <a:ext cx="4336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  <a:cs typeface="Calibri" panose="020F0502020204030204" pitchFamily="34" charset="0"/>
              </a:rPr>
              <a:t>Breathing control </a:t>
            </a:r>
            <a:r>
              <a:rPr lang="en-US" sz="1500" dirty="0">
                <a:solidFill>
                  <a:prstClr val="black"/>
                </a:solidFill>
                <a:cs typeface="Calibri" panose="020F0502020204030204" pitchFamily="34" charset="0"/>
              </a:rPr>
              <a:t>- </a:t>
            </a:r>
            <a:r>
              <a:rPr lang="en-US" sz="1500" dirty="0">
                <a:solidFill>
                  <a:srgbClr val="282828"/>
                </a:solidFill>
                <a:cs typeface="Calibri" panose="020F0502020204030204" pitchFamily="34" charset="0"/>
              </a:rPr>
              <a:t>beneficial effects on health status: wellness, relaxation, </a:t>
            </a:r>
            <a:r>
              <a:rPr lang="en-US" sz="1600" b="1" dirty="0">
                <a:solidFill>
                  <a:srgbClr val="282828"/>
                </a:solidFill>
                <a:cs typeface="Calibri" panose="020F0502020204030204" pitchFamily="34" charset="0"/>
              </a:rPr>
              <a:t>stress reduction</a:t>
            </a:r>
            <a:r>
              <a:rPr lang="en-US" sz="1600" dirty="0">
                <a:solidFill>
                  <a:srgbClr val="282828"/>
                </a:solidFill>
                <a:cs typeface="Calibri" panose="020F0502020204030204" pitchFamily="34" charset="0"/>
              </a:rPr>
              <a:t>.</a:t>
            </a:r>
            <a:endParaRPr lang="en-US" dirty="0">
              <a:solidFill>
                <a:srgbClr val="282828"/>
              </a:solidFill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3D7D40-3A0B-6948-A678-D8D2670B65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725" y="3282658"/>
            <a:ext cx="1133117" cy="9935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66A5A2-93A1-6182-FBF7-EF5C54DDFACA}"/>
              </a:ext>
            </a:extLst>
          </p:cNvPr>
          <p:cNvSpPr txBox="1"/>
          <p:nvPr/>
        </p:nvSpPr>
        <p:spPr>
          <a:xfrm>
            <a:off x="536860" y="3846599"/>
            <a:ext cx="43360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82828"/>
                </a:solidFill>
                <a:cs typeface="Calibri" panose="020F0502020204030204" pitchFamily="34" charset="0"/>
              </a:rPr>
              <a:t>sympathetic / para-sympathetic</a:t>
            </a:r>
          </a:p>
          <a:p>
            <a:r>
              <a:rPr lang="en-US" dirty="0" err="1">
                <a:solidFill>
                  <a:srgbClr val="282828"/>
                </a:solidFill>
                <a:cs typeface="Calibri" panose="020F0502020204030204" pitchFamily="34" charset="0"/>
              </a:rPr>
              <a:t>Vagus</a:t>
            </a:r>
            <a:r>
              <a:rPr lang="en-US" dirty="0">
                <a:solidFill>
                  <a:srgbClr val="282828"/>
                </a:solidFill>
                <a:cs typeface="Calibri" panose="020F0502020204030204" pitchFamily="34" charset="0"/>
              </a:rPr>
              <a:t> nerve                 </a:t>
            </a:r>
            <a:r>
              <a:rPr lang="en-US" sz="1600" dirty="0">
                <a:solidFill>
                  <a:srgbClr val="00717D"/>
                </a:solidFill>
                <a:cs typeface="Calibri" panose="020F0502020204030204" pitchFamily="34" charset="0"/>
              </a:rPr>
              <a:t>digestion, heart rate,</a:t>
            </a:r>
          </a:p>
          <a:p>
            <a:r>
              <a:rPr lang="en-US" sz="1600" dirty="0">
                <a:solidFill>
                  <a:srgbClr val="00717D"/>
                </a:solidFill>
                <a:cs typeface="Calibri" panose="020F0502020204030204" pitchFamily="34" charset="0"/>
              </a:rPr>
              <a:t>                                      immune system, blood p., 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D3AD8F-9180-1504-2A4C-49D1900F636B}"/>
              </a:ext>
            </a:extLst>
          </p:cNvPr>
          <p:cNvSpPr txBox="1"/>
          <p:nvPr/>
        </p:nvSpPr>
        <p:spPr>
          <a:xfrm>
            <a:off x="5494121" y="3759308"/>
            <a:ext cx="3071980" cy="923330"/>
          </a:xfrm>
          <a:prstGeom prst="rect">
            <a:avLst/>
          </a:prstGeom>
          <a:noFill/>
          <a:ln>
            <a:solidFill>
              <a:srgbClr val="00717D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deep breathing techniques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suggested as CFS self-management interventions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598074-B51B-461B-4A7F-1511C7D68C62}"/>
              </a:ext>
            </a:extLst>
          </p:cNvPr>
          <p:cNvSpPr txBox="1"/>
          <p:nvPr/>
        </p:nvSpPr>
        <p:spPr>
          <a:xfrm>
            <a:off x="9191625" y="6460185"/>
            <a:ext cx="3286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</a:rPr>
              <a:t>Psychophysiological responses to various slow, deep breathing techniques , 2019. DOI: 10.1111/psyp.1371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87B3B0-304C-27DD-F3FC-496E6623590F}"/>
              </a:ext>
            </a:extLst>
          </p:cNvPr>
          <p:cNvSpPr txBox="1"/>
          <p:nvPr/>
        </p:nvSpPr>
        <p:spPr>
          <a:xfrm>
            <a:off x="5619750" y="6442690"/>
            <a:ext cx="3905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</a:rPr>
              <a:t>Pranayama and Breathing Exercises - Types and  Its Role in Disease Prevention &amp; Rehabilitation, 2020. 10.14260/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</a:rPr>
              <a:t>jemds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</a:rPr>
              <a:t>/2020/730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4DC95E5-DDCB-C8A1-1C5E-7F6BFA8402FB}"/>
              </a:ext>
            </a:extLst>
          </p:cNvPr>
          <p:cNvSpPr/>
          <p:nvPr/>
        </p:nvSpPr>
        <p:spPr>
          <a:xfrm>
            <a:off x="1958311" y="4330282"/>
            <a:ext cx="571500" cy="118279"/>
          </a:xfrm>
          <a:prstGeom prst="rightArrow">
            <a:avLst/>
          </a:prstGeom>
          <a:solidFill>
            <a:srgbClr val="3494BA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0C3CF2-2292-BD94-67D3-A15AAAA010C4}"/>
              </a:ext>
            </a:extLst>
          </p:cNvPr>
          <p:cNvSpPr/>
          <p:nvPr/>
        </p:nvSpPr>
        <p:spPr>
          <a:xfrm>
            <a:off x="517812" y="2820994"/>
            <a:ext cx="4336099" cy="1942325"/>
          </a:xfrm>
          <a:prstGeom prst="rect">
            <a:avLst/>
          </a:prstGeom>
          <a:noFill/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E8E333-9BF9-E43D-391E-3FE635F11FCD}"/>
              </a:ext>
            </a:extLst>
          </p:cNvPr>
          <p:cNvSpPr txBox="1"/>
          <p:nvPr/>
        </p:nvSpPr>
        <p:spPr>
          <a:xfrm>
            <a:off x="8500435" y="2792681"/>
            <a:ext cx="2083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mental stress relief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physical relaxation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BEDFC9-6338-3094-CBAC-A48DCB80B86B}"/>
              </a:ext>
            </a:extLst>
          </p:cNvPr>
          <p:cNvSpPr txBox="1"/>
          <p:nvPr/>
        </p:nvSpPr>
        <p:spPr>
          <a:xfrm>
            <a:off x="5551025" y="2802545"/>
            <a:ext cx="1640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Alternate nostril breathing 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54087CE-95F7-917B-ACC2-90389BEA80CE}"/>
              </a:ext>
            </a:extLst>
          </p:cNvPr>
          <p:cNvSpPr/>
          <p:nvPr/>
        </p:nvSpPr>
        <p:spPr>
          <a:xfrm>
            <a:off x="7207987" y="3056967"/>
            <a:ext cx="1253880" cy="108698"/>
          </a:xfrm>
          <a:prstGeom prst="rightArrow">
            <a:avLst/>
          </a:prstGeom>
          <a:solidFill>
            <a:srgbClr val="3494BA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F3F07F-3FAF-1CDF-DCE7-677ABB72103A}"/>
              </a:ext>
            </a:extLst>
          </p:cNvPr>
          <p:cNvSpPr txBox="1"/>
          <p:nvPr/>
        </p:nvSpPr>
        <p:spPr>
          <a:xfrm>
            <a:off x="7086689" y="2839334"/>
            <a:ext cx="13363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pronounced effect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3DD0BA-4A03-935E-D936-7EE72A2B3540}"/>
              </a:ext>
            </a:extLst>
          </p:cNvPr>
          <p:cNvSpPr/>
          <p:nvPr/>
        </p:nvSpPr>
        <p:spPr>
          <a:xfrm>
            <a:off x="5551025" y="2783156"/>
            <a:ext cx="4998289" cy="594639"/>
          </a:xfrm>
          <a:prstGeom prst="rect">
            <a:avLst/>
          </a:prstGeom>
          <a:noFill/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1C96CE-ECEC-03D6-925F-0307769ED751}"/>
              </a:ext>
            </a:extLst>
          </p:cNvPr>
          <p:cNvSpPr txBox="1"/>
          <p:nvPr/>
        </p:nvSpPr>
        <p:spPr>
          <a:xfrm>
            <a:off x="5789393" y="5314659"/>
            <a:ext cx="171345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</a:rPr>
              <a:t>the gut &amp;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</a:rPr>
              <a:t>immune cell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</a:rPr>
              <a:t>mitochondria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0AE928-DF7B-2EBD-60C4-724157D70F50}"/>
              </a:ext>
            </a:extLst>
          </p:cNvPr>
          <p:cNvSpPr txBox="1"/>
          <p:nvPr/>
        </p:nvSpPr>
        <p:spPr>
          <a:xfrm>
            <a:off x="5603685" y="6288944"/>
            <a:ext cx="66450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</a:rPr>
              <a:t>Mitochondria and immunity in chronic fatigue syndrome, Anderson, 2020.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hlinkClick r:id="rId6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https://doi.org/10.1016/j.pnpbp.2020.109976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2683C6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86C0DF-DB8E-49F1-8DA2-B7D1A2BB3994}"/>
              </a:ext>
            </a:extLst>
          </p:cNvPr>
          <p:cNvSpPr txBox="1"/>
          <p:nvPr/>
        </p:nvSpPr>
        <p:spPr>
          <a:xfrm>
            <a:off x="8368436" y="5397939"/>
            <a:ext cx="3608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</a:rPr>
              <a:t>interact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</a:rPr>
              <a:t>with the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</a:rPr>
              <a:t>circadian rhythm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</a:rPr>
              <a:t>in driving ME/CFS pathophysiology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3596127-6193-4179-5211-A3F84DEDBAC5}"/>
              </a:ext>
            </a:extLst>
          </p:cNvPr>
          <p:cNvSpPr/>
          <p:nvPr/>
        </p:nvSpPr>
        <p:spPr>
          <a:xfrm>
            <a:off x="7495514" y="5702775"/>
            <a:ext cx="876124" cy="70582"/>
          </a:xfrm>
          <a:prstGeom prst="rightArrow">
            <a:avLst/>
          </a:prstGeom>
          <a:solidFill>
            <a:srgbClr val="3494BA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1161D2-FAEE-E5D7-7670-8A826592FED3}"/>
              </a:ext>
            </a:extLst>
          </p:cNvPr>
          <p:cNvSpPr txBox="1"/>
          <p:nvPr/>
        </p:nvSpPr>
        <p:spPr>
          <a:xfrm>
            <a:off x="7246555" y="5480969"/>
            <a:ext cx="125388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suggested 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48D49B-F886-7B21-DAB9-BBD204088FBB}"/>
              </a:ext>
            </a:extLst>
          </p:cNvPr>
          <p:cNvSpPr txBox="1"/>
          <p:nvPr/>
        </p:nvSpPr>
        <p:spPr>
          <a:xfrm>
            <a:off x="517812" y="5581058"/>
            <a:ext cx="3568649" cy="707886"/>
          </a:xfrm>
          <a:prstGeom prst="rect">
            <a:avLst/>
          </a:prstGeom>
          <a:solidFill>
            <a:srgbClr val="58B6C0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cs typeface="Calibri" panose="020F0502020204030204" pitchFamily="34" charset="0"/>
              </a:rPr>
              <a:t>Sleep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health: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adequate duration, quality, appropriately timed sleep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23AECD-30CA-A743-B812-37B70CFE85C9}"/>
              </a:ext>
            </a:extLst>
          </p:cNvPr>
          <p:cNvSpPr txBox="1"/>
          <p:nvPr/>
        </p:nvSpPr>
        <p:spPr>
          <a:xfrm>
            <a:off x="253052" y="1346658"/>
            <a:ext cx="4052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cs typeface="Calibri" panose="020F0502020204030204" pitchFamily="34" charset="0"/>
              </a:rPr>
              <a:t>Stress, sleep &amp; fatigue</a:t>
            </a:r>
          </a:p>
        </p:txBody>
      </p:sp>
    </p:spTree>
    <p:extLst>
      <p:ext uri="{BB962C8B-B14F-4D97-AF65-F5344CB8AC3E}">
        <p14:creationId xmlns:p14="http://schemas.microsoft.com/office/powerpoint/2010/main" val="1007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5" grpId="0"/>
      <p:bldP spid="16" grpId="0" animBg="1"/>
      <p:bldP spid="19" grpId="0" animBg="1"/>
      <p:bldP spid="20" grpId="0" animBg="1"/>
      <p:bldP spid="21" grpId="0"/>
      <p:bldP spid="22" grpId="0"/>
      <p:bldP spid="23" grpId="0" animBg="1"/>
      <p:bldP spid="24" grpId="0"/>
      <p:bldP spid="25" grpId="0" animBg="1"/>
      <p:bldP spid="26" grpId="0"/>
      <p:bldP spid="28" grpId="0"/>
      <p:bldP spid="29" grpId="0" animBg="1"/>
      <p:bldP spid="30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silhouette of a person&#10;&#10;Description automatically generated with medium confidence">
            <a:extLst>
              <a:ext uri="{FF2B5EF4-FFF2-40B4-BE49-F238E27FC236}">
                <a16:creationId xmlns:a16="http://schemas.microsoft.com/office/drawing/2014/main" id="{77D8CD14-B4BA-B491-8D0E-8F3D34428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905" r="17019"/>
          <a:stretch/>
        </p:blipFill>
        <p:spPr>
          <a:xfrm rot="658687">
            <a:off x="10714212" y="3819409"/>
            <a:ext cx="896643" cy="1377848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EF76E2-2B30-71C3-E792-6DE4C312E4C9}"/>
              </a:ext>
            </a:extLst>
          </p:cNvPr>
          <p:cNvSpPr txBox="1"/>
          <p:nvPr/>
        </p:nvSpPr>
        <p:spPr>
          <a:xfrm>
            <a:off x="457102" y="1279184"/>
            <a:ext cx="4962623" cy="2616101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</a:rPr>
              <a:t>3 months (daily)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 min yoga stretching in bed – smooth base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 min breathing exercises – alternate nostril breathing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 min yoga-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nidra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DRNS deep rest non sleep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Modified Mediterranean diet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Spices and herbs - curcuma, ginger, …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Supplementation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proteins. 2x, Vit B, A-lipoic acid, O-3 FA, probiotics…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strict sleep pattern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psycho-therapist counseling, 2x month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48013B-0091-7E5B-C14C-29DB4B7749ED}"/>
              </a:ext>
            </a:extLst>
          </p:cNvPr>
          <p:cNvSpPr txBox="1"/>
          <p:nvPr/>
        </p:nvSpPr>
        <p:spPr>
          <a:xfrm>
            <a:off x="6667403" y="1308187"/>
            <a:ext cx="4781647" cy="2092881"/>
          </a:xfrm>
          <a:prstGeom prst="rect">
            <a:avLst/>
          </a:prstGeom>
          <a:solidFill>
            <a:srgbClr val="3494BA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</a:rPr>
              <a:t>+6 months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added: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7-20 min yoga stretching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walk apx. 2500 steps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individualized ‘passive’ training with therapist, 2x week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removed: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psycho-therapist counseling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less intensive supplementation</a:t>
            </a: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BD214B2A-57AB-8BC6-5F02-2547CB8E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495967"/>
              </p:ext>
            </p:extLst>
          </p:nvPr>
        </p:nvGraphicFramePr>
        <p:xfrm>
          <a:off x="1446469" y="4454030"/>
          <a:ext cx="2595942" cy="2278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3C7D465-9213-B9DF-9234-DFF88A8E822C}"/>
              </a:ext>
            </a:extLst>
          </p:cNvPr>
          <p:cNvSpPr txBox="1"/>
          <p:nvPr/>
        </p:nvSpPr>
        <p:spPr>
          <a:xfrm>
            <a:off x="4148263" y="4058081"/>
            <a:ext cx="4045552" cy="2092881"/>
          </a:xfrm>
          <a:prstGeom prst="rect">
            <a:avLst/>
          </a:prstGeom>
          <a:solidFill>
            <a:srgbClr val="EBFD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</a:rPr>
              <a:t>+6 months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added: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20-30 min yoga stretching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walk apx. 2500 steps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2x week,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resistance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training, physio-therapist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removed: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strict sleep pattern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less intensive supplementation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841877-56E6-A2EA-4321-F1D6453DFE4A}"/>
              </a:ext>
            </a:extLst>
          </p:cNvPr>
          <p:cNvSpPr txBox="1"/>
          <p:nvPr/>
        </p:nvSpPr>
        <p:spPr>
          <a:xfrm>
            <a:off x="8738847" y="5205640"/>
            <a:ext cx="2786403" cy="1600438"/>
          </a:xfrm>
          <a:prstGeom prst="rect">
            <a:avLst/>
          </a:prstGeom>
          <a:noFill/>
          <a:ln>
            <a:solidFill>
              <a:srgbClr val="00717D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</a:rPr>
              <a:t>now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30 min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dynamic yoga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walk apx. 8000 steps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2x week, swimming 1km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removed: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training with physio-therapist</a:t>
            </a:r>
          </a:p>
        </p:txBody>
      </p:sp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24F244E0-93B7-4B65-FBDD-2EDF23AE4308}"/>
              </a:ext>
            </a:extLst>
          </p:cNvPr>
          <p:cNvSpPr/>
          <p:nvPr/>
        </p:nvSpPr>
        <p:spPr>
          <a:xfrm rot="15225242">
            <a:off x="5703012" y="550485"/>
            <a:ext cx="375183" cy="1702257"/>
          </a:xfrm>
          <a:prstGeom prst="curvedLeftArrow">
            <a:avLst/>
          </a:prstGeom>
          <a:solidFill>
            <a:srgbClr val="3494BA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row: Curved Left 27">
            <a:extLst>
              <a:ext uri="{FF2B5EF4-FFF2-40B4-BE49-F238E27FC236}">
                <a16:creationId xmlns:a16="http://schemas.microsoft.com/office/drawing/2014/main" id="{B12A55CD-A7FF-C6FC-B45E-7275E9C5818D}"/>
              </a:ext>
            </a:extLst>
          </p:cNvPr>
          <p:cNvSpPr/>
          <p:nvPr/>
        </p:nvSpPr>
        <p:spPr>
          <a:xfrm rot="1305177">
            <a:off x="7141464" y="3360597"/>
            <a:ext cx="250531" cy="1181939"/>
          </a:xfrm>
          <a:prstGeom prst="curvedLeftArrow">
            <a:avLst/>
          </a:prstGeom>
          <a:solidFill>
            <a:srgbClr val="3494BA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row: Curved Left 28">
            <a:extLst>
              <a:ext uri="{FF2B5EF4-FFF2-40B4-BE49-F238E27FC236}">
                <a16:creationId xmlns:a16="http://schemas.microsoft.com/office/drawing/2014/main" id="{5AED4983-3606-5773-84F9-B9AB8F8E2D0E}"/>
              </a:ext>
            </a:extLst>
          </p:cNvPr>
          <p:cNvSpPr/>
          <p:nvPr/>
        </p:nvSpPr>
        <p:spPr>
          <a:xfrm rot="15445582">
            <a:off x="8155831" y="4705072"/>
            <a:ext cx="338665" cy="1091485"/>
          </a:xfrm>
          <a:prstGeom prst="curvedLeftArrow">
            <a:avLst/>
          </a:prstGeom>
          <a:solidFill>
            <a:srgbClr val="3494BA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CAFDC8E4-7753-74E5-B9E1-B9A33E6E1755}"/>
              </a:ext>
            </a:extLst>
          </p:cNvPr>
          <p:cNvSpPr/>
          <p:nvPr/>
        </p:nvSpPr>
        <p:spPr>
          <a:xfrm rot="15225242" flipV="1">
            <a:off x="5699334" y="1029345"/>
            <a:ext cx="378335" cy="1696959"/>
          </a:xfrm>
          <a:prstGeom prst="curvedLeftArrow">
            <a:avLst/>
          </a:prstGeom>
          <a:solidFill>
            <a:srgbClr val="660066"/>
          </a:solidFill>
          <a:ln w="12700" cap="flat" cmpd="sng" algn="ctr">
            <a:solidFill>
              <a:srgbClr val="66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Curved Left 30">
            <a:extLst>
              <a:ext uri="{FF2B5EF4-FFF2-40B4-BE49-F238E27FC236}">
                <a16:creationId xmlns:a16="http://schemas.microsoft.com/office/drawing/2014/main" id="{B90EC1C6-27D7-E272-214E-271041023826}"/>
              </a:ext>
            </a:extLst>
          </p:cNvPr>
          <p:cNvSpPr/>
          <p:nvPr/>
        </p:nvSpPr>
        <p:spPr>
          <a:xfrm rot="12408255" flipH="1">
            <a:off x="7724668" y="3297390"/>
            <a:ext cx="257224" cy="1204869"/>
          </a:xfrm>
          <a:prstGeom prst="curvedLeftArrow">
            <a:avLst/>
          </a:prstGeom>
          <a:solidFill>
            <a:srgbClr val="660066"/>
          </a:solidFill>
          <a:ln w="12700" cap="flat" cmpd="sng" algn="ctr">
            <a:solidFill>
              <a:srgbClr val="66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8A58092C-E0E2-01AC-05EA-79E5BC176E90}"/>
              </a:ext>
            </a:extLst>
          </p:cNvPr>
          <p:cNvSpPr/>
          <p:nvPr/>
        </p:nvSpPr>
        <p:spPr>
          <a:xfrm rot="8831163" flipH="1">
            <a:off x="5143894" y="3343320"/>
            <a:ext cx="257224" cy="1131269"/>
          </a:xfrm>
          <a:prstGeom prst="curvedLeftArrow">
            <a:avLst>
              <a:gd name="adj1" fmla="val 25000"/>
              <a:gd name="adj2" fmla="val 198139"/>
              <a:gd name="adj3" fmla="val 25000"/>
            </a:avLst>
          </a:prstGeom>
          <a:solidFill>
            <a:srgbClr val="660066"/>
          </a:solidFill>
          <a:ln w="12700" cap="flat" cmpd="sng" algn="ctr">
            <a:solidFill>
              <a:srgbClr val="66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50769D1-0F40-F6BE-7E3C-3AFD3EBBC04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47" t="21910" r="29646" b="30587"/>
          <a:stretch/>
        </p:blipFill>
        <p:spPr>
          <a:xfrm>
            <a:off x="397658" y="4012385"/>
            <a:ext cx="985435" cy="1238429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34" name="Arrow: Curved Left 33">
            <a:extLst>
              <a:ext uri="{FF2B5EF4-FFF2-40B4-BE49-F238E27FC236}">
                <a16:creationId xmlns:a16="http://schemas.microsoft.com/office/drawing/2014/main" id="{EE27978F-0CD3-6C51-5408-082C2C4D0371}"/>
              </a:ext>
            </a:extLst>
          </p:cNvPr>
          <p:cNvSpPr/>
          <p:nvPr/>
        </p:nvSpPr>
        <p:spPr>
          <a:xfrm rot="8986260" flipH="1">
            <a:off x="10137928" y="3141031"/>
            <a:ext cx="377270" cy="2095334"/>
          </a:xfrm>
          <a:prstGeom prst="curvedLeftArrow">
            <a:avLst/>
          </a:prstGeom>
          <a:solidFill>
            <a:srgbClr val="660066"/>
          </a:solidFill>
          <a:ln w="12700" cap="flat" cmpd="sng" algn="ctr">
            <a:solidFill>
              <a:srgbClr val="66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row: Curved Left 34">
            <a:extLst>
              <a:ext uri="{FF2B5EF4-FFF2-40B4-BE49-F238E27FC236}">
                <a16:creationId xmlns:a16="http://schemas.microsoft.com/office/drawing/2014/main" id="{DAAB5390-B532-5747-B72A-F8AFEAC028CE}"/>
              </a:ext>
            </a:extLst>
          </p:cNvPr>
          <p:cNvSpPr/>
          <p:nvPr/>
        </p:nvSpPr>
        <p:spPr>
          <a:xfrm rot="15213850" flipH="1" flipV="1">
            <a:off x="8213430" y="5498507"/>
            <a:ext cx="285406" cy="1080676"/>
          </a:xfrm>
          <a:prstGeom prst="curvedLeftArrow">
            <a:avLst/>
          </a:prstGeom>
          <a:solidFill>
            <a:srgbClr val="660066"/>
          </a:solidFill>
          <a:ln w="12700" cap="flat" cmpd="sng" algn="ctr">
            <a:solidFill>
              <a:srgbClr val="66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4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AD73DB2-A55C-F301-508B-D6BAC9114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51" t="42641"/>
          <a:stretch>
            <a:fillRect/>
          </a:stretch>
        </p:blipFill>
        <p:spPr bwMode="auto">
          <a:xfrm>
            <a:off x="8918577" y="2924177"/>
            <a:ext cx="32734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CE4FF7CE-450F-9CE4-2E48-FD73CB760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777" y="629284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22" name="Picture 4" descr="Text&#10;&#10;Description automatically generated">
            <a:extLst>
              <a:ext uri="{FF2B5EF4-FFF2-40B4-BE49-F238E27FC236}">
                <a16:creationId xmlns:a16="http://schemas.microsoft.com/office/drawing/2014/main" id="{D6422391-7774-B652-8BFE-67E4E1B0D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81" b="23402"/>
          <a:stretch>
            <a:fillRect/>
          </a:stretch>
        </p:blipFill>
        <p:spPr bwMode="auto">
          <a:xfrm>
            <a:off x="3074687" y="2782609"/>
            <a:ext cx="6042625" cy="2791141"/>
          </a:xfrm>
          <a:prstGeom prst="rect">
            <a:avLst/>
          </a:prstGeom>
          <a:solidFill>
            <a:srgbClr val="00717D"/>
          </a:solidFill>
          <a:ln>
            <a:noFill/>
          </a:ln>
        </p:spPr>
      </p:pic>
      <p:sp>
        <p:nvSpPr>
          <p:cNvPr id="24" name="Rectangle 8">
            <a:extLst>
              <a:ext uri="{FF2B5EF4-FFF2-40B4-BE49-F238E27FC236}">
                <a16:creationId xmlns:a16="http://schemas.microsoft.com/office/drawing/2014/main" id="{A35630B8-3169-8D14-BC4C-BB92CD0A6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462" y="80917"/>
            <a:ext cx="24994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prstClr val="white"/>
                </a:solidFill>
                <a:cs typeface="Calibri" panose="020F0502020204030204" pitchFamily="34" charset="0"/>
                <a:sym typeface="+mn-ea"/>
              </a:rPr>
              <a:t>Thank you!</a:t>
            </a:r>
            <a:endParaRPr lang="fr-FR" sz="4000" i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5" name="Google Shape;74;p14">
            <a:extLst>
              <a:ext uri="{FF2B5EF4-FFF2-40B4-BE49-F238E27FC236}">
                <a16:creationId xmlns:a16="http://schemas.microsoft.com/office/drawing/2014/main" id="{F558B650-6B5A-E7FF-671B-2251A1B11714}"/>
              </a:ext>
            </a:extLst>
          </p:cNvPr>
          <p:cNvSpPr txBox="1"/>
          <p:nvPr/>
        </p:nvSpPr>
        <p:spPr>
          <a:xfrm>
            <a:off x="3586945" y="5573750"/>
            <a:ext cx="4978418" cy="854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prstClr val="black"/>
              </a:buClr>
              <a:buSzPts val="1100"/>
              <a:buFont typeface="Arial"/>
              <a:buNone/>
            </a:pPr>
            <a:r>
              <a:rPr lang="en" sz="2000" i="1" dirty="0">
                <a:solidFill>
                  <a:srgbClr val="005058"/>
                </a:solidFill>
                <a:ea typeface="Calibri"/>
                <a:cs typeface="Calibri"/>
                <a:sym typeface="Calibri"/>
              </a:rPr>
              <a:t>Prof. dr Jelena Helene Cvejić</a:t>
            </a:r>
          </a:p>
          <a:p>
            <a:pPr algn="ctr">
              <a:buClr>
                <a:prstClr val="black"/>
              </a:buClr>
              <a:buSzPts val="1100"/>
              <a:buFont typeface="Arial"/>
              <a:buNone/>
            </a:pPr>
            <a:r>
              <a:rPr lang="en-US" sz="1400" i="1" dirty="0">
                <a:solidFill>
                  <a:srgbClr val="005058"/>
                </a:solidFill>
                <a:cs typeface="Calibri"/>
              </a:rPr>
              <a:t>jelena.cvejic@mf.uns.ac.rs</a:t>
            </a:r>
            <a:endParaRPr lang="en" sz="1400" i="1" dirty="0">
              <a:solidFill>
                <a:srgbClr val="005058"/>
              </a:solidFill>
              <a:cs typeface="Calibri"/>
              <a:sym typeface="Calibri"/>
            </a:endParaRPr>
          </a:p>
          <a:p>
            <a:pPr algn="ctr">
              <a:buClr>
                <a:prstClr val="black"/>
              </a:buClr>
              <a:buSzPts val="1100"/>
            </a:pPr>
            <a:r>
              <a:rPr lang="en-US" sz="1400" i="1" dirty="0">
                <a:solidFill>
                  <a:srgbClr val="005058"/>
                </a:solidFill>
                <a:cs typeface="Calibri"/>
                <a:hlinkClick r:id="rId5"/>
              </a:rPr>
              <a:t>https://www.linkedin.com/in/jelena-helene-cvejic-64b8b615/</a:t>
            </a:r>
            <a:endParaRPr lang="en-US" sz="1400" i="1" dirty="0">
              <a:solidFill>
                <a:srgbClr val="005058"/>
              </a:solidFill>
              <a:cs typeface="Calibri"/>
            </a:endParaRPr>
          </a:p>
          <a:p>
            <a:pPr algn="ctr">
              <a:buClr>
                <a:prstClr val="black"/>
              </a:buClr>
              <a:buSzPts val="1100"/>
            </a:pPr>
            <a:r>
              <a:rPr lang="en-US" sz="1400" i="1" dirty="0">
                <a:solidFill>
                  <a:srgbClr val="005058"/>
                </a:solidFill>
                <a:cs typeface="Calibri"/>
              </a:rPr>
              <a:t>Reset- Point, Inst:@</a:t>
            </a:r>
            <a:r>
              <a:rPr lang="en-US" sz="1400" i="1" dirty="0" err="1">
                <a:solidFill>
                  <a:srgbClr val="005058"/>
                </a:solidFill>
                <a:cs typeface="Calibri"/>
              </a:rPr>
              <a:t>Theresetpoint</a:t>
            </a:r>
            <a:endParaRPr lang="fr-FR" sz="1400" i="1" dirty="0">
              <a:solidFill>
                <a:srgbClr val="005058"/>
              </a:solidFill>
              <a:cs typeface="Calibri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DBDBDF0-9EF5-1513-C899-E43726507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398" y="1459020"/>
            <a:ext cx="4393513" cy="1108644"/>
          </a:xfrm>
          <a:prstGeom prst="rect">
            <a:avLst/>
          </a:prstGeom>
        </p:spPr>
      </p:pic>
      <p:pic>
        <p:nvPicPr>
          <p:cNvPr id="27" name="Picture 26" descr="A logo with blue and grey colors&#10;&#10;Description automatically generated">
            <a:extLst>
              <a:ext uri="{FF2B5EF4-FFF2-40B4-BE49-F238E27FC236}">
                <a16:creationId xmlns:a16="http://schemas.microsoft.com/office/drawing/2014/main" id="{798BA736-D48A-0418-3AB6-00B15FF425E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57" y="2924177"/>
            <a:ext cx="1574281" cy="1574281"/>
          </a:xfrm>
          <a:prstGeom prst="rect">
            <a:avLst/>
          </a:prstGeom>
        </p:spPr>
      </p:pic>
      <p:pic>
        <p:nvPicPr>
          <p:cNvPr id="28" name="Picture 27" descr="A blue and white logo&#10;&#10;Description automatically generated">
            <a:extLst>
              <a:ext uri="{FF2B5EF4-FFF2-40B4-BE49-F238E27FC236}">
                <a16:creationId xmlns:a16="http://schemas.microsoft.com/office/drawing/2014/main" id="{9454A87D-DF17-2584-3BD1-8E8EF4C7547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097" y="2924177"/>
            <a:ext cx="2447715" cy="8975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3F88BE-F6C1-88B3-36D8-0D5837B0DE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033" y="5073047"/>
            <a:ext cx="776821" cy="135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0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2B6BDDB-5877-3445-A7B0-743E21B0A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51" t="42641"/>
          <a:stretch>
            <a:fillRect/>
          </a:stretch>
        </p:blipFill>
        <p:spPr bwMode="auto">
          <a:xfrm>
            <a:off x="10067604" y="803180"/>
            <a:ext cx="2124396" cy="255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C99F4C67-9857-CB5A-51F3-725C173E7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1230" y="27722"/>
            <a:ext cx="184980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200" dirty="0">
                <a:solidFill>
                  <a:prstClr val="white"/>
                </a:solidFill>
                <a:cs typeface="Calibri" panose="020F0502020204030204" pitchFamily="34" charset="0"/>
              </a:rPr>
              <a:t>Fatigue</a:t>
            </a:r>
            <a:endParaRPr lang="fr-FR" sz="42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5" name="Right Arrow 1">
            <a:extLst>
              <a:ext uri="{FF2B5EF4-FFF2-40B4-BE49-F238E27FC236}">
                <a16:creationId xmlns:a16="http://schemas.microsoft.com/office/drawing/2014/main" id="{2F5B674A-57E3-B7CA-D113-7293BFA822F5}"/>
              </a:ext>
            </a:extLst>
          </p:cNvPr>
          <p:cNvSpPr/>
          <p:nvPr/>
        </p:nvSpPr>
        <p:spPr>
          <a:xfrm>
            <a:off x="5967581" y="1667510"/>
            <a:ext cx="1152128" cy="305899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66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8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885F67E-E13F-F58C-C208-C313819CC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100" y="1629403"/>
            <a:ext cx="3330090" cy="70788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rgbClr val="3494BA">
                <a:lumMod val="75000"/>
              </a:srgb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w Cen MT" panose="020B0602020104020603" pitchFamily="34" charset="0"/>
                <a:cs typeface="Calibri" panose="020F0502020204030204" pitchFamily="34" charset="0"/>
              </a:rPr>
              <a:t>Accelerated pace of life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w Cen MT" panose="020B0602020104020603" pitchFamily="34" charset="0"/>
                <a:cs typeface="Calibri" panose="020F0502020204030204" pitchFamily="34" charset="0"/>
              </a:rPr>
              <a:t>social &amp; business competition 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9FAA3AE9-CC9E-024B-E1B3-8481A75B3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209" y="1822051"/>
            <a:ext cx="20258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373545"/>
                </a:solidFill>
                <a:ea typeface="Tw Cen MT" panose="020B0602020104020603" pitchFamily="34" charset="0"/>
                <a:cs typeface="Calibri" panose="020F0502020204030204" pitchFamily="34" charset="0"/>
              </a:rPr>
              <a:t>millions of people</a:t>
            </a:r>
            <a:endParaRPr lang="fr-FR" sz="2000" b="1" i="1" dirty="0">
              <a:solidFill>
                <a:srgbClr val="373545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2BAAC0-97D7-9FE1-9D41-FF3B96548C48}"/>
              </a:ext>
            </a:extLst>
          </p:cNvPr>
          <p:cNvSpPr txBox="1"/>
          <p:nvPr/>
        </p:nvSpPr>
        <p:spPr>
          <a:xfrm>
            <a:off x="5739550" y="6500116"/>
            <a:ext cx="66015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200" dirty="0" err="1">
                <a:solidFill>
                  <a:srgbClr val="3494BA">
                    <a:lumMod val="50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Haß</a:t>
            </a:r>
            <a:r>
              <a:rPr lang="en-US" sz="1200" dirty="0">
                <a:solidFill>
                  <a:srgbClr val="3494BA">
                    <a:lumMod val="50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U, </a:t>
            </a:r>
            <a:r>
              <a:rPr lang="en-US" sz="1200" dirty="0" err="1">
                <a:solidFill>
                  <a:srgbClr val="3494BA">
                    <a:lumMod val="50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Herpich</a:t>
            </a:r>
            <a:r>
              <a:rPr lang="en-US" sz="1200" dirty="0">
                <a:solidFill>
                  <a:srgbClr val="3494BA">
                    <a:lumMod val="50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C, Norman K: Anti-inflammatory diets and fatigue. Nutrients 11(10): 2315, 2019.</a:t>
            </a:r>
            <a:endParaRPr lang="en-US" sz="1200" dirty="0">
              <a:solidFill>
                <a:srgbClr val="3494BA">
                  <a:lumMod val="50000"/>
                </a:srgbClr>
              </a:solidFill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136917-5398-03C4-049A-91E56F1AAA2B}"/>
              </a:ext>
            </a:extLst>
          </p:cNvPr>
          <p:cNvSpPr txBox="1"/>
          <p:nvPr/>
        </p:nvSpPr>
        <p:spPr>
          <a:xfrm>
            <a:off x="1981281" y="2329414"/>
            <a:ext cx="35757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Increased sensation of exhaustion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69D8E3-370A-F0C8-57B3-BE897DC9D7DD}"/>
              </a:ext>
            </a:extLst>
          </p:cNvPr>
          <p:cNvSpPr txBox="1"/>
          <p:nvPr/>
        </p:nvSpPr>
        <p:spPr>
          <a:xfrm>
            <a:off x="7447669" y="3488948"/>
            <a:ext cx="3062607" cy="923330"/>
          </a:xfrm>
          <a:prstGeom prst="rect">
            <a:avLst/>
          </a:prstGeom>
          <a:noFill/>
          <a:ln>
            <a:solidFill>
              <a:srgbClr val="00717D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BANF B+ Gulliver RM"/>
              </a:rPr>
              <a:t>acute 	          &lt;1 month</a:t>
            </a:r>
          </a:p>
          <a:p>
            <a:r>
              <a:rPr lang="en-US" dirty="0">
                <a:solidFill>
                  <a:srgbClr val="000000"/>
                </a:solidFill>
                <a:latin typeface="GBANF B+ Gulliver RM"/>
              </a:rPr>
              <a:t>prolonged          &gt;1&lt;6 months</a:t>
            </a:r>
          </a:p>
          <a:p>
            <a:r>
              <a:rPr lang="en-US" dirty="0">
                <a:solidFill>
                  <a:srgbClr val="000000"/>
                </a:solidFill>
                <a:latin typeface="GBANF B+ Gulliver RM"/>
              </a:rPr>
              <a:t>chronic fatigue  </a:t>
            </a:r>
            <a:r>
              <a:rPr lang="en-US" dirty="0">
                <a:solidFill>
                  <a:srgbClr val="000000"/>
                </a:solidFill>
                <a:latin typeface="GBBBE L+ MTSY"/>
              </a:rPr>
              <a:t>≥</a:t>
            </a:r>
            <a:r>
              <a:rPr lang="en-US" dirty="0">
                <a:solidFill>
                  <a:srgbClr val="000000"/>
                </a:solidFill>
                <a:latin typeface="GBANF B+ Gulliver RM"/>
              </a:rPr>
              <a:t>6 months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93E839A-6628-D0CF-FCBE-022CD1934A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082188"/>
              </p:ext>
            </p:extLst>
          </p:nvPr>
        </p:nvGraphicFramePr>
        <p:xfrm>
          <a:off x="11323" y="3328332"/>
          <a:ext cx="3606902" cy="223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4D6F929-0F5C-D9B4-B952-56747CC0AAA9}"/>
              </a:ext>
            </a:extLst>
          </p:cNvPr>
          <p:cNvSpPr txBox="1"/>
          <p:nvPr/>
        </p:nvSpPr>
        <p:spPr>
          <a:xfrm>
            <a:off x="2757818" y="4896300"/>
            <a:ext cx="8633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prstClr val="black"/>
                </a:solidFill>
                <a:cs typeface="Calibri" panose="020F0502020204030204" pitchFamily="34" charset="0"/>
              </a:rPr>
              <a:t>Prolonged accumulated fatigue </a:t>
            </a:r>
          </a:p>
          <a:p>
            <a:pPr algn="just"/>
            <a:r>
              <a:rPr lang="en-US" sz="1600" dirty="0">
                <a:solidFill>
                  <a:prstClr val="black"/>
                </a:solidFill>
                <a:cs typeface="Calibri" panose="020F0502020204030204" pitchFamily="34" charset="0"/>
              </a:rPr>
              <a:t>threatens people’s </a:t>
            </a:r>
            <a:r>
              <a:rPr lang="en-US" sz="1600" b="1" dirty="0">
                <a:solidFill>
                  <a:srgbClr val="00717D"/>
                </a:solidFill>
                <a:cs typeface="Calibri" panose="020F0502020204030204" pitchFamily="34" charset="0"/>
              </a:rPr>
              <a:t>physical </a:t>
            </a:r>
            <a:r>
              <a:rPr lang="en-US" sz="1600" dirty="0">
                <a:solidFill>
                  <a:srgbClr val="00717D"/>
                </a:solidFill>
                <a:cs typeface="Calibri" panose="020F0502020204030204" pitchFamily="34" charset="0"/>
              </a:rPr>
              <a:t>and</a:t>
            </a:r>
            <a:r>
              <a:rPr lang="en-US" sz="1600" b="1" dirty="0">
                <a:solidFill>
                  <a:srgbClr val="00717D"/>
                </a:solidFill>
                <a:cs typeface="Calibri" panose="020F0502020204030204" pitchFamily="34" charset="0"/>
              </a:rPr>
              <a:t> mental health, </a:t>
            </a:r>
            <a:r>
              <a:rPr lang="en-US" sz="1600" dirty="0">
                <a:solidFill>
                  <a:prstClr val="black"/>
                </a:solidFill>
                <a:cs typeface="Calibri" panose="020F0502020204030204" pitchFamily="34" charset="0"/>
              </a:rPr>
              <a:t>causing a variety of conditions, including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3E677D-AE1B-CBE8-DBE0-4B80AD90DC88}"/>
              </a:ext>
            </a:extLst>
          </p:cNvPr>
          <p:cNvSpPr txBox="1"/>
          <p:nvPr/>
        </p:nvSpPr>
        <p:spPr>
          <a:xfrm>
            <a:off x="10048888" y="3389908"/>
            <a:ext cx="1763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rest / treating the causative diseases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FE0B20-F4B1-DF99-031B-BCDCE5320C24}"/>
              </a:ext>
            </a:extLst>
          </p:cNvPr>
          <p:cNvSpPr txBox="1"/>
          <p:nvPr/>
        </p:nvSpPr>
        <p:spPr>
          <a:xfrm>
            <a:off x="2850370" y="3410798"/>
            <a:ext cx="36069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Significant fatigue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~40% of the total population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of which ~70% are women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3954E1-3B70-287C-6F4C-0A320607111C}"/>
              </a:ext>
            </a:extLst>
          </p:cNvPr>
          <p:cNvSpPr txBox="1"/>
          <p:nvPr/>
        </p:nvSpPr>
        <p:spPr>
          <a:xfrm>
            <a:off x="2687677" y="5574942"/>
            <a:ext cx="8633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cs typeface="Calibri" panose="020F0502020204030204" pitchFamily="34" charset="0"/>
              </a:rPr>
              <a:t>Idiopathic chronic fatigue (ICF) ≠ Chronic fatigue syndrome (CFS)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816361-3990-E5E7-538B-123C44E722EE}"/>
              </a:ext>
            </a:extLst>
          </p:cNvPr>
          <p:cNvSpPr txBox="1"/>
          <p:nvPr/>
        </p:nvSpPr>
        <p:spPr>
          <a:xfrm>
            <a:off x="4027362" y="5866657"/>
            <a:ext cx="4676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</a:rPr>
              <a:t>condition                                                                                  disease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AD2073-C100-782D-FB16-D2DC7238A4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47" t="21910" r="29646" b="30587"/>
          <a:stretch/>
        </p:blipFill>
        <p:spPr>
          <a:xfrm>
            <a:off x="8871186" y="1263961"/>
            <a:ext cx="1525019" cy="1916542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155EC0C-16D8-F355-22DE-8A0A4AF8C688}"/>
              </a:ext>
            </a:extLst>
          </p:cNvPr>
          <p:cNvSpPr txBox="1"/>
          <p:nvPr/>
        </p:nvSpPr>
        <p:spPr>
          <a:xfrm rot="20268857">
            <a:off x="1322964" y="1502778"/>
            <a:ext cx="2124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w Cen MT" panose="020B0602020104020603" pitchFamily="34" charset="0"/>
                <a:cs typeface="Calibri" panose="020F0502020204030204" pitchFamily="34" charset="0"/>
              </a:rPr>
              <a:t>modern society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4420126C-BBF5-29B7-4A52-2BB632646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531" y="1614936"/>
            <a:ext cx="2771107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w Cen MT" panose="020B0602020104020603" pitchFamily="34" charset="0"/>
                <a:cs typeface="Calibri" panose="020F0502020204030204" pitchFamily="34" charset="0"/>
              </a:rPr>
              <a:t>FATIGUE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w Cen MT" panose="020B0602020104020603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7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2" grpId="0">
        <p:bldAsOne/>
      </p:bldGraphic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ADDA43-9031-6615-CB1C-93E871E885C3}"/>
              </a:ext>
            </a:extLst>
          </p:cNvPr>
          <p:cNvSpPr txBox="1"/>
          <p:nvPr/>
        </p:nvSpPr>
        <p:spPr>
          <a:xfrm>
            <a:off x="2214608" y="3833884"/>
            <a:ext cx="8067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rPr>
              <a:t>the tasks previously achieved with ease, trigger hours or even days of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73545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</a:rPr>
              <a:t>worsened symptoms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rPr>
              <a:t>most patients are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73545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</a:rPr>
              <a:t>unable to work or study,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73545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perform everyday basic activities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A6A30-2E16-77E5-DCD8-07519CE4CBDB}"/>
              </a:ext>
            </a:extLst>
          </p:cNvPr>
          <p:cNvSpPr txBox="1"/>
          <p:nvPr/>
        </p:nvSpPr>
        <p:spPr>
          <a:xfrm>
            <a:off x="2305137" y="3155500"/>
            <a:ext cx="7886353" cy="61555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solidFill>
              <a:srgbClr val="58B6C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ICF &amp; CFS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–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conditions characterized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by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persistent and disabling fatigue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which lasts for min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6 months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, causing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difficulties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in both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physical and cognitive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4DF4F-95E6-E388-765F-3911FF2F6661}"/>
              </a:ext>
            </a:extLst>
          </p:cNvPr>
          <p:cNvSpPr txBox="1"/>
          <p:nvPr/>
        </p:nvSpPr>
        <p:spPr>
          <a:xfrm>
            <a:off x="1930750" y="6290477"/>
            <a:ext cx="84666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100" dirty="0">
                <a:solidFill>
                  <a:srgbClr val="3494BA">
                    <a:lumMod val="50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Wan JJ, Qin Z, Wang PY, Sun Y, Liu X: Muscle fatigue: general understanding and treatment. Experimental &amp; molecular medicine 49(10):384, 2017.</a:t>
            </a:r>
            <a:endParaRPr lang="en-US" sz="1100" dirty="0">
              <a:solidFill>
                <a:srgbClr val="3494BA">
                  <a:lumMod val="50000"/>
                </a:srgbClr>
              </a:solidFill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A0C16-CE94-7B03-1A8F-C2A6714A4478}"/>
              </a:ext>
            </a:extLst>
          </p:cNvPr>
          <p:cNvSpPr txBox="1"/>
          <p:nvPr/>
        </p:nvSpPr>
        <p:spPr>
          <a:xfrm>
            <a:off x="1951520" y="6416138"/>
            <a:ext cx="8330500" cy="320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rgbClr val="3494BA">
                    <a:lumMod val="50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Sandler CX, Lloyd AR: Chronic fatigue syndrome: progress and possibilities. Medical Journal of Australia 212(9):428-33, 2020.</a:t>
            </a:r>
            <a:endParaRPr lang="en-US" sz="1100" dirty="0">
              <a:solidFill>
                <a:srgbClr val="3494BA">
                  <a:lumMod val="50000"/>
                </a:srgbClr>
              </a:solidFill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7F3D72-6443-30B1-4760-82C1244E6115}"/>
              </a:ext>
            </a:extLst>
          </p:cNvPr>
          <p:cNvSpPr txBox="1"/>
          <p:nvPr/>
        </p:nvSpPr>
        <p:spPr>
          <a:xfrm>
            <a:off x="5975728" y="4472973"/>
            <a:ext cx="43204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373545">
                  <a:lumMod val="40000"/>
                  <a:lumOff val="60000"/>
                </a:srgb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cs typeface="Calibri" panose="020F0502020204030204" pitchFamily="34" charset="0"/>
              </a:rPr>
              <a:t>viral infections</a:t>
            </a:r>
            <a:endParaRPr lang="sr-Latn-RS" sz="20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buClr>
                <a:srgbClr val="373545">
                  <a:lumMod val="40000"/>
                  <a:lumOff val="60000"/>
                </a:srgb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cs typeface="Calibri" panose="020F0502020204030204" pitchFamily="34" charset="0"/>
              </a:rPr>
              <a:t>bacterial infections</a:t>
            </a:r>
            <a:endParaRPr lang="sr-Latn-RS" sz="20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buClr>
                <a:srgbClr val="373545">
                  <a:lumMod val="40000"/>
                  <a:lumOff val="60000"/>
                </a:srgb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cs typeface="Calibri" panose="020F0502020204030204" pitchFamily="34" charset="0"/>
              </a:rPr>
              <a:t>immune system dysregulation </a:t>
            </a:r>
          </a:p>
          <a:p>
            <a:pPr marL="342900" indent="-342900">
              <a:buClr>
                <a:srgbClr val="373545">
                  <a:lumMod val="40000"/>
                  <a:lumOff val="60000"/>
                </a:srgb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cs typeface="Calibri" panose="020F0502020204030204" pitchFamily="34" charset="0"/>
              </a:rPr>
              <a:t>hormonal imbalance</a:t>
            </a:r>
          </a:p>
          <a:p>
            <a:pPr marL="342900" indent="-342900">
              <a:buClr>
                <a:srgbClr val="373545">
                  <a:lumMod val="40000"/>
                  <a:lumOff val="60000"/>
                </a:srgbClr>
              </a:buClr>
              <a:buFont typeface="Wingdings" panose="05000000000000000000" pitchFamily="2" charset="2"/>
              <a:buChar char="ü"/>
            </a:pPr>
            <a:r>
              <a:rPr lang="sr-Latn-RS" sz="2000" dirty="0">
                <a:solidFill>
                  <a:prstClr val="black"/>
                </a:solidFill>
                <a:cs typeface="Calibri" panose="020F0502020204030204" pitchFamily="34" charset="0"/>
              </a:rPr>
              <a:t>s</a:t>
            </a:r>
            <a:r>
              <a:rPr lang="en-US" sz="2000" dirty="0">
                <a:solidFill>
                  <a:prstClr val="black"/>
                </a:solidFill>
                <a:cs typeface="Calibri" panose="020F0502020204030204" pitchFamily="34" charset="0"/>
              </a:rPr>
              <a:t>tress</a:t>
            </a:r>
            <a:r>
              <a:rPr lang="sr-Latn-RS" sz="2000" dirty="0">
                <a:solidFill>
                  <a:prstClr val="black"/>
                </a:solidFill>
                <a:cs typeface="Calibri" panose="020F0502020204030204" pitchFamily="34" charset="0"/>
              </a:rPr>
              <a:t>/</a:t>
            </a:r>
            <a:r>
              <a:rPr lang="en-US" sz="2000" dirty="0">
                <a:solidFill>
                  <a:prstClr val="black"/>
                </a:solidFill>
                <a:cs typeface="Calibri" panose="020F0502020204030204" pitchFamily="34" charset="0"/>
              </a:rPr>
              <a:t>emotional trauma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95FA8A-DC7F-301A-4823-EFEC8747EF6A}"/>
              </a:ext>
            </a:extLst>
          </p:cNvPr>
          <p:cNvSpPr txBox="1"/>
          <p:nvPr/>
        </p:nvSpPr>
        <p:spPr>
          <a:xfrm>
            <a:off x="2209458" y="5017259"/>
            <a:ext cx="3560615" cy="43088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prstClr val="white"/>
                </a:solidFill>
                <a:cs typeface="Calibri" panose="020F0502020204030204" pitchFamily="34" charset="0"/>
              </a:rPr>
              <a:t>Suggested causes or triggers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5111035-B4D8-389E-0396-FED465FB98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852" y="1365994"/>
            <a:ext cx="598286" cy="515541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3E1390CC-3BDA-B778-3BDF-18588FA5CA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7" t="6453" b="8102"/>
          <a:stretch/>
        </p:blipFill>
        <p:spPr>
          <a:xfrm>
            <a:off x="10542520" y="2332886"/>
            <a:ext cx="1117235" cy="846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AF4960-E992-E62E-3279-D4268AEC9F92}"/>
              </a:ext>
            </a:extLst>
          </p:cNvPr>
          <p:cNvSpPr txBox="1"/>
          <p:nvPr/>
        </p:nvSpPr>
        <p:spPr>
          <a:xfrm>
            <a:off x="6470214" y="1559597"/>
            <a:ext cx="4293763" cy="1077218"/>
          </a:xfrm>
          <a:prstGeom prst="rect">
            <a:avLst/>
          </a:prstGeom>
          <a:noFill/>
          <a:ln>
            <a:solidFill>
              <a:srgbClr val="00717D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an unusual overwhelming tiredness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not comparable to physiologic exhaustion after physical/mental effort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cannot be recovered by restful period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7420BC-2C88-1660-4581-0E2CE866CC7E}"/>
              </a:ext>
            </a:extLst>
          </p:cNvPr>
          <p:cNvSpPr txBox="1"/>
          <p:nvPr/>
        </p:nvSpPr>
        <p:spPr>
          <a:xfrm>
            <a:off x="1018253" y="1525580"/>
            <a:ext cx="4780924" cy="923330"/>
          </a:xfrm>
          <a:prstGeom prst="rect">
            <a:avLst/>
          </a:prstGeom>
          <a:solidFill>
            <a:srgbClr val="75BDA7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Chronic fatigue &amp; CFS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underestimated, debilitating disorder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major impact on QoL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BF4427D7-67D4-E9E4-5542-A56F0AC72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949" y="27722"/>
            <a:ext cx="48320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200" dirty="0">
                <a:solidFill>
                  <a:prstClr val="white"/>
                </a:solidFill>
                <a:cs typeface="Calibri" panose="020F0502020204030204" pitchFamily="34" charset="0"/>
              </a:rPr>
              <a:t>Chronic fatigue &amp; CFS</a:t>
            </a:r>
            <a:endParaRPr lang="fr-FR" sz="42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5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6BE31-40F4-194F-8CFB-EE509B3AC0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rgbClr val="58B6C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47" t="21909" r="29646" b="28623"/>
          <a:stretch/>
        </p:blipFill>
        <p:spPr>
          <a:xfrm>
            <a:off x="9876738" y="2102918"/>
            <a:ext cx="1512168" cy="1978967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B852D356-1D50-8AD3-BA92-CD3EA542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823" y="57045"/>
            <a:ext cx="72632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cs typeface="Calibri" panose="020F0502020204030204" pitchFamily="34" charset="0"/>
              </a:rPr>
              <a:t>Inflammation</a:t>
            </a:r>
            <a:endParaRPr lang="fr-FR" sz="40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DFDC3-3EDD-B084-0F2C-7D7EE822494F}"/>
              </a:ext>
            </a:extLst>
          </p:cNvPr>
          <p:cNvSpPr txBox="1"/>
          <p:nvPr/>
        </p:nvSpPr>
        <p:spPr>
          <a:xfrm>
            <a:off x="4794823" y="4528721"/>
            <a:ext cx="78637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373545">
                    <a:lumMod val="75000"/>
                  </a:srgbClr>
                </a:solidFill>
                <a:ea typeface="Calibri" panose="020F0502020204030204" pitchFamily="34" charset="0"/>
              </a:rPr>
              <a:t>Fatigue</a:t>
            </a:r>
            <a:r>
              <a:rPr lang="en-US" sz="2400" dirty="0">
                <a:solidFill>
                  <a:srgbClr val="373545">
                    <a:lumMod val="50000"/>
                  </a:srgbClr>
                </a:solidFill>
                <a:ea typeface="Calibri" panose="020F0502020204030204" pitchFamily="34" charset="0"/>
              </a:rPr>
              <a:t> is associated with conditions of </a:t>
            </a:r>
          </a:p>
          <a:p>
            <a:pPr marL="3086100" lvl="6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373545">
                    <a:lumMod val="50000"/>
                  </a:srgbClr>
                </a:solidFill>
                <a:ea typeface="Calibri" panose="020F0502020204030204" pitchFamily="34" charset="0"/>
              </a:rPr>
              <a:t>immune deficiency </a:t>
            </a:r>
          </a:p>
          <a:p>
            <a:pPr marL="3086100" lvl="6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373545">
                    <a:lumMod val="50000"/>
                  </a:srgbClr>
                </a:solidFill>
                <a:ea typeface="Calibri" panose="020F0502020204030204" pitchFamily="34" charset="0"/>
              </a:rPr>
              <a:t>over-activation of inflammation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1DF45-FD43-5B91-95DC-979DEE146206}"/>
              </a:ext>
            </a:extLst>
          </p:cNvPr>
          <p:cNvSpPr txBox="1"/>
          <p:nvPr/>
        </p:nvSpPr>
        <p:spPr>
          <a:xfrm>
            <a:off x="6483142" y="6060852"/>
            <a:ext cx="6605818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000" dirty="0" err="1">
                <a:solidFill>
                  <a:srgbClr val="2683C6">
                    <a:lumMod val="75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Haß</a:t>
            </a:r>
            <a:r>
              <a:rPr lang="en-US" sz="1000" dirty="0">
                <a:solidFill>
                  <a:srgbClr val="2683C6">
                    <a:lumMod val="75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U, </a:t>
            </a:r>
            <a:r>
              <a:rPr lang="en-US" sz="1000" dirty="0" err="1">
                <a:solidFill>
                  <a:srgbClr val="2683C6">
                    <a:lumMod val="75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Herpich</a:t>
            </a:r>
            <a:r>
              <a:rPr lang="en-US" sz="1000" dirty="0">
                <a:solidFill>
                  <a:srgbClr val="2683C6">
                    <a:lumMod val="75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C, Norman K: Anti-inflammatory diets and fatigue. Nutrients 11(10): 2315, 2019.</a:t>
            </a:r>
            <a:endParaRPr lang="en-US" sz="1000" dirty="0">
              <a:solidFill>
                <a:srgbClr val="2683C6">
                  <a:lumMod val="75000"/>
                </a:srgbClr>
              </a:solidFill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1C576-37CE-75B3-BB4B-21E7650DBB2A}"/>
              </a:ext>
            </a:extLst>
          </p:cNvPr>
          <p:cNvSpPr txBox="1"/>
          <p:nvPr/>
        </p:nvSpPr>
        <p:spPr>
          <a:xfrm>
            <a:off x="133971" y="6375569"/>
            <a:ext cx="54481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2683C6">
                    <a:lumMod val="75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Jonsjö</a:t>
            </a:r>
            <a:r>
              <a:rPr lang="en-US" sz="1000" dirty="0">
                <a:solidFill>
                  <a:srgbClr val="2683C6">
                    <a:lumMod val="75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MA, Wicksell RK, </a:t>
            </a:r>
            <a:r>
              <a:rPr lang="en-US" sz="1000" dirty="0" err="1">
                <a:solidFill>
                  <a:srgbClr val="2683C6">
                    <a:lumMod val="75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Holmström</a:t>
            </a:r>
            <a:r>
              <a:rPr lang="en-US" sz="1000" dirty="0">
                <a:solidFill>
                  <a:srgbClr val="2683C6">
                    <a:lumMod val="75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L, </a:t>
            </a:r>
            <a:r>
              <a:rPr lang="en-US" sz="1000" dirty="0" err="1">
                <a:solidFill>
                  <a:srgbClr val="2683C6">
                    <a:lumMod val="75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Andreasson</a:t>
            </a:r>
            <a:r>
              <a:rPr lang="en-US" sz="1000" dirty="0">
                <a:solidFill>
                  <a:srgbClr val="2683C6">
                    <a:lumMod val="75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A, Olsson GL: Acceptance &amp; commitment therapy for ME/CFS (Chronic Fatigue Syndrome)–a feasibility study. J. Contextual Behavioral Sc. 2019.</a:t>
            </a:r>
            <a:endParaRPr lang="en-US" sz="1000" dirty="0">
              <a:solidFill>
                <a:srgbClr val="2683C6">
                  <a:lumMod val="75000"/>
                </a:srgbClr>
              </a:solidFill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F34DAF-E96B-5F55-43DB-11B47B80CEC6}"/>
              </a:ext>
            </a:extLst>
          </p:cNvPr>
          <p:cNvSpPr txBox="1"/>
          <p:nvPr/>
        </p:nvSpPr>
        <p:spPr>
          <a:xfrm>
            <a:off x="1143000" y="2383210"/>
            <a:ext cx="9363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73545">
                    <a:lumMod val="75000"/>
                  </a:srgbClr>
                </a:solidFill>
                <a:effectLst/>
                <a:uLnTx/>
                <a:uFillTx/>
              </a:rPr>
              <a:t>activation of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373545">
                    <a:lumMod val="75000"/>
                  </a:srgbClr>
                </a:solidFill>
                <a:effectLst/>
                <a:uLnTx/>
                <a:uFillTx/>
              </a:rPr>
              <a:t>cell-mediated immunity                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373545">
                    <a:lumMod val="75000"/>
                  </a:srgbClr>
                </a:solidFill>
                <a:effectLst/>
                <a:uLnTx/>
                <a:uFillTx/>
              </a:rPr>
              <a:t>     -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73545">
                    <a:lumMod val="75000"/>
                  </a:srgbClr>
                </a:solidFill>
                <a:effectLst/>
                <a:uLnTx/>
                <a:uFillTx/>
              </a:rPr>
              <a:t>increase in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373545">
                    <a:lumMod val="75000"/>
                  </a:srgbClr>
                </a:solidFill>
                <a:effectLst/>
                <a:uLnTx/>
                <a:uFillTx/>
              </a:rPr>
              <a:t>inflammatory mediators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373545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73545">
                    <a:lumMod val="75000"/>
                  </a:srgbClr>
                </a:solidFill>
                <a:effectLst/>
                <a:uLnTx/>
                <a:uFillTx/>
              </a:rPr>
              <a:t>     -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373545">
                    <a:lumMod val="75000"/>
                  </a:srgbClr>
                </a:solidFill>
                <a:effectLst/>
                <a:uLnTx/>
                <a:uFillTx/>
              </a:rPr>
              <a:t>chronic low-level inflammation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D56E790-E312-CD07-87A1-9C6238C88C56}"/>
              </a:ext>
            </a:extLst>
          </p:cNvPr>
          <p:cNvSpPr/>
          <p:nvPr/>
        </p:nvSpPr>
        <p:spPr>
          <a:xfrm flipV="1">
            <a:off x="6196106" y="2752165"/>
            <a:ext cx="1224136" cy="91924"/>
          </a:xfrm>
          <a:prstGeom prst="rightArrow">
            <a:avLst/>
          </a:prstGeom>
          <a:solidFill>
            <a:srgbClr val="3494BA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39FE9-1781-19AE-B3F3-BF2276DEEE7F}"/>
              </a:ext>
            </a:extLst>
          </p:cNvPr>
          <p:cNvSpPr txBox="1"/>
          <p:nvPr/>
        </p:nvSpPr>
        <p:spPr>
          <a:xfrm>
            <a:off x="7446243" y="2385024"/>
            <a:ext cx="2732664" cy="83099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CEDBE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73545">
                    <a:lumMod val="75000"/>
                  </a:srgbClr>
                </a:solidFill>
                <a:effectLst/>
                <a:uLnTx/>
                <a:uFillTx/>
              </a:rPr>
              <a:t>clinical symptoms 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73545">
                    <a:lumMod val="75000"/>
                  </a:srgbClr>
                </a:solidFill>
                <a:effectLst/>
                <a:uLnTx/>
                <a:uFillTx/>
              </a:rPr>
              <a:t>fatigue, fever, sleep, cognitive disorder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C0774A-373A-BFF5-F3B5-2DCBC1C07A77}"/>
              </a:ext>
            </a:extLst>
          </p:cNvPr>
          <p:cNvSpPr txBox="1"/>
          <p:nvPr/>
        </p:nvSpPr>
        <p:spPr>
          <a:xfrm>
            <a:off x="6069359" y="2852059"/>
            <a:ext cx="137688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</a:rPr>
              <a:t>aggravate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373545"/>
              </a:solidFill>
              <a:effectLst/>
              <a:uLnTx/>
              <a:uFillTx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AFDC4807-AA72-71CF-B84C-F4720F180838}"/>
              </a:ext>
            </a:extLst>
          </p:cNvPr>
          <p:cNvSpPr/>
          <p:nvPr/>
        </p:nvSpPr>
        <p:spPr>
          <a:xfrm>
            <a:off x="6069359" y="2423835"/>
            <a:ext cx="128664" cy="835105"/>
          </a:xfrm>
          <a:prstGeom prst="chevron">
            <a:avLst/>
          </a:prstGeom>
          <a:solidFill>
            <a:srgbClr val="3494BA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B9672C-72A7-0013-9F78-C765FE993FD9}"/>
              </a:ext>
            </a:extLst>
          </p:cNvPr>
          <p:cNvSpPr txBox="1"/>
          <p:nvPr/>
        </p:nvSpPr>
        <p:spPr>
          <a:xfrm>
            <a:off x="6132841" y="2474529"/>
            <a:ext cx="137688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</a:rPr>
              <a:t>contribute to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A718DE85-44F9-8A10-0102-61FFE5C57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862" y="6249894"/>
            <a:ext cx="5448167" cy="4988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7935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 dirty="0">
                <a:solidFill>
                  <a:srgbClr val="2683C6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Inflammation Is a Mediating Factor in the Association between Lifestyle and Fatigue in Colorectal Cancer Patients. </a:t>
            </a:r>
            <a:r>
              <a:rPr lang="en-US" altLang="en-US" sz="1100" dirty="0" err="1">
                <a:solidFill>
                  <a:srgbClr val="2683C6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Wesselink</a:t>
            </a:r>
            <a:r>
              <a:rPr lang="en-US" altLang="en-US" sz="1100" dirty="0">
                <a:solidFill>
                  <a:srgbClr val="2683C6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, 2020</a:t>
            </a:r>
            <a:r>
              <a:rPr lang="en-US" altLang="en-US" sz="1100" baseline="30000" dirty="0">
                <a:solidFill>
                  <a:srgbClr val="2683C6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. </a:t>
            </a:r>
            <a:r>
              <a:rPr lang="en-US" sz="1100" dirty="0">
                <a:solidFill>
                  <a:prstClr val="black"/>
                </a:solidFill>
                <a:latin typeface="Calibri "/>
                <a:hlinkClick r:id="rId4"/>
              </a:rPr>
              <a:t>https://www.mdpi.com/2072-6694/12/12/3701</a:t>
            </a:r>
            <a:r>
              <a:rPr lang="en-US" sz="1100" dirty="0">
                <a:solidFill>
                  <a:prstClr val="black"/>
                </a:solidFill>
                <a:latin typeface="Calibri 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D60BAE-7F84-116A-877A-BD0441AB5235}"/>
              </a:ext>
            </a:extLst>
          </p:cNvPr>
          <p:cNvSpPr txBox="1"/>
          <p:nvPr/>
        </p:nvSpPr>
        <p:spPr>
          <a:xfrm>
            <a:off x="3079360" y="1353801"/>
            <a:ext cx="851060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  <a:latin typeface="Arial" panose="020B0604020202020204" pitchFamily="34" charset="0"/>
              </a:rPr>
              <a:t>is suggested as one of the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  <a:latin typeface="Arial" panose="020B0604020202020204" pitchFamily="34" charset="0"/>
              </a:rPr>
              <a:t> underlying mechanisms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  linking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</a:rPr>
              <a:t>lifestyle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  <a:latin typeface="Arial" panose="020B0604020202020204" pitchFamily="34" charset="0"/>
              </a:rPr>
              <a:t> 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</a:rPr>
              <a:t>fatigue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393344F-540C-A51E-EAC1-133AB168A5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72" y="3530016"/>
            <a:ext cx="4171704" cy="27271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0C2C61-27A9-5C56-835F-0830F255F704}"/>
              </a:ext>
            </a:extLst>
          </p:cNvPr>
          <p:cNvSpPr txBox="1"/>
          <p:nvPr/>
        </p:nvSpPr>
        <p:spPr>
          <a:xfrm>
            <a:off x="346003" y="1299119"/>
            <a:ext cx="28256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Inflammation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98C9035D-D85A-F26F-2B4D-D3C7654FC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087" y="28123"/>
            <a:ext cx="3433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Gut microbiota</a:t>
            </a:r>
            <a:endParaRPr lang="fr-FR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156EA3B7-A348-98AD-036C-71027B5C5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087" y="28123"/>
            <a:ext cx="3433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cs typeface="Calibri" panose="020F0502020204030204" pitchFamily="34" charset="0"/>
              </a:rPr>
              <a:t>Gut microbiota</a:t>
            </a:r>
            <a:endParaRPr lang="fr-FR" sz="40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53655B07-7BC4-AABA-ED3E-274D96960BCE}"/>
              </a:ext>
            </a:extLst>
          </p:cNvPr>
          <p:cNvSpPr/>
          <p:nvPr/>
        </p:nvSpPr>
        <p:spPr>
          <a:xfrm>
            <a:off x="6240263" y="2140623"/>
            <a:ext cx="1296144" cy="254860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D0029D-79A3-A598-7F29-97369BFCE7F0}"/>
              </a:ext>
            </a:extLst>
          </p:cNvPr>
          <p:cNvSpPr txBox="1"/>
          <p:nvPr/>
        </p:nvSpPr>
        <p:spPr>
          <a:xfrm>
            <a:off x="4401404" y="2079719"/>
            <a:ext cx="4920286" cy="167738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Changes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in the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gut microbial composition   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chronic inflammation, gut permeability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metabolic dysfunction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C43C4364-780D-4209-383C-6A7B17994B91}"/>
              </a:ext>
            </a:extLst>
          </p:cNvPr>
          <p:cNvSpPr/>
          <p:nvPr/>
        </p:nvSpPr>
        <p:spPr>
          <a:xfrm>
            <a:off x="6172043" y="2410201"/>
            <a:ext cx="1296144" cy="254860"/>
          </a:xfrm>
          <a:prstGeom prst="downArrow">
            <a:avLst/>
          </a:prstGeom>
          <a:solidFill>
            <a:srgbClr val="00717D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B208D3-280E-CAD9-B156-EA9FCC75B546}"/>
              </a:ext>
            </a:extLst>
          </p:cNvPr>
          <p:cNvSpPr txBox="1"/>
          <p:nvPr/>
        </p:nvSpPr>
        <p:spPr>
          <a:xfrm>
            <a:off x="1787311" y="2665061"/>
            <a:ext cx="1507172" cy="461665"/>
          </a:xfrm>
          <a:prstGeom prst="rect">
            <a:avLst/>
          </a:prstGeom>
          <a:solidFill>
            <a:srgbClr val="58B6C0">
              <a:lumMod val="20000"/>
              <a:lumOff val="80000"/>
            </a:srgbClr>
          </a:solidFill>
          <a:ln>
            <a:solidFill>
              <a:srgbClr val="58B6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LIFESTYLE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2D8D8D-802F-57A4-A95B-4CC2A9378ECA}"/>
              </a:ext>
            </a:extLst>
          </p:cNvPr>
          <p:cNvSpPr txBox="1"/>
          <p:nvPr/>
        </p:nvSpPr>
        <p:spPr>
          <a:xfrm>
            <a:off x="1787311" y="2170901"/>
            <a:ext cx="1367579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717D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epi/genetics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CF816A-4E57-BAEC-DA92-D7ED53E47D53}"/>
              </a:ext>
            </a:extLst>
          </p:cNvPr>
          <p:cNvSpPr txBox="1"/>
          <p:nvPr/>
        </p:nvSpPr>
        <p:spPr>
          <a:xfrm>
            <a:off x="1811805" y="3346794"/>
            <a:ext cx="2292366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717D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environmental factors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3A45E03-64FB-B5C5-6B33-3E907F0E7737}"/>
              </a:ext>
            </a:extLst>
          </p:cNvPr>
          <p:cNvCxnSpPr>
            <a:cxnSpLocks/>
          </p:cNvCxnSpPr>
          <p:nvPr/>
        </p:nvCxnSpPr>
        <p:spPr>
          <a:xfrm>
            <a:off x="3646971" y="2913023"/>
            <a:ext cx="554984" cy="0"/>
          </a:xfrm>
          <a:prstGeom prst="straightConnector1">
            <a:avLst/>
          </a:prstGeom>
          <a:noFill/>
          <a:ln w="38100" cap="flat" cmpd="sng" algn="ctr">
            <a:solidFill>
              <a:srgbClr val="58B6C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9228E86-1C79-7CAC-AFFF-353468429F82}"/>
              </a:ext>
            </a:extLst>
          </p:cNvPr>
          <p:cNvSpPr txBox="1"/>
          <p:nvPr/>
        </p:nvSpPr>
        <p:spPr>
          <a:xfrm>
            <a:off x="2725238" y="4062454"/>
            <a:ext cx="6741521" cy="64633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Long-term lifestyle habits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a crucial role in creating a host-specific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gut microbiota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community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7343C1A-7DA6-B90B-C893-A7FF8B585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53" b="13562"/>
          <a:stretch/>
        </p:blipFill>
        <p:spPr>
          <a:xfrm rot="20814592">
            <a:off x="8501945" y="5440127"/>
            <a:ext cx="3637836" cy="87850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96B4BAE-9369-95ED-9C35-5B2DE655F748}"/>
              </a:ext>
            </a:extLst>
          </p:cNvPr>
          <p:cNvSpPr txBox="1"/>
          <p:nvPr/>
        </p:nvSpPr>
        <p:spPr>
          <a:xfrm>
            <a:off x="6622072" y="5397291"/>
            <a:ext cx="2881660" cy="553998"/>
          </a:xfrm>
          <a:prstGeom prst="rect">
            <a:avLst/>
          </a:prstGeom>
          <a:solidFill>
            <a:srgbClr val="3494BA">
              <a:lumMod val="20000"/>
              <a:lumOff val="80000"/>
            </a:srgbClr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influence on inflammatory status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CFS symptoms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Arrow: Curved Left 39">
            <a:extLst>
              <a:ext uri="{FF2B5EF4-FFF2-40B4-BE49-F238E27FC236}">
                <a16:creationId xmlns:a16="http://schemas.microsoft.com/office/drawing/2014/main" id="{3DC17601-9F30-6BDE-7338-56D359EECE3C}"/>
              </a:ext>
            </a:extLst>
          </p:cNvPr>
          <p:cNvSpPr/>
          <p:nvPr/>
        </p:nvSpPr>
        <p:spPr>
          <a:xfrm rot="5400000" flipV="1">
            <a:off x="6102712" y="5159494"/>
            <a:ext cx="389909" cy="2083996"/>
          </a:xfrm>
          <a:prstGeom prst="curvedLeftArrow">
            <a:avLst/>
          </a:prstGeom>
          <a:solidFill>
            <a:srgbClr val="3494BA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4C0251-60D4-6325-A5BA-A05635060E44}"/>
              </a:ext>
            </a:extLst>
          </p:cNvPr>
          <p:cNvSpPr txBox="1"/>
          <p:nvPr/>
        </p:nvSpPr>
        <p:spPr>
          <a:xfrm>
            <a:off x="185439" y="5253626"/>
            <a:ext cx="3019392" cy="1015663"/>
          </a:xfrm>
          <a:prstGeom prst="rect">
            <a:avLst/>
          </a:prstGeom>
          <a:noFill/>
          <a:ln>
            <a:solidFill>
              <a:srgbClr val="3494BA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LIFESTYLE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physical activity, diet, stress …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2" name="Arrow: Striped Right 41">
            <a:extLst>
              <a:ext uri="{FF2B5EF4-FFF2-40B4-BE49-F238E27FC236}">
                <a16:creationId xmlns:a16="http://schemas.microsoft.com/office/drawing/2014/main" id="{1BA37F9A-723F-903E-317D-DB00F9234AD6}"/>
              </a:ext>
            </a:extLst>
          </p:cNvPr>
          <p:cNvSpPr/>
          <p:nvPr/>
        </p:nvSpPr>
        <p:spPr>
          <a:xfrm>
            <a:off x="3710092" y="5139397"/>
            <a:ext cx="2733251" cy="1110634"/>
          </a:xfrm>
          <a:prstGeom prst="stripedRightArrow">
            <a:avLst/>
          </a:prstGeom>
          <a:solidFill>
            <a:srgbClr val="58B6C0">
              <a:lumMod val="20000"/>
              <a:lumOff val="80000"/>
            </a:srgbClr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0E9055-F970-B294-30A6-07A76EEAEA81}"/>
              </a:ext>
            </a:extLst>
          </p:cNvPr>
          <p:cNvSpPr/>
          <p:nvPr/>
        </p:nvSpPr>
        <p:spPr>
          <a:xfrm>
            <a:off x="4097418" y="5510048"/>
            <a:ext cx="1761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373545">
                    <a:lumMod val="50000"/>
                  </a:srgbClr>
                </a:solidFill>
                <a:effectLst/>
                <a:uLnTx/>
                <a:uFillTx/>
              </a:rPr>
              <a:t>gut microbiota  </a:t>
            </a:r>
          </a:p>
        </p:txBody>
      </p:sp>
      <p:sp>
        <p:nvSpPr>
          <p:cNvPr id="44" name="Arrow: Curved Left 43">
            <a:extLst>
              <a:ext uri="{FF2B5EF4-FFF2-40B4-BE49-F238E27FC236}">
                <a16:creationId xmlns:a16="http://schemas.microsoft.com/office/drawing/2014/main" id="{99D4D8E0-897F-6D5C-D363-52D1B1FAE85B}"/>
              </a:ext>
            </a:extLst>
          </p:cNvPr>
          <p:cNvSpPr/>
          <p:nvPr/>
        </p:nvSpPr>
        <p:spPr>
          <a:xfrm rot="16200000" flipH="1">
            <a:off x="5046481" y="4047020"/>
            <a:ext cx="579543" cy="4680912"/>
          </a:xfrm>
          <a:prstGeom prst="curvedLeftArrow">
            <a:avLst/>
          </a:prstGeom>
          <a:solidFill>
            <a:srgbClr val="3494BA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E5A0A3B-8C38-232F-5214-3671EEA680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5" r="7736" b="-1"/>
          <a:stretch>
            <a:fillRect/>
          </a:stretch>
        </p:blipFill>
        <p:spPr>
          <a:xfrm>
            <a:off x="9928420" y="1188568"/>
            <a:ext cx="1865590" cy="1313201"/>
          </a:xfrm>
          <a:prstGeom prst="rect">
            <a:avLst/>
          </a:prstGeom>
          <a:ln w="19050">
            <a:solidFill>
              <a:srgbClr val="373545">
                <a:lumMod val="75000"/>
              </a:srgbClr>
            </a:solidFill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9203DA8-335D-1496-92FC-5124967B0897}"/>
              </a:ext>
            </a:extLst>
          </p:cNvPr>
          <p:cNvSpPr txBox="1"/>
          <p:nvPr/>
        </p:nvSpPr>
        <p:spPr>
          <a:xfrm>
            <a:off x="346002" y="1299119"/>
            <a:ext cx="3512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</a:rPr>
              <a:t>Gut microbiota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4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Down 2">
            <a:extLst>
              <a:ext uri="{FF2B5EF4-FFF2-40B4-BE49-F238E27FC236}">
                <a16:creationId xmlns:a16="http://schemas.microsoft.com/office/drawing/2014/main" id="{A547DA4E-956F-4A8C-9A60-3C6AA134B47B}"/>
              </a:ext>
            </a:extLst>
          </p:cNvPr>
          <p:cNvSpPr/>
          <p:nvPr/>
        </p:nvSpPr>
        <p:spPr>
          <a:xfrm>
            <a:off x="2261749" y="2709310"/>
            <a:ext cx="991678" cy="782991"/>
          </a:xfrm>
          <a:prstGeom prst="downArrow">
            <a:avLst/>
          </a:prstGeom>
          <a:solidFill>
            <a:srgbClr val="58B6C0">
              <a:lumMod val="20000"/>
              <a:lumOff val="80000"/>
            </a:srgbClr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94374-C4B1-07D8-1FD1-D2C0B6729215}"/>
              </a:ext>
            </a:extLst>
          </p:cNvPr>
          <p:cNvSpPr txBox="1"/>
          <p:nvPr/>
        </p:nvSpPr>
        <p:spPr>
          <a:xfrm>
            <a:off x="189705" y="6453080"/>
            <a:ext cx="67111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683C6">
                    <a:lumMod val="75000"/>
                  </a:srgbClr>
                </a:solidFill>
                <a:latin typeface="Calibri "/>
              </a:rPr>
              <a:t>The Dopamine Imbalance Hypothesis of Fatigue in Multiple Sclerosis and Other Neurological Disorders, </a:t>
            </a:r>
            <a:r>
              <a:rPr lang="en-US" sz="1000" dirty="0" err="1">
                <a:solidFill>
                  <a:srgbClr val="2683C6">
                    <a:lumMod val="75000"/>
                  </a:srgbClr>
                </a:solidFill>
                <a:latin typeface="Calibri "/>
              </a:rPr>
              <a:t>Dobryakova</a:t>
            </a:r>
            <a:r>
              <a:rPr lang="en-US" sz="1000" dirty="0">
                <a:solidFill>
                  <a:srgbClr val="2683C6">
                    <a:lumMod val="75000"/>
                  </a:srgbClr>
                </a:solidFill>
                <a:latin typeface="Calibri "/>
              </a:rPr>
              <a:t>, 2015. https://www.ncbi.nlm.nih.gov/pmc/articles/PMC4357260/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FC9AE-75F3-4E8F-DA99-1EF417E5A441}"/>
              </a:ext>
            </a:extLst>
          </p:cNvPr>
          <p:cNvSpPr txBox="1"/>
          <p:nvPr/>
        </p:nvSpPr>
        <p:spPr>
          <a:xfrm>
            <a:off x="967824" y="2185553"/>
            <a:ext cx="3813175" cy="2185214"/>
          </a:xfrm>
          <a:prstGeom prst="rect">
            <a:avLst/>
          </a:prstGeom>
          <a:noFill/>
          <a:ln w="19050">
            <a:solidFill>
              <a:srgbClr val="00717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212121"/>
                </a:solidFill>
                <a:latin typeface="Calibri "/>
              </a:rPr>
              <a:t>Neurotransmitter dysregulation </a:t>
            </a:r>
          </a:p>
          <a:p>
            <a:pPr algn="ctr"/>
            <a:endParaRPr lang="en-US" sz="1600" dirty="0">
              <a:solidFill>
                <a:srgbClr val="212121"/>
              </a:solidFill>
              <a:latin typeface="Calibri "/>
            </a:endParaRPr>
          </a:p>
          <a:p>
            <a:pPr algn="ctr"/>
            <a:r>
              <a:rPr lang="en-US" sz="1400" i="1" dirty="0">
                <a:solidFill>
                  <a:srgbClr val="212121"/>
                </a:solidFill>
                <a:latin typeface="Calibri "/>
              </a:rPr>
              <a:t>may play an important role in the</a:t>
            </a:r>
          </a:p>
          <a:p>
            <a:pPr algn="ctr"/>
            <a:endParaRPr lang="en-US" sz="1400" i="1" dirty="0">
              <a:solidFill>
                <a:srgbClr val="212121"/>
              </a:solidFill>
              <a:latin typeface="Calibri "/>
            </a:endParaRPr>
          </a:p>
          <a:p>
            <a:pPr algn="ctr"/>
            <a:endParaRPr lang="en-US" sz="1600" dirty="0">
              <a:solidFill>
                <a:srgbClr val="212121"/>
              </a:solidFill>
              <a:latin typeface="Calibri "/>
            </a:endParaRPr>
          </a:p>
          <a:p>
            <a:pPr algn="ctr"/>
            <a:r>
              <a:rPr lang="en-US" sz="2600" dirty="0">
                <a:solidFill>
                  <a:srgbClr val="212121"/>
                </a:solidFill>
                <a:latin typeface="Calibri "/>
              </a:rPr>
              <a:t>fatigue</a:t>
            </a:r>
            <a:r>
              <a:rPr lang="en-US" sz="1600" dirty="0">
                <a:solidFill>
                  <a:srgbClr val="212121"/>
                </a:solidFill>
                <a:latin typeface="Calibri "/>
              </a:rPr>
              <a:t> </a:t>
            </a:r>
            <a:r>
              <a:rPr lang="en-US" sz="2600" dirty="0">
                <a:solidFill>
                  <a:srgbClr val="212121"/>
                </a:solidFill>
                <a:latin typeface="Calibri "/>
              </a:rPr>
              <a:t>severity</a:t>
            </a:r>
            <a:endParaRPr lang="en-US" sz="1600" dirty="0">
              <a:solidFill>
                <a:srgbClr val="212121"/>
              </a:solidFill>
              <a:latin typeface="Calibri "/>
            </a:endParaRPr>
          </a:p>
          <a:p>
            <a:pPr algn="ctr"/>
            <a:r>
              <a:rPr lang="en-US" sz="1600" dirty="0">
                <a:solidFill>
                  <a:srgbClr val="212121"/>
                </a:solidFill>
                <a:latin typeface="Calibri "/>
              </a:rPr>
              <a:t>changes in </a:t>
            </a:r>
            <a:r>
              <a:rPr lang="en-US" sz="2600" dirty="0">
                <a:solidFill>
                  <a:srgbClr val="212121"/>
                </a:solidFill>
                <a:latin typeface="Calibri "/>
              </a:rPr>
              <a:t>energy levels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1016C-F536-7B7B-2A87-CD8B3F0865A0}"/>
              </a:ext>
            </a:extLst>
          </p:cNvPr>
          <p:cNvSpPr txBox="1"/>
          <p:nvPr/>
        </p:nvSpPr>
        <p:spPr>
          <a:xfrm>
            <a:off x="6684168" y="6453080"/>
            <a:ext cx="5581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  <a:spcAft>
                <a:spcPts val="1000"/>
              </a:spcAft>
            </a:pPr>
            <a:r>
              <a:rPr lang="en-US" sz="1000" dirty="0">
                <a:solidFill>
                  <a:srgbClr val="2683C6">
                    <a:lumMod val="75000"/>
                  </a:srgbClr>
                </a:solidFill>
                <a:latin typeface="Calibri "/>
              </a:rPr>
              <a:t>Associations Between Neurotransmitter Genes and Fatigue and Energy Levels in Women Following Breast Cancer Surgery, </a:t>
            </a:r>
            <a:r>
              <a:rPr lang="en-US" sz="1000" dirty="0" err="1">
                <a:solidFill>
                  <a:srgbClr val="2683C6">
                    <a:lumMod val="75000"/>
                  </a:srgbClr>
                </a:solidFill>
                <a:latin typeface="Calibri "/>
              </a:rPr>
              <a:t>Eshragh</a:t>
            </a:r>
            <a:r>
              <a:rPr lang="en-US" sz="1000" dirty="0">
                <a:solidFill>
                  <a:srgbClr val="2683C6">
                    <a:lumMod val="75000"/>
                  </a:srgbClr>
                </a:solidFill>
                <a:latin typeface="Calibri "/>
              </a:rPr>
              <a:t>, 2016. </a:t>
            </a:r>
            <a:r>
              <a:rPr lang="en-US" sz="1000" dirty="0">
                <a:solidFill>
                  <a:srgbClr val="2683C6">
                    <a:lumMod val="75000"/>
                  </a:srgbClr>
                </a:solidFill>
                <a:latin typeface="Calibri 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10.1016/j.jpainsymman.2016.08.004</a:t>
            </a:r>
            <a:r>
              <a:rPr lang="en-US" sz="1000" dirty="0">
                <a:solidFill>
                  <a:srgbClr val="2683C6">
                    <a:lumMod val="75000"/>
                  </a:srgbClr>
                </a:solidFill>
                <a:latin typeface="Calibri 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A5455-64A9-B124-488B-99863E95A573}"/>
              </a:ext>
            </a:extLst>
          </p:cNvPr>
          <p:cNvSpPr txBox="1"/>
          <p:nvPr/>
        </p:nvSpPr>
        <p:spPr>
          <a:xfrm>
            <a:off x="5788442" y="2168170"/>
            <a:ext cx="58912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00717D"/>
                </a:solidFill>
                <a:latin typeface="Calibri "/>
              </a:rPr>
              <a:t>Brain serotonin &amp; dopamine neurotransmitters related to fatigue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D7D734-32F1-453F-13E9-CADA9B7A4C63}"/>
              </a:ext>
            </a:extLst>
          </p:cNvPr>
          <p:cNvSpPr txBox="1"/>
          <p:nvPr/>
        </p:nvSpPr>
        <p:spPr>
          <a:xfrm>
            <a:off x="6823526" y="2552899"/>
            <a:ext cx="18836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3494BA">
                    <a:lumMod val="75000"/>
                  </a:srgbClr>
                </a:solidFill>
                <a:latin typeface="Calibri "/>
              </a:rPr>
              <a:t>serotoninergic </a:t>
            </a:r>
          </a:p>
          <a:p>
            <a:endParaRPr lang="en-US" sz="2200" b="1" dirty="0">
              <a:solidFill>
                <a:srgbClr val="3494BA">
                  <a:lumMod val="75000"/>
                </a:srgbClr>
              </a:solidFill>
              <a:latin typeface="Calibri "/>
            </a:endParaRPr>
          </a:p>
          <a:p>
            <a:r>
              <a:rPr lang="en-US" sz="2200" b="1" dirty="0">
                <a:solidFill>
                  <a:srgbClr val="3494BA">
                    <a:lumMod val="75000"/>
                  </a:srgbClr>
                </a:solidFill>
                <a:latin typeface="Calibri "/>
              </a:rPr>
              <a:t>dopaminergic </a:t>
            </a:r>
          </a:p>
          <a:p>
            <a:endParaRPr lang="en-US" sz="2200" b="1" dirty="0">
              <a:solidFill>
                <a:srgbClr val="3494BA">
                  <a:lumMod val="75000"/>
                </a:srgbClr>
              </a:solidFill>
              <a:latin typeface="Calibri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C47FB-A5D2-918E-5BDA-5B9FB9EDDCAB}"/>
              </a:ext>
            </a:extLst>
          </p:cNvPr>
          <p:cNvSpPr txBox="1"/>
          <p:nvPr/>
        </p:nvSpPr>
        <p:spPr>
          <a:xfrm>
            <a:off x="210146" y="6247759"/>
            <a:ext cx="86284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  <a:spcAft>
                <a:spcPts val="1000"/>
              </a:spcAft>
            </a:pPr>
            <a:r>
              <a:rPr lang="en-US" sz="1000" dirty="0">
                <a:solidFill>
                  <a:srgbClr val="3494BA">
                    <a:lumMod val="75000"/>
                  </a:srgbClr>
                </a:solidFill>
                <a:latin typeface="Calibri "/>
              </a:rPr>
              <a:t>Physical exercise-induced fatigue: the role of serotonergic and dopaminergic systems, Cordeiro, 2017. </a:t>
            </a:r>
            <a:r>
              <a:rPr lang="en-US" sz="1000" dirty="0">
                <a:solidFill>
                  <a:srgbClr val="3494BA">
                    <a:lumMod val="75000"/>
                  </a:srgbClr>
                </a:solidFill>
                <a:latin typeface="Calibri 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https://www.ncbi.nlm.nih.gov/pmc/articles/PMC5649871/</a:t>
            </a:r>
            <a:r>
              <a:rPr lang="en-US" sz="1000" dirty="0">
                <a:solidFill>
                  <a:srgbClr val="3494BA">
                    <a:lumMod val="75000"/>
                  </a:srgbClr>
                </a:solidFill>
                <a:latin typeface="Calibri "/>
              </a:rPr>
              <a:t>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8F74EAD-200E-B403-F491-820E47A78E22}"/>
              </a:ext>
            </a:extLst>
          </p:cNvPr>
          <p:cNvSpPr/>
          <p:nvPr/>
        </p:nvSpPr>
        <p:spPr>
          <a:xfrm rot="10800000">
            <a:off x="6503305" y="3190594"/>
            <a:ext cx="336550" cy="399180"/>
          </a:xfrm>
          <a:prstGeom prst="downArrow">
            <a:avLst/>
          </a:prstGeom>
          <a:solidFill>
            <a:srgbClr val="00717D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EC67CAB-7EFB-0DE4-930B-9C2654423C6D}"/>
              </a:ext>
            </a:extLst>
          </p:cNvPr>
          <p:cNvSpPr/>
          <p:nvPr/>
        </p:nvSpPr>
        <p:spPr>
          <a:xfrm rot="10800000">
            <a:off x="6487429" y="2581718"/>
            <a:ext cx="336550" cy="399180"/>
          </a:xfrm>
          <a:prstGeom prst="downArrow">
            <a:avLst/>
          </a:prstGeom>
          <a:solidFill>
            <a:srgbClr val="00717D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67C3533-7C17-C55C-6024-28AAD1635FC8}"/>
              </a:ext>
            </a:extLst>
          </p:cNvPr>
          <p:cNvSpPr/>
          <p:nvPr/>
        </p:nvSpPr>
        <p:spPr>
          <a:xfrm rot="10800000">
            <a:off x="9132090" y="3216290"/>
            <a:ext cx="336550" cy="399180"/>
          </a:xfrm>
          <a:prstGeom prst="downArrow">
            <a:avLst/>
          </a:prstGeom>
          <a:solidFill>
            <a:srgbClr val="75BDA7">
              <a:lumMod val="75000"/>
            </a:srgbClr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DE61B48-C52A-95AA-B361-88E4DC70F663}"/>
              </a:ext>
            </a:extLst>
          </p:cNvPr>
          <p:cNvSpPr/>
          <p:nvPr/>
        </p:nvSpPr>
        <p:spPr>
          <a:xfrm>
            <a:off x="9132090" y="2605841"/>
            <a:ext cx="336550" cy="399180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78C3A-D238-72E6-27B2-3AB18B66A663}"/>
              </a:ext>
            </a:extLst>
          </p:cNvPr>
          <p:cNvSpPr txBox="1"/>
          <p:nvPr/>
        </p:nvSpPr>
        <p:spPr>
          <a:xfrm>
            <a:off x="9300364" y="2848285"/>
            <a:ext cx="21341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3494BA">
                    <a:lumMod val="75000"/>
                  </a:srgbClr>
                </a:solidFill>
                <a:effectLst/>
                <a:uLnTx/>
                <a:uFillTx/>
                <a:latin typeface="Calibri "/>
              </a:rPr>
              <a:t>performance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F0B2DE-74A5-497E-C9E7-6F645ABA5ECE}"/>
              </a:ext>
            </a:extLst>
          </p:cNvPr>
          <p:cNvSpPr txBox="1"/>
          <p:nvPr/>
        </p:nvSpPr>
        <p:spPr>
          <a:xfrm>
            <a:off x="7818378" y="2913166"/>
            <a:ext cx="116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"/>
              </a:rPr>
              <a:t>activity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185A51F-414B-86C2-F9CD-26D606E2738E}"/>
              </a:ext>
            </a:extLst>
          </p:cNvPr>
          <p:cNvSpPr/>
          <p:nvPr/>
        </p:nvSpPr>
        <p:spPr>
          <a:xfrm>
            <a:off x="7692058" y="2913166"/>
            <a:ext cx="1198334" cy="369332"/>
          </a:xfrm>
          <a:prstGeom prst="rightArrow">
            <a:avLst/>
          </a:prstGeom>
          <a:noFill/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97DC42-CCCB-55F4-E1C5-5B3F6C273B0A}"/>
              </a:ext>
            </a:extLst>
          </p:cNvPr>
          <p:cNvSpPr txBox="1"/>
          <p:nvPr/>
        </p:nvSpPr>
        <p:spPr>
          <a:xfrm>
            <a:off x="9793848" y="2570765"/>
            <a:ext cx="116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"/>
              </a:rPr>
              <a:t>reduced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F1398E-8E17-46B7-6D78-0B1EA8EE0E86}"/>
              </a:ext>
            </a:extLst>
          </p:cNvPr>
          <p:cNvSpPr txBox="1"/>
          <p:nvPr/>
        </p:nvSpPr>
        <p:spPr>
          <a:xfrm>
            <a:off x="9805792" y="3255348"/>
            <a:ext cx="116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"/>
              </a:rPr>
              <a:t>increased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E50EE-6BB1-E296-3CDE-E4F6DA54AE0D}"/>
              </a:ext>
            </a:extLst>
          </p:cNvPr>
          <p:cNvSpPr txBox="1"/>
          <p:nvPr/>
        </p:nvSpPr>
        <p:spPr>
          <a:xfrm>
            <a:off x="732324" y="5055580"/>
            <a:ext cx="4284174" cy="830997"/>
          </a:xfrm>
          <a:prstGeom prst="rect">
            <a:avLst/>
          </a:prstGeom>
          <a:solidFill>
            <a:srgbClr val="58B6C0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 "/>
              </a:rPr>
              <a:t>Physical training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 "/>
              </a:rPr>
              <a:t>protocols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"/>
              </a:rPr>
              <a:t>induce neuroplasticity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 "/>
              </a:rPr>
              <a:t>modulating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 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 "/>
              </a:rPr>
              <a:t>the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 "/>
              </a:rPr>
              <a:t>action of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 "/>
              </a:rPr>
              <a:t>neurotransmitters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 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 "/>
              </a:rPr>
              <a:t>in order to improve physical performance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8FF488-9F2D-253A-32BA-716A4CEA647E}"/>
              </a:ext>
            </a:extLst>
          </p:cNvPr>
          <p:cNvSpPr/>
          <p:nvPr/>
        </p:nvSpPr>
        <p:spPr>
          <a:xfrm>
            <a:off x="6033557" y="2204977"/>
            <a:ext cx="5400981" cy="1667562"/>
          </a:xfrm>
          <a:prstGeom prst="rect">
            <a:avLst/>
          </a:prstGeom>
          <a:noFill/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6317EF-DDF1-8C8D-4080-D9453AD32314}"/>
              </a:ext>
            </a:extLst>
          </p:cNvPr>
          <p:cNvSpPr txBox="1"/>
          <p:nvPr/>
        </p:nvSpPr>
        <p:spPr>
          <a:xfrm>
            <a:off x="9002378" y="5299975"/>
            <a:ext cx="2565505" cy="46166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rgbClr val="00717D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neurotransmitters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90915B-BF4A-DC8C-F4A7-18C9DF99033B}"/>
              </a:ext>
            </a:extLst>
          </p:cNvPr>
          <p:cNvSpPr txBox="1"/>
          <p:nvPr/>
        </p:nvSpPr>
        <p:spPr>
          <a:xfrm>
            <a:off x="5462619" y="5129772"/>
            <a:ext cx="2676142" cy="83099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3494BA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17D"/>
                </a:solidFill>
                <a:effectLst/>
                <a:uLnTx/>
                <a:uFillTx/>
                <a:cs typeface="Calibri" panose="020F0502020204030204" pitchFamily="34" charset="0"/>
              </a:rPr>
              <a:t>LMI - physical activity, diet, stress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17D"/>
              </a:solidFill>
              <a:effectLst/>
              <a:uLnTx/>
              <a:uFillTx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E044CA1-D2B3-E174-407D-7233FA8830D5}"/>
              </a:ext>
            </a:extLst>
          </p:cNvPr>
          <p:cNvSpPr/>
          <p:nvPr/>
        </p:nvSpPr>
        <p:spPr>
          <a:xfrm>
            <a:off x="8183612" y="5434675"/>
            <a:ext cx="773239" cy="151647"/>
          </a:xfrm>
          <a:prstGeom prst="rightArrow">
            <a:avLst/>
          </a:prstGeom>
          <a:solidFill>
            <a:srgbClr val="58B6C0">
              <a:lumMod val="20000"/>
              <a:lumOff val="80000"/>
            </a:srgbClr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46BD5F-1225-8B07-B706-54C30D9C44AA}"/>
              </a:ext>
            </a:extLst>
          </p:cNvPr>
          <p:cNvSpPr txBox="1"/>
          <p:nvPr/>
        </p:nvSpPr>
        <p:spPr>
          <a:xfrm>
            <a:off x="880110" y="1334139"/>
            <a:ext cx="61310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cs typeface="Calibri" panose="020F0502020204030204" pitchFamily="34" charset="0"/>
              </a:rPr>
              <a:t>Neurotransmitters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9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14A0948-BCBF-30B9-42E7-3F4A0E1A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51" t="42641"/>
          <a:stretch>
            <a:fillRect/>
          </a:stretch>
        </p:blipFill>
        <p:spPr bwMode="auto">
          <a:xfrm>
            <a:off x="10062760" y="803566"/>
            <a:ext cx="2124396" cy="255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9EAD9859-3C7C-446C-5DD8-2AC75030C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634" y="10651"/>
            <a:ext cx="23439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endParaRPr lang="fr-FR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349DB5-1D87-0DAF-6C43-9838B12ADA35}"/>
              </a:ext>
            </a:extLst>
          </p:cNvPr>
          <p:cNvGrpSpPr/>
          <p:nvPr/>
        </p:nvGrpSpPr>
        <p:grpSpPr>
          <a:xfrm>
            <a:off x="1446017" y="4233140"/>
            <a:ext cx="9464467" cy="2250227"/>
            <a:chOff x="251520" y="979237"/>
            <a:chExt cx="9464467" cy="225022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AB075C-3747-BAA4-B847-F8E9586182D3}"/>
                </a:ext>
              </a:extLst>
            </p:cNvPr>
            <p:cNvSpPr txBox="1"/>
            <p:nvPr/>
          </p:nvSpPr>
          <p:spPr>
            <a:xfrm>
              <a:off x="1069156" y="1322974"/>
              <a:ext cx="7584239" cy="10926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Pharmacological therapies                           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mainstream options</a:t>
              </a:r>
            </a:p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                                              specific targets</a:t>
              </a:r>
            </a:p>
            <a:p>
              <a:endPara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Long-term medication                                    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serious side effects        </a:t>
              </a:r>
            </a:p>
          </p:txBody>
        </p:sp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BB1B3D1B-73DD-67D2-DA89-CBE20E50A2F0}"/>
                </a:ext>
              </a:extLst>
            </p:cNvPr>
            <p:cNvSpPr txBox="1"/>
            <p:nvPr/>
          </p:nvSpPr>
          <p:spPr>
            <a:xfrm>
              <a:off x="5933640" y="2398467"/>
              <a:ext cx="3782347" cy="830997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effective and safe anti-fatigue treatment needed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ight Arrow 1">
              <a:extLst>
                <a:ext uri="{FF2B5EF4-FFF2-40B4-BE49-F238E27FC236}">
                  <a16:creationId xmlns:a16="http://schemas.microsoft.com/office/drawing/2014/main" id="{81277BE5-FA7D-D7B4-DD83-AF61CECDFCB5}"/>
                </a:ext>
              </a:extLst>
            </p:cNvPr>
            <p:cNvSpPr/>
            <p:nvPr/>
          </p:nvSpPr>
          <p:spPr>
            <a:xfrm>
              <a:off x="4053180" y="1464405"/>
              <a:ext cx="1243596" cy="168946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ight Arrow 1">
              <a:extLst>
                <a:ext uri="{FF2B5EF4-FFF2-40B4-BE49-F238E27FC236}">
                  <a16:creationId xmlns:a16="http://schemas.microsoft.com/office/drawing/2014/main" id="{D393AF53-423F-3370-4433-9B519C9FE2FE}"/>
                </a:ext>
              </a:extLst>
            </p:cNvPr>
            <p:cNvSpPr/>
            <p:nvPr/>
          </p:nvSpPr>
          <p:spPr>
            <a:xfrm>
              <a:off x="4053180" y="2189156"/>
              <a:ext cx="1243596" cy="168946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B0A78FC5-E19A-6E42-F74E-A04A101D48D1}"/>
                </a:ext>
              </a:extLst>
            </p:cNvPr>
            <p:cNvSpPr txBox="1"/>
            <p:nvPr/>
          </p:nvSpPr>
          <p:spPr>
            <a:xfrm>
              <a:off x="251520" y="979237"/>
              <a:ext cx="4058513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660066"/>
              </a:solidFill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treatments – not satisfactory</a:t>
              </a:r>
              <a:endParaRPr lang="en-US" sz="20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BA28EC-1A40-A717-4436-579581FC8D1B}"/>
              </a:ext>
            </a:extLst>
          </p:cNvPr>
          <p:cNvGrpSpPr/>
          <p:nvPr/>
        </p:nvGrpSpPr>
        <p:grpSpPr>
          <a:xfrm>
            <a:off x="3643232" y="2515597"/>
            <a:ext cx="6441648" cy="923330"/>
            <a:chOff x="493103" y="3682582"/>
            <a:chExt cx="8680438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D2C5FD-FA62-3752-C336-7C0B95116DF6}"/>
                </a:ext>
              </a:extLst>
            </p:cNvPr>
            <p:cNvSpPr txBox="1"/>
            <p:nvPr/>
          </p:nvSpPr>
          <p:spPr>
            <a:xfrm>
              <a:off x="493103" y="3682582"/>
              <a:ext cx="8680438" cy="923330"/>
            </a:xfrm>
            <a:prstGeom prst="rect">
              <a:avLst/>
            </a:prstGeom>
            <a:noFill/>
            <a:ln w="12700">
              <a:solidFill>
                <a:srgbClr val="00717D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 causal treatment </a:t>
              </a:r>
              <a:endParaRPr lang="sr-Latn-R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‘avoiding overexertion &amp; stress’</a:t>
              </a:r>
              <a:endParaRPr lang="sr-Latn-R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symptomatic medication </a:t>
              </a:r>
              <a:r>
                <a:rPr lang="sr-Latn-RS" dirty="0">
                  <a:latin typeface="Calibri" panose="020F0502020204030204" pitchFamily="34" charset="0"/>
                  <a:cs typeface="Calibri" panose="020F0502020204030204" pitchFamily="34" charset="0"/>
                </a:rPr>
                <a:t>       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improve</a:t>
              </a:r>
              <a:r>
                <a:rPr lang="sr-Latn-RS" dirty="0">
                  <a:latin typeface="Calibri" panose="020F0502020204030204" pitchFamily="34" charset="0"/>
                  <a:cs typeface="Calibri" panose="020F0502020204030204" pitchFamily="34" charset="0"/>
                </a:rPr>
                <a:t>ment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030E68A-7482-4924-0A2D-8E510581F845}"/>
                </a:ext>
              </a:extLst>
            </p:cNvPr>
            <p:cNvCxnSpPr/>
            <p:nvPr/>
          </p:nvCxnSpPr>
          <p:spPr>
            <a:xfrm>
              <a:off x="4314664" y="4427609"/>
              <a:ext cx="314098" cy="0"/>
            </a:xfrm>
            <a:prstGeom prst="straightConnector1">
              <a:avLst/>
            </a:prstGeom>
            <a:ln w="12700">
              <a:solidFill>
                <a:srgbClr val="00717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Graphic 13" descr="Medicine">
            <a:extLst>
              <a:ext uri="{FF2B5EF4-FFF2-40B4-BE49-F238E27FC236}">
                <a16:creationId xmlns:a16="http://schemas.microsoft.com/office/drawing/2014/main" id="{D83AD2EA-F267-2FC7-7FE6-913293C06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0200" y="2285334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F855BB-A02B-56D5-29D3-F3F71BE2B683}"/>
              </a:ext>
            </a:extLst>
          </p:cNvPr>
          <p:cNvSpPr txBox="1"/>
          <p:nvPr/>
        </p:nvSpPr>
        <p:spPr>
          <a:xfrm>
            <a:off x="3643232" y="1338005"/>
            <a:ext cx="6072852" cy="861774"/>
          </a:xfrm>
          <a:prstGeom prst="rect">
            <a:avLst/>
          </a:prstGeom>
          <a:noFill/>
          <a:ln w="12700">
            <a:solidFill>
              <a:srgbClr val="00717D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absence of biomarkers</a:t>
            </a:r>
            <a:endParaRPr lang="sr-Latn-R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based on clinical history and</a:t>
            </a:r>
            <a:r>
              <a:rPr lang="sr-Latn-R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sr-Latn-R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elimination of conditions - overlapping symptoms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1D531-114B-81F1-F046-99F062694941}"/>
              </a:ext>
            </a:extLst>
          </p:cNvPr>
          <p:cNvSpPr txBox="1"/>
          <p:nvPr/>
        </p:nvSpPr>
        <p:spPr>
          <a:xfrm>
            <a:off x="2007912" y="2946711"/>
            <a:ext cx="168726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Treatment: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E28FEE-8233-E50C-3855-78B4DDEF8D49}"/>
              </a:ext>
            </a:extLst>
          </p:cNvPr>
          <p:cNvSpPr txBox="1"/>
          <p:nvPr/>
        </p:nvSpPr>
        <p:spPr>
          <a:xfrm>
            <a:off x="2033160" y="1538945"/>
            <a:ext cx="166201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iagnosis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98DF5B-836C-ADA3-7674-DE07B8DFFD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400" y="3556053"/>
            <a:ext cx="1403233" cy="13377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4A5E97-BC86-BCA0-0EA8-DB58FA0162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59" y="1415673"/>
            <a:ext cx="1662015" cy="237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2A6073-85EE-2C89-F04F-48AF021C2C9C}"/>
              </a:ext>
            </a:extLst>
          </p:cNvPr>
          <p:cNvSpPr txBox="1"/>
          <p:nvPr/>
        </p:nvSpPr>
        <p:spPr>
          <a:xfrm>
            <a:off x="2667359" y="2119732"/>
            <a:ext cx="962695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Active components of natural foods</a:t>
            </a:r>
          </a:p>
          <a:p>
            <a:r>
              <a:rPr lang="en-US" b="1" i="1" dirty="0">
                <a:solidFill>
                  <a:srgbClr val="37354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potential </a:t>
            </a:r>
            <a:r>
              <a:rPr lang="en-US" sz="2400" b="1" i="1" dirty="0">
                <a:solidFill>
                  <a:srgbClr val="37354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antifatigue agents</a:t>
            </a:r>
          </a:p>
          <a:p>
            <a:endParaRPr lang="en-US" b="1" i="1" dirty="0">
              <a:solidFill>
                <a:srgbClr val="37354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believed to improve disease-related fatigue</a:t>
            </a:r>
          </a:p>
          <a:p>
            <a:pPr marL="3943350" lvl="1" indent="3651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lowering the </a:t>
            </a:r>
            <a:r>
              <a:rPr lang="en-US" sz="24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inflammatory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load</a:t>
            </a:r>
          </a:p>
          <a:p>
            <a:pPr marL="3943350" lvl="1" indent="3651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balancing </a:t>
            </a:r>
            <a:r>
              <a:rPr lang="en-US" sz="24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gut microbiota </a:t>
            </a:r>
            <a:endParaRPr lang="en-US" sz="2400" b="1" i="1" dirty="0">
              <a:solidFill>
                <a:srgbClr val="37354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43350" lvl="1" indent="3651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reducing </a:t>
            </a:r>
            <a:r>
              <a:rPr lang="en-US" sz="24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oxidative stress 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1D6F522-4FA3-972E-8F32-DC4BBA44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020" y="111310"/>
            <a:ext cx="10411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cs typeface="Calibri" panose="020F0502020204030204" pitchFamily="34" charset="0"/>
                <a:sym typeface="+mn-ea"/>
              </a:rPr>
              <a:t>Diet</a:t>
            </a:r>
            <a:endParaRPr lang="fr-FR" sz="40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B5F0DC-61D0-39C0-3701-4943CD891AAE}"/>
              </a:ext>
            </a:extLst>
          </p:cNvPr>
          <p:cNvSpPr/>
          <p:nvPr/>
        </p:nvSpPr>
        <p:spPr>
          <a:xfrm>
            <a:off x="7816481" y="5210458"/>
            <a:ext cx="1989609" cy="646331"/>
          </a:xfrm>
          <a:prstGeom prst="rect">
            <a:avLst/>
          </a:prstGeom>
          <a:solidFill>
            <a:srgbClr val="58B6C0">
              <a:lumMod val="20000"/>
              <a:lumOff val="80000"/>
            </a:srgbClr>
          </a:solidFill>
          <a:ln w="12700">
            <a:solidFill>
              <a:srgbClr val="373545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Influence on health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73545">
                    <a:lumMod val="75000"/>
                  </a:srgbClr>
                </a:solidFill>
                <a:effectLst/>
                <a:uLnTx/>
                <a:uFillTx/>
              </a:rPr>
              <a:t>      ICF, CFS</a:t>
            </a:r>
          </a:p>
        </p:txBody>
      </p:sp>
      <p:sp>
        <p:nvSpPr>
          <p:cNvPr id="6" name="Right Arrow 47">
            <a:extLst>
              <a:ext uri="{FF2B5EF4-FFF2-40B4-BE49-F238E27FC236}">
                <a16:creationId xmlns:a16="http://schemas.microsoft.com/office/drawing/2014/main" id="{895A2320-D45E-A0D2-5979-148A682F7B4A}"/>
              </a:ext>
            </a:extLst>
          </p:cNvPr>
          <p:cNvSpPr/>
          <p:nvPr/>
        </p:nvSpPr>
        <p:spPr>
          <a:xfrm>
            <a:off x="7244093" y="5123272"/>
            <a:ext cx="469246" cy="820702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37354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A209D-B551-9C95-304F-93D28530B46E}"/>
              </a:ext>
            </a:extLst>
          </p:cNvPr>
          <p:cNvSpPr/>
          <p:nvPr/>
        </p:nvSpPr>
        <p:spPr>
          <a:xfrm>
            <a:off x="5508219" y="5000431"/>
            <a:ext cx="1649034" cy="30777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>
            <a:solidFill>
              <a:srgbClr val="373545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Immune system</a:t>
            </a:r>
          </a:p>
        </p:txBody>
      </p:sp>
      <p:sp>
        <p:nvSpPr>
          <p:cNvPr id="8" name="Right Arrow 15">
            <a:extLst>
              <a:ext uri="{FF2B5EF4-FFF2-40B4-BE49-F238E27FC236}">
                <a16:creationId xmlns:a16="http://schemas.microsoft.com/office/drawing/2014/main" id="{87DB0793-0DDB-97D1-7924-A14A741E24C5}"/>
              </a:ext>
            </a:extLst>
          </p:cNvPr>
          <p:cNvSpPr/>
          <p:nvPr/>
        </p:nvSpPr>
        <p:spPr>
          <a:xfrm>
            <a:off x="4436227" y="2396945"/>
            <a:ext cx="1465355" cy="154237"/>
          </a:xfrm>
          <a:prstGeom prst="rightArrow">
            <a:avLst/>
          </a:prstGeom>
          <a:solidFill>
            <a:srgbClr val="660066"/>
          </a:solidFill>
          <a:ln w="12700" cap="flat" cmpd="sng" algn="ctr">
            <a:solidFill>
              <a:srgbClr val="373545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231D38-3EF5-140A-B75F-E7029985CECB}"/>
              </a:ext>
            </a:extLst>
          </p:cNvPr>
          <p:cNvSpPr/>
          <p:nvPr/>
        </p:nvSpPr>
        <p:spPr>
          <a:xfrm>
            <a:off x="4395062" y="5721910"/>
            <a:ext cx="1649034" cy="30777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>
            <a:solidFill>
              <a:srgbClr val="373545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Gut microbiota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4BE599-E763-0A10-ACBF-D9C562DEB8D5}"/>
              </a:ext>
            </a:extLst>
          </p:cNvPr>
          <p:cNvSpPr/>
          <p:nvPr/>
        </p:nvSpPr>
        <p:spPr>
          <a:xfrm>
            <a:off x="4956110" y="5357338"/>
            <a:ext cx="2043399" cy="30777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>
            <a:solidFill>
              <a:srgbClr val="373545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Inflammatory status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465B69-4680-EFB4-7F24-4C961479398F}"/>
              </a:ext>
            </a:extLst>
          </p:cNvPr>
          <p:cNvSpPr/>
          <p:nvPr/>
        </p:nvSpPr>
        <p:spPr>
          <a:xfrm>
            <a:off x="2104603" y="5286733"/>
            <a:ext cx="1125513" cy="584775"/>
          </a:xfrm>
          <a:prstGeom prst="rect">
            <a:avLst/>
          </a:prstGeom>
          <a:solidFill>
            <a:srgbClr val="58B6C0">
              <a:lumMod val="20000"/>
              <a:lumOff val="80000"/>
            </a:srgbClr>
          </a:solidFill>
          <a:ln w="12700">
            <a:solidFill>
              <a:srgbClr val="373545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DIET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CHANGE</a:t>
            </a:r>
          </a:p>
        </p:txBody>
      </p:sp>
      <p:sp>
        <p:nvSpPr>
          <p:cNvPr id="12" name="Right Arrow 15">
            <a:extLst>
              <a:ext uri="{FF2B5EF4-FFF2-40B4-BE49-F238E27FC236}">
                <a16:creationId xmlns:a16="http://schemas.microsoft.com/office/drawing/2014/main" id="{FE4589BF-F87E-FE72-7DE6-E62E85D0C28F}"/>
              </a:ext>
            </a:extLst>
          </p:cNvPr>
          <p:cNvSpPr/>
          <p:nvPr/>
        </p:nvSpPr>
        <p:spPr>
          <a:xfrm>
            <a:off x="3352408" y="5379984"/>
            <a:ext cx="905420" cy="369332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373545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F2742D-786D-03EB-0485-B68AC9C92365}"/>
              </a:ext>
            </a:extLst>
          </p:cNvPr>
          <p:cNvSpPr/>
          <p:nvPr/>
        </p:nvSpPr>
        <p:spPr>
          <a:xfrm>
            <a:off x="3333258" y="5158588"/>
            <a:ext cx="1312011" cy="307777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strong impact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8B4EB5-1B61-B75B-BDB5-A6C70C44DE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77" y="2528877"/>
            <a:ext cx="2332400" cy="179560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6D43BAD-1282-71B8-C119-66B1660D34EB}"/>
              </a:ext>
            </a:extLst>
          </p:cNvPr>
          <p:cNvSpPr/>
          <p:nvPr/>
        </p:nvSpPr>
        <p:spPr>
          <a:xfrm>
            <a:off x="3714280" y="6054399"/>
            <a:ext cx="2909247" cy="46166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>
            <a:solidFill>
              <a:srgbClr val="373545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Energy metabolism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BD533E-E5AF-DB46-34A1-0AA2AB9189AE}"/>
              </a:ext>
            </a:extLst>
          </p:cNvPr>
          <p:cNvSpPr txBox="1"/>
          <p:nvPr/>
        </p:nvSpPr>
        <p:spPr>
          <a:xfrm>
            <a:off x="504647" y="6579322"/>
            <a:ext cx="75914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</a:rPr>
              <a:t>Myalgic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</a:rPr>
              <a:t> Encephalomyelitis/Chronic Fatigue Syndrome: A Comprehensive Review, Rivera, 2019.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https://doi.org/10.3390/diagnostics9030091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2683C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20E0F7-FE0B-BC44-8262-E6C125860D88}"/>
              </a:ext>
            </a:extLst>
          </p:cNvPr>
          <p:cNvSpPr txBox="1"/>
          <p:nvPr/>
        </p:nvSpPr>
        <p:spPr>
          <a:xfrm>
            <a:off x="7859013" y="6425433"/>
            <a:ext cx="43554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000" dirty="0" err="1">
                <a:solidFill>
                  <a:srgbClr val="2683C6">
                    <a:lumMod val="75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Haß</a:t>
            </a:r>
            <a:r>
              <a:rPr lang="en-US" sz="1000" dirty="0">
                <a:solidFill>
                  <a:srgbClr val="2683C6">
                    <a:lumMod val="75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U, </a:t>
            </a:r>
            <a:r>
              <a:rPr lang="en-US" sz="1000" dirty="0" err="1">
                <a:solidFill>
                  <a:srgbClr val="2683C6">
                    <a:lumMod val="75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Herpich</a:t>
            </a:r>
            <a:r>
              <a:rPr lang="en-US" sz="1000" dirty="0">
                <a:solidFill>
                  <a:srgbClr val="2683C6">
                    <a:lumMod val="75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C, Norman K: Anti-inflammatory diets and fatigue. Nutrients 11(10): 2315, 2019.</a:t>
            </a:r>
            <a:endParaRPr lang="en-US" sz="1000" dirty="0">
              <a:solidFill>
                <a:srgbClr val="2683C6">
                  <a:lumMod val="75000"/>
                </a:srgbClr>
              </a:solidFill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219A01-ECBF-A548-FACF-B8CFB5D6C5AE}"/>
              </a:ext>
            </a:extLst>
          </p:cNvPr>
          <p:cNvSpPr txBox="1"/>
          <p:nvPr/>
        </p:nvSpPr>
        <p:spPr>
          <a:xfrm>
            <a:off x="379015" y="1354780"/>
            <a:ext cx="32801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kern="0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DIET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0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430A37E-D835-6166-AF14-E77EAD25E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51" t="42641"/>
          <a:stretch>
            <a:fillRect/>
          </a:stretch>
        </p:blipFill>
        <p:spPr bwMode="auto">
          <a:xfrm>
            <a:off x="10062760" y="826426"/>
            <a:ext cx="2124396" cy="255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A17D77-C57E-FC52-1315-6EF50F0F7093}"/>
              </a:ext>
            </a:extLst>
          </p:cNvPr>
          <p:cNvSpPr txBox="1"/>
          <p:nvPr/>
        </p:nvSpPr>
        <p:spPr>
          <a:xfrm>
            <a:off x="514368" y="4697258"/>
            <a:ext cx="4598318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17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i="0" dirty="0">
                <a:solidFill>
                  <a:srgbClr val="660066"/>
                </a:solidFill>
                <a:effectLst/>
              </a:rPr>
              <a:t>MD + physical activity </a:t>
            </a:r>
          </a:p>
          <a:p>
            <a:pPr algn="ctr"/>
            <a:r>
              <a:rPr lang="en-US" sz="1600" b="0" i="0" dirty="0">
                <a:solidFill>
                  <a:srgbClr val="222222"/>
                </a:solidFill>
                <a:effectLst/>
              </a:rPr>
              <a:t>key interventions </a:t>
            </a:r>
            <a:r>
              <a:rPr lang="en-US" sz="1600" dirty="0">
                <a:solidFill>
                  <a:srgbClr val="222222"/>
                </a:solidFill>
              </a:rPr>
              <a:t>     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        NCDs prevention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D797B-2F7F-F9EA-D08B-4A9FEEDDBA3F}"/>
              </a:ext>
            </a:extLst>
          </p:cNvPr>
          <p:cNvSpPr txBox="1"/>
          <p:nvPr/>
        </p:nvSpPr>
        <p:spPr>
          <a:xfrm>
            <a:off x="5305539" y="6553973"/>
            <a:ext cx="34023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2021, </a:t>
            </a:r>
            <a:r>
              <a:rPr lang="en-US" sz="100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Caprara</a:t>
            </a:r>
            <a:r>
              <a:rPr lang="en-US" sz="100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https://doi.org/10.3390/nu13020429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BAA33-E8A3-DF5E-941B-CA2C8EBCEFE7}"/>
              </a:ext>
            </a:extLst>
          </p:cNvPr>
          <p:cNvSpPr txBox="1"/>
          <p:nvPr/>
        </p:nvSpPr>
        <p:spPr>
          <a:xfrm>
            <a:off x="520244" y="2149819"/>
            <a:ext cx="5232128" cy="1692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Pilot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trial - 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statistically </a:t>
            </a:r>
            <a:r>
              <a:rPr lang="en-US" sz="2400" b="1" i="0" dirty="0">
                <a:solidFill>
                  <a:srgbClr val="660066"/>
                </a:solidFill>
                <a:effectLst/>
              </a:rPr>
              <a:t>significant change</a:t>
            </a:r>
            <a:r>
              <a:rPr lang="en-US" sz="2000" b="1" i="0" dirty="0">
                <a:solidFill>
                  <a:srgbClr val="660066"/>
                </a:solidFill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body mass index (BMI)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660066"/>
                </a:solidFill>
                <a:effectLst/>
              </a:rPr>
              <a:t>FATIGUE SYMPTOMS 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(FSMC, MFIS scales)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total cholesterol and TGA levels,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serum concentrations of pro-infl. IL17A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EPA &amp; DHA 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879F7-92DC-1105-1835-8F2E6AEA9A74}"/>
              </a:ext>
            </a:extLst>
          </p:cNvPr>
          <p:cNvSpPr txBox="1"/>
          <p:nvPr/>
        </p:nvSpPr>
        <p:spPr>
          <a:xfrm>
            <a:off x="514368" y="3701414"/>
            <a:ext cx="4935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>
                <a:solidFill>
                  <a:srgbClr val="333333"/>
                </a:solidFill>
                <a:effectLst/>
              </a:rPr>
              <a:t>In MS patients</a:t>
            </a:r>
            <a:r>
              <a:rPr lang="en-US" sz="120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2022 </a:t>
            </a:r>
            <a:r>
              <a:rPr lang="en-US" sz="120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Ovcharova</a:t>
            </a:r>
            <a:r>
              <a:rPr lang="en-US" sz="120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10.5272/jimab.2022281.4297</a:t>
            </a:r>
            <a:endParaRPr lang="en-US" sz="1200" i="0" u="none" strike="noStrike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r>
              <a:rPr lang="en-US" sz="1200" b="0" i="0" dirty="0">
                <a:solidFill>
                  <a:srgbClr val="000000"/>
                </a:solidFill>
                <a:effectLst/>
              </a:rPr>
              <a:t>FSMC / fatigue scale motor &amp; cognitive f., MFIS / modified fatigue impact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81AD3F-7D80-76F5-FA47-5174098EA0B0}"/>
              </a:ext>
            </a:extLst>
          </p:cNvPr>
          <p:cNvSpPr txBox="1"/>
          <p:nvPr/>
        </p:nvSpPr>
        <p:spPr>
          <a:xfrm>
            <a:off x="5996140" y="1399915"/>
            <a:ext cx="4136065" cy="378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1" dirty="0">
                <a:solidFill>
                  <a:srgbClr val="333333"/>
                </a:solidFill>
                <a:effectLst/>
              </a:rPr>
              <a:t>promising to </a:t>
            </a:r>
            <a:r>
              <a:rPr lang="en-US" b="1" i="1" dirty="0">
                <a:solidFill>
                  <a:srgbClr val="00717D"/>
                </a:solidFill>
                <a:effectLst/>
              </a:rPr>
              <a:t>reduce fatigue severity</a:t>
            </a:r>
            <a:r>
              <a:rPr lang="en-US" b="0" i="1" dirty="0">
                <a:solidFill>
                  <a:srgbClr val="333333"/>
                </a:solidFill>
                <a:effectLst/>
              </a:rPr>
              <a:t>”</a:t>
            </a:r>
            <a:endParaRPr lang="en-US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59F4B-3E29-6ED1-3879-1926382193E6}"/>
              </a:ext>
            </a:extLst>
          </p:cNvPr>
          <p:cNvSpPr txBox="1"/>
          <p:nvPr/>
        </p:nvSpPr>
        <p:spPr>
          <a:xfrm>
            <a:off x="671430" y="6566020"/>
            <a:ext cx="42841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i="0" strike="noStrike" dirty="0">
                <a:solidFill>
                  <a:schemeClr val="accent1">
                    <a:lumMod val="5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2022 Ozturk https://doi.org/10.1080/1028415X.2022.2034241</a:t>
            </a:r>
            <a:endParaRPr lang="en-US" sz="1000" i="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25F48F-7164-0B7F-5E30-7A04F87B402F}"/>
              </a:ext>
            </a:extLst>
          </p:cNvPr>
          <p:cNvCxnSpPr/>
          <p:nvPr/>
        </p:nvCxnSpPr>
        <p:spPr>
          <a:xfrm>
            <a:off x="2559711" y="5035812"/>
            <a:ext cx="53340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3FBF2BD0-43A0-081D-98DA-2789CDB130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52" y="2197547"/>
            <a:ext cx="4136064" cy="33354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2CCA4B-6C48-1C8C-D0BB-4E0068432E30}"/>
              </a:ext>
            </a:extLst>
          </p:cNvPr>
          <p:cNvSpPr txBox="1"/>
          <p:nvPr/>
        </p:nvSpPr>
        <p:spPr>
          <a:xfrm>
            <a:off x="350878" y="5913665"/>
            <a:ext cx="11290525" cy="3783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tx2"/>
                </a:solidFill>
                <a:latin typeface="Calibri" panose="020F0502020204030204" pitchFamily="34" charset="0"/>
                <a:ea typeface="Tw Cen MT" panose="020B0602020104020603" pitchFamily="34" charset="0"/>
                <a:cs typeface="Calibri" panose="020F0502020204030204" pitchFamily="34" charset="0"/>
              </a:rPr>
              <a:t>Omega-3 FA increased intake/supp</a:t>
            </a: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ea typeface="Tw Cen MT" panose="020B0602020104020603" pitchFamily="34" charset="0"/>
                <a:cs typeface="Calibri" panose="020F0502020204030204" pitchFamily="34" charset="0"/>
              </a:rPr>
              <a:t>. </a:t>
            </a:r>
            <a:r>
              <a:rPr lang="en-US" sz="1600" dirty="0">
                <a:latin typeface="Calibri" panose="020F0502020204030204" pitchFamily="34" charset="0"/>
                <a:ea typeface="Tw Cen MT" panose="020B0602020104020603" pitchFamily="34" charset="0"/>
                <a:cs typeface="Calibri" panose="020F0502020204030204" pitchFamily="34" charset="0"/>
              </a:rPr>
              <a:t>included in </a:t>
            </a:r>
            <a:r>
              <a:rPr lang="en-US" b="1" i="1" dirty="0">
                <a:solidFill>
                  <a:srgbClr val="660066"/>
                </a:solidFill>
                <a:latin typeface="Calibri" panose="020F0502020204030204" pitchFamily="34" charset="0"/>
                <a:ea typeface="Tw Cen MT" panose="020B0602020104020603" pitchFamily="34" charset="0"/>
                <a:cs typeface="Calibri" panose="020F0502020204030204" pitchFamily="34" charset="0"/>
              </a:rPr>
              <a:t>recommendations</a:t>
            </a:r>
            <a:r>
              <a:rPr lang="en-US" dirty="0">
                <a:solidFill>
                  <a:srgbClr val="660066"/>
                </a:solidFill>
                <a:latin typeface="Calibri" panose="020F0502020204030204" pitchFamily="34" charset="0"/>
                <a:ea typeface="Tw Cen MT" panose="020B0602020104020603" pitchFamily="34" charset="0"/>
                <a:cs typeface="Calibri" panose="020F0502020204030204" pitchFamily="34" charset="0"/>
              </a:rPr>
              <a:t> for a </a:t>
            </a:r>
            <a:r>
              <a:rPr lang="en-US" b="1" dirty="0">
                <a:solidFill>
                  <a:srgbClr val="660066"/>
                </a:solidFill>
                <a:latin typeface="Calibri" panose="020F0502020204030204" pitchFamily="34" charset="0"/>
                <a:ea typeface="Tw Cen MT" panose="020B0602020104020603" pitchFamily="34" charset="0"/>
                <a:cs typeface="Calibri" panose="020F0502020204030204" pitchFamily="34" charset="0"/>
              </a:rPr>
              <a:t>non-pharmacological relief of CFS symptoms</a:t>
            </a:r>
            <a:endParaRPr lang="en-US" sz="16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13BDD-F14E-0299-571C-489FCD40BD8D}"/>
              </a:ext>
            </a:extLst>
          </p:cNvPr>
          <p:cNvSpPr txBox="1"/>
          <p:nvPr/>
        </p:nvSpPr>
        <p:spPr>
          <a:xfrm>
            <a:off x="520244" y="1261330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cs typeface="Calibri" panose="020F0502020204030204" pitchFamily="34" charset="0"/>
              </a:rPr>
              <a:t>Mediterranean diet / lifestyle</a:t>
            </a:r>
            <a:endParaRPr lang="fr-FR" sz="3200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7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9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1C6294"/>
    </a:hlink>
    <a:folHlink>
      <a:srgbClr val="316757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1729</Words>
  <Application>Microsoft Office PowerPoint</Application>
  <PresentationFormat>Widescreen</PresentationFormat>
  <Paragraphs>311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</vt:lpstr>
      <vt:lpstr>Calibri Light</vt:lpstr>
      <vt:lpstr>GBANF B+ Gulliver RM</vt:lpstr>
      <vt:lpstr>GBBBE L+ MTSY</vt:lpstr>
      <vt:lpstr>Raleway SemiBold</vt:lpstr>
      <vt:lpstr>SabonLTStd-Roman</vt:lpstr>
      <vt:lpstr>VqgkwnAdvTTb5929f4c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Yiota Mitroyianni</dc:creator>
  <cp:lastModifiedBy>Yiota Mitroyianni</cp:lastModifiedBy>
  <cp:revision>3</cp:revision>
  <dcterms:created xsi:type="dcterms:W3CDTF">2023-10-25T08:53:49Z</dcterms:created>
  <dcterms:modified xsi:type="dcterms:W3CDTF">2024-01-05T08:17:56Z</dcterms:modified>
</cp:coreProperties>
</file>