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25"/>
  </p:notesMasterIdLst>
  <p:sldIdLst>
    <p:sldId id="260" r:id="rId3"/>
    <p:sldId id="440" r:id="rId4"/>
    <p:sldId id="256" r:id="rId5"/>
    <p:sldId id="436" r:id="rId6"/>
    <p:sldId id="1168" r:id="rId7"/>
    <p:sldId id="1200" r:id="rId8"/>
    <p:sldId id="439" r:id="rId9"/>
    <p:sldId id="1206" r:id="rId10"/>
    <p:sldId id="416" r:id="rId11"/>
    <p:sldId id="432" r:id="rId12"/>
    <p:sldId id="434" r:id="rId13"/>
    <p:sldId id="1207" r:id="rId14"/>
    <p:sldId id="1208" r:id="rId15"/>
    <p:sldId id="1209" r:id="rId16"/>
    <p:sldId id="262" r:id="rId17"/>
    <p:sldId id="1211" r:id="rId18"/>
    <p:sldId id="1202" r:id="rId19"/>
    <p:sldId id="1199" r:id="rId20"/>
    <p:sldId id="1212" r:id="rId21"/>
    <p:sldId id="1213" r:id="rId22"/>
    <p:sldId id="1214"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43C"/>
    <a:srgbClr val="E894A8"/>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showGuides="1">
      <p:cViewPr varScale="1">
        <p:scale>
          <a:sx n="156" d="100"/>
          <a:sy n="156" d="100"/>
        </p:scale>
        <p:origin x="342"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CDED7-CE8F-47D8-A9A2-31D6C4084D8A}" type="datetimeFigureOut">
              <a:rPr lang="en-CA" smtClean="0"/>
              <a:t>2024-01-05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F8792-6C18-4F97-8241-1EC2602CFF61}" type="slidenum">
              <a:rPr lang="en-CA" smtClean="0"/>
              <a:t>‹#›</a:t>
            </a:fld>
            <a:endParaRPr lang="en-CA"/>
          </a:p>
        </p:txBody>
      </p:sp>
    </p:spTree>
    <p:extLst>
      <p:ext uri="{BB962C8B-B14F-4D97-AF65-F5344CB8AC3E}">
        <p14:creationId xmlns:p14="http://schemas.microsoft.com/office/powerpoint/2010/main" val="3214748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t>
            </a:r>
            <a:endParaRPr lang="en-CA" dirty="0"/>
          </a:p>
        </p:txBody>
      </p:sp>
      <p:sp>
        <p:nvSpPr>
          <p:cNvPr id="4" name="Slide Number Placeholder 3"/>
          <p:cNvSpPr>
            <a:spLocks noGrp="1"/>
          </p:cNvSpPr>
          <p:nvPr>
            <p:ph type="sldNum" sz="quarter" idx="5"/>
          </p:nvPr>
        </p:nvSpPr>
        <p:spPr/>
        <p:txBody>
          <a:bodyPr/>
          <a:lstStyle/>
          <a:p>
            <a:fld id="{F07EAD8D-6042-4170-B4B0-7EF2D5893924}" type="slidenum">
              <a:rPr lang="en-CA" smtClean="0"/>
              <a:t>5</a:t>
            </a:fld>
            <a:endParaRPr lang="en-CA"/>
          </a:p>
        </p:txBody>
      </p:sp>
    </p:spTree>
    <p:extLst>
      <p:ext uri="{BB962C8B-B14F-4D97-AF65-F5344CB8AC3E}">
        <p14:creationId xmlns:p14="http://schemas.microsoft.com/office/powerpoint/2010/main" val="352231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624BCA1-E0EF-42A1-B762-D68E4B984818}"/>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05C258CF-58AC-4C7A-A953-392693E55383}"/>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5F9CDC83-34B8-4E32-84EC-92854CEE4996}"/>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21E215A6-E6FC-4D5A-9881-E87CC750741B}"/>
              </a:ext>
            </a:extLst>
          </p:cNvPr>
          <p:cNvSpPr>
            <a:spLocks noGrp="1"/>
          </p:cNvSpPr>
          <p:nvPr>
            <p:ph type="title"/>
          </p:nvPr>
        </p:nvSpPr>
        <p:spPr>
          <a:xfrm>
            <a:off x="2743200" y="1"/>
            <a:ext cx="9432315" cy="2198972"/>
          </a:xfrm>
          <a:custGeom>
            <a:avLst/>
            <a:gdLst>
              <a:gd name="connsiteX0" fmla="*/ 0 w 10240035"/>
              <a:gd name="connsiteY0" fmla="*/ 0 h 2198971"/>
              <a:gd name="connsiteX1" fmla="*/ 10240035 w 10240035"/>
              <a:gd name="connsiteY1" fmla="*/ 0 h 2198971"/>
              <a:gd name="connsiteX2" fmla="*/ 10240035 w 10240035"/>
              <a:gd name="connsiteY2" fmla="*/ 0 h 2198971"/>
              <a:gd name="connsiteX3" fmla="*/ 10240035 w 10240035"/>
              <a:gd name="connsiteY3" fmla="*/ 1099486 h 2198971"/>
              <a:gd name="connsiteX4" fmla="*/ 9140549 w 10240035"/>
              <a:gd name="connsiteY4" fmla="*/ 2198972 h 2198971"/>
              <a:gd name="connsiteX5" fmla="*/ 1099486 w 10240035"/>
              <a:gd name="connsiteY5" fmla="*/ 2198971 h 2198971"/>
              <a:gd name="connsiteX6" fmla="*/ 0 w 10240035"/>
              <a:gd name="connsiteY6" fmla="*/ 1099485 h 2198971"/>
              <a:gd name="connsiteX7" fmla="*/ 0 w 10240035"/>
              <a:gd name="connsiteY7" fmla="*/ 0 h 2198971"/>
              <a:gd name="connsiteX8" fmla="*/ 0 w 10240035"/>
              <a:gd name="connsiteY8" fmla="*/ 0 h 2198971"/>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89670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698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317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661291"/>
              <a:gd name="connsiteY0" fmla="*/ 0 h 2198972"/>
              <a:gd name="connsiteX1" fmla="*/ 10240035 w 10661291"/>
              <a:gd name="connsiteY1" fmla="*/ 0 h 2198972"/>
              <a:gd name="connsiteX2" fmla="*/ 7951829 w 10661291"/>
              <a:gd name="connsiteY2" fmla="*/ 2198972 h 2198972"/>
              <a:gd name="connsiteX3" fmla="*/ 1099486 w 10661291"/>
              <a:gd name="connsiteY3" fmla="*/ 2198971 h 2198972"/>
              <a:gd name="connsiteX4" fmla="*/ 0 w 10661291"/>
              <a:gd name="connsiteY4" fmla="*/ 1099485 h 2198972"/>
              <a:gd name="connsiteX5" fmla="*/ 0 w 10661291"/>
              <a:gd name="connsiteY5" fmla="*/ 0 h 2198972"/>
              <a:gd name="connsiteX6" fmla="*/ 0 w 10661291"/>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0 w 10240035"/>
              <a:gd name="connsiteY5" fmla="*/ 0 h 2198972"/>
              <a:gd name="connsiteX0" fmla="*/ 80772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807720 w 10240035"/>
              <a:gd name="connsiteY5" fmla="*/ 0 h 2198972"/>
              <a:gd name="connsiteX0" fmla="*/ 900020 w 10332335"/>
              <a:gd name="connsiteY0" fmla="*/ 0 h 2198972"/>
              <a:gd name="connsiteX1" fmla="*/ 10332335 w 10332335"/>
              <a:gd name="connsiteY1" fmla="*/ 0 h 2198972"/>
              <a:gd name="connsiteX2" fmla="*/ 8044129 w 10332335"/>
              <a:gd name="connsiteY2" fmla="*/ 2198972 h 2198972"/>
              <a:gd name="connsiteX3" fmla="*/ 1191786 w 10332335"/>
              <a:gd name="connsiteY3" fmla="*/ 2198971 h 2198972"/>
              <a:gd name="connsiteX4" fmla="*/ 900020 w 10332335"/>
              <a:gd name="connsiteY4" fmla="*/ 0 h 2198972"/>
              <a:gd name="connsiteX0" fmla="*/ 325154 w 9757469"/>
              <a:gd name="connsiteY0" fmla="*/ 0 h 2198972"/>
              <a:gd name="connsiteX1" fmla="*/ 9757469 w 9757469"/>
              <a:gd name="connsiteY1" fmla="*/ 0 h 2198972"/>
              <a:gd name="connsiteX2" fmla="*/ 7469263 w 9757469"/>
              <a:gd name="connsiteY2" fmla="*/ 2198972 h 2198972"/>
              <a:gd name="connsiteX3" fmla="*/ 616920 w 9757469"/>
              <a:gd name="connsiteY3" fmla="*/ 2198971 h 2198972"/>
              <a:gd name="connsiteX4" fmla="*/ 325154 w 9757469"/>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291766 w 9432315"/>
              <a:gd name="connsiteY3" fmla="*/ 2198971 h 2198972"/>
              <a:gd name="connsiteX4" fmla="*/ 0 w 9432315"/>
              <a:gd name="connsiteY4" fmla="*/ 0 h 2198972"/>
              <a:gd name="connsiteX0" fmla="*/ 69347 w 9501662"/>
              <a:gd name="connsiteY0" fmla="*/ 0 h 2198972"/>
              <a:gd name="connsiteX1" fmla="*/ 9501662 w 9501662"/>
              <a:gd name="connsiteY1" fmla="*/ 0 h 2198972"/>
              <a:gd name="connsiteX2" fmla="*/ 7213456 w 9501662"/>
              <a:gd name="connsiteY2" fmla="*/ 2198972 h 2198972"/>
              <a:gd name="connsiteX3" fmla="*/ 86793 w 9501662"/>
              <a:gd name="connsiteY3" fmla="*/ 2198971 h 2198972"/>
              <a:gd name="connsiteX4" fmla="*/ 69347 w 9501662"/>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17446 w 9432315"/>
              <a:gd name="connsiteY3" fmla="*/ 2198971 h 2198972"/>
              <a:gd name="connsiteX4" fmla="*/ 0 w 9432315"/>
              <a:gd name="connsiteY4" fmla="*/ 0 h 219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2315" h="2198972">
                <a:moveTo>
                  <a:pt x="0" y="0"/>
                </a:moveTo>
                <a:lnTo>
                  <a:pt x="9432315" y="0"/>
                </a:lnTo>
                <a:cubicBezTo>
                  <a:pt x="9248860" y="1235175"/>
                  <a:pt x="8210334" y="2137277"/>
                  <a:pt x="7144109" y="2198972"/>
                </a:cubicBezTo>
                <a:lnTo>
                  <a:pt x="17446" y="2198971"/>
                </a:lnTo>
                <a:cubicBezTo>
                  <a:pt x="30721" y="1146676"/>
                  <a:pt x="575" y="838935"/>
                  <a:pt x="0" y="0"/>
                </a:cubicBezTo>
                <a:close/>
              </a:path>
            </a:pathLst>
          </a:custGeom>
          <a:solidFill>
            <a:schemeClr val="accent2">
              <a:alpha val="80000"/>
            </a:schemeClr>
          </a:solidFill>
        </p:spPr>
        <p:txBody>
          <a:bodyPr/>
          <a:lstStyle>
            <a:lvl1pPr marL="548640">
              <a:lnSpc>
                <a:spcPct val="100000"/>
              </a:lnSpc>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18" name="Picture Placeholder 17">
            <a:extLst>
              <a:ext uri="{FF2B5EF4-FFF2-40B4-BE49-F238E27FC236}">
                <a16:creationId xmlns:a16="http://schemas.microsoft.com/office/drawing/2014/main" id="{704EC18E-B48D-4AD7-A5B5-3D57255D1A23}"/>
              </a:ext>
            </a:extLst>
          </p:cNvPr>
          <p:cNvSpPr>
            <a:spLocks noGrp="1"/>
          </p:cNvSpPr>
          <p:nvPr>
            <p:ph type="pic" sz="quarter" idx="13"/>
          </p:nvPr>
        </p:nvSpPr>
        <p:spPr>
          <a:xfrm>
            <a:off x="-16483" y="0"/>
            <a:ext cx="2773332" cy="2202508"/>
          </a:xfrm>
          <a:custGeom>
            <a:avLst/>
            <a:gdLst>
              <a:gd name="connsiteX0" fmla="*/ 0 w 2773332"/>
              <a:gd name="connsiteY0" fmla="*/ 0 h 2202508"/>
              <a:gd name="connsiteX1" fmla="*/ 2773332 w 2773332"/>
              <a:gd name="connsiteY1" fmla="*/ 0 h 2202508"/>
              <a:gd name="connsiteX2" fmla="*/ 2773332 w 2773332"/>
              <a:gd name="connsiteY2" fmla="*/ 2202508 h 2202508"/>
              <a:gd name="connsiteX3" fmla="*/ 0 w 2773332"/>
              <a:gd name="connsiteY3" fmla="*/ 2202508 h 2202508"/>
            </a:gdLst>
            <a:ahLst/>
            <a:cxnLst>
              <a:cxn ang="0">
                <a:pos x="connsiteX0" y="connsiteY0"/>
              </a:cxn>
              <a:cxn ang="0">
                <a:pos x="connsiteX1" y="connsiteY1"/>
              </a:cxn>
              <a:cxn ang="0">
                <a:pos x="connsiteX2" y="connsiteY2"/>
              </a:cxn>
              <a:cxn ang="0">
                <a:pos x="connsiteX3" y="connsiteY3"/>
              </a:cxn>
            </a:cxnLst>
            <a:rect l="l" t="t" r="r" b="b"/>
            <a:pathLst>
              <a:path w="2773332" h="2202508">
                <a:moveTo>
                  <a:pt x="0" y="0"/>
                </a:moveTo>
                <a:lnTo>
                  <a:pt x="2773332" y="0"/>
                </a:lnTo>
                <a:lnTo>
                  <a:pt x="2773332" y="2202508"/>
                </a:lnTo>
                <a:lnTo>
                  <a:pt x="0" y="2202508"/>
                </a:lnTo>
                <a:close/>
              </a:path>
            </a:pathLst>
          </a:custGeom>
          <a:solidFill>
            <a:schemeClr val="accent6"/>
          </a:solidFill>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FAE5A08C-2BA6-4754-806E-3BEAE8D2EC19}"/>
              </a:ext>
            </a:extLst>
          </p:cNvPr>
          <p:cNvSpPr>
            <a:spLocks noGrp="1"/>
          </p:cNvSpPr>
          <p:nvPr>
            <p:ph type="pic" sz="quarter" idx="14"/>
          </p:nvPr>
        </p:nvSpPr>
        <p:spPr>
          <a:xfrm>
            <a:off x="-16484" y="2202508"/>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lumMod val="60000"/>
              <a:lumOff val="40000"/>
            </a:schemeClr>
          </a:solidFill>
        </p:spPr>
        <p:txBody>
          <a:bodyPr wrap="square">
            <a:noAutofit/>
          </a:bodyPr>
          <a:lstStyle/>
          <a:p>
            <a:r>
              <a:rPr lang="en-US"/>
              <a:t>Click icon to add picture</a:t>
            </a:r>
            <a:endParaRPr lang="en-US" dirty="0"/>
          </a:p>
        </p:txBody>
      </p:sp>
      <p:sp>
        <p:nvSpPr>
          <p:cNvPr id="25" name="Picture Placeholder 24">
            <a:extLst>
              <a:ext uri="{FF2B5EF4-FFF2-40B4-BE49-F238E27FC236}">
                <a16:creationId xmlns:a16="http://schemas.microsoft.com/office/drawing/2014/main" id="{BBE1FA0E-416C-4623-840A-A04A5237BCF4}"/>
              </a:ext>
            </a:extLst>
          </p:cNvPr>
          <p:cNvSpPr>
            <a:spLocks noGrp="1"/>
          </p:cNvSpPr>
          <p:nvPr>
            <p:ph type="pic" sz="quarter" idx="15"/>
          </p:nvPr>
        </p:nvSpPr>
        <p:spPr>
          <a:xfrm>
            <a:off x="-16484" y="4530254"/>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solidFill>
        </p:spPr>
        <p:txBody>
          <a:bodyPr wrap="square">
            <a:noAutofit/>
          </a:bodyPr>
          <a:lstStyle/>
          <a:p>
            <a:r>
              <a:rPr lang="en-US"/>
              <a:t>Click icon to add picture</a:t>
            </a:r>
            <a:endParaRPr lang="en-US" dirty="0"/>
          </a:p>
        </p:txBody>
      </p:sp>
      <p:sp>
        <p:nvSpPr>
          <p:cNvPr id="17" name="Content Placeholder 2">
            <a:extLst>
              <a:ext uri="{FF2B5EF4-FFF2-40B4-BE49-F238E27FC236}">
                <a16:creationId xmlns:a16="http://schemas.microsoft.com/office/drawing/2014/main" id="{03BD1FF0-3229-401F-AEC3-09AE70428EF2}"/>
              </a:ext>
            </a:extLst>
          </p:cNvPr>
          <p:cNvSpPr>
            <a:spLocks noGrp="1"/>
          </p:cNvSpPr>
          <p:nvPr>
            <p:ph idx="1"/>
          </p:nvPr>
        </p:nvSpPr>
        <p:spPr>
          <a:xfrm>
            <a:off x="3352800" y="2794177"/>
            <a:ext cx="7476460" cy="3382786"/>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dirty="0"/>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accent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accent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08052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4228D4-3E42-4C80-937B-F3098B6AFECE}"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2092122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228D4-3E42-4C80-937B-F3098B6AFECE}"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330540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4228D4-3E42-4C80-937B-F3098B6AFECE}"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4103462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4228D4-3E42-4C80-937B-F3098B6AFECE}"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994828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4228D4-3E42-4C80-937B-F3098B6AFECE}"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3709119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4228D4-3E42-4C80-937B-F3098B6AFECE}"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2311A65-1EF2-4353-910F-B799207884F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36029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44228D4-3E42-4C80-937B-F3098B6AFECE}"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1764319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44228D4-3E42-4C80-937B-F3098B6AFECE}"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2311A65-1EF2-4353-910F-B799207884F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9021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44228D4-3E42-4C80-937B-F3098B6AFECE}"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255452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228D4-3E42-4C80-937B-F3098B6AFECE}"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161823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2880244"/>
            <a:ext cx="12192000" cy="397775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DBAED78D-8293-4554-BA23-D14EC617A455}"/>
              </a:ext>
            </a:extLst>
          </p:cNvPr>
          <p:cNvSpPr>
            <a:spLocks noGrp="1"/>
          </p:cNvSpPr>
          <p:nvPr>
            <p:ph type="title"/>
          </p:nvPr>
        </p:nvSpPr>
        <p:spPr>
          <a:xfrm>
            <a:off x="914401" y="525440"/>
            <a:ext cx="5390983" cy="1963318"/>
          </a:xfrm>
        </p:spPr>
        <p:txBody>
          <a:bodyPr/>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20" name="Content Placeholder 2">
            <a:extLst>
              <a:ext uri="{FF2B5EF4-FFF2-40B4-BE49-F238E27FC236}">
                <a16:creationId xmlns:a16="http://schemas.microsoft.com/office/drawing/2014/main" id="{A9EFAE44-6509-43CD-AB03-7B4944875BE4}"/>
              </a:ext>
            </a:extLst>
          </p:cNvPr>
          <p:cNvSpPr>
            <a:spLocks noGrp="1"/>
          </p:cNvSpPr>
          <p:nvPr>
            <p:ph idx="1"/>
          </p:nvPr>
        </p:nvSpPr>
        <p:spPr>
          <a:xfrm>
            <a:off x="914401" y="3377821"/>
            <a:ext cx="5181600" cy="2799142"/>
          </a:xfrm>
        </p:spPr>
        <p:txBody>
          <a:bodyPr>
            <a:normAutofit/>
          </a:bodyPr>
          <a:lstStyle>
            <a:lvl1pPr>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dirty="0"/>
              <a:t>Sample Footer Text</a:t>
            </a:r>
          </a:p>
        </p:txBody>
      </p:sp>
      <p:sp>
        <p:nvSpPr>
          <p:cNvPr id="24" name="Picture Placeholder 23">
            <a:extLst>
              <a:ext uri="{FF2B5EF4-FFF2-40B4-BE49-F238E27FC236}">
                <a16:creationId xmlns:a16="http://schemas.microsoft.com/office/drawing/2014/main" id="{D5749D8A-F20A-4228-9136-5891AE0352B9}"/>
              </a:ext>
            </a:extLst>
          </p:cNvPr>
          <p:cNvSpPr>
            <a:spLocks noGrp="1"/>
          </p:cNvSpPr>
          <p:nvPr>
            <p:ph type="pic" sz="quarter" idx="13"/>
          </p:nvPr>
        </p:nvSpPr>
        <p:spPr>
          <a:xfrm>
            <a:off x="6514166" y="-1798"/>
            <a:ext cx="2846566" cy="2872294"/>
          </a:xfrm>
          <a:custGeom>
            <a:avLst/>
            <a:gdLst>
              <a:gd name="connsiteX0" fmla="*/ 2797 w 2846566"/>
              <a:gd name="connsiteY0" fmla="*/ 0 h 2838450"/>
              <a:gd name="connsiteX1" fmla="*/ 2846566 w 2846566"/>
              <a:gd name="connsiteY1" fmla="*/ 0 h 2838450"/>
              <a:gd name="connsiteX2" fmla="*/ 2846566 w 2846566"/>
              <a:gd name="connsiteY2" fmla="*/ 2838450 h 2838450"/>
              <a:gd name="connsiteX3" fmla="*/ 2091122 w 2846566"/>
              <a:gd name="connsiteY3" fmla="*/ 2838450 h 2838450"/>
              <a:gd name="connsiteX4" fmla="*/ 1974232 w 2846566"/>
              <a:gd name="connsiteY4" fmla="*/ 2820914 h 2838450"/>
              <a:gd name="connsiteX5" fmla="*/ 0 w 2846566"/>
              <a:gd name="connsiteY5" fmla="*/ 404262 h 2838450"/>
              <a:gd name="connsiteX6" fmla="*/ 2797 w 2846566"/>
              <a:gd name="connsiteY6" fmla="*/ 293225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6566" h="2838450">
                <a:moveTo>
                  <a:pt x="2797" y="0"/>
                </a:moveTo>
                <a:lnTo>
                  <a:pt x="2846566" y="0"/>
                </a:lnTo>
                <a:lnTo>
                  <a:pt x="2846566" y="2838450"/>
                </a:lnTo>
                <a:lnTo>
                  <a:pt x="2091122" y="2838450"/>
                </a:lnTo>
                <a:lnTo>
                  <a:pt x="1974232" y="2820914"/>
                </a:lnTo>
                <a:cubicBezTo>
                  <a:pt x="848632" y="2597020"/>
                  <a:pt x="0" y="1600146"/>
                  <a:pt x="0" y="404262"/>
                </a:cubicBezTo>
                <a:lnTo>
                  <a:pt x="2797" y="293225"/>
                </a:lnTo>
                <a:close/>
              </a:path>
            </a:pathLst>
          </a:custGeom>
          <a:solidFill>
            <a:schemeClr val="accent6"/>
          </a:solidFill>
        </p:spPr>
        <p:txBody>
          <a:bodyPr wrap="square">
            <a:noAutofit/>
          </a:bodyPr>
          <a:lstStyle>
            <a:lvl1pPr algn="r">
              <a:defRPr/>
            </a:lvl1pPr>
          </a:lstStyle>
          <a:p>
            <a:r>
              <a:rPr lang="en-US"/>
              <a:t>Click icon to add picture</a:t>
            </a:r>
            <a:endParaRPr lang="en-US" dirty="0"/>
          </a:p>
        </p:txBody>
      </p:sp>
      <p:sp>
        <p:nvSpPr>
          <p:cNvPr id="27" name="Picture Placeholder 26">
            <a:extLst>
              <a:ext uri="{FF2B5EF4-FFF2-40B4-BE49-F238E27FC236}">
                <a16:creationId xmlns:a16="http://schemas.microsoft.com/office/drawing/2014/main" id="{4A3C6DC1-25FD-4947-8211-89B20E599AE3}"/>
              </a:ext>
            </a:extLst>
          </p:cNvPr>
          <p:cNvSpPr>
            <a:spLocks noGrp="1"/>
          </p:cNvSpPr>
          <p:nvPr>
            <p:ph type="pic" sz="quarter" idx="14"/>
          </p:nvPr>
        </p:nvSpPr>
        <p:spPr>
          <a:xfrm>
            <a:off x="9360733" y="-1798"/>
            <a:ext cx="2826990" cy="2854594"/>
          </a:xfrm>
          <a:custGeom>
            <a:avLst/>
            <a:gdLst>
              <a:gd name="connsiteX0" fmla="*/ 0 w 2826990"/>
              <a:gd name="connsiteY0" fmla="*/ 0 h 2854594"/>
              <a:gd name="connsiteX1" fmla="*/ 2826990 w 2826990"/>
              <a:gd name="connsiteY1" fmla="*/ 0 h 2854594"/>
              <a:gd name="connsiteX2" fmla="*/ 2826990 w 2826990"/>
              <a:gd name="connsiteY2" fmla="*/ 2854594 h 2854594"/>
              <a:gd name="connsiteX3" fmla="*/ 0 w 2826990"/>
              <a:gd name="connsiteY3" fmla="*/ 2854594 h 2854594"/>
            </a:gdLst>
            <a:ahLst/>
            <a:cxnLst>
              <a:cxn ang="0">
                <a:pos x="connsiteX0" y="connsiteY0"/>
              </a:cxn>
              <a:cxn ang="0">
                <a:pos x="connsiteX1" y="connsiteY1"/>
              </a:cxn>
              <a:cxn ang="0">
                <a:pos x="connsiteX2" y="connsiteY2"/>
              </a:cxn>
              <a:cxn ang="0">
                <a:pos x="connsiteX3" y="connsiteY3"/>
              </a:cxn>
            </a:cxnLst>
            <a:rect l="l" t="t" r="r" b="b"/>
            <a:pathLst>
              <a:path w="2826990" h="2854594">
                <a:moveTo>
                  <a:pt x="0" y="0"/>
                </a:moveTo>
                <a:lnTo>
                  <a:pt x="2826990" y="0"/>
                </a:lnTo>
                <a:lnTo>
                  <a:pt x="2826990" y="2854594"/>
                </a:lnTo>
                <a:lnTo>
                  <a:pt x="0" y="2854594"/>
                </a:lnTo>
                <a:close/>
              </a:path>
            </a:pathLst>
          </a:custGeom>
          <a:solidFill>
            <a:schemeClr val="accent6">
              <a:lumMod val="60000"/>
              <a:lumOff val="40000"/>
            </a:schemeClr>
          </a:solidFill>
        </p:spPr>
        <p:txBody>
          <a:bodyPr wrap="square">
            <a:noAutofit/>
          </a:bodyPr>
          <a:lstStyle/>
          <a:p>
            <a:r>
              <a:rPr lang="en-US"/>
              <a:t>Click icon to add picture</a:t>
            </a:r>
            <a:endParaRPr lang="en-US" dirty="0"/>
          </a:p>
        </p:txBody>
      </p:sp>
      <p:sp>
        <p:nvSpPr>
          <p:cNvPr id="30" name="Picture Placeholder 29">
            <a:extLst>
              <a:ext uri="{FF2B5EF4-FFF2-40B4-BE49-F238E27FC236}">
                <a16:creationId xmlns:a16="http://schemas.microsoft.com/office/drawing/2014/main" id="{53C819AA-E73C-44C7-9928-5E1A8A22BC5F}"/>
              </a:ext>
            </a:extLst>
          </p:cNvPr>
          <p:cNvSpPr>
            <a:spLocks noGrp="1"/>
          </p:cNvSpPr>
          <p:nvPr>
            <p:ph type="pic" sz="quarter" idx="15"/>
          </p:nvPr>
        </p:nvSpPr>
        <p:spPr>
          <a:xfrm>
            <a:off x="6514169" y="2856391"/>
            <a:ext cx="2846565" cy="4001609"/>
          </a:xfrm>
          <a:custGeom>
            <a:avLst/>
            <a:gdLst>
              <a:gd name="connsiteX0" fmla="*/ 2436721 w 2846565"/>
              <a:gd name="connsiteY0" fmla="*/ 0 h 4001609"/>
              <a:gd name="connsiteX1" fmla="*/ 2846565 w 2846565"/>
              <a:gd name="connsiteY1" fmla="*/ 0 h 4001609"/>
              <a:gd name="connsiteX2" fmla="*/ 2846565 w 2846565"/>
              <a:gd name="connsiteY2" fmla="*/ 4001609 h 4001609"/>
              <a:gd name="connsiteX3" fmla="*/ 2796 w 2846565"/>
              <a:gd name="connsiteY3" fmla="*/ 4001608 h 4001609"/>
              <a:gd name="connsiteX4" fmla="*/ 2796 w 2846565"/>
              <a:gd name="connsiteY4" fmla="*/ 2564348 h 4001609"/>
              <a:gd name="connsiteX5" fmla="*/ 0 w 2846565"/>
              <a:gd name="connsiteY5" fmla="*/ 2453758 h 4001609"/>
              <a:gd name="connsiteX6" fmla="*/ 2202875 w 2846565"/>
              <a:gd name="connsiteY6" fmla="*/ 12668 h 4001609"/>
              <a:gd name="connsiteX7" fmla="*/ 2436721 w 2846565"/>
              <a:gd name="connsiteY7" fmla="*/ 860 h 400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6565" h="4001609">
                <a:moveTo>
                  <a:pt x="2436721" y="0"/>
                </a:moveTo>
                <a:lnTo>
                  <a:pt x="2846565" y="0"/>
                </a:lnTo>
                <a:lnTo>
                  <a:pt x="2846565" y="4001609"/>
                </a:lnTo>
                <a:lnTo>
                  <a:pt x="2796" y="4001608"/>
                </a:lnTo>
                <a:lnTo>
                  <a:pt x="2796" y="2564348"/>
                </a:lnTo>
                <a:lnTo>
                  <a:pt x="0" y="2453758"/>
                </a:lnTo>
                <a:cubicBezTo>
                  <a:pt x="0" y="1183283"/>
                  <a:pt x="965553" y="138326"/>
                  <a:pt x="2202875" y="12668"/>
                </a:cubicBezTo>
                <a:lnTo>
                  <a:pt x="2436721" y="860"/>
                </a:lnTo>
                <a:close/>
              </a:path>
            </a:pathLst>
          </a:custGeom>
          <a:solidFill>
            <a:schemeClr val="accent6">
              <a:lumMod val="60000"/>
              <a:lumOff val="40000"/>
            </a:schemeClr>
          </a:solidFill>
        </p:spPr>
        <p:txBody>
          <a:bodyPr wrap="square">
            <a:noAutofit/>
          </a:bodyPr>
          <a:lstStyle>
            <a:lvl1pPr algn="r">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64635F40-0058-44E0-95CD-8FFAE1876473}"/>
              </a:ext>
            </a:extLst>
          </p:cNvPr>
          <p:cNvSpPr>
            <a:spLocks noGrp="1"/>
          </p:cNvSpPr>
          <p:nvPr>
            <p:ph type="pic" sz="quarter" idx="16"/>
          </p:nvPr>
        </p:nvSpPr>
        <p:spPr>
          <a:xfrm>
            <a:off x="9356456" y="2828943"/>
            <a:ext cx="2835544" cy="4038805"/>
          </a:xfrm>
          <a:custGeom>
            <a:avLst/>
            <a:gdLst>
              <a:gd name="connsiteX0" fmla="*/ 0 w 2835544"/>
              <a:gd name="connsiteY0" fmla="*/ 0 h 4038805"/>
              <a:gd name="connsiteX1" fmla="*/ 2835544 w 2835544"/>
              <a:gd name="connsiteY1" fmla="*/ 0 h 4038805"/>
              <a:gd name="connsiteX2" fmla="*/ 2835544 w 2835544"/>
              <a:gd name="connsiteY2" fmla="*/ 4038805 h 4038805"/>
              <a:gd name="connsiteX3" fmla="*/ 0 w 2835544"/>
              <a:gd name="connsiteY3" fmla="*/ 4038805 h 4038805"/>
            </a:gdLst>
            <a:ahLst/>
            <a:cxnLst>
              <a:cxn ang="0">
                <a:pos x="connsiteX0" y="connsiteY0"/>
              </a:cxn>
              <a:cxn ang="0">
                <a:pos x="connsiteX1" y="connsiteY1"/>
              </a:cxn>
              <a:cxn ang="0">
                <a:pos x="connsiteX2" y="connsiteY2"/>
              </a:cxn>
              <a:cxn ang="0">
                <a:pos x="connsiteX3" y="connsiteY3"/>
              </a:cxn>
            </a:cxnLst>
            <a:rect l="l" t="t" r="r" b="b"/>
            <a:pathLst>
              <a:path w="2835544" h="4038805">
                <a:moveTo>
                  <a:pt x="0" y="0"/>
                </a:moveTo>
                <a:lnTo>
                  <a:pt x="2835544" y="0"/>
                </a:lnTo>
                <a:lnTo>
                  <a:pt x="2835544" y="4038805"/>
                </a:lnTo>
                <a:lnTo>
                  <a:pt x="0" y="4038805"/>
                </a:lnTo>
                <a:close/>
              </a:path>
            </a:pathLst>
          </a:custGeom>
          <a:solidFill>
            <a:schemeClr val="accent6"/>
          </a:solidFill>
        </p:spPr>
        <p:txBody>
          <a:bodyPr wrap="square">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120578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228D4-3E42-4C80-937B-F3098B6AFECE}"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2230873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KBI Bottom frame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3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FD177CC8-001B-43AD-8769-8F49681EBEDD}"/>
              </a:ext>
            </a:extLst>
          </p:cNvPr>
          <p:cNvSpPr>
            <a:spLocks noGrp="1"/>
          </p:cNvSpPr>
          <p:nvPr>
            <p:ph type="pic" sz="quarter" idx="13"/>
          </p:nvPr>
        </p:nvSpPr>
        <p:spPr>
          <a:xfrm>
            <a:off x="0" y="0"/>
            <a:ext cx="11273115" cy="6858000"/>
          </a:xfrm>
          <a:custGeom>
            <a:avLst/>
            <a:gdLst>
              <a:gd name="connsiteX0" fmla="*/ 3348090 w 11273115"/>
              <a:gd name="connsiteY0" fmla="*/ 0 h 6858000"/>
              <a:gd name="connsiteX1" fmla="*/ 3350669 w 11273115"/>
              <a:gd name="connsiteY1" fmla="*/ 66 h 6858000"/>
              <a:gd name="connsiteX2" fmla="*/ 3350669 w 11273115"/>
              <a:gd name="connsiteY2" fmla="*/ 0 h 6858000"/>
              <a:gd name="connsiteX3" fmla="*/ 11272195 w 11273115"/>
              <a:gd name="connsiteY3" fmla="*/ 0 h 6858000"/>
              <a:gd name="connsiteX4" fmla="*/ 11272195 w 11273115"/>
              <a:gd name="connsiteY4" fmla="*/ 2961216 h 6858000"/>
              <a:gd name="connsiteX5" fmla="*/ 11271695 w 11273115"/>
              <a:gd name="connsiteY5" fmla="*/ 2961216 h 6858000"/>
              <a:gd name="connsiteX6" fmla="*/ 11273115 w 11273115"/>
              <a:gd name="connsiteY6" fmla="*/ 3017366 h 6858000"/>
              <a:gd name="connsiteX7" fmla="*/ 7818094 w 11273115"/>
              <a:gd name="connsiteY7" fmla="*/ 6846005 h 6858000"/>
              <a:gd name="connsiteX8" fmla="*/ 7660345 w 11273115"/>
              <a:gd name="connsiteY8" fmla="*/ 6858000 h 6858000"/>
              <a:gd name="connsiteX9" fmla="*/ 0 w 11273115"/>
              <a:gd name="connsiteY9" fmla="*/ 6858000 h 6858000"/>
              <a:gd name="connsiteX10" fmla="*/ 0 w 11273115"/>
              <a:gd name="connsiteY10" fmla="*/ 3105006 h 6858000"/>
              <a:gd name="connsiteX11" fmla="*/ 1984 w 11273115"/>
              <a:gd name="connsiteY11" fmla="*/ 3078405 h 6858000"/>
              <a:gd name="connsiteX12" fmla="*/ 3348090 w 11273115"/>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3115" h="6858000">
                <a:moveTo>
                  <a:pt x="3348090" y="0"/>
                </a:moveTo>
                <a:lnTo>
                  <a:pt x="3350669" y="66"/>
                </a:lnTo>
                <a:lnTo>
                  <a:pt x="3350669" y="0"/>
                </a:lnTo>
                <a:lnTo>
                  <a:pt x="11272195" y="0"/>
                </a:lnTo>
                <a:lnTo>
                  <a:pt x="11272195" y="2961216"/>
                </a:lnTo>
                <a:lnTo>
                  <a:pt x="11271695" y="2961216"/>
                </a:lnTo>
                <a:lnTo>
                  <a:pt x="11273115" y="3017366"/>
                </a:lnTo>
                <a:cubicBezTo>
                  <a:pt x="11273115" y="5009996"/>
                  <a:pt x="9758729" y="6648923"/>
                  <a:pt x="7818094" y="6846005"/>
                </a:cubicBezTo>
                <a:lnTo>
                  <a:pt x="7660345" y="6858000"/>
                </a:lnTo>
                <a:lnTo>
                  <a:pt x="0" y="6858000"/>
                </a:lnTo>
                <a:lnTo>
                  <a:pt x="0" y="3105006"/>
                </a:lnTo>
                <a:lnTo>
                  <a:pt x="1984" y="3078405"/>
                </a:lnTo>
                <a:cubicBezTo>
                  <a:pt x="174228" y="1349311"/>
                  <a:pt x="1606596" y="0"/>
                  <a:pt x="3348090" y="0"/>
                </a:cubicBezTo>
                <a:close/>
              </a:path>
            </a:pathLst>
          </a:custGeom>
          <a:solidFill>
            <a:schemeClr val="accent6"/>
          </a:solidFill>
        </p:spPr>
        <p:txBody>
          <a:bodyPr wrap="square" anchor="ctr">
            <a:noAutofit/>
          </a:bodyPr>
          <a:lstStyle>
            <a:lvl1pPr algn="ctr">
              <a:defRPr/>
            </a:lvl1pPr>
          </a:lstStyle>
          <a:p>
            <a:r>
              <a:rPr lang="en-US"/>
              <a:t>Click icon to add picture</a:t>
            </a:r>
            <a:endParaRPr lang="en-US" dirty="0"/>
          </a:p>
        </p:txBody>
      </p:sp>
      <p:sp>
        <p:nvSpPr>
          <p:cNvPr id="9" name="Freeform: Shape 8">
            <a:extLst>
              <a:ext uri="{FF2B5EF4-FFF2-40B4-BE49-F238E27FC236}">
                <a16:creationId xmlns:a16="http://schemas.microsoft.com/office/drawing/2014/main" id="{ED724945-48CE-43AA-A2D7-D18FC7CB735C}"/>
              </a:ext>
              <a:ext uri="{C183D7F6-B498-43B3-948B-1728B52AA6E4}">
                <adec:decorative xmlns:adec="http://schemas.microsoft.com/office/drawing/2017/decorative" val="1"/>
              </a:ext>
            </a:extLst>
          </p:cNvPr>
          <p:cNvSpPr/>
          <p:nvPr userDrawn="1"/>
        </p:nvSpPr>
        <p:spPr>
          <a:xfrm flipH="1" flipV="1">
            <a:off x="0" y="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itle 1">
            <a:extLst>
              <a:ext uri="{FF2B5EF4-FFF2-40B4-BE49-F238E27FC236}">
                <a16:creationId xmlns:a16="http://schemas.microsoft.com/office/drawing/2014/main" id="{FF4C4F21-0086-44BC-AE2C-731756B16DCD}"/>
              </a:ext>
            </a:extLst>
          </p:cNvPr>
          <p:cNvSpPr>
            <a:spLocks noGrp="1"/>
          </p:cNvSpPr>
          <p:nvPr>
            <p:ph type="ctrTitle"/>
          </p:nvPr>
        </p:nvSpPr>
        <p:spPr>
          <a:xfrm>
            <a:off x="609521" y="4330696"/>
            <a:ext cx="11582479" cy="2527304"/>
          </a:xfrm>
          <a:custGeom>
            <a:avLst/>
            <a:gdLst>
              <a:gd name="connsiteX0" fmla="*/ 326075 w 8600365"/>
              <a:gd name="connsiteY0" fmla="*/ 0 h 1224926"/>
              <a:gd name="connsiteX1" fmla="*/ 827429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87289"/>
              <a:gd name="connsiteY0" fmla="*/ 0 h 1224926"/>
              <a:gd name="connsiteX1" fmla="*/ 8609570 w 8687289"/>
              <a:gd name="connsiteY1" fmla="*/ 0 h 1224926"/>
              <a:gd name="connsiteX2" fmla="*/ 8600365 w 8687289"/>
              <a:gd name="connsiteY2" fmla="*/ 326075 h 1224926"/>
              <a:gd name="connsiteX3" fmla="*/ 8600365 w 8687289"/>
              <a:gd name="connsiteY3" fmla="*/ 1224926 h 1224926"/>
              <a:gd name="connsiteX4" fmla="*/ 8600365 w 8687289"/>
              <a:gd name="connsiteY4" fmla="*/ 1224926 h 1224926"/>
              <a:gd name="connsiteX5" fmla="*/ 0 w 8687289"/>
              <a:gd name="connsiteY5" fmla="*/ 1224926 h 1224926"/>
              <a:gd name="connsiteX6" fmla="*/ 0 w 8687289"/>
              <a:gd name="connsiteY6" fmla="*/ 1224926 h 1224926"/>
              <a:gd name="connsiteX7" fmla="*/ 0 w 8687289"/>
              <a:gd name="connsiteY7" fmla="*/ 326075 h 1224926"/>
              <a:gd name="connsiteX8" fmla="*/ 326075 w 8687289"/>
              <a:gd name="connsiteY8" fmla="*/ 0 h 1224926"/>
              <a:gd name="connsiteX0" fmla="*/ 326075 w 8635417"/>
              <a:gd name="connsiteY0" fmla="*/ 0 h 1224926"/>
              <a:gd name="connsiteX1" fmla="*/ 8533370 w 8635417"/>
              <a:gd name="connsiteY1" fmla="*/ 0 h 1224926"/>
              <a:gd name="connsiteX2" fmla="*/ 8600365 w 8635417"/>
              <a:gd name="connsiteY2" fmla="*/ 326075 h 1224926"/>
              <a:gd name="connsiteX3" fmla="*/ 8600365 w 8635417"/>
              <a:gd name="connsiteY3" fmla="*/ 1224926 h 1224926"/>
              <a:gd name="connsiteX4" fmla="*/ 8600365 w 8635417"/>
              <a:gd name="connsiteY4" fmla="*/ 1224926 h 1224926"/>
              <a:gd name="connsiteX5" fmla="*/ 0 w 8635417"/>
              <a:gd name="connsiteY5" fmla="*/ 1224926 h 1224926"/>
              <a:gd name="connsiteX6" fmla="*/ 0 w 8635417"/>
              <a:gd name="connsiteY6" fmla="*/ 1224926 h 1224926"/>
              <a:gd name="connsiteX7" fmla="*/ 0 w 8635417"/>
              <a:gd name="connsiteY7" fmla="*/ 326075 h 1224926"/>
              <a:gd name="connsiteX8" fmla="*/ 326075 w 8635417"/>
              <a:gd name="connsiteY8" fmla="*/ 0 h 1224926"/>
              <a:gd name="connsiteX0" fmla="*/ 326075 w 8626903"/>
              <a:gd name="connsiteY0" fmla="*/ 0 h 1224926"/>
              <a:gd name="connsiteX1" fmla="*/ 8518130 w 8626903"/>
              <a:gd name="connsiteY1" fmla="*/ 0 h 1224926"/>
              <a:gd name="connsiteX2" fmla="*/ 8600365 w 8626903"/>
              <a:gd name="connsiteY2" fmla="*/ 326075 h 1224926"/>
              <a:gd name="connsiteX3" fmla="*/ 8600365 w 8626903"/>
              <a:gd name="connsiteY3" fmla="*/ 1224926 h 1224926"/>
              <a:gd name="connsiteX4" fmla="*/ 8600365 w 8626903"/>
              <a:gd name="connsiteY4" fmla="*/ 1224926 h 1224926"/>
              <a:gd name="connsiteX5" fmla="*/ 0 w 8626903"/>
              <a:gd name="connsiteY5" fmla="*/ 1224926 h 1224926"/>
              <a:gd name="connsiteX6" fmla="*/ 0 w 8626903"/>
              <a:gd name="connsiteY6" fmla="*/ 1224926 h 1224926"/>
              <a:gd name="connsiteX7" fmla="*/ 0 w 8626903"/>
              <a:gd name="connsiteY7" fmla="*/ 326075 h 1224926"/>
              <a:gd name="connsiteX8" fmla="*/ 326075 w 8626903"/>
              <a:gd name="connsiteY8" fmla="*/ 0 h 1224926"/>
              <a:gd name="connsiteX0" fmla="*/ 326075 w 8600365"/>
              <a:gd name="connsiteY0" fmla="*/ 0 h 1224926"/>
              <a:gd name="connsiteX1" fmla="*/ 851813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00365"/>
              <a:gd name="connsiteY0" fmla="*/ 0 h 1224926"/>
              <a:gd name="connsiteX1" fmla="*/ 8518130 w 8600365"/>
              <a:gd name="connsiteY1" fmla="*/ 0 h 1224926"/>
              <a:gd name="connsiteX2" fmla="*/ 8600365 w 8600365"/>
              <a:gd name="connsiteY2" fmla="*/ 76422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06958"/>
              <a:gd name="connsiteY0" fmla="*/ 0 h 1224926"/>
              <a:gd name="connsiteX1" fmla="*/ 8603855 w 8606958"/>
              <a:gd name="connsiteY1" fmla="*/ 0 h 1224926"/>
              <a:gd name="connsiteX2" fmla="*/ 8600365 w 8606958"/>
              <a:gd name="connsiteY2" fmla="*/ 764225 h 1224926"/>
              <a:gd name="connsiteX3" fmla="*/ 8600365 w 8606958"/>
              <a:gd name="connsiteY3" fmla="*/ 1224926 h 1224926"/>
              <a:gd name="connsiteX4" fmla="*/ 8600365 w 8606958"/>
              <a:gd name="connsiteY4" fmla="*/ 1224926 h 1224926"/>
              <a:gd name="connsiteX5" fmla="*/ 0 w 8606958"/>
              <a:gd name="connsiteY5" fmla="*/ 1224926 h 1224926"/>
              <a:gd name="connsiteX6" fmla="*/ 0 w 8606958"/>
              <a:gd name="connsiteY6" fmla="*/ 1224926 h 1224926"/>
              <a:gd name="connsiteX7" fmla="*/ 0 w 8606958"/>
              <a:gd name="connsiteY7" fmla="*/ 326075 h 1224926"/>
              <a:gd name="connsiteX8" fmla="*/ 326075 w 8606958"/>
              <a:gd name="connsiteY8" fmla="*/ 0 h 1224926"/>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0 w 8606958"/>
              <a:gd name="connsiteY7" fmla="*/ 338448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932911 w 8817050"/>
              <a:gd name="connsiteY0" fmla="*/ 0 h 1237299"/>
              <a:gd name="connsiteX1" fmla="*/ 8813947 w 8817050"/>
              <a:gd name="connsiteY1" fmla="*/ 12373 h 1237299"/>
              <a:gd name="connsiteX2" fmla="*/ 8810457 w 8817050"/>
              <a:gd name="connsiteY2" fmla="*/ 776598 h 1237299"/>
              <a:gd name="connsiteX3" fmla="*/ 8810457 w 8817050"/>
              <a:gd name="connsiteY3" fmla="*/ 1237299 h 1237299"/>
              <a:gd name="connsiteX4" fmla="*/ 8810457 w 8817050"/>
              <a:gd name="connsiteY4" fmla="*/ 1237299 h 1237299"/>
              <a:gd name="connsiteX5" fmla="*/ 210092 w 8817050"/>
              <a:gd name="connsiteY5" fmla="*/ 1237299 h 1237299"/>
              <a:gd name="connsiteX6" fmla="*/ 313904 w 8817050"/>
              <a:gd name="connsiteY6" fmla="*/ 810431 h 1237299"/>
              <a:gd name="connsiteX7" fmla="*/ 615903 w 8817050"/>
              <a:gd name="connsiteY7" fmla="*/ 480737 h 1237299"/>
              <a:gd name="connsiteX8" fmla="*/ 1932911 w 8817050"/>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405811 w 8606958"/>
              <a:gd name="connsiteY7" fmla="*/ 480737 h 1237299"/>
              <a:gd name="connsiteX8" fmla="*/ 1722819 w 8606958"/>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414334 w 8615481"/>
              <a:gd name="connsiteY7" fmla="*/ 4807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27632 w 8611771"/>
              <a:gd name="connsiteY0" fmla="*/ 0 h 1237299"/>
              <a:gd name="connsiteX1" fmla="*/ 8608668 w 8611771"/>
              <a:gd name="connsiteY1" fmla="*/ 12373 h 1237299"/>
              <a:gd name="connsiteX2" fmla="*/ 8605178 w 8611771"/>
              <a:gd name="connsiteY2" fmla="*/ 776598 h 1237299"/>
              <a:gd name="connsiteX3" fmla="*/ 8605178 w 8611771"/>
              <a:gd name="connsiteY3" fmla="*/ 1237299 h 1237299"/>
              <a:gd name="connsiteX4" fmla="*/ 8605178 w 8611771"/>
              <a:gd name="connsiteY4" fmla="*/ 1237299 h 1237299"/>
              <a:gd name="connsiteX5" fmla="*/ 4813 w 8611771"/>
              <a:gd name="connsiteY5" fmla="*/ 1237299 h 1237299"/>
              <a:gd name="connsiteX6" fmla="*/ 108625 w 8611771"/>
              <a:gd name="connsiteY6" fmla="*/ 810431 h 1237299"/>
              <a:gd name="connsiteX7" fmla="*/ 778685 w 8611771"/>
              <a:gd name="connsiteY7" fmla="*/ 251837 h 1237299"/>
              <a:gd name="connsiteX8" fmla="*/ 1727632 w 8611771"/>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773872 w 8606958"/>
              <a:gd name="connsiteY7" fmla="*/ 251837 h 1237299"/>
              <a:gd name="connsiteX8" fmla="*/ 1722819 w 8606958"/>
              <a:gd name="connsiteY8" fmla="*/ 0 h 1237299"/>
              <a:gd name="connsiteX0" fmla="*/ 1726697 w 8610836"/>
              <a:gd name="connsiteY0" fmla="*/ 0 h 1237299"/>
              <a:gd name="connsiteX1" fmla="*/ 8607733 w 8610836"/>
              <a:gd name="connsiteY1" fmla="*/ 12373 h 1237299"/>
              <a:gd name="connsiteX2" fmla="*/ 8604243 w 8610836"/>
              <a:gd name="connsiteY2" fmla="*/ 776598 h 1237299"/>
              <a:gd name="connsiteX3" fmla="*/ 8604243 w 8610836"/>
              <a:gd name="connsiteY3" fmla="*/ 1237299 h 1237299"/>
              <a:gd name="connsiteX4" fmla="*/ 8604243 w 8610836"/>
              <a:gd name="connsiteY4" fmla="*/ 1237299 h 1237299"/>
              <a:gd name="connsiteX5" fmla="*/ 3878 w 8610836"/>
              <a:gd name="connsiteY5" fmla="*/ 1237299 h 1237299"/>
              <a:gd name="connsiteX6" fmla="*/ 88815 w 8610836"/>
              <a:gd name="connsiteY6" fmla="*/ 810431 h 1237299"/>
              <a:gd name="connsiteX7" fmla="*/ 777750 w 8610836"/>
              <a:gd name="connsiteY7" fmla="*/ 251837 h 1237299"/>
              <a:gd name="connsiteX8" fmla="*/ 1726697 w 8610836"/>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637882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637882 w 8606958"/>
              <a:gd name="connsiteY8" fmla="*/ 0 h 1237299"/>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2298504 w 8606958"/>
              <a:gd name="connsiteY7" fmla="*/ 0 h 1249672"/>
              <a:gd name="connsiteX0" fmla="*/ 2600441 w 8908895"/>
              <a:gd name="connsiteY0" fmla="*/ 0 h 1249672"/>
              <a:gd name="connsiteX1" fmla="*/ 8905792 w 8908895"/>
              <a:gd name="connsiteY1" fmla="*/ 24746 h 1249672"/>
              <a:gd name="connsiteX2" fmla="*/ 8902302 w 8908895"/>
              <a:gd name="connsiteY2" fmla="*/ 788971 h 1249672"/>
              <a:gd name="connsiteX3" fmla="*/ 8902302 w 8908895"/>
              <a:gd name="connsiteY3" fmla="*/ 1249672 h 1249672"/>
              <a:gd name="connsiteX4" fmla="*/ 8902302 w 8908895"/>
              <a:gd name="connsiteY4" fmla="*/ 1249672 h 1249672"/>
              <a:gd name="connsiteX5" fmla="*/ 301937 w 8908895"/>
              <a:gd name="connsiteY5" fmla="*/ 1249672 h 1249672"/>
              <a:gd name="connsiteX6" fmla="*/ 2600441 w 8908895"/>
              <a:gd name="connsiteY6" fmla="*/ 0 h 1249672"/>
              <a:gd name="connsiteX0" fmla="*/ 2600441 w 8908895"/>
              <a:gd name="connsiteY0" fmla="*/ 0 h 1231113"/>
              <a:gd name="connsiteX1" fmla="*/ 8905792 w 8908895"/>
              <a:gd name="connsiteY1" fmla="*/ 6187 h 1231113"/>
              <a:gd name="connsiteX2" fmla="*/ 8902302 w 8908895"/>
              <a:gd name="connsiteY2" fmla="*/ 770412 h 1231113"/>
              <a:gd name="connsiteX3" fmla="*/ 8902302 w 8908895"/>
              <a:gd name="connsiteY3" fmla="*/ 1231113 h 1231113"/>
              <a:gd name="connsiteX4" fmla="*/ 8902302 w 8908895"/>
              <a:gd name="connsiteY4" fmla="*/ 1231113 h 1231113"/>
              <a:gd name="connsiteX5" fmla="*/ 301937 w 8908895"/>
              <a:gd name="connsiteY5" fmla="*/ 1231113 h 1231113"/>
              <a:gd name="connsiteX6" fmla="*/ 2600441 w 8908895"/>
              <a:gd name="connsiteY6" fmla="*/ 0 h 1231113"/>
              <a:gd name="connsiteX0" fmla="*/ 2716264 w 9024718"/>
              <a:gd name="connsiteY0" fmla="*/ 0 h 1231113"/>
              <a:gd name="connsiteX1" fmla="*/ 9021615 w 9024718"/>
              <a:gd name="connsiteY1" fmla="*/ 6187 h 1231113"/>
              <a:gd name="connsiteX2" fmla="*/ 9018125 w 9024718"/>
              <a:gd name="connsiteY2" fmla="*/ 770412 h 1231113"/>
              <a:gd name="connsiteX3" fmla="*/ 9018125 w 9024718"/>
              <a:gd name="connsiteY3" fmla="*/ 1231113 h 1231113"/>
              <a:gd name="connsiteX4" fmla="*/ 9018125 w 9024718"/>
              <a:gd name="connsiteY4" fmla="*/ 1231113 h 1231113"/>
              <a:gd name="connsiteX5" fmla="*/ 417760 w 9024718"/>
              <a:gd name="connsiteY5" fmla="*/ 1231113 h 1231113"/>
              <a:gd name="connsiteX6" fmla="*/ 2716264 w 9024718"/>
              <a:gd name="connsiteY6" fmla="*/ 0 h 1231113"/>
              <a:gd name="connsiteX0" fmla="*/ 2300894 w 8609348"/>
              <a:gd name="connsiteY0" fmla="*/ 0 h 1231113"/>
              <a:gd name="connsiteX1" fmla="*/ 8606245 w 8609348"/>
              <a:gd name="connsiteY1" fmla="*/ 6187 h 1231113"/>
              <a:gd name="connsiteX2" fmla="*/ 8602755 w 8609348"/>
              <a:gd name="connsiteY2" fmla="*/ 770412 h 1231113"/>
              <a:gd name="connsiteX3" fmla="*/ 8602755 w 8609348"/>
              <a:gd name="connsiteY3" fmla="*/ 1231113 h 1231113"/>
              <a:gd name="connsiteX4" fmla="*/ 8602755 w 8609348"/>
              <a:gd name="connsiteY4" fmla="*/ 1231113 h 1231113"/>
              <a:gd name="connsiteX5" fmla="*/ 2390 w 8609348"/>
              <a:gd name="connsiteY5" fmla="*/ 1231113 h 1231113"/>
              <a:gd name="connsiteX6" fmla="*/ 2300894 w 8609348"/>
              <a:gd name="connsiteY6" fmla="*/ 0 h 1231113"/>
              <a:gd name="connsiteX0" fmla="*/ 2299332 w 8607786"/>
              <a:gd name="connsiteY0" fmla="*/ 0 h 1231113"/>
              <a:gd name="connsiteX1" fmla="*/ 8604683 w 8607786"/>
              <a:gd name="connsiteY1" fmla="*/ 6187 h 1231113"/>
              <a:gd name="connsiteX2" fmla="*/ 8601193 w 8607786"/>
              <a:gd name="connsiteY2" fmla="*/ 770412 h 1231113"/>
              <a:gd name="connsiteX3" fmla="*/ 8601193 w 8607786"/>
              <a:gd name="connsiteY3" fmla="*/ 1231113 h 1231113"/>
              <a:gd name="connsiteX4" fmla="*/ 8601193 w 8607786"/>
              <a:gd name="connsiteY4" fmla="*/ 1231113 h 1231113"/>
              <a:gd name="connsiteX5" fmla="*/ 828 w 8607786"/>
              <a:gd name="connsiteY5" fmla="*/ 1231113 h 1231113"/>
              <a:gd name="connsiteX6" fmla="*/ 2299332 w 8607786"/>
              <a:gd name="connsiteY6" fmla="*/ 0 h 1231113"/>
              <a:gd name="connsiteX0" fmla="*/ 2298564 w 8607018"/>
              <a:gd name="connsiteY0" fmla="*/ 0 h 1231113"/>
              <a:gd name="connsiteX1" fmla="*/ 8603915 w 8607018"/>
              <a:gd name="connsiteY1" fmla="*/ 6187 h 1231113"/>
              <a:gd name="connsiteX2" fmla="*/ 8600425 w 8607018"/>
              <a:gd name="connsiteY2" fmla="*/ 770412 h 1231113"/>
              <a:gd name="connsiteX3" fmla="*/ 8600425 w 8607018"/>
              <a:gd name="connsiteY3" fmla="*/ 1231113 h 1231113"/>
              <a:gd name="connsiteX4" fmla="*/ 8600425 w 8607018"/>
              <a:gd name="connsiteY4" fmla="*/ 1231113 h 1231113"/>
              <a:gd name="connsiteX5" fmla="*/ 60 w 8607018"/>
              <a:gd name="connsiteY5" fmla="*/ 1231113 h 1231113"/>
              <a:gd name="connsiteX6" fmla="*/ 2298564 w 8607018"/>
              <a:gd name="connsiteY6" fmla="*/ 0 h 12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7018" h="1231113">
                <a:moveTo>
                  <a:pt x="2298564" y="0"/>
                </a:moveTo>
                <a:lnTo>
                  <a:pt x="8603915" y="6187"/>
                </a:lnTo>
                <a:cubicBezTo>
                  <a:pt x="8612551" y="339562"/>
                  <a:pt x="8600425" y="590326"/>
                  <a:pt x="8600425" y="770412"/>
                </a:cubicBezTo>
                <a:lnTo>
                  <a:pt x="8600425" y="1231113"/>
                </a:lnTo>
                <a:lnTo>
                  <a:pt x="8600425" y="1231113"/>
                </a:lnTo>
                <a:lnTo>
                  <a:pt x="60" y="1231113"/>
                </a:lnTo>
                <a:cubicBezTo>
                  <a:pt x="-2693" y="979529"/>
                  <a:pt x="81279" y="0"/>
                  <a:pt x="2298564" y="0"/>
                </a:cubicBezTo>
                <a:close/>
              </a:path>
            </a:pathLst>
          </a:custGeom>
          <a:solidFill>
            <a:schemeClr val="accent2">
              <a:alpha val="80000"/>
            </a:schemeClr>
          </a:solidFill>
        </p:spPr>
        <p:txBody>
          <a:bodyPr anchor="t">
            <a:noAutofit/>
          </a:bodyPr>
          <a:lstStyle>
            <a:lvl1pPr marL="1371600">
              <a:lnSpc>
                <a:spcPct val="280000"/>
              </a:lnSpc>
              <a:spcBef>
                <a:spcPts val="1800"/>
              </a:spcBef>
              <a:defRPr>
                <a:solidFill>
                  <a:schemeClr val="bg2"/>
                </a:solidFill>
              </a:defRPr>
            </a:lvl1pPr>
          </a:lstStyle>
          <a:p>
            <a:r>
              <a:rPr lang="en-US" sz="4400">
                <a:solidFill>
                  <a:srgbClr val="FFFFFF"/>
                </a:solidFill>
              </a:rPr>
              <a:t>Click to edit Master title style</a:t>
            </a:r>
            <a:endParaRPr lang="en-US" sz="4400" dirty="0">
              <a:solidFill>
                <a:srgbClr val="FFFFFF"/>
              </a:solidFill>
            </a:endParaRPr>
          </a:p>
        </p:txBody>
      </p:sp>
      <p:sp>
        <p:nvSpPr>
          <p:cNvPr id="36" name="Freeform: Shape 35">
            <a:extLst>
              <a:ext uri="{FF2B5EF4-FFF2-40B4-BE49-F238E27FC236}">
                <a16:creationId xmlns:a16="http://schemas.microsoft.com/office/drawing/2014/main" id="{9A0315CC-EC7D-4E65-936E-03F3BE2200E3}"/>
              </a:ext>
              <a:ext uri="{C183D7F6-B498-43B3-948B-1728B52AA6E4}">
                <adec:decorative xmlns:adec="http://schemas.microsoft.com/office/drawing/2017/decorative" val="1"/>
              </a:ext>
            </a:extLst>
          </p:cNvPr>
          <p:cNvSpPr/>
          <p:nvPr userDrawn="1"/>
        </p:nvSpPr>
        <p:spPr>
          <a:xfrm>
            <a:off x="7477125" y="0"/>
            <a:ext cx="4714875" cy="6858000"/>
          </a:xfrm>
          <a:custGeom>
            <a:avLst/>
            <a:gdLst>
              <a:gd name="connsiteX0" fmla="*/ 3611850 w 4528607"/>
              <a:gd name="connsiteY0" fmla="*/ 0 h 6858000"/>
              <a:gd name="connsiteX1" fmla="*/ 4528607 w 4528607"/>
              <a:gd name="connsiteY1" fmla="*/ 0 h 6858000"/>
              <a:gd name="connsiteX2" fmla="*/ 4528607 w 4528607"/>
              <a:gd name="connsiteY2" fmla="*/ 6858000 h 6858000"/>
              <a:gd name="connsiteX3" fmla="*/ 0 w 4528607"/>
              <a:gd name="connsiteY3" fmla="*/ 6858000 h 6858000"/>
              <a:gd name="connsiteX4" fmla="*/ 157749 w 4528607"/>
              <a:gd name="connsiteY4" fmla="*/ 6846005 h 6858000"/>
              <a:gd name="connsiteX5" fmla="*/ 3612770 w 4528607"/>
              <a:gd name="connsiteY5" fmla="*/ 3017366 h 6858000"/>
              <a:gd name="connsiteX6" fmla="*/ 3611350 w 4528607"/>
              <a:gd name="connsiteY6" fmla="*/ 2961216 h 6858000"/>
              <a:gd name="connsiteX7" fmla="*/ 3611850 w 4528607"/>
              <a:gd name="connsiteY7" fmla="*/ 2961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8607" h="6858000">
                <a:moveTo>
                  <a:pt x="3611850" y="0"/>
                </a:moveTo>
                <a:lnTo>
                  <a:pt x="4528607" y="0"/>
                </a:lnTo>
                <a:lnTo>
                  <a:pt x="4528607" y="6858000"/>
                </a:lnTo>
                <a:lnTo>
                  <a:pt x="0" y="6858000"/>
                </a:lnTo>
                <a:lnTo>
                  <a:pt x="157749" y="6846005"/>
                </a:lnTo>
                <a:cubicBezTo>
                  <a:pt x="2098384" y="6648923"/>
                  <a:pt x="3612770" y="5009996"/>
                  <a:pt x="3612770" y="3017366"/>
                </a:cubicBezTo>
                <a:lnTo>
                  <a:pt x="3611350" y="2961216"/>
                </a:lnTo>
                <a:lnTo>
                  <a:pt x="3611850" y="2961216"/>
                </a:lnTo>
                <a:close/>
              </a:path>
            </a:pathLst>
          </a:custGeom>
          <a:solidFill>
            <a:schemeClr val="accent2">
              <a:lumMod val="75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1DAB5A3B-4D59-4E0D-9EA9-FAFC9BFBB574}"/>
              </a:ext>
            </a:extLst>
          </p:cNvPr>
          <p:cNvSpPr>
            <a:spLocks noGrp="1"/>
          </p:cNvSpPr>
          <p:nvPr>
            <p:ph type="body" sz="quarter" idx="14"/>
          </p:nvPr>
        </p:nvSpPr>
        <p:spPr>
          <a:xfrm>
            <a:off x="2000614" y="5920740"/>
            <a:ext cx="5476512" cy="723900"/>
          </a:xfrm>
        </p:spPr>
        <p:txBody>
          <a:bodyPr>
            <a:noAutofit/>
          </a:bodyPr>
          <a:lstStyle>
            <a:lvl1pPr>
              <a:buNone/>
              <a:defRPr sz="2000">
                <a:solidFill>
                  <a:schemeClr val="bg2"/>
                </a:solidFill>
              </a:defRPr>
            </a:lvl1pPr>
            <a:lvl2pPr>
              <a:buNone/>
              <a:defRPr sz="2000">
                <a:solidFill>
                  <a:schemeClr val="bg2"/>
                </a:solidFill>
              </a:defRPr>
            </a:lvl2pPr>
            <a:lvl3pPr>
              <a:buNone/>
              <a:defRPr sz="2000">
                <a:solidFill>
                  <a:schemeClr val="bg2"/>
                </a:solidFill>
              </a:defRPr>
            </a:lvl3pPr>
            <a:lvl4pPr>
              <a:buNone/>
              <a:defRPr sz="2000">
                <a:solidFill>
                  <a:schemeClr val="bg2"/>
                </a:solidFill>
              </a:defRPr>
            </a:lvl4pPr>
            <a:lvl5pPr>
              <a:buNone/>
              <a:defRPr sz="2000">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755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2E0B-A4EE-9439-CADC-126220863E5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4CA1AA9-90E2-B974-1A31-32F842E59D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8DEDCC1-F761-BE34-7962-AB9AD3ECE1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09822D7-52C7-2669-8590-E1943EC4D4B0}"/>
              </a:ext>
            </a:extLst>
          </p:cNvPr>
          <p:cNvSpPr>
            <a:spLocks noGrp="1"/>
          </p:cNvSpPr>
          <p:nvPr>
            <p:ph type="dt" sz="half" idx="10"/>
          </p:nvPr>
        </p:nvSpPr>
        <p:spPr/>
        <p:txBody>
          <a:bodyPr/>
          <a:lstStyle/>
          <a:p>
            <a:fld id="{D84BCD37-8D06-4F7C-8792-34BF5A64200B}" type="datetimeFigureOut">
              <a:rPr lang="en-CA" smtClean="0"/>
              <a:t>2024-01-05</a:t>
            </a:fld>
            <a:endParaRPr lang="en-CA"/>
          </a:p>
        </p:txBody>
      </p:sp>
      <p:sp>
        <p:nvSpPr>
          <p:cNvPr id="6" name="Footer Placeholder 5">
            <a:extLst>
              <a:ext uri="{FF2B5EF4-FFF2-40B4-BE49-F238E27FC236}">
                <a16:creationId xmlns:a16="http://schemas.microsoft.com/office/drawing/2014/main" id="{3F6F3652-2AAE-8CA6-5819-8227B13B2F5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72E3451-894E-2ABD-F260-181BC994D908}"/>
              </a:ext>
            </a:extLst>
          </p:cNvPr>
          <p:cNvSpPr>
            <a:spLocks noGrp="1"/>
          </p:cNvSpPr>
          <p:nvPr>
            <p:ph type="sldNum" sz="quarter" idx="12"/>
          </p:nvPr>
        </p:nvSpPr>
        <p:spPr/>
        <p:txBody>
          <a:bodyPr/>
          <a:lstStyle/>
          <a:p>
            <a:fld id="{C3E32F53-D4A7-433A-B618-9A49EC8C9F77}" type="slidenum">
              <a:rPr lang="en-CA" smtClean="0"/>
              <a:t>‹#›</a:t>
            </a:fld>
            <a:endParaRPr lang="en-CA"/>
          </a:p>
        </p:txBody>
      </p:sp>
    </p:spTree>
    <p:extLst>
      <p:ext uri="{BB962C8B-B14F-4D97-AF65-F5344CB8AC3E}">
        <p14:creationId xmlns:p14="http://schemas.microsoft.com/office/powerpoint/2010/main" val="318616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4228D4-3E42-4C80-937B-F3098B6AFECE}"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215349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228D4-3E42-4C80-937B-F3098B6AFECE}"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103029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4228D4-3E42-4C80-937B-F3098B6AFECE}"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118687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4228D4-3E42-4C80-937B-F3098B6AFECE}"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301668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4228D4-3E42-4C80-937B-F3098B6AFECE}"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3958157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39807"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914400" y="6434560"/>
            <a:ext cx="3428012" cy="365125"/>
          </a:xfrm>
          <a:prstGeom prst="rect">
            <a:avLst/>
          </a:prstGeom>
        </p:spPr>
        <p:txBody>
          <a:bodyPr vert="horz" lIns="91440" tIns="45720" rIns="91440" bIns="45720" rtlCol="0" anchor="ctr"/>
          <a:lstStyle>
            <a:lvl1pPr algn="l">
              <a:defRPr sz="1000" spc="50" baseline="0">
                <a:solidFill>
                  <a:schemeClr val="accent2"/>
                </a:solidFill>
                <a:latin typeface="+mn-lt"/>
              </a:defRPr>
            </a:lvl1pPr>
          </a:lstStyle>
          <a:p>
            <a:r>
              <a:rPr lang="en-US" sz="1000" dirty="0"/>
              <a:t>Sample Footer Text</a:t>
            </a:r>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r>
              <a:rPr lang="en-US" dirty="0"/>
              <a:t>2/8/20XX</a:t>
            </a:r>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377632538"/>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86" r:id="rId3"/>
    <p:sldLayoutId id="2147483708" r:id="rId4"/>
  </p:sldLayoutIdLst>
  <p:hf hdr="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44228D4-3E42-4C80-937B-F3098B6AFECE}" type="datetimeFigureOut">
              <a:rPr lang="en-US" smtClean="0"/>
              <a:t>1/5/2024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2311A65-1EF2-4353-910F-B799207884FD}" type="slidenum">
              <a:rPr lang="en-US" smtClean="0"/>
              <a:t>‹#›</a:t>
            </a:fld>
            <a:endParaRPr lang="en-US"/>
          </a:p>
        </p:txBody>
      </p:sp>
    </p:spTree>
    <p:extLst>
      <p:ext uri="{BB962C8B-B14F-4D97-AF65-F5344CB8AC3E}">
        <p14:creationId xmlns:p14="http://schemas.microsoft.com/office/powerpoint/2010/main" val="41175389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6.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7.jpe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4.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hyperlink" Target="https://pixabay.com/en/anatomy-biology-brain-thought-mind-1751201/"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hyperlink" Target="https://pixabay.com/en/anatomy-biology-brain-thought-mind-1751201/"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25.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nature, night sky, northern lights">
            <a:extLst>
              <a:ext uri="{FF2B5EF4-FFF2-40B4-BE49-F238E27FC236}">
                <a16:creationId xmlns:a16="http://schemas.microsoft.com/office/drawing/2014/main" id="{973A7C7E-C448-42BB-B732-541A6CC83C88}"/>
              </a:ext>
            </a:extLst>
          </p:cNvPr>
          <p:cNvPicPr>
            <a:picLocks noGrp="1" noChangeAspect="1"/>
          </p:cNvPicPr>
          <p:nvPr>
            <p:ph type="pic" sz="quarter" idx="13"/>
          </p:nvPr>
        </p:nvPicPr>
        <p:blipFill rotWithShape="1">
          <a:blip r:embed="rId2" cstate="email">
            <a:alphaModFix/>
            <a:extLst>
              <a:ext uri="{28A0092B-C50C-407E-A947-70E740481C1C}">
                <a14:useLocalDpi xmlns:a14="http://schemas.microsoft.com/office/drawing/2010/main"/>
              </a:ext>
            </a:extLst>
          </a:blip>
          <a:srcRect/>
          <a:stretch/>
        </p:blipFill>
        <p:spPr>
          <a:xfrm>
            <a:off x="-104239" y="-12441"/>
            <a:ext cx="12296239" cy="6870439"/>
          </a:xfrm>
        </p:spPr>
      </p:pic>
      <p:sp>
        <p:nvSpPr>
          <p:cNvPr id="30" name="Title 29">
            <a:extLst>
              <a:ext uri="{FF2B5EF4-FFF2-40B4-BE49-F238E27FC236}">
                <a16:creationId xmlns:a16="http://schemas.microsoft.com/office/drawing/2014/main" id="{9DAE0213-8971-4F41-9E3D-5FCCD40DC2BF}"/>
              </a:ext>
            </a:extLst>
          </p:cNvPr>
          <p:cNvSpPr>
            <a:spLocks noGrp="1"/>
          </p:cNvSpPr>
          <p:nvPr>
            <p:ph type="ctrTitle"/>
          </p:nvPr>
        </p:nvSpPr>
        <p:spPr>
          <a:xfrm>
            <a:off x="301119" y="3890044"/>
            <a:ext cx="11715360" cy="2980394"/>
          </a:xfrm>
        </p:spPr>
        <p:txBody>
          <a:bodyPr/>
          <a:lstStyle/>
          <a:p>
            <a:r>
              <a:rPr lang="en-US" sz="2800" dirty="0"/>
              <a:t>Brain Health/Aging through LSM across Lifespan </a:t>
            </a:r>
          </a:p>
        </p:txBody>
      </p:sp>
      <p:sp>
        <p:nvSpPr>
          <p:cNvPr id="10" name="Subtitle 9">
            <a:extLst>
              <a:ext uri="{FF2B5EF4-FFF2-40B4-BE49-F238E27FC236}">
                <a16:creationId xmlns:a16="http://schemas.microsoft.com/office/drawing/2014/main" id="{623FB30D-4353-4FDD-9FA6-2C7A5AF30338}"/>
              </a:ext>
            </a:extLst>
          </p:cNvPr>
          <p:cNvSpPr>
            <a:spLocks noGrp="1"/>
          </p:cNvSpPr>
          <p:nvPr>
            <p:ph type="body" sz="quarter" idx="14"/>
          </p:nvPr>
        </p:nvSpPr>
        <p:spPr>
          <a:xfrm>
            <a:off x="1513654" y="5117656"/>
            <a:ext cx="8999687" cy="723900"/>
          </a:xfrm>
        </p:spPr>
        <p:txBody>
          <a:bodyPr/>
          <a:lstStyle/>
          <a:p>
            <a:pPr algn="ctr"/>
            <a:r>
              <a:rPr lang="fr-FR" sz="1200" b="1" kern="0" dirty="0">
                <a:solidFill>
                  <a:schemeClr val="bg1"/>
                </a:solidFill>
                <a:effectLst/>
                <a:latin typeface="Cambria" panose="02040503050406030204" pitchFamily="18" charset="0"/>
                <a:ea typeface="Calibri" panose="020F0502020204030204" pitchFamily="34" charset="0"/>
                <a:cs typeface="Calibri" panose="020F0502020204030204" pitchFamily="34" charset="0"/>
              </a:rPr>
              <a:t>Aleksandra Pikula MD, PhD, DipABPN, DipABLM (USA), FAHA, ELMOc</a:t>
            </a:r>
            <a:endParaRPr lang="en-CA"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80000" algn="ctr">
              <a:lnSpc>
                <a:spcPct val="100000"/>
              </a:lnSpc>
              <a:spcBef>
                <a:spcPts val="0"/>
              </a:spcBef>
            </a:pPr>
            <a:r>
              <a:rPr lang="en-US" sz="1200" i="1" kern="0" dirty="0">
                <a:solidFill>
                  <a:schemeClr val="bg1"/>
                </a:solidFill>
                <a:effectLst/>
                <a:latin typeface="Cambria" panose="02040503050406030204" pitchFamily="18" charset="0"/>
                <a:ea typeface="Calibri" panose="020F0502020204030204" pitchFamily="34" charset="0"/>
                <a:cs typeface="Calibri" panose="020F0502020204030204" pitchFamily="34" charset="0"/>
              </a:rPr>
              <a:t>Jay &amp; Sari Sonshine Chair in Stroke Prevention and Cerebrovascular Brain Health at UHN/UofT</a:t>
            </a:r>
            <a:endParaRPr lang="en-CA"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80000" algn="ctr">
              <a:lnSpc>
                <a:spcPct val="100000"/>
              </a:lnSpc>
              <a:spcBef>
                <a:spcPts val="0"/>
              </a:spcBef>
            </a:pPr>
            <a:r>
              <a:rPr lang="en-US" sz="1200" i="1" kern="0" dirty="0">
                <a:solidFill>
                  <a:schemeClr val="bg1"/>
                </a:solidFill>
                <a:effectLst/>
                <a:latin typeface="Cambria" panose="02040503050406030204" pitchFamily="18" charset="0"/>
                <a:ea typeface="Calibri" panose="020F0502020204030204" pitchFamily="34" charset="0"/>
                <a:cs typeface="Calibri" panose="020F0502020204030204" pitchFamily="34" charset="0"/>
              </a:rPr>
              <a:t>Director,</a:t>
            </a:r>
            <a:r>
              <a:rPr lang="en-US" sz="1200" kern="0" dirty="0">
                <a:solidFill>
                  <a:schemeClr val="bg1"/>
                </a:solidFill>
                <a:effectLst/>
                <a:latin typeface="Cambria" panose="02040503050406030204" pitchFamily="18" charset="0"/>
                <a:ea typeface="Calibri" panose="020F0502020204030204" pitchFamily="34" charset="0"/>
                <a:cs typeface="Calibri" panose="020F0502020204030204" pitchFamily="34" charset="0"/>
              </a:rPr>
              <a:t> Stroke Neurology Research Program, Krembil Brain Institute, UHN</a:t>
            </a:r>
            <a:endParaRPr lang="en-CA"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80000" algn="ctr">
              <a:lnSpc>
                <a:spcPct val="100000"/>
              </a:lnSpc>
              <a:spcBef>
                <a:spcPts val="0"/>
              </a:spcBef>
            </a:pPr>
            <a:r>
              <a:rPr lang="en-US" sz="1200" i="1" kern="0" dirty="0">
                <a:solidFill>
                  <a:schemeClr val="bg1"/>
                </a:solidFill>
                <a:effectLst/>
                <a:latin typeface="Cambria" panose="02040503050406030204" pitchFamily="18" charset="0"/>
                <a:ea typeface="Calibri" panose="020F0502020204030204" pitchFamily="34" charset="0"/>
                <a:cs typeface="Calibri" panose="020F0502020204030204" pitchFamily="34" charset="0"/>
              </a:rPr>
              <a:t>Director,</a:t>
            </a:r>
            <a:r>
              <a:rPr lang="en-US" sz="1200" kern="0" dirty="0">
                <a:solidFill>
                  <a:schemeClr val="bg1"/>
                </a:solidFill>
                <a:effectLst/>
                <a:latin typeface="Cambria" panose="02040503050406030204" pitchFamily="18" charset="0"/>
                <a:ea typeface="Calibri" panose="020F0502020204030204" pitchFamily="34" charset="0"/>
                <a:cs typeface="Calibri" panose="020F0502020204030204" pitchFamily="34" charset="0"/>
              </a:rPr>
              <a:t> Stroke in Young Adults (SiYA) Program, TWH/UHN</a:t>
            </a:r>
            <a:endParaRPr lang="en-CA"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80000" algn="ctr">
              <a:lnSpc>
                <a:spcPct val="100000"/>
              </a:lnSpc>
              <a:spcBef>
                <a:spcPts val="0"/>
              </a:spcBef>
            </a:pPr>
            <a:r>
              <a:rPr lang="en-US" sz="1200" i="1" kern="0" dirty="0">
                <a:solidFill>
                  <a:schemeClr val="bg1"/>
                </a:solidFill>
                <a:effectLst/>
                <a:latin typeface="Cambria" panose="02040503050406030204" pitchFamily="18" charset="0"/>
                <a:ea typeface="Calibri" panose="020F0502020204030204" pitchFamily="34" charset="0"/>
                <a:cs typeface="Calibri" panose="020F0502020204030204" pitchFamily="34" charset="0"/>
              </a:rPr>
              <a:t>Clinician-Investigator</a:t>
            </a:r>
            <a:r>
              <a:rPr lang="en-US" sz="1200" kern="0" dirty="0">
                <a:solidFill>
                  <a:schemeClr val="bg1"/>
                </a:solidFill>
                <a:effectLst/>
                <a:latin typeface="Cambria" panose="02040503050406030204" pitchFamily="18" charset="0"/>
                <a:ea typeface="Calibri" panose="020F0502020204030204" pitchFamily="34" charset="0"/>
                <a:cs typeface="Calibri" panose="020F0502020204030204" pitchFamily="34" charset="0"/>
              </a:rPr>
              <a:t>, Krembil Brain Institute, UHN</a:t>
            </a:r>
            <a:endParaRPr lang="en-CA"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80000" algn="ctr">
              <a:lnSpc>
                <a:spcPct val="100000"/>
              </a:lnSpc>
              <a:spcBef>
                <a:spcPts val="0"/>
              </a:spcBef>
            </a:pPr>
            <a:r>
              <a:rPr lang="en-US" sz="1200" i="1" kern="0" dirty="0">
                <a:solidFill>
                  <a:schemeClr val="bg1"/>
                </a:solidFill>
                <a:effectLst/>
                <a:latin typeface="Cambria" panose="02040503050406030204" pitchFamily="18" charset="0"/>
                <a:ea typeface="Calibri" panose="020F0502020204030204" pitchFamily="34" charset="0"/>
                <a:cs typeface="Calibri" panose="020F0502020204030204" pitchFamily="34" charset="0"/>
              </a:rPr>
              <a:t>Associate Professor</a:t>
            </a:r>
            <a:r>
              <a:rPr lang="en-US" sz="1200" kern="0" dirty="0">
                <a:solidFill>
                  <a:schemeClr val="bg1"/>
                </a:solidFill>
                <a:effectLst/>
                <a:latin typeface="Cambria" panose="02040503050406030204" pitchFamily="18" charset="0"/>
                <a:ea typeface="Calibri" panose="020F0502020204030204" pitchFamily="34" charset="0"/>
                <a:cs typeface="Calibri" panose="020F0502020204030204" pitchFamily="34" charset="0"/>
              </a:rPr>
              <a:t> of Medicine (Neurology/Stroke), University of Toronto</a:t>
            </a:r>
            <a:endParaRPr lang="en-CA"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80000" algn="ctr">
              <a:lnSpc>
                <a:spcPct val="100000"/>
              </a:lnSpc>
              <a:spcBef>
                <a:spcPts val="0"/>
              </a:spcBef>
            </a:pPr>
            <a:r>
              <a:rPr lang="en-US" sz="1200" i="1" kern="0" dirty="0">
                <a:solidFill>
                  <a:schemeClr val="bg1"/>
                </a:solidFill>
                <a:effectLst/>
                <a:latin typeface="Cambria" panose="02040503050406030204" pitchFamily="18" charset="0"/>
                <a:ea typeface="Calibri" panose="020F0502020204030204" pitchFamily="34" charset="0"/>
                <a:cs typeface="Calibri" panose="020F0502020204030204" pitchFamily="34" charset="0"/>
              </a:rPr>
              <a:t>Co-Director</a:t>
            </a:r>
            <a:r>
              <a:rPr lang="en-US" sz="1200" kern="0" dirty="0">
                <a:solidFill>
                  <a:schemeClr val="bg1"/>
                </a:solidFill>
                <a:effectLst/>
                <a:latin typeface="Cambria" panose="02040503050406030204" pitchFamily="18" charset="0"/>
                <a:ea typeface="Calibri" panose="020F0502020204030204" pitchFamily="34" charset="0"/>
                <a:cs typeface="Calibri" panose="020F0502020204030204" pitchFamily="34" charset="0"/>
              </a:rPr>
              <a:t>, Women’s Neurology Fellowship, U of T</a:t>
            </a:r>
          </a:p>
          <a:p>
            <a:pPr marL="180000" algn="ctr">
              <a:lnSpc>
                <a:spcPct val="100000"/>
              </a:lnSpc>
              <a:spcBef>
                <a:spcPts val="0"/>
              </a:spcBef>
            </a:pPr>
            <a:r>
              <a:rPr lang="en-US" sz="1200" kern="0" dirty="0">
                <a:solidFill>
                  <a:schemeClr val="bg1"/>
                </a:solidFill>
                <a:latin typeface="Cambria" panose="02040503050406030204" pitchFamily="18" charset="0"/>
                <a:ea typeface="Calibri" panose="020F0502020204030204" pitchFamily="34" charset="0"/>
                <a:cs typeface="Calibri" panose="020F0502020204030204" pitchFamily="34" charset="0"/>
              </a:rPr>
              <a:t>ELMO Congress Nov 11, 2023</a:t>
            </a:r>
            <a:endParaRPr lang="en-CA"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close-up of a brain">
            <a:extLst>
              <a:ext uri="{FF2B5EF4-FFF2-40B4-BE49-F238E27FC236}">
                <a16:creationId xmlns:a16="http://schemas.microsoft.com/office/drawing/2014/main" id="{3B6DC9CE-F860-7FF3-ED5A-82813A1B35FC}"/>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b="5612"/>
          <a:stretch/>
        </p:blipFill>
        <p:spPr>
          <a:xfrm>
            <a:off x="2424939" y="763375"/>
            <a:ext cx="7342121" cy="38372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83CFD426-EDEE-6D13-DA61-501DEF97D7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351" y="6482908"/>
            <a:ext cx="2313612" cy="387530"/>
          </a:xfrm>
          <a:prstGeom prst="rect">
            <a:avLst/>
          </a:prstGeom>
        </p:spPr>
      </p:pic>
      <p:pic>
        <p:nvPicPr>
          <p:cNvPr id="4" name="Picture 2" descr="Rehabilitation Sciences Institute">
            <a:extLst>
              <a:ext uri="{FF2B5EF4-FFF2-40B4-BE49-F238E27FC236}">
                <a16:creationId xmlns:a16="http://schemas.microsoft.com/office/drawing/2014/main" id="{2697CE00-810E-1147-CD9D-B82ADF03C59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351" y="4856404"/>
            <a:ext cx="1047336" cy="5824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merican College of Lifestyle Medicine">
            <a:extLst>
              <a:ext uri="{FF2B5EF4-FFF2-40B4-BE49-F238E27FC236}">
                <a16:creationId xmlns:a16="http://schemas.microsoft.com/office/drawing/2014/main" id="{7963C8D6-42E7-4A49-D824-50B5F8FEE34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73622" y="6277092"/>
            <a:ext cx="2517266" cy="580908"/>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pic>
        <p:nvPicPr>
          <p:cNvPr id="7" name="Picture 8" descr="Image result for heart and stroke foundation canada logo">
            <a:extLst>
              <a:ext uri="{FF2B5EF4-FFF2-40B4-BE49-F238E27FC236}">
                <a16:creationId xmlns:a16="http://schemas.microsoft.com/office/drawing/2014/main" id="{2E3B7CB8-00DC-D00A-AB2A-EA59499F50E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106463" y="5915268"/>
            <a:ext cx="1957762" cy="5824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BABBE69-8C4E-A9F4-4B59-EDA15C223B2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756"/>
          <a:stretch/>
        </p:blipFill>
        <p:spPr>
          <a:xfrm>
            <a:off x="0" y="-12441"/>
            <a:ext cx="9138428" cy="889046"/>
          </a:xfrm>
          <a:prstGeom prst="rect">
            <a:avLst/>
          </a:prstGeom>
        </p:spPr>
      </p:pic>
      <p:pic>
        <p:nvPicPr>
          <p:cNvPr id="1027" name="Picture 1">
            <a:extLst>
              <a:ext uri="{FF2B5EF4-FFF2-40B4-BE49-F238E27FC236}">
                <a16:creationId xmlns:a16="http://schemas.microsoft.com/office/drawing/2014/main" id="{D316DEA8-4D95-7DD4-D374-8667B6B536C7}"/>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r="7198"/>
          <a:stretch/>
        </p:blipFill>
        <p:spPr bwMode="auto">
          <a:xfrm>
            <a:off x="10885450" y="5117656"/>
            <a:ext cx="1211476" cy="11164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ninds @ nih logo | The Alexandria Papers">
            <a:extLst>
              <a:ext uri="{FF2B5EF4-FFF2-40B4-BE49-F238E27FC236}">
                <a16:creationId xmlns:a16="http://schemas.microsoft.com/office/drawing/2014/main" id="{664502E3-C356-BE2A-1525-7D6990D3DD7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44738" y="5462077"/>
            <a:ext cx="1845425" cy="4531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6AE5D44-C99F-3785-4154-CD5928099A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12192000" cy="1113774"/>
          </a:xfrm>
          <a:prstGeom prst="rect">
            <a:avLst/>
          </a:prstGeom>
        </p:spPr>
      </p:pic>
    </p:spTree>
    <p:extLst>
      <p:ext uri="{BB962C8B-B14F-4D97-AF65-F5344CB8AC3E}">
        <p14:creationId xmlns:p14="http://schemas.microsoft.com/office/powerpoint/2010/main" val="2790707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d Triangles">
            <a:extLst>
              <a:ext uri="{FF2B5EF4-FFF2-40B4-BE49-F238E27FC236}">
                <a16:creationId xmlns:a16="http://schemas.microsoft.com/office/drawing/2014/main" id="{75DBF0FD-52C4-9D8D-2F5D-AB8D1FCCACC7}"/>
              </a:ext>
            </a:extLst>
          </p:cNvPr>
          <p:cNvPicPr>
            <a:picLocks noChangeAspect="1"/>
          </p:cNvPicPr>
          <p:nvPr/>
        </p:nvPicPr>
        <p:blipFill rotWithShape="1">
          <a:blip r:embed="rId2" cstate="email">
            <a:alphaModFix amt="5000"/>
            <a:extLst>
              <a:ext uri="{28A0092B-C50C-407E-A947-70E740481C1C}">
                <a14:useLocalDpi xmlns:a14="http://schemas.microsoft.com/office/drawing/2010/main"/>
              </a:ext>
            </a:extLst>
          </a:blip>
          <a:srcRect b="5612"/>
          <a:stretch/>
        </p:blipFill>
        <p:spPr>
          <a:xfrm>
            <a:off x="590204" y="28457"/>
            <a:ext cx="12192000" cy="6858000"/>
          </a:xfrm>
          <a:prstGeom prst="rect">
            <a:avLst/>
          </a:prstGeom>
        </p:spPr>
      </p:pic>
      <p:pic>
        <p:nvPicPr>
          <p:cNvPr id="10" name="Picture 9">
            <a:extLst>
              <a:ext uri="{FF2B5EF4-FFF2-40B4-BE49-F238E27FC236}">
                <a16:creationId xmlns:a16="http://schemas.microsoft.com/office/drawing/2014/main" id="{FB720D79-DF8F-AAF1-67D9-31C35B3448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8829" y="429801"/>
            <a:ext cx="7074341" cy="1523577"/>
          </a:xfrm>
          <a:prstGeom prst="rect">
            <a:avLst/>
          </a:prstGeom>
        </p:spPr>
      </p:pic>
      <p:pic>
        <p:nvPicPr>
          <p:cNvPr id="5" name="Picture 4">
            <a:extLst>
              <a:ext uri="{FF2B5EF4-FFF2-40B4-BE49-F238E27FC236}">
                <a16:creationId xmlns:a16="http://schemas.microsoft.com/office/drawing/2014/main" id="{5D145C50-5119-A78A-C442-05292A60A7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2363" y="1406875"/>
            <a:ext cx="2494685" cy="373821"/>
          </a:xfrm>
          <a:prstGeom prst="rect">
            <a:avLst/>
          </a:prstGeom>
        </p:spPr>
      </p:pic>
      <p:pic>
        <p:nvPicPr>
          <p:cNvPr id="26" name="Picture 25">
            <a:extLst>
              <a:ext uri="{FF2B5EF4-FFF2-40B4-BE49-F238E27FC236}">
                <a16:creationId xmlns:a16="http://schemas.microsoft.com/office/drawing/2014/main" id="{7EC9A905-87A7-2D2E-F34B-79720457AF8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30897"/>
          <a:stretch/>
        </p:blipFill>
        <p:spPr>
          <a:xfrm>
            <a:off x="1573986" y="2384292"/>
            <a:ext cx="8903355" cy="3194367"/>
          </a:xfrm>
          <a:prstGeom prst="rect">
            <a:avLst/>
          </a:prstGeom>
          <a:ln>
            <a:solidFill>
              <a:srgbClr val="A50021"/>
            </a:solidFill>
          </a:ln>
        </p:spPr>
      </p:pic>
      <p:sp>
        <p:nvSpPr>
          <p:cNvPr id="32" name="TextBox 31">
            <a:extLst>
              <a:ext uri="{FF2B5EF4-FFF2-40B4-BE49-F238E27FC236}">
                <a16:creationId xmlns:a16="http://schemas.microsoft.com/office/drawing/2014/main" id="{A29C502D-D146-716F-C7FA-A0B4E9DDA5C0}"/>
              </a:ext>
            </a:extLst>
          </p:cNvPr>
          <p:cNvSpPr txBox="1"/>
          <p:nvPr/>
        </p:nvSpPr>
        <p:spPr>
          <a:xfrm>
            <a:off x="1573986" y="5587803"/>
            <a:ext cx="11113032" cy="923330"/>
          </a:xfrm>
          <a:prstGeom prst="rect">
            <a:avLst/>
          </a:prstGeom>
          <a:noFill/>
        </p:spPr>
        <p:txBody>
          <a:bodyPr wrap="square">
            <a:spAutoFit/>
          </a:bodyPr>
          <a:lstStyle/>
          <a:p>
            <a:r>
              <a:rPr lang="en-CA" b="1" i="0" u="sng" dirty="0">
                <a:solidFill>
                  <a:srgbClr val="111111"/>
                </a:solidFill>
                <a:effectLst/>
                <a:latin typeface="Roboto" panose="02000000000000000000" pitchFamily="2" charset="0"/>
              </a:rPr>
              <a:t>For comparison:</a:t>
            </a:r>
          </a:p>
          <a:p>
            <a:r>
              <a:rPr lang="en-CA" dirty="0">
                <a:solidFill>
                  <a:srgbClr val="111111"/>
                </a:solidFill>
                <a:latin typeface="Roboto" panose="02000000000000000000" pitchFamily="2" charset="0"/>
              </a:rPr>
              <a:t>50 million prevalent epilepsy</a:t>
            </a:r>
            <a:r>
              <a:rPr lang="en-CA" i="0" dirty="0">
                <a:solidFill>
                  <a:srgbClr val="111111"/>
                </a:solidFill>
                <a:effectLst/>
                <a:latin typeface="Roboto" panose="02000000000000000000" pitchFamily="2" charset="0"/>
              </a:rPr>
              <a:t> </a:t>
            </a:r>
          </a:p>
          <a:p>
            <a:r>
              <a:rPr lang="en-CA" i="0" dirty="0">
                <a:solidFill>
                  <a:srgbClr val="111111"/>
                </a:solidFill>
                <a:effectLst/>
                <a:latin typeface="Roboto" panose="02000000000000000000" pitchFamily="2" charset="0"/>
              </a:rPr>
              <a:t>44 million prevalent dementia (likely many undiagnosed, but ~50-60% cerebrovascular disease related)</a:t>
            </a:r>
          </a:p>
        </p:txBody>
      </p:sp>
      <p:pic>
        <p:nvPicPr>
          <p:cNvPr id="2" name="Picture 1">
            <a:extLst>
              <a:ext uri="{FF2B5EF4-FFF2-40B4-BE49-F238E27FC236}">
                <a16:creationId xmlns:a16="http://schemas.microsoft.com/office/drawing/2014/main" id="{3381B12F-D83F-E112-89BD-72842EAC5C0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5981350"/>
            <a:ext cx="1025079" cy="876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91D5960-515F-E657-20EE-B111FA645BE6}"/>
              </a:ext>
            </a:extLst>
          </p:cNvPr>
          <p:cNvSpPr txBox="1"/>
          <p:nvPr/>
        </p:nvSpPr>
        <p:spPr>
          <a:xfrm>
            <a:off x="6296492" y="2930452"/>
            <a:ext cx="6390526" cy="954107"/>
          </a:xfrm>
          <a:prstGeom prst="rect">
            <a:avLst/>
          </a:prstGeom>
          <a:noFill/>
        </p:spPr>
        <p:txBody>
          <a:bodyPr wrap="square">
            <a:spAutoFit/>
          </a:bodyPr>
          <a:lstStyle/>
          <a:p>
            <a:pPr algn="l"/>
            <a:endParaRPr lang="en-CA" sz="28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1 stroke every 3 seconds</a:t>
            </a:r>
            <a:endParaRPr lang="en-CA" dirty="0"/>
          </a:p>
        </p:txBody>
      </p:sp>
    </p:spTree>
    <p:extLst>
      <p:ext uri="{BB962C8B-B14F-4D97-AF65-F5344CB8AC3E}">
        <p14:creationId xmlns:p14="http://schemas.microsoft.com/office/powerpoint/2010/main" val="2162420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6C09BF-D759-559A-1BF0-3C1E668F576A}"/>
              </a:ext>
            </a:extLst>
          </p:cNvPr>
          <p:cNvSpPr txBox="1"/>
          <p:nvPr/>
        </p:nvSpPr>
        <p:spPr>
          <a:xfrm>
            <a:off x="2060785" y="731859"/>
            <a:ext cx="8430954" cy="1569660"/>
          </a:xfrm>
          <a:prstGeom prst="rect">
            <a:avLst/>
          </a:prstGeom>
          <a:noFill/>
        </p:spPr>
        <p:txBody>
          <a:bodyPr wrap="square">
            <a:spAutoFit/>
          </a:bodyPr>
          <a:lstStyle/>
          <a:p>
            <a:pPr algn="l"/>
            <a:endParaRPr lang="en-CA" sz="2400" b="0" i="0" u="none" strike="noStrike" baseline="0" dirty="0">
              <a:solidFill>
                <a:srgbClr val="000000"/>
              </a:solidFill>
              <a:latin typeface="Times New Roman" panose="02020603050405020304" pitchFamily="18" charset="0"/>
            </a:endParaRPr>
          </a:p>
          <a:p>
            <a:r>
              <a:rPr lang="en-US" sz="2400" b="1" i="0" u="none" strike="noStrike" baseline="0" dirty="0">
                <a:solidFill>
                  <a:srgbClr val="0070C0"/>
                </a:solidFill>
                <a:latin typeface="Times New Roman" panose="02020603050405020304" pitchFamily="18" charset="0"/>
              </a:rPr>
              <a:t>Stroke </a:t>
            </a:r>
            <a:r>
              <a:rPr lang="en-US" sz="2400" b="1" dirty="0">
                <a:solidFill>
                  <a:srgbClr val="0070C0"/>
                </a:solidFill>
                <a:latin typeface="Times New Roman" panose="02020603050405020304" pitchFamily="18" charset="0"/>
              </a:rPr>
              <a:t>&amp; </a:t>
            </a:r>
            <a:r>
              <a:rPr lang="en-US" sz="2400" b="1" i="0" u="none" strike="noStrike" baseline="0" dirty="0">
                <a:solidFill>
                  <a:srgbClr val="0070C0"/>
                </a:solidFill>
                <a:latin typeface="Times New Roman" panose="02020603050405020304" pitchFamily="18" charset="0"/>
              </a:rPr>
              <a:t>VCID are major global public health challenges</a:t>
            </a:r>
          </a:p>
          <a:p>
            <a:r>
              <a:rPr lang="en-US" sz="2400" b="1" i="0" u="none" strike="noStrike" baseline="0" dirty="0">
                <a:solidFill>
                  <a:srgbClr val="0070C0"/>
                </a:solidFill>
                <a:latin typeface="Times New Roman" panose="02020603050405020304" pitchFamily="18" charset="0"/>
              </a:rPr>
              <a:t>1 in 4 persons (&gt;25years-old) will have a stroke in their lifetime</a:t>
            </a:r>
          </a:p>
          <a:p>
            <a:r>
              <a:rPr lang="en-US" sz="2400" b="1" dirty="0">
                <a:solidFill>
                  <a:srgbClr val="0070C0"/>
                </a:solidFill>
                <a:latin typeface="Times New Roman" panose="02020603050405020304" pitchFamily="18" charset="0"/>
              </a:rPr>
              <a:t>- </a:t>
            </a:r>
            <a:r>
              <a:rPr lang="en-US" sz="2400" b="1" i="0" u="none" strike="noStrike" baseline="0" dirty="0">
                <a:solidFill>
                  <a:srgbClr val="0070C0"/>
                </a:solidFill>
                <a:latin typeface="Times New Roman" panose="02020603050405020304" pitchFamily="18" charset="0"/>
              </a:rPr>
              <a:t>with HTN being the highest single burden</a:t>
            </a:r>
          </a:p>
        </p:txBody>
      </p:sp>
      <p:pic>
        <p:nvPicPr>
          <p:cNvPr id="6" name="Picture 5">
            <a:extLst>
              <a:ext uri="{FF2B5EF4-FFF2-40B4-BE49-F238E27FC236}">
                <a16:creationId xmlns:a16="http://schemas.microsoft.com/office/drawing/2014/main" id="{B61D8ACD-D4C4-EB04-9189-80450398A7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1113774"/>
          </a:xfrm>
          <a:prstGeom prst="rect">
            <a:avLst/>
          </a:prstGeom>
        </p:spPr>
      </p:pic>
      <p:pic>
        <p:nvPicPr>
          <p:cNvPr id="7" name="Picture 1">
            <a:extLst>
              <a:ext uri="{FF2B5EF4-FFF2-40B4-BE49-F238E27FC236}">
                <a16:creationId xmlns:a16="http://schemas.microsoft.com/office/drawing/2014/main" id="{70766420-1BDD-D63E-26DB-3C47C5027A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981350"/>
            <a:ext cx="1025079" cy="876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FD15A1EE-C571-9DB4-E895-92BDCBFD60F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3086"/>
          <a:stretch/>
        </p:blipFill>
        <p:spPr>
          <a:xfrm>
            <a:off x="2060785" y="2278241"/>
            <a:ext cx="8070429" cy="4556481"/>
          </a:xfrm>
          <a:prstGeom prst="rect">
            <a:avLst/>
          </a:prstGeom>
          <a:ln>
            <a:noFill/>
          </a:ln>
          <a:effectLst>
            <a:outerShdw blurRad="190500" algn="tl" rotWithShape="0">
              <a:srgbClr val="000000">
                <a:alpha val="70000"/>
              </a:srgbClr>
            </a:outerShdw>
          </a:effectLst>
        </p:spPr>
      </p:pic>
      <p:sp>
        <p:nvSpPr>
          <p:cNvPr id="9" name="Oval 8">
            <a:extLst>
              <a:ext uri="{FF2B5EF4-FFF2-40B4-BE49-F238E27FC236}">
                <a16:creationId xmlns:a16="http://schemas.microsoft.com/office/drawing/2014/main" id="{B0788C26-EEE8-EA0F-C997-D69E65CE9CE9}"/>
              </a:ext>
            </a:extLst>
          </p:cNvPr>
          <p:cNvSpPr/>
          <p:nvPr/>
        </p:nvSpPr>
        <p:spPr>
          <a:xfrm>
            <a:off x="6276262" y="2801257"/>
            <a:ext cx="1560284" cy="3258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B7060D82-5526-B0F0-3AAA-3CC01B7F50A7}"/>
              </a:ext>
            </a:extLst>
          </p:cNvPr>
          <p:cNvSpPr/>
          <p:nvPr/>
        </p:nvSpPr>
        <p:spPr>
          <a:xfrm>
            <a:off x="8330033" y="2801257"/>
            <a:ext cx="1560284" cy="325845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26673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1342374"/>
            <a:ext cx="2851523" cy="6638625"/>
            <a:chOff x="2487613" y="285750"/>
            <a:chExt cx="2428875" cy="5654676"/>
          </a:xfrm>
        </p:grpSpPr>
        <p:sp>
          <p:nvSpPr>
            <p:cNvPr id="92"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CA"/>
            </a:p>
          </p:txBody>
        </p:sp>
        <p:sp>
          <p:nvSpPr>
            <p:cNvPr id="93"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CA"/>
            </a:p>
          </p:txBody>
        </p:sp>
        <p:sp>
          <p:nvSpPr>
            <p:cNvPr id="94"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CA"/>
            </a:p>
          </p:txBody>
        </p:sp>
        <p:sp>
          <p:nvSpPr>
            <p:cNvPr id="95"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CA"/>
            </a:p>
          </p:txBody>
        </p:sp>
        <p:sp>
          <p:nvSpPr>
            <p:cNvPr id="96"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CA"/>
            </a:p>
          </p:txBody>
        </p:sp>
        <p:sp>
          <p:nvSpPr>
            <p:cNvPr id="97"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CA"/>
            </a:p>
          </p:txBody>
        </p:sp>
        <p:sp>
          <p:nvSpPr>
            <p:cNvPr id="98"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CA"/>
            </a:p>
          </p:txBody>
        </p:sp>
        <p:sp>
          <p:nvSpPr>
            <p:cNvPr id="99"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CA"/>
            </a:p>
          </p:txBody>
        </p:sp>
        <p:sp>
          <p:nvSpPr>
            <p:cNvPr id="100"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CA"/>
            </a:p>
          </p:txBody>
        </p:sp>
        <p:sp>
          <p:nvSpPr>
            <p:cNvPr id="101"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CA"/>
            </a:p>
          </p:txBody>
        </p:sp>
        <p:sp>
          <p:nvSpPr>
            <p:cNvPr id="102"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CA"/>
            </a:p>
          </p:txBody>
        </p:sp>
        <p:sp>
          <p:nvSpPr>
            <p:cNvPr id="103"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CA"/>
            </a:p>
          </p:txBody>
        </p:sp>
      </p:grpSp>
      <p:grpSp>
        <p:nvGrpSpPr>
          <p:cNvPr id="105" name="Group 104">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112988"/>
            <a:ext cx="2356675" cy="6854040"/>
            <a:chOff x="6627813" y="194833"/>
            <a:chExt cx="1952625" cy="5678918"/>
          </a:xfrm>
        </p:grpSpPr>
        <p:sp>
          <p:nvSpPr>
            <p:cNvPr id="106"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CA"/>
            </a:p>
          </p:txBody>
        </p:sp>
        <p:sp>
          <p:nvSpPr>
            <p:cNvPr id="107"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CA"/>
            </a:p>
          </p:txBody>
        </p:sp>
        <p:sp>
          <p:nvSpPr>
            <p:cNvPr id="108"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CA"/>
            </a:p>
          </p:txBody>
        </p:sp>
        <p:sp>
          <p:nvSpPr>
            <p:cNvPr id="109"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CA"/>
            </a:p>
          </p:txBody>
        </p:sp>
        <p:sp>
          <p:nvSpPr>
            <p:cNvPr id="110"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CA"/>
            </a:p>
          </p:txBody>
        </p:sp>
        <p:sp>
          <p:nvSpPr>
            <p:cNvPr id="111"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CA"/>
            </a:p>
          </p:txBody>
        </p:sp>
        <p:sp>
          <p:nvSpPr>
            <p:cNvPr id="112"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CA"/>
            </a:p>
          </p:txBody>
        </p:sp>
        <p:sp>
          <p:nvSpPr>
            <p:cNvPr id="113"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CA"/>
            </a:p>
          </p:txBody>
        </p:sp>
        <p:sp>
          <p:nvSpPr>
            <p:cNvPr id="114"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CA"/>
            </a:p>
          </p:txBody>
        </p:sp>
        <p:sp>
          <p:nvSpPr>
            <p:cNvPr id="115"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CA"/>
            </a:p>
          </p:txBody>
        </p:sp>
        <p:sp>
          <p:nvSpPr>
            <p:cNvPr id="116"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CA"/>
            </a:p>
          </p:txBody>
        </p:sp>
        <p:sp>
          <p:nvSpPr>
            <p:cNvPr id="117"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CA"/>
            </a:p>
          </p:txBody>
        </p:sp>
      </p:grpSp>
      <p:sp>
        <p:nvSpPr>
          <p:cNvPr id="119" name="Rectangle 118">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3774"/>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1"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182814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CA"/>
          </a:p>
        </p:txBody>
      </p:sp>
      <p:sp>
        <p:nvSpPr>
          <p:cNvPr id="123" name="Rectangle 122">
            <a:extLst>
              <a:ext uri="{FF2B5EF4-FFF2-40B4-BE49-F238E27FC236}">
                <a16:creationId xmlns:a16="http://schemas.microsoft.com/office/drawing/2014/main" id="{8E612726-6AD2-4BFC-B44A-BA092E156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3774"/>
            <a:ext cx="12192000" cy="68540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884B9C2C-FD52-48EF-8BDE-720C5030F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3774"/>
            <a:ext cx="12371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7" name="Freeform 11">
            <a:extLst>
              <a:ext uri="{FF2B5EF4-FFF2-40B4-BE49-F238E27FC236}">
                <a16:creationId xmlns:a16="http://schemas.microsoft.com/office/drawing/2014/main" id="{A1DE0485-65C8-4D95-9B34-C55884FC2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182814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CA"/>
          </a:p>
        </p:txBody>
      </p:sp>
      <p:pic>
        <p:nvPicPr>
          <p:cNvPr id="4" name="Picture 3">
            <a:extLst>
              <a:ext uri="{FF2B5EF4-FFF2-40B4-BE49-F238E27FC236}">
                <a16:creationId xmlns:a16="http://schemas.microsoft.com/office/drawing/2014/main" id="{CB4AA2DC-F2D6-35C4-E23B-B33AEC1293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3943" y="1213797"/>
            <a:ext cx="6609823" cy="5221759"/>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B61D8ACD-D4C4-EB04-9189-80450398A7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1113774"/>
          </a:xfrm>
          <a:prstGeom prst="rect">
            <a:avLst/>
          </a:prstGeom>
        </p:spPr>
      </p:pic>
      <p:pic>
        <p:nvPicPr>
          <p:cNvPr id="5" name="Picture 1">
            <a:extLst>
              <a:ext uri="{FF2B5EF4-FFF2-40B4-BE49-F238E27FC236}">
                <a16:creationId xmlns:a16="http://schemas.microsoft.com/office/drawing/2014/main" id="{B5A9B2E4-BCD7-A9D2-6A30-E26ECC29C2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977288"/>
            <a:ext cx="1025079" cy="876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F2EB0A5-100A-FE62-9757-2F406FB38D78}"/>
              </a:ext>
            </a:extLst>
          </p:cNvPr>
          <p:cNvSpPr txBox="1"/>
          <p:nvPr/>
        </p:nvSpPr>
        <p:spPr>
          <a:xfrm>
            <a:off x="5806431" y="5329367"/>
            <a:ext cx="6256961" cy="276999"/>
          </a:xfrm>
          <a:prstGeom prst="rect">
            <a:avLst/>
          </a:prstGeom>
          <a:noFill/>
        </p:spPr>
        <p:txBody>
          <a:bodyPr wrap="square" rtlCol="0">
            <a:spAutoFit/>
          </a:bodyPr>
          <a:lstStyle/>
          <a:p>
            <a:r>
              <a:rPr lang="en-CA" sz="1200" dirty="0"/>
              <a:t>Pikula A. et al. Mayo Proceedings, Accepted 2024 </a:t>
            </a:r>
          </a:p>
        </p:txBody>
      </p:sp>
    </p:spTree>
    <p:extLst>
      <p:ext uri="{BB962C8B-B14F-4D97-AF65-F5344CB8AC3E}">
        <p14:creationId xmlns:p14="http://schemas.microsoft.com/office/powerpoint/2010/main" val="401886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1342374"/>
            <a:ext cx="2851523" cy="6638625"/>
            <a:chOff x="2487613" y="285750"/>
            <a:chExt cx="2428875" cy="5654676"/>
          </a:xfrm>
        </p:grpSpPr>
        <p:sp>
          <p:nvSpPr>
            <p:cNvPr id="12"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CA"/>
            </a:p>
          </p:txBody>
        </p:sp>
        <p:sp>
          <p:nvSpPr>
            <p:cNvPr id="13"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CA"/>
            </a:p>
          </p:txBody>
        </p:sp>
        <p:sp>
          <p:nvSpPr>
            <p:cNvPr id="14"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CA"/>
            </a:p>
          </p:txBody>
        </p:sp>
        <p:sp>
          <p:nvSpPr>
            <p:cNvPr id="15"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CA"/>
            </a:p>
          </p:txBody>
        </p:sp>
        <p:sp>
          <p:nvSpPr>
            <p:cNvPr id="16"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CA"/>
            </a:p>
          </p:txBody>
        </p:sp>
        <p:sp>
          <p:nvSpPr>
            <p:cNvPr id="17"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CA"/>
            </a:p>
          </p:txBody>
        </p:sp>
        <p:sp>
          <p:nvSpPr>
            <p:cNvPr id="18"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CA"/>
            </a:p>
          </p:txBody>
        </p:sp>
        <p:sp>
          <p:nvSpPr>
            <p:cNvPr id="19"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CA"/>
            </a:p>
          </p:txBody>
        </p:sp>
        <p:sp>
          <p:nvSpPr>
            <p:cNvPr id="20"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CA"/>
            </a:p>
          </p:txBody>
        </p:sp>
        <p:sp>
          <p:nvSpPr>
            <p:cNvPr id="21"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CA"/>
            </a:p>
          </p:txBody>
        </p:sp>
        <p:sp>
          <p:nvSpPr>
            <p:cNvPr id="22"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CA"/>
            </a:p>
          </p:txBody>
        </p:sp>
        <p:sp>
          <p:nvSpPr>
            <p:cNvPr id="23"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CA"/>
            </a:p>
          </p:txBody>
        </p:sp>
      </p:grpSp>
      <p:grpSp>
        <p:nvGrpSpPr>
          <p:cNvPr id="25" name="Group 24">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112988"/>
            <a:ext cx="2356675" cy="6854040"/>
            <a:chOff x="6627813" y="194833"/>
            <a:chExt cx="1952625" cy="5678918"/>
          </a:xfrm>
        </p:grpSpPr>
        <p:sp>
          <p:nvSpPr>
            <p:cNvPr id="26"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CA"/>
            </a:p>
          </p:txBody>
        </p:sp>
        <p:sp>
          <p:nvSpPr>
            <p:cNvPr id="27"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CA"/>
            </a:p>
          </p:txBody>
        </p:sp>
        <p:sp>
          <p:nvSpPr>
            <p:cNvPr id="28"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CA"/>
            </a:p>
          </p:txBody>
        </p:sp>
        <p:sp>
          <p:nvSpPr>
            <p:cNvPr id="29"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CA"/>
            </a:p>
          </p:txBody>
        </p:sp>
        <p:sp>
          <p:nvSpPr>
            <p:cNvPr id="30"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CA"/>
            </a:p>
          </p:txBody>
        </p:sp>
        <p:sp>
          <p:nvSpPr>
            <p:cNvPr id="31"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CA"/>
            </a:p>
          </p:txBody>
        </p:sp>
        <p:sp>
          <p:nvSpPr>
            <p:cNvPr id="32"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CA"/>
            </a:p>
          </p:txBody>
        </p:sp>
        <p:sp>
          <p:nvSpPr>
            <p:cNvPr id="33"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CA"/>
            </a:p>
          </p:txBody>
        </p:sp>
        <p:sp>
          <p:nvSpPr>
            <p:cNvPr id="34"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CA"/>
            </a:p>
          </p:txBody>
        </p:sp>
        <p:sp>
          <p:nvSpPr>
            <p:cNvPr id="35"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CA"/>
            </a:p>
          </p:txBody>
        </p:sp>
        <p:sp>
          <p:nvSpPr>
            <p:cNvPr id="36"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CA"/>
            </a:p>
          </p:txBody>
        </p:sp>
        <p:sp>
          <p:nvSpPr>
            <p:cNvPr id="37"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CA"/>
            </a:p>
          </p:txBody>
        </p:sp>
      </p:grpSp>
      <p:sp>
        <p:nvSpPr>
          <p:cNvPr id="39" name="Rectangle 38">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3774"/>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1"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182814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CA"/>
          </a:p>
        </p:txBody>
      </p:sp>
      <p:sp>
        <p:nvSpPr>
          <p:cNvPr id="43"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182814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CA"/>
          </a:p>
        </p:txBody>
      </p:sp>
      <p:sp>
        <p:nvSpPr>
          <p:cNvPr id="45" name="Rectangle 44">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1757241"/>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1D8ACD-D4C4-EB04-9189-80450398A7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1113774"/>
          </a:xfrm>
          <a:prstGeom prst="rect">
            <a:avLst/>
          </a:prstGeom>
        </p:spPr>
      </p:pic>
      <p:pic>
        <p:nvPicPr>
          <p:cNvPr id="2" name="Picture 1" descr="A picture containing text, screenshot, cartoon, graphic design&#10;&#10;Description automatically generated">
            <a:extLst>
              <a:ext uri="{FF2B5EF4-FFF2-40B4-BE49-F238E27FC236}">
                <a16:creationId xmlns:a16="http://schemas.microsoft.com/office/drawing/2014/main" id="{EE2B0BFA-5B5D-ED82-2B24-FCDBE639C6FE}"/>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tretch>
            <a:fillRect/>
          </a:stretch>
        </p:blipFill>
        <p:spPr>
          <a:xfrm>
            <a:off x="2173119" y="1127029"/>
            <a:ext cx="9497330" cy="5623827"/>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F4A705C8-F26B-98F7-A2DD-64BF6B137748}"/>
              </a:ext>
            </a:extLst>
          </p:cNvPr>
          <p:cNvSpPr txBox="1"/>
          <p:nvPr/>
        </p:nvSpPr>
        <p:spPr>
          <a:xfrm>
            <a:off x="3762509" y="54584"/>
            <a:ext cx="10018328" cy="600164"/>
          </a:xfrm>
          <a:prstGeom prst="rect">
            <a:avLst/>
          </a:prstGeom>
          <a:noFill/>
        </p:spPr>
        <p:txBody>
          <a:bodyPr wrap="square" rtlCol="0">
            <a:spAutoFit/>
          </a:bodyPr>
          <a:lstStyle/>
          <a:p>
            <a:r>
              <a:rPr lang="en-CA" sz="1100" dirty="0"/>
              <a:t>Pikula A. et al. Mayo Proceedings, Accepted 2024</a:t>
            </a:r>
          </a:p>
          <a:p>
            <a:r>
              <a:rPr lang="en-CA" sz="1100" dirty="0"/>
              <a:t>Pikula A et al. Nutrition and Stroke, for W. Willett - Harvard School of Medicine Textbook 2023 in print </a:t>
            </a:r>
          </a:p>
          <a:p>
            <a:r>
              <a:rPr lang="en-CA" sz="1100" dirty="0"/>
              <a:t> </a:t>
            </a:r>
          </a:p>
        </p:txBody>
      </p:sp>
      <p:sp>
        <p:nvSpPr>
          <p:cNvPr id="7" name="TextBox 6">
            <a:extLst>
              <a:ext uri="{FF2B5EF4-FFF2-40B4-BE49-F238E27FC236}">
                <a16:creationId xmlns:a16="http://schemas.microsoft.com/office/drawing/2014/main" id="{44C49599-4F9F-F34F-915F-B6B6F0CF2B26}"/>
              </a:ext>
            </a:extLst>
          </p:cNvPr>
          <p:cNvSpPr txBox="1"/>
          <p:nvPr/>
        </p:nvSpPr>
        <p:spPr>
          <a:xfrm>
            <a:off x="2183702" y="1998986"/>
            <a:ext cx="2520087" cy="1224000"/>
          </a:xfrm>
          <a:prstGeom prst="rect">
            <a:avLst/>
          </a:prstGeom>
          <a:solidFill>
            <a:srgbClr val="92D050"/>
          </a:solidFill>
        </p:spPr>
        <p:txBody>
          <a:bodyPr wrap="square">
            <a:spAutoFit/>
          </a:bodyPr>
          <a:lstStyle/>
          <a:p>
            <a:r>
              <a:rPr lang="en-US" sz="1700" b="0" i="0" u="none" strike="noStrike" baseline="0" dirty="0">
                <a:solidFill>
                  <a:srgbClr val="000000"/>
                </a:solidFill>
                <a:latin typeface="Times New Roman" panose="02020603050405020304" pitchFamily="18" charset="0"/>
              </a:rPr>
              <a:t>3 common diets associated with cognitive </a:t>
            </a:r>
            <a:r>
              <a:rPr lang="en-US" sz="1700" dirty="0">
                <a:solidFill>
                  <a:srgbClr val="000000"/>
                </a:solidFill>
                <a:latin typeface="Times New Roman" panose="02020603050405020304" pitchFamily="18" charset="0"/>
              </a:rPr>
              <a:t>&amp; </a:t>
            </a:r>
            <a:r>
              <a:rPr lang="en-US" sz="1700" b="0" i="0" u="none" strike="noStrike" baseline="0" dirty="0">
                <a:solidFill>
                  <a:srgbClr val="000000"/>
                </a:solidFill>
                <a:latin typeface="Times New Roman" panose="02020603050405020304" pitchFamily="18" charset="0"/>
              </a:rPr>
              <a:t>stroke protection: by 30% </a:t>
            </a:r>
          </a:p>
          <a:p>
            <a:r>
              <a:rPr lang="en-US" sz="1700" b="0" i="0" u="none" strike="noStrike" baseline="0" dirty="0">
                <a:solidFill>
                  <a:srgbClr val="000000"/>
                </a:solidFill>
                <a:latin typeface="Times New Roman" panose="02020603050405020304" pitchFamily="18" charset="0"/>
              </a:rPr>
              <a:t>DASH, MEDI, MIND</a:t>
            </a:r>
            <a:endParaRPr lang="en-CA" sz="1700" dirty="0"/>
          </a:p>
        </p:txBody>
      </p:sp>
      <p:sp>
        <p:nvSpPr>
          <p:cNvPr id="8" name="TextBox 7">
            <a:extLst>
              <a:ext uri="{FF2B5EF4-FFF2-40B4-BE49-F238E27FC236}">
                <a16:creationId xmlns:a16="http://schemas.microsoft.com/office/drawing/2014/main" id="{5C069F00-E916-84CB-8FF2-E2F371046F40}"/>
              </a:ext>
            </a:extLst>
          </p:cNvPr>
          <p:cNvSpPr txBox="1"/>
          <p:nvPr/>
        </p:nvSpPr>
        <p:spPr>
          <a:xfrm>
            <a:off x="9142174" y="2067674"/>
            <a:ext cx="2482037" cy="1477328"/>
          </a:xfrm>
          <a:prstGeom prst="rect">
            <a:avLst/>
          </a:prstGeom>
          <a:solidFill>
            <a:schemeClr val="accent3">
              <a:lumMod val="40000"/>
              <a:lumOff val="60000"/>
            </a:schemeClr>
          </a:solidFill>
        </p:spPr>
        <p:txBody>
          <a:bodyPr wrap="square">
            <a:spAutoFit/>
          </a:bodyPr>
          <a:lstStyle/>
          <a:p>
            <a:r>
              <a:rPr lang="en-US" dirty="0">
                <a:solidFill>
                  <a:srgbClr val="000000"/>
                </a:solidFill>
                <a:latin typeface="Times New Roman" panose="02020603050405020304" pitchFamily="18" charset="0"/>
              </a:rPr>
              <a:t>Low PA -20%</a:t>
            </a:r>
          </a:p>
          <a:p>
            <a:r>
              <a:rPr lang="en-US" dirty="0">
                <a:solidFill>
                  <a:srgbClr val="000000"/>
                </a:solidFill>
                <a:latin typeface="Times New Roman" panose="02020603050405020304" pitchFamily="18" charset="0"/>
              </a:rPr>
              <a:t>M</a:t>
            </a:r>
            <a:r>
              <a:rPr lang="en-US" sz="1800" b="0" i="0" u="none" strike="noStrike" baseline="0" dirty="0">
                <a:solidFill>
                  <a:srgbClr val="000000"/>
                </a:solidFill>
                <a:latin typeface="Times New Roman" panose="02020603050405020304" pitchFamily="18" charset="0"/>
              </a:rPr>
              <a:t>oderate PA ~ 30%</a:t>
            </a:r>
          </a:p>
          <a:p>
            <a:r>
              <a:rPr lang="en-US" dirty="0">
                <a:solidFill>
                  <a:srgbClr val="000000"/>
                </a:solidFill>
                <a:latin typeface="Times New Roman" panose="02020603050405020304" pitchFamily="18" charset="0"/>
              </a:rPr>
              <a:t>H</a:t>
            </a:r>
            <a:r>
              <a:rPr lang="en-US" sz="1800" b="0" i="0" u="none" strike="noStrike" baseline="0" dirty="0">
                <a:solidFill>
                  <a:srgbClr val="000000"/>
                </a:solidFill>
                <a:latin typeface="Times New Roman" panose="02020603050405020304" pitchFamily="18" charset="0"/>
              </a:rPr>
              <a:t>igher levels of PA-43% stroke risk reduction, compared to inactivity</a:t>
            </a:r>
            <a:endParaRPr lang="en-CA" dirty="0"/>
          </a:p>
        </p:txBody>
      </p:sp>
      <p:sp>
        <p:nvSpPr>
          <p:cNvPr id="9" name="TextBox 8">
            <a:extLst>
              <a:ext uri="{FF2B5EF4-FFF2-40B4-BE49-F238E27FC236}">
                <a16:creationId xmlns:a16="http://schemas.microsoft.com/office/drawing/2014/main" id="{1ED5E529-CCD7-E6E3-EE6F-6DC28A93E007}"/>
              </a:ext>
            </a:extLst>
          </p:cNvPr>
          <p:cNvSpPr txBox="1"/>
          <p:nvPr/>
        </p:nvSpPr>
        <p:spPr>
          <a:xfrm>
            <a:off x="2147937" y="3548781"/>
            <a:ext cx="2520087" cy="1512000"/>
          </a:xfrm>
          <a:prstGeom prst="rect">
            <a:avLst/>
          </a:prstGeom>
          <a:solidFill>
            <a:srgbClr val="E894A8"/>
          </a:solidFill>
        </p:spPr>
        <p:txBody>
          <a:bodyPr wrap="square">
            <a:spAutoFit/>
          </a:bodyPr>
          <a:lstStyle/>
          <a:p>
            <a:r>
              <a:rPr lang="en-US" dirty="0">
                <a:solidFill>
                  <a:srgbClr val="000000"/>
                </a:solidFill>
                <a:latin typeface="Times New Roman" panose="02020603050405020304" pitchFamily="18" charset="0"/>
              </a:rPr>
              <a:t>&lt;6h or &gt;9h – higher risk</a:t>
            </a:r>
          </a:p>
          <a:p>
            <a:r>
              <a:rPr lang="en-US" dirty="0">
                <a:solidFill>
                  <a:srgbClr val="000000"/>
                </a:solidFill>
                <a:latin typeface="Times New Roman" panose="02020603050405020304" pitchFamily="18" charset="0"/>
              </a:rPr>
              <a:t>OSA- higher risk by 30%</a:t>
            </a:r>
          </a:p>
          <a:p>
            <a:r>
              <a:rPr lang="en-US" dirty="0">
                <a:solidFill>
                  <a:srgbClr val="000000"/>
                </a:solidFill>
                <a:latin typeface="Times New Roman" panose="02020603050405020304" pitchFamily="18" charset="0"/>
              </a:rPr>
              <a:t>Prolonged naps</a:t>
            </a:r>
          </a:p>
          <a:p>
            <a:r>
              <a:rPr lang="en-CA" dirty="0">
                <a:solidFill>
                  <a:srgbClr val="000000"/>
                </a:solidFill>
                <a:latin typeface="Times New Roman" panose="02020603050405020304" pitchFamily="18" charset="0"/>
              </a:rPr>
              <a:t>Prolonged Insomnia</a:t>
            </a:r>
          </a:p>
          <a:p>
            <a:r>
              <a:rPr lang="en-CA" dirty="0">
                <a:solidFill>
                  <a:srgbClr val="000000"/>
                </a:solidFill>
                <a:latin typeface="Times New Roman" panose="02020603050405020304" pitchFamily="18" charset="0"/>
              </a:rPr>
              <a:t>Interrupted sleep </a:t>
            </a:r>
          </a:p>
        </p:txBody>
      </p:sp>
      <p:sp>
        <p:nvSpPr>
          <p:cNvPr id="10" name="TextBox 9">
            <a:extLst>
              <a:ext uri="{FF2B5EF4-FFF2-40B4-BE49-F238E27FC236}">
                <a16:creationId xmlns:a16="http://schemas.microsoft.com/office/drawing/2014/main" id="{D10EAB91-7C78-5038-78CB-63DBC515031F}"/>
              </a:ext>
            </a:extLst>
          </p:cNvPr>
          <p:cNvSpPr txBox="1"/>
          <p:nvPr/>
        </p:nvSpPr>
        <p:spPr>
          <a:xfrm>
            <a:off x="9142173" y="3938942"/>
            <a:ext cx="2482037" cy="1332000"/>
          </a:xfrm>
          <a:prstGeom prst="rect">
            <a:avLst/>
          </a:prstGeom>
          <a:solidFill>
            <a:srgbClr val="FFC000"/>
          </a:solidFill>
        </p:spPr>
        <p:txBody>
          <a:bodyPr wrap="square">
            <a:spAutoFit/>
          </a:bodyPr>
          <a:lstStyle/>
          <a:p>
            <a:r>
              <a:rPr lang="en-US" sz="1700" i="0" u="none" strike="noStrike" baseline="0" dirty="0">
                <a:solidFill>
                  <a:srgbClr val="000000"/>
                </a:solidFill>
                <a:latin typeface="Times New Roman" panose="02020603050405020304" pitchFamily="18" charset="0"/>
              </a:rPr>
              <a:t>Stress strongly linked with higher risk of HTN, stroke, cognitive impairment, dementia/AD</a:t>
            </a:r>
            <a:endParaRPr lang="en-CA" sz="1700" dirty="0"/>
          </a:p>
        </p:txBody>
      </p:sp>
      <p:sp>
        <p:nvSpPr>
          <p:cNvPr id="24" name="TextBox 23">
            <a:extLst>
              <a:ext uri="{FF2B5EF4-FFF2-40B4-BE49-F238E27FC236}">
                <a16:creationId xmlns:a16="http://schemas.microsoft.com/office/drawing/2014/main" id="{36AD7A6A-9FA0-8B5E-0D5C-936AE98E686B}"/>
              </a:ext>
            </a:extLst>
          </p:cNvPr>
          <p:cNvSpPr txBox="1"/>
          <p:nvPr/>
        </p:nvSpPr>
        <p:spPr>
          <a:xfrm>
            <a:off x="2167114" y="5405179"/>
            <a:ext cx="2482037" cy="1224000"/>
          </a:xfrm>
          <a:prstGeom prst="rect">
            <a:avLst/>
          </a:prstGeom>
          <a:solidFill>
            <a:srgbClr val="FFFF00"/>
          </a:solidFill>
        </p:spPr>
        <p:txBody>
          <a:bodyPr wrap="square">
            <a:spAutoFit/>
          </a:bodyPr>
          <a:lstStyle/>
          <a:p>
            <a:r>
              <a:rPr lang="en-US" sz="1700" dirty="0">
                <a:solidFill>
                  <a:srgbClr val="000000"/>
                </a:solidFill>
                <a:latin typeface="Times New Roman" panose="02020603050405020304" pitchFamily="18" charset="0"/>
              </a:rPr>
              <a:t>L</a:t>
            </a:r>
            <a:r>
              <a:rPr lang="en-US" sz="1700" b="0" i="0" u="none" strike="noStrike" baseline="0" dirty="0">
                <a:solidFill>
                  <a:srgbClr val="000000"/>
                </a:solidFill>
                <a:latin typeface="Times New Roman" panose="02020603050405020304" pitchFamily="18" charset="0"/>
              </a:rPr>
              <a:t>oneliness &amp; social isolation </a:t>
            </a:r>
            <a:r>
              <a:rPr lang="en-US" sz="1700" dirty="0">
                <a:solidFill>
                  <a:srgbClr val="000000"/>
                </a:solidFill>
                <a:latin typeface="Times New Roman" panose="02020603050405020304" pitchFamily="18" charset="0"/>
              </a:rPr>
              <a:t>= </a:t>
            </a:r>
            <a:r>
              <a:rPr lang="en-US" sz="1700" b="0" i="0" u="none" strike="noStrike" baseline="0" dirty="0">
                <a:solidFill>
                  <a:srgbClr val="000000"/>
                </a:solidFill>
                <a:latin typeface="Times New Roman" panose="02020603050405020304" pitchFamily="18" charset="0"/>
              </a:rPr>
              <a:t>increased risk of stroke,  recurrence, dementia (~40%)</a:t>
            </a:r>
            <a:endParaRPr lang="en-CA" sz="1700" dirty="0"/>
          </a:p>
        </p:txBody>
      </p:sp>
      <p:sp>
        <p:nvSpPr>
          <p:cNvPr id="40" name="TextBox 39">
            <a:extLst>
              <a:ext uri="{FF2B5EF4-FFF2-40B4-BE49-F238E27FC236}">
                <a16:creationId xmlns:a16="http://schemas.microsoft.com/office/drawing/2014/main" id="{F2011324-2E8E-578E-EA3E-389EBB8ADB31}"/>
              </a:ext>
            </a:extLst>
          </p:cNvPr>
          <p:cNvSpPr txBox="1"/>
          <p:nvPr/>
        </p:nvSpPr>
        <p:spPr>
          <a:xfrm>
            <a:off x="9159672" y="5735152"/>
            <a:ext cx="2482037" cy="923330"/>
          </a:xfrm>
          <a:prstGeom prst="rect">
            <a:avLst/>
          </a:prstGeom>
          <a:solidFill>
            <a:schemeClr val="accent2">
              <a:lumMod val="60000"/>
              <a:lumOff val="40000"/>
            </a:schemeClr>
          </a:solidFill>
        </p:spPr>
        <p:txBody>
          <a:bodyPr wrap="square">
            <a:spAutoFit/>
          </a:bodyPr>
          <a:lstStyle/>
          <a:p>
            <a:r>
              <a:rPr lang="en-US" dirty="0">
                <a:solidFill>
                  <a:srgbClr val="000000"/>
                </a:solidFill>
                <a:latin typeface="Times New Roman" panose="02020603050405020304" pitchFamily="18" charset="0"/>
              </a:rPr>
              <a:t>M</a:t>
            </a:r>
            <a:r>
              <a:rPr lang="en-US" sz="1800" b="0" i="0" u="none" strike="noStrike" baseline="0" dirty="0">
                <a:solidFill>
                  <a:srgbClr val="000000"/>
                </a:solidFill>
                <a:latin typeface="Times New Roman" panose="02020603050405020304" pitchFamily="18" charset="0"/>
              </a:rPr>
              <a:t>iddle aged smoking = higher risk of cognitive impairment later in life</a:t>
            </a:r>
            <a:endParaRPr lang="en-CA" sz="1700" dirty="0"/>
          </a:p>
        </p:txBody>
      </p:sp>
    </p:spTree>
    <p:extLst>
      <p:ext uri="{BB962C8B-B14F-4D97-AF65-F5344CB8AC3E}">
        <p14:creationId xmlns:p14="http://schemas.microsoft.com/office/powerpoint/2010/main" val="63521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BEA0-4577-7964-52FA-0846D4B70199}"/>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82ECBDD4-6F6E-1320-9699-67208713DD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5772" y="778725"/>
            <a:ext cx="9076056" cy="5300549"/>
          </a:xfrm>
          <a:prstGeom prst="rect">
            <a:avLst/>
          </a:prstGeom>
          <a:ln>
            <a:solidFill>
              <a:schemeClr val="accent6">
                <a:lumMod val="75000"/>
              </a:schemeClr>
            </a:solid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503E18AD-853F-5BC3-911D-ED3BF0F078C7}"/>
              </a:ext>
            </a:extLst>
          </p:cNvPr>
          <p:cNvSpPr txBox="1"/>
          <p:nvPr/>
        </p:nvSpPr>
        <p:spPr>
          <a:xfrm>
            <a:off x="7653349" y="160179"/>
            <a:ext cx="6256961" cy="246221"/>
          </a:xfrm>
          <a:prstGeom prst="rect">
            <a:avLst/>
          </a:prstGeom>
          <a:noFill/>
        </p:spPr>
        <p:txBody>
          <a:bodyPr wrap="square" rtlCol="0">
            <a:spAutoFit/>
          </a:bodyPr>
          <a:lstStyle/>
          <a:p>
            <a:r>
              <a:rPr lang="en-CA" sz="1000" dirty="0"/>
              <a:t>Pikula A. et al. Mayo Proceedings, Accepted 2024 </a:t>
            </a:r>
          </a:p>
        </p:txBody>
      </p:sp>
    </p:spTree>
    <p:extLst>
      <p:ext uri="{BB962C8B-B14F-4D97-AF65-F5344CB8AC3E}">
        <p14:creationId xmlns:p14="http://schemas.microsoft.com/office/powerpoint/2010/main" val="1494785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098" name="Rectangle 2097">
            <a:extLst>
              <a:ext uri="{FF2B5EF4-FFF2-40B4-BE49-F238E27FC236}">
                <a16:creationId xmlns:a16="http://schemas.microsoft.com/office/drawing/2014/main" id="{6A55F051-97DE-49FF-BB21-0EDA63C24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3774"/>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0" name="Rectangle 2099">
            <a:extLst>
              <a:ext uri="{FF2B5EF4-FFF2-40B4-BE49-F238E27FC236}">
                <a16:creationId xmlns:a16="http://schemas.microsoft.com/office/drawing/2014/main" id="{7E1612B4-AD89-404E-AE2A-48CCF1FE0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1593834"/>
            <a:ext cx="11237976" cy="5897880"/>
          </a:xfrm>
          <a:prstGeom prst="rect">
            <a:avLst/>
          </a:prstGeom>
          <a:solidFill>
            <a:srgbClr val="FFFFFF"/>
          </a:solidFill>
          <a:ln w="25400" cap="sq">
            <a:solidFill>
              <a:srgbClr val="FCC87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o alternative text description for this image">
            <a:extLst>
              <a:ext uri="{FF2B5EF4-FFF2-40B4-BE49-F238E27FC236}">
                <a16:creationId xmlns:a16="http://schemas.microsoft.com/office/drawing/2014/main" id="{6BA8A868-A3FA-7394-4C8E-460C1B00EB57}"/>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1" b="29536"/>
          <a:stretch/>
        </p:blipFill>
        <p:spPr bwMode="auto">
          <a:xfrm>
            <a:off x="643467" y="1757241"/>
            <a:ext cx="10905066" cy="55710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CBB7C48-29CD-A75A-B9B2-5A31A8FCD13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528" y="7095124"/>
            <a:ext cx="1025079" cy="876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607F723-0340-DACC-10C6-3BCA230117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1113774"/>
          </a:xfrm>
          <a:prstGeom prst="rect">
            <a:avLst/>
          </a:prstGeom>
        </p:spPr>
      </p:pic>
    </p:spTree>
    <p:extLst>
      <p:ext uri="{BB962C8B-B14F-4D97-AF65-F5344CB8AC3E}">
        <p14:creationId xmlns:p14="http://schemas.microsoft.com/office/powerpoint/2010/main" val="1041908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5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4518108-6D3A-AD18-74D3-AAF2966CDD50}"/>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492655" y="745067"/>
            <a:ext cx="4178299" cy="5571066"/>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571B7DC1-EFFF-381B-1255-F5AC964592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9172" y="163412"/>
            <a:ext cx="3021065" cy="1277695"/>
          </a:xfrm>
          <a:prstGeom prst="rect">
            <a:avLst/>
          </a:prstGeom>
        </p:spPr>
      </p:pic>
      <p:sp>
        <p:nvSpPr>
          <p:cNvPr id="9" name="TextBox 8">
            <a:extLst>
              <a:ext uri="{FF2B5EF4-FFF2-40B4-BE49-F238E27FC236}">
                <a16:creationId xmlns:a16="http://schemas.microsoft.com/office/drawing/2014/main" id="{F7C9917B-0129-0B94-9283-E30B9791E220}"/>
              </a:ext>
            </a:extLst>
          </p:cNvPr>
          <p:cNvSpPr txBox="1"/>
          <p:nvPr/>
        </p:nvSpPr>
        <p:spPr>
          <a:xfrm>
            <a:off x="4886316" y="1921167"/>
            <a:ext cx="6844315" cy="3970318"/>
          </a:xfrm>
          <a:prstGeom prst="rect">
            <a:avLst/>
          </a:prstGeom>
          <a:noFill/>
        </p:spPr>
        <p:txBody>
          <a:bodyPr wrap="square">
            <a:spAutoFit/>
          </a:bodyPr>
          <a:lstStyle/>
          <a:p>
            <a:r>
              <a:rPr lang="en-US" sz="1800" b="0" i="0" u="none" strike="noStrike" dirty="0">
                <a:solidFill>
                  <a:srgbClr val="000000"/>
                </a:solidFill>
                <a:effectLst/>
              </a:rPr>
              <a:t>The 21-point Brain Care Score (BCS) is a novel tool derived through a modified Delphi process (forecasting modeling), </a:t>
            </a:r>
            <a:r>
              <a:rPr lang="en-US" sz="1800" kern="0" dirty="0">
                <a:effectLst/>
                <a:ea typeface="MS Minngs"/>
              </a:rPr>
              <a:t>in partnership with practitioners and patients to promote behavior changes and lifestyle choices to sustainably reduce the risk of dementia and stroke</a:t>
            </a:r>
            <a:endParaRPr lang="en-US" sz="1800" b="0" i="0" u="none" strike="noStrike" dirty="0">
              <a:solidFill>
                <a:srgbClr val="000000"/>
              </a:solidFill>
              <a:effectLst/>
            </a:endParaRPr>
          </a:p>
          <a:p>
            <a:endParaRPr lang="en-US" dirty="0">
              <a:solidFill>
                <a:srgbClr val="000000"/>
              </a:solidFill>
            </a:endParaRPr>
          </a:p>
          <a:p>
            <a:r>
              <a:rPr lang="en-US" b="0" i="0" dirty="0">
                <a:solidFill>
                  <a:srgbClr val="1F1F1F"/>
                </a:solidFill>
                <a:effectLst/>
              </a:rPr>
              <a:t>- a crucial first step to motivate those who do not have brain disease as well as those who do—to take the steps that physicians worldwide generally agree will help to prevent brain diseases. </a:t>
            </a:r>
          </a:p>
          <a:p>
            <a:endParaRPr lang="en-US" b="0" i="0" dirty="0">
              <a:solidFill>
                <a:srgbClr val="1F1F1F"/>
              </a:solidFill>
              <a:effectLst/>
            </a:endParaRPr>
          </a:p>
          <a:p>
            <a:r>
              <a:rPr lang="en-US" b="0" i="0" dirty="0">
                <a:solidFill>
                  <a:srgbClr val="1F1F1F"/>
                </a:solidFill>
                <a:effectLst/>
              </a:rPr>
              <a:t>- facilitates discussions on what an individual is already doing and on identifying additional ways to enhance brain care.</a:t>
            </a:r>
            <a:endParaRPr lang="en-CA" dirty="0"/>
          </a:p>
        </p:txBody>
      </p:sp>
    </p:spTree>
    <p:extLst>
      <p:ext uri="{BB962C8B-B14F-4D97-AF65-F5344CB8AC3E}">
        <p14:creationId xmlns:p14="http://schemas.microsoft.com/office/powerpoint/2010/main" val="452159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4"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CA"/>
            </a:p>
          </p:txBody>
        </p:sp>
        <p:sp>
          <p:nvSpPr>
            <p:cNvPr id="45"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CA"/>
            </a:p>
          </p:txBody>
        </p:sp>
        <p:sp>
          <p:nvSpPr>
            <p:cNvPr id="46"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CA"/>
            </a:p>
          </p:txBody>
        </p:sp>
        <p:sp>
          <p:nvSpPr>
            <p:cNvPr id="47"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CA"/>
            </a:p>
          </p:txBody>
        </p:sp>
        <p:sp>
          <p:nvSpPr>
            <p:cNvPr id="48"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CA"/>
            </a:p>
          </p:txBody>
        </p:sp>
        <p:sp>
          <p:nvSpPr>
            <p:cNvPr id="49"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CA"/>
            </a:p>
          </p:txBody>
        </p:sp>
        <p:sp>
          <p:nvSpPr>
            <p:cNvPr id="50"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CA"/>
            </a:p>
          </p:txBody>
        </p:sp>
        <p:sp>
          <p:nvSpPr>
            <p:cNvPr id="51"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CA"/>
            </a:p>
          </p:txBody>
        </p:sp>
        <p:sp>
          <p:nvSpPr>
            <p:cNvPr id="52"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CA"/>
            </a:p>
          </p:txBody>
        </p:sp>
        <p:sp>
          <p:nvSpPr>
            <p:cNvPr id="53"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CA"/>
            </a:p>
          </p:txBody>
        </p:sp>
        <p:sp>
          <p:nvSpPr>
            <p:cNvPr id="54"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CA"/>
            </a:p>
          </p:txBody>
        </p:sp>
        <p:sp>
          <p:nvSpPr>
            <p:cNvPr id="55"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CA"/>
            </a:p>
          </p:txBody>
        </p:sp>
      </p:grpSp>
      <p:grpSp>
        <p:nvGrpSpPr>
          <p:cNvPr id="56" name="Group 55">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7"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CA"/>
            </a:p>
          </p:txBody>
        </p:sp>
        <p:sp>
          <p:nvSpPr>
            <p:cNvPr id="58"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CA"/>
            </a:p>
          </p:txBody>
        </p:sp>
        <p:sp>
          <p:nvSpPr>
            <p:cNvPr id="59"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CA"/>
            </a:p>
          </p:txBody>
        </p:sp>
        <p:sp>
          <p:nvSpPr>
            <p:cNvPr id="60"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CA"/>
            </a:p>
          </p:txBody>
        </p:sp>
        <p:sp>
          <p:nvSpPr>
            <p:cNvPr id="61"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CA"/>
            </a:p>
          </p:txBody>
        </p:sp>
        <p:sp>
          <p:nvSpPr>
            <p:cNvPr id="62"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CA"/>
            </a:p>
          </p:txBody>
        </p:sp>
        <p:sp>
          <p:nvSpPr>
            <p:cNvPr id="63"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CA"/>
            </a:p>
          </p:txBody>
        </p:sp>
        <p:sp>
          <p:nvSpPr>
            <p:cNvPr id="64"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CA"/>
            </a:p>
          </p:txBody>
        </p:sp>
        <p:sp>
          <p:nvSpPr>
            <p:cNvPr id="65"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CA"/>
            </a:p>
          </p:txBody>
        </p:sp>
        <p:sp>
          <p:nvSpPr>
            <p:cNvPr id="66"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CA"/>
            </a:p>
          </p:txBody>
        </p:sp>
        <p:sp>
          <p:nvSpPr>
            <p:cNvPr id="67"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CA"/>
            </a:p>
          </p:txBody>
        </p:sp>
        <p:sp>
          <p:nvSpPr>
            <p:cNvPr id="68"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CA"/>
            </a:p>
          </p:txBody>
        </p:sp>
      </p:grpSp>
      <p:sp>
        <p:nvSpPr>
          <p:cNvPr id="69" name="Rectangle 68">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0"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CA"/>
          </a:p>
        </p:txBody>
      </p:sp>
      <p:sp>
        <p:nvSpPr>
          <p:cNvPr id="71"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CA"/>
          </a:p>
        </p:txBody>
      </p:sp>
      <p:sp>
        <p:nvSpPr>
          <p:cNvPr id="72" name="Rectangle 71">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4578E9F-1255-CD61-56B1-127688D03E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2697" y="1221672"/>
            <a:ext cx="8319604" cy="4596581"/>
          </a:xfrm>
          <a:prstGeom prst="rect">
            <a:avLst/>
          </a:prstGeom>
        </p:spPr>
      </p:pic>
      <p:pic>
        <p:nvPicPr>
          <p:cNvPr id="3" name="Picture 2" descr="A circular logo with text and a tree&#10;&#10;Description automatically generated">
            <a:extLst>
              <a:ext uri="{FF2B5EF4-FFF2-40B4-BE49-F238E27FC236}">
                <a16:creationId xmlns:a16="http://schemas.microsoft.com/office/drawing/2014/main" id="{FADA5679-38B4-79CA-62D1-0AA2F4DA46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5181" y="1696338"/>
            <a:ext cx="1830828" cy="1841665"/>
          </a:xfrm>
          <a:prstGeom prst="rect">
            <a:avLst/>
          </a:prstGeom>
        </p:spPr>
      </p:pic>
      <p:sp>
        <p:nvSpPr>
          <p:cNvPr id="4" name="Rectangle: Diagonal Corners Snipped 3">
            <a:extLst>
              <a:ext uri="{FF2B5EF4-FFF2-40B4-BE49-F238E27FC236}">
                <a16:creationId xmlns:a16="http://schemas.microsoft.com/office/drawing/2014/main" id="{ADB58DB7-0861-7E02-FF2C-B32972F2E17B}"/>
              </a:ext>
            </a:extLst>
          </p:cNvPr>
          <p:cNvSpPr/>
          <p:nvPr/>
        </p:nvSpPr>
        <p:spPr>
          <a:xfrm>
            <a:off x="7358743" y="1696338"/>
            <a:ext cx="3897086" cy="1097662"/>
          </a:xfrm>
          <a:prstGeom prst="snip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0070C0"/>
                </a:solidFill>
              </a:rPr>
              <a:t>HOW?</a:t>
            </a:r>
          </a:p>
          <a:p>
            <a:pPr algn="ctr"/>
            <a:r>
              <a:rPr lang="en-US" sz="1200" b="0" i="0" dirty="0">
                <a:solidFill>
                  <a:srgbClr val="1F1F1F"/>
                </a:solidFill>
                <a:effectLst/>
                <a:latin typeface="ElsevierGulliver"/>
              </a:rPr>
              <a:t>This prototype Brain Care Score is just that: a prototype. It will no doubt require refinement as investigators pursue essential research to answer questions such as the following: does improvement in the Brain Care Score over time lead to a reduction in disease risk?</a:t>
            </a:r>
            <a:endParaRPr lang="en-CA" sz="1200" b="1" dirty="0">
              <a:solidFill>
                <a:srgbClr val="0070C0"/>
              </a:solidFill>
            </a:endParaRPr>
          </a:p>
        </p:txBody>
      </p:sp>
      <p:pic>
        <p:nvPicPr>
          <p:cNvPr id="6" name="Picture 5">
            <a:extLst>
              <a:ext uri="{FF2B5EF4-FFF2-40B4-BE49-F238E27FC236}">
                <a16:creationId xmlns:a16="http://schemas.microsoft.com/office/drawing/2014/main" id="{12116DA7-F92F-DCDB-C261-31B232D448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2697" y="4593502"/>
            <a:ext cx="2243172" cy="765961"/>
          </a:xfrm>
          <a:prstGeom prst="rect">
            <a:avLst/>
          </a:prstGeom>
        </p:spPr>
      </p:pic>
      <p:pic>
        <p:nvPicPr>
          <p:cNvPr id="34" name="Picture 33">
            <a:extLst>
              <a:ext uri="{FF2B5EF4-FFF2-40B4-BE49-F238E27FC236}">
                <a16:creationId xmlns:a16="http://schemas.microsoft.com/office/drawing/2014/main" id="{54D269B9-E146-8108-6D2B-CA710441C88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05" t="17813"/>
          <a:stretch/>
        </p:blipFill>
        <p:spPr>
          <a:xfrm>
            <a:off x="2889041" y="2245169"/>
            <a:ext cx="2266681" cy="262038"/>
          </a:xfrm>
          <a:prstGeom prst="rect">
            <a:avLst/>
          </a:prstGeom>
        </p:spPr>
      </p:pic>
      <p:pic>
        <p:nvPicPr>
          <p:cNvPr id="38" name="Picture 37">
            <a:extLst>
              <a:ext uri="{FF2B5EF4-FFF2-40B4-BE49-F238E27FC236}">
                <a16:creationId xmlns:a16="http://schemas.microsoft.com/office/drawing/2014/main" id="{FBB23DC3-94B4-0C96-C311-20F215D0A1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64111" y="4400259"/>
            <a:ext cx="1067140" cy="1213610"/>
          </a:xfrm>
          <a:prstGeom prst="rect">
            <a:avLst/>
          </a:prstGeom>
        </p:spPr>
      </p:pic>
      <p:sp>
        <p:nvSpPr>
          <p:cNvPr id="40" name="TextBox 39">
            <a:extLst>
              <a:ext uri="{FF2B5EF4-FFF2-40B4-BE49-F238E27FC236}">
                <a16:creationId xmlns:a16="http://schemas.microsoft.com/office/drawing/2014/main" id="{189D6843-DE54-E354-8A01-C5E4A34B605B}"/>
              </a:ext>
            </a:extLst>
          </p:cNvPr>
          <p:cNvSpPr txBox="1"/>
          <p:nvPr/>
        </p:nvSpPr>
        <p:spPr>
          <a:xfrm>
            <a:off x="4199556" y="203513"/>
            <a:ext cx="5725886" cy="369332"/>
          </a:xfrm>
          <a:prstGeom prst="rect">
            <a:avLst/>
          </a:prstGeom>
          <a:noFill/>
        </p:spPr>
        <p:txBody>
          <a:bodyPr wrap="square" rtlCol="0">
            <a:spAutoFit/>
          </a:bodyPr>
          <a:lstStyle/>
          <a:p>
            <a:r>
              <a:rPr lang="en-CA" b="1" dirty="0"/>
              <a:t>Brain Care Score Consortium – Boston 2023</a:t>
            </a:r>
          </a:p>
        </p:txBody>
      </p:sp>
    </p:spTree>
    <p:extLst>
      <p:ext uri="{BB962C8B-B14F-4D97-AF65-F5344CB8AC3E}">
        <p14:creationId xmlns:p14="http://schemas.microsoft.com/office/powerpoint/2010/main" val="3845285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00624D26-8D52-5501-0D14-2D44B33BA84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981350"/>
            <a:ext cx="1025079" cy="876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FDEB90F-5662-8E44-DB97-E7A20B9EB4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539" y="1251749"/>
            <a:ext cx="4932445" cy="2519374"/>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7E6643D8-B358-4363-AF82-32E3CD45C985}"/>
              </a:ext>
            </a:extLst>
          </p:cNvPr>
          <p:cNvSpPr txBox="1"/>
          <p:nvPr/>
        </p:nvSpPr>
        <p:spPr>
          <a:xfrm>
            <a:off x="1972232" y="4213611"/>
            <a:ext cx="10140998" cy="2585323"/>
          </a:xfrm>
          <a:prstGeom prst="rect">
            <a:avLst/>
          </a:prstGeom>
          <a:noFill/>
        </p:spPr>
        <p:txBody>
          <a:bodyPr wrap="square">
            <a:spAutoFit/>
          </a:bodyPr>
          <a:lstStyle/>
          <a:p>
            <a:r>
              <a:rPr lang="en-US" sz="1800" b="0" i="0" u="none" strike="noStrike" baseline="0" dirty="0">
                <a:solidFill>
                  <a:srgbClr val="000000"/>
                </a:solidFill>
              </a:rPr>
              <a:t>The BCS (</a:t>
            </a:r>
            <a:r>
              <a:rPr lang="en-US" sz="1800" b="1" i="0" u="none" strike="noStrike" baseline="0" dirty="0">
                <a:solidFill>
                  <a:srgbClr val="000000"/>
                </a:solidFill>
              </a:rPr>
              <a:t>median: 12</a:t>
            </a:r>
            <a:r>
              <a:rPr lang="en-US" sz="1800" b="0" i="0" u="none" strike="noStrike" baseline="0" dirty="0">
                <a:solidFill>
                  <a:srgbClr val="000000"/>
                </a:solidFill>
              </a:rPr>
              <a:t>; IQR:11–14) </a:t>
            </a:r>
            <a:r>
              <a:rPr lang="en-US" b="1" dirty="0">
                <a:solidFill>
                  <a:srgbClr val="000000"/>
                </a:solidFill>
              </a:rPr>
              <a:t>N= </a:t>
            </a:r>
            <a:r>
              <a:rPr lang="en-US" sz="1800" b="1" i="0" u="none" strike="noStrike" baseline="0" dirty="0">
                <a:solidFill>
                  <a:srgbClr val="000000"/>
                </a:solidFill>
              </a:rPr>
              <a:t>398,990 UKB participants </a:t>
            </a:r>
            <a:r>
              <a:rPr lang="en-US" sz="1800" b="0" i="0" u="none" strike="noStrike" baseline="0" dirty="0">
                <a:solidFill>
                  <a:srgbClr val="000000"/>
                </a:solidFill>
              </a:rPr>
              <a:t>(mean age: 57; F: 54%) </a:t>
            </a:r>
          </a:p>
          <a:p>
            <a:r>
              <a:rPr lang="en-US" sz="1800" b="1" i="0" u="none" strike="noStrike" baseline="0" dirty="0">
                <a:solidFill>
                  <a:srgbClr val="000000"/>
                </a:solidFill>
              </a:rPr>
              <a:t>5,354</a:t>
            </a:r>
            <a:r>
              <a:rPr lang="en-US" sz="1800" b="0" i="0" u="none" strike="noStrike" baseline="0" dirty="0">
                <a:solidFill>
                  <a:srgbClr val="000000"/>
                </a:solidFill>
              </a:rPr>
              <a:t> incident cases of dementia  &amp;  </a:t>
            </a:r>
            <a:r>
              <a:rPr lang="en-US" sz="1800" b="1" i="0" u="none" strike="noStrike" baseline="0" dirty="0">
                <a:solidFill>
                  <a:srgbClr val="000000"/>
                </a:solidFill>
              </a:rPr>
              <a:t>7,259</a:t>
            </a:r>
            <a:r>
              <a:rPr lang="en-US" sz="1800" b="0" i="0" u="none" strike="noStrike" baseline="0" dirty="0">
                <a:solidFill>
                  <a:srgbClr val="000000"/>
                </a:solidFill>
              </a:rPr>
              <a:t> incident cases of stroke </a:t>
            </a:r>
            <a:r>
              <a:rPr lang="en-US" sz="1800" b="1" i="0" u="none" strike="noStrike" baseline="0" dirty="0">
                <a:solidFill>
                  <a:srgbClr val="000000"/>
                </a:solidFill>
              </a:rPr>
              <a:t>median </a:t>
            </a:r>
            <a:r>
              <a:rPr lang="en-US" b="1" dirty="0">
                <a:solidFill>
                  <a:srgbClr val="000000"/>
                </a:solidFill>
              </a:rPr>
              <a:t>FU </a:t>
            </a:r>
            <a:r>
              <a:rPr lang="en-US" sz="1800" b="1" i="0" u="none" strike="noStrike" baseline="0" dirty="0">
                <a:solidFill>
                  <a:srgbClr val="000000"/>
                </a:solidFill>
              </a:rPr>
              <a:t>12.5 years</a:t>
            </a:r>
            <a:endParaRPr lang="en-US" sz="1800" b="0" i="0" u="none" strike="noStrike" baseline="0" dirty="0">
              <a:solidFill>
                <a:srgbClr val="000000"/>
              </a:solidFill>
            </a:endParaRPr>
          </a:p>
          <a:p>
            <a:endParaRPr lang="en-US" sz="1800" b="1" i="0" u="none" strike="noStrike" baseline="0" dirty="0">
              <a:solidFill>
                <a:srgbClr val="FF0000"/>
              </a:solidFill>
            </a:endParaRPr>
          </a:p>
          <a:p>
            <a:r>
              <a:rPr lang="en-US" sz="1800" b="1" i="0" u="none" strike="noStrike" baseline="0" dirty="0">
                <a:solidFill>
                  <a:srgbClr val="FF0000"/>
                </a:solidFill>
              </a:rPr>
              <a:t>A 5-point higher BCS at baseline </a:t>
            </a:r>
            <a:r>
              <a:rPr lang="en-US" sz="1800" b="0" i="0" u="none" strike="noStrike" baseline="0" dirty="0">
                <a:solidFill>
                  <a:srgbClr val="000000"/>
                </a:solidFill>
              </a:rPr>
              <a:t>associated with</a:t>
            </a:r>
          </a:p>
          <a:p>
            <a:r>
              <a:rPr lang="en-US" sz="1800" b="0" i="0" u="none" strike="noStrike" baseline="0" dirty="0">
                <a:solidFill>
                  <a:srgbClr val="000000"/>
                </a:solidFill>
              </a:rPr>
              <a:t>  </a:t>
            </a:r>
            <a:r>
              <a:rPr lang="en-US" b="1" dirty="0">
                <a:solidFill>
                  <a:srgbClr val="000000"/>
                </a:solidFill>
              </a:rPr>
              <a:t>~60</a:t>
            </a:r>
            <a:r>
              <a:rPr lang="en-US" sz="1800" b="1" i="0" u="none" strike="noStrike" baseline="0" dirty="0">
                <a:solidFill>
                  <a:srgbClr val="000000"/>
                </a:solidFill>
              </a:rPr>
              <a:t>% </a:t>
            </a:r>
            <a:r>
              <a:rPr lang="en-US" sz="1800" b="0" i="0" u="none" strike="noStrike" baseline="0" dirty="0">
                <a:solidFill>
                  <a:srgbClr val="000000"/>
                </a:solidFill>
              </a:rPr>
              <a:t>risk of dementia, depression  &amp; </a:t>
            </a:r>
            <a:r>
              <a:rPr lang="en-US" sz="1800" b="1" i="0" u="none" strike="noStrike" baseline="0" dirty="0">
                <a:solidFill>
                  <a:srgbClr val="000000"/>
                </a:solidFill>
              </a:rPr>
              <a:t>50%</a:t>
            </a:r>
            <a:r>
              <a:rPr lang="en-US" sz="1800" b="0" i="0" u="none" strike="noStrike" baseline="0" dirty="0">
                <a:solidFill>
                  <a:srgbClr val="000000"/>
                </a:solidFill>
              </a:rPr>
              <a:t> risk of all stroke  </a:t>
            </a:r>
            <a:r>
              <a:rPr lang="en-US" sz="1800" b="1" i="0" u="none" strike="noStrike" baseline="0" dirty="0">
                <a:solidFill>
                  <a:srgbClr val="000000"/>
                </a:solidFill>
              </a:rPr>
              <a:t>for age &lt;50 </a:t>
            </a:r>
            <a:endParaRPr lang="en-US" sz="1800" b="0" i="0" u="none" strike="noStrike" baseline="0" dirty="0">
              <a:solidFill>
                <a:srgbClr val="000000"/>
              </a:solidFill>
            </a:endParaRPr>
          </a:p>
          <a:p>
            <a:r>
              <a:rPr lang="en-US" dirty="0">
                <a:solidFill>
                  <a:srgbClr val="000000"/>
                </a:solidFill>
              </a:rPr>
              <a:t>  </a:t>
            </a:r>
            <a:r>
              <a:rPr lang="en-US" sz="1800" b="0" i="0" u="none" strike="noStrike" baseline="0" dirty="0">
                <a:solidFill>
                  <a:srgbClr val="000000"/>
                </a:solidFill>
              </a:rPr>
              <a:t> </a:t>
            </a:r>
            <a:r>
              <a:rPr lang="en-US" sz="1800" b="1" i="0" u="none" strike="noStrike" baseline="0" dirty="0">
                <a:solidFill>
                  <a:srgbClr val="000000"/>
                </a:solidFill>
              </a:rPr>
              <a:t>32% </a:t>
            </a:r>
            <a:r>
              <a:rPr lang="en-US" sz="1800" i="0" u="none" strike="noStrike" baseline="0" dirty="0">
                <a:solidFill>
                  <a:srgbClr val="000000"/>
                </a:solidFill>
              </a:rPr>
              <a:t>dementia, 25% depression </a:t>
            </a:r>
            <a:r>
              <a:rPr lang="en-US" sz="1800" b="1" i="0" u="none" strike="noStrike" baseline="0" dirty="0">
                <a:solidFill>
                  <a:srgbClr val="000000"/>
                </a:solidFill>
              </a:rPr>
              <a:t>&amp; ~50% </a:t>
            </a:r>
            <a:r>
              <a:rPr lang="en-US" sz="1800" i="0" u="none" strike="noStrike" baseline="0" dirty="0">
                <a:solidFill>
                  <a:srgbClr val="000000"/>
                </a:solidFill>
              </a:rPr>
              <a:t>stroke</a:t>
            </a:r>
            <a:r>
              <a:rPr lang="en-US" sz="1800" b="1" i="0" u="none" strike="noStrike" baseline="0" dirty="0">
                <a:solidFill>
                  <a:srgbClr val="000000"/>
                </a:solidFill>
              </a:rPr>
              <a:t>   for age 51-59 </a:t>
            </a:r>
            <a:endParaRPr lang="en-US" sz="1800" b="0" i="0" u="none" strike="noStrike" baseline="0" dirty="0">
              <a:solidFill>
                <a:srgbClr val="000000"/>
              </a:solidFill>
            </a:endParaRPr>
          </a:p>
          <a:p>
            <a:r>
              <a:rPr lang="en-US" dirty="0">
                <a:solidFill>
                  <a:srgbClr val="000000"/>
                </a:solidFill>
              </a:rPr>
              <a:t>  </a:t>
            </a:r>
            <a:r>
              <a:rPr lang="en-US" sz="1800" b="0" i="0" u="none" strike="noStrike" baseline="0" dirty="0">
                <a:solidFill>
                  <a:srgbClr val="000000"/>
                </a:solidFill>
              </a:rPr>
              <a:t> </a:t>
            </a:r>
            <a:r>
              <a:rPr lang="en-US" sz="1800" b="1" i="0" u="none" strike="noStrike" baseline="0" dirty="0">
                <a:solidFill>
                  <a:srgbClr val="000000"/>
                </a:solidFill>
              </a:rPr>
              <a:t>8% </a:t>
            </a:r>
            <a:r>
              <a:rPr lang="en-US" sz="1800" i="0" u="none" strike="noStrike" baseline="0" dirty="0">
                <a:solidFill>
                  <a:srgbClr val="000000"/>
                </a:solidFill>
              </a:rPr>
              <a:t>dementia</a:t>
            </a:r>
            <a:r>
              <a:rPr lang="en-US" sz="1800" b="1" i="0" u="none" strike="noStrike" baseline="0" dirty="0">
                <a:solidFill>
                  <a:srgbClr val="000000"/>
                </a:solidFill>
              </a:rPr>
              <a:t> 10% </a:t>
            </a:r>
            <a:r>
              <a:rPr lang="en-US" sz="1800" i="0" u="none" strike="noStrike" baseline="0" dirty="0">
                <a:solidFill>
                  <a:srgbClr val="000000"/>
                </a:solidFill>
              </a:rPr>
              <a:t>depression</a:t>
            </a:r>
            <a:r>
              <a:rPr lang="en-US" sz="1800" b="1" i="0" u="none" strike="noStrike" baseline="0" dirty="0">
                <a:solidFill>
                  <a:srgbClr val="000000"/>
                </a:solidFill>
              </a:rPr>
              <a:t> &amp; 33% </a:t>
            </a:r>
            <a:r>
              <a:rPr lang="en-US" sz="1800" i="0" u="none" strike="noStrike" baseline="0" dirty="0">
                <a:solidFill>
                  <a:srgbClr val="000000"/>
                </a:solidFill>
              </a:rPr>
              <a:t>stroke</a:t>
            </a:r>
            <a:r>
              <a:rPr lang="en-US" dirty="0">
                <a:solidFill>
                  <a:srgbClr val="000000"/>
                </a:solidFill>
              </a:rPr>
              <a:t>     </a:t>
            </a:r>
            <a:r>
              <a:rPr lang="en-US" sz="1800" b="1" i="0" u="none" strike="noStrike" baseline="0" dirty="0">
                <a:solidFill>
                  <a:srgbClr val="000000"/>
                </a:solidFill>
              </a:rPr>
              <a:t>for &gt;59 years</a:t>
            </a:r>
          </a:p>
          <a:p>
            <a:endParaRPr lang="en-US" sz="1800" b="1" i="0" u="none" strike="noStrike" baseline="0" dirty="0">
              <a:solidFill>
                <a:srgbClr val="000000"/>
              </a:solidFill>
            </a:endParaRPr>
          </a:p>
          <a:p>
            <a:r>
              <a:rPr lang="en-CA" sz="1800" b="0" i="0" u="none" strike="noStrike" dirty="0">
                <a:solidFill>
                  <a:srgbClr val="000000"/>
                </a:solidFill>
                <a:effectLst/>
              </a:rPr>
              <a:t>Better MRI neuroimaging markers: </a:t>
            </a:r>
            <a:r>
              <a:rPr lang="en-CA" dirty="0">
                <a:solidFill>
                  <a:srgbClr val="000000"/>
                </a:solidFill>
              </a:rPr>
              <a:t>higher </a:t>
            </a:r>
            <a:r>
              <a:rPr lang="en-CA" sz="1800" b="0" i="0" u="none" strike="noStrike" dirty="0">
                <a:solidFill>
                  <a:srgbClr val="000000"/>
                </a:solidFill>
                <a:effectLst/>
              </a:rPr>
              <a:t>brain volume, less WMH</a:t>
            </a:r>
            <a:endParaRPr lang="en-US" sz="1800" b="1" i="0" u="none" strike="noStrike" baseline="0" dirty="0">
              <a:solidFill>
                <a:srgbClr val="000000"/>
              </a:solidFill>
            </a:endParaRPr>
          </a:p>
        </p:txBody>
      </p:sp>
      <p:sp>
        <p:nvSpPr>
          <p:cNvPr id="9" name="Arrow: Down 8">
            <a:extLst>
              <a:ext uri="{FF2B5EF4-FFF2-40B4-BE49-F238E27FC236}">
                <a16:creationId xmlns:a16="http://schemas.microsoft.com/office/drawing/2014/main" id="{F8EA7DA6-6862-4136-61A6-6AB8757E014C}"/>
              </a:ext>
            </a:extLst>
          </p:cNvPr>
          <p:cNvSpPr/>
          <p:nvPr/>
        </p:nvSpPr>
        <p:spPr>
          <a:xfrm>
            <a:off x="1483257" y="4096369"/>
            <a:ext cx="488975" cy="2407173"/>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4FB5AAF5-6D81-7158-EA18-0513660B30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8551" y="1061754"/>
            <a:ext cx="5900973" cy="1582636"/>
          </a:xfrm>
          <a:prstGeom prst="rect">
            <a:avLst/>
          </a:prstGeom>
          <a:ln>
            <a:solidFill>
              <a:schemeClr val="accent3">
                <a:lumMod val="75000"/>
              </a:schemeClr>
            </a:solid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779F8139-0D57-EB2E-CD72-0DB7311D97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7646" y="2509006"/>
            <a:ext cx="3911878" cy="14866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83903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3AC35F-36F3-FF74-C11E-29E73EB1DB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1113774"/>
          </a:xfrm>
          <a:prstGeom prst="rect">
            <a:avLst/>
          </a:prstGeom>
        </p:spPr>
      </p:pic>
      <p:sp>
        <p:nvSpPr>
          <p:cNvPr id="4" name="TextBox 3">
            <a:extLst>
              <a:ext uri="{FF2B5EF4-FFF2-40B4-BE49-F238E27FC236}">
                <a16:creationId xmlns:a16="http://schemas.microsoft.com/office/drawing/2014/main" id="{4C191A49-5B54-C6AD-6883-3A41B62EDC23}"/>
              </a:ext>
            </a:extLst>
          </p:cNvPr>
          <p:cNvSpPr txBox="1"/>
          <p:nvPr/>
        </p:nvSpPr>
        <p:spPr>
          <a:xfrm>
            <a:off x="558800" y="805971"/>
            <a:ext cx="11074400" cy="984885"/>
          </a:xfrm>
          <a:prstGeom prst="rect">
            <a:avLst/>
          </a:prstGeom>
          <a:noFill/>
        </p:spPr>
        <p:txBody>
          <a:bodyPr wrap="square">
            <a:spAutoFit/>
          </a:bodyPr>
          <a:lstStyle/>
          <a:p>
            <a:pPr algn="l"/>
            <a:endParaRPr lang="en-CA" sz="2000" b="0" i="0" u="none" strike="noStrike" baseline="0" dirty="0">
              <a:solidFill>
                <a:srgbClr val="000000"/>
              </a:solidFill>
              <a:latin typeface="Calibri" panose="020F0502020204030204" pitchFamily="34" charset="0"/>
            </a:endParaRPr>
          </a:p>
          <a:p>
            <a:pPr algn="ctr"/>
            <a:r>
              <a:rPr lang="en-US" sz="2000" b="0" i="0" u="none" strike="noStrike" baseline="0" dirty="0">
                <a:solidFill>
                  <a:srgbClr val="000000"/>
                </a:solidFill>
                <a:latin typeface="Calibri" panose="020F0502020204030204" pitchFamily="34" charset="0"/>
              </a:rPr>
              <a:t> </a:t>
            </a:r>
            <a:r>
              <a:rPr lang="en-US" sz="1800" b="1" i="0" u="none" strike="noStrike" baseline="0" dirty="0">
                <a:solidFill>
                  <a:srgbClr val="000000"/>
                </a:solidFill>
                <a:latin typeface="Calibri" panose="020F0502020204030204" pitchFamily="34" charset="0"/>
              </a:rPr>
              <a:t>Developing an Innovative Stroke Prevention LSM Programmed Education and Coaching Group Visit Model of Care </a:t>
            </a:r>
            <a:r>
              <a:rPr lang="en-US" sz="1800" b="1" i="1" u="none" strike="noStrike" baseline="0" dirty="0">
                <a:solidFill>
                  <a:srgbClr val="000000"/>
                </a:solidFill>
                <a:latin typeface="Calibri" panose="020F0502020204030204" pitchFamily="34" charset="0"/>
              </a:rPr>
              <a:t>(SPLENDOR Care Model) </a:t>
            </a:r>
            <a:endParaRPr lang="en-CA" dirty="0"/>
          </a:p>
        </p:txBody>
      </p:sp>
      <p:pic>
        <p:nvPicPr>
          <p:cNvPr id="6" name="Picture 5">
            <a:extLst>
              <a:ext uri="{FF2B5EF4-FFF2-40B4-BE49-F238E27FC236}">
                <a16:creationId xmlns:a16="http://schemas.microsoft.com/office/drawing/2014/main" id="{E0186D94-0320-B27C-CA78-309D326470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800" y="4227517"/>
            <a:ext cx="11437257" cy="2296827"/>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9EEC8B7D-FA31-9747-C722-B8FEB23971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395" y="1811235"/>
            <a:ext cx="2712033" cy="2521476"/>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052DF600-FBCD-B8DC-A5C0-7CF3BC5192CE}"/>
              </a:ext>
            </a:extLst>
          </p:cNvPr>
          <p:cNvSpPr txBox="1"/>
          <p:nvPr/>
        </p:nvSpPr>
        <p:spPr>
          <a:xfrm>
            <a:off x="7924799" y="2350451"/>
            <a:ext cx="3258458" cy="1200329"/>
          </a:xfrm>
          <a:prstGeom prst="rect">
            <a:avLst/>
          </a:prstGeom>
          <a:noFill/>
        </p:spPr>
        <p:txBody>
          <a:bodyPr wrap="square" rtlCol="0">
            <a:spAutoFit/>
          </a:bodyPr>
          <a:lstStyle/>
          <a:p>
            <a:r>
              <a:rPr lang="en-CA" dirty="0">
                <a:solidFill>
                  <a:srgbClr val="0070C0"/>
                </a:solidFill>
              </a:rPr>
              <a:t>Bio Data</a:t>
            </a:r>
          </a:p>
          <a:p>
            <a:r>
              <a:rPr lang="en-CA" dirty="0">
                <a:solidFill>
                  <a:srgbClr val="0070C0"/>
                </a:solidFill>
              </a:rPr>
              <a:t>Imaging Data</a:t>
            </a:r>
          </a:p>
          <a:p>
            <a:r>
              <a:rPr lang="en-CA" dirty="0">
                <a:solidFill>
                  <a:srgbClr val="0070C0"/>
                </a:solidFill>
              </a:rPr>
              <a:t>HCP Satisfaction Data</a:t>
            </a:r>
          </a:p>
          <a:p>
            <a:r>
              <a:rPr lang="en-CA" dirty="0">
                <a:solidFill>
                  <a:srgbClr val="0070C0"/>
                </a:solidFill>
              </a:rPr>
              <a:t>Economic Data</a:t>
            </a:r>
          </a:p>
        </p:txBody>
      </p:sp>
    </p:spTree>
    <p:extLst>
      <p:ext uri="{BB962C8B-B14F-4D97-AF65-F5344CB8AC3E}">
        <p14:creationId xmlns:p14="http://schemas.microsoft.com/office/powerpoint/2010/main" val="219093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F3BBA5E-8F53-CAF7-5889-A3952A5D94B5}"/>
              </a:ext>
            </a:extLst>
          </p:cNvPr>
          <p:cNvSpPr>
            <a:spLocks noGrp="1"/>
          </p:cNvSpPr>
          <p:nvPr>
            <p:ph type="pic" sz="quarter" idx="13"/>
          </p:nvPr>
        </p:nvSpPr>
        <p:spPr>
          <a:solidFill>
            <a:schemeClr val="accent1">
              <a:lumMod val="40000"/>
              <a:lumOff val="60000"/>
            </a:schemeClr>
          </a:solidFill>
        </p:spPr>
        <p:txBody>
          <a:bodyPr/>
          <a:lstStyle/>
          <a:p>
            <a:pPr marL="0" indent="0">
              <a:buNone/>
            </a:pPr>
            <a:endParaRPr lang="en-CA" dirty="0"/>
          </a:p>
        </p:txBody>
      </p:sp>
      <p:sp>
        <p:nvSpPr>
          <p:cNvPr id="3" name="Title 2">
            <a:extLst>
              <a:ext uri="{FF2B5EF4-FFF2-40B4-BE49-F238E27FC236}">
                <a16:creationId xmlns:a16="http://schemas.microsoft.com/office/drawing/2014/main" id="{26A73BA3-3916-6B0F-169D-5E1A655CDC68}"/>
              </a:ext>
            </a:extLst>
          </p:cNvPr>
          <p:cNvSpPr>
            <a:spLocks noGrp="1"/>
          </p:cNvSpPr>
          <p:nvPr>
            <p:ph type="ctrTitle"/>
          </p:nvPr>
        </p:nvSpPr>
        <p:spPr/>
        <p:txBody>
          <a:bodyPr/>
          <a:lstStyle/>
          <a:p>
            <a:endParaRPr lang="en-CA" dirty="0"/>
          </a:p>
        </p:txBody>
      </p:sp>
      <p:sp>
        <p:nvSpPr>
          <p:cNvPr id="4" name="Text Placeholder 3">
            <a:extLst>
              <a:ext uri="{FF2B5EF4-FFF2-40B4-BE49-F238E27FC236}">
                <a16:creationId xmlns:a16="http://schemas.microsoft.com/office/drawing/2014/main" id="{BB860A2A-3933-F246-A765-645271CDAE1E}"/>
              </a:ext>
            </a:extLst>
          </p:cNvPr>
          <p:cNvSpPr>
            <a:spLocks noGrp="1"/>
          </p:cNvSpPr>
          <p:nvPr>
            <p:ph type="body" sz="quarter" idx="14"/>
          </p:nvPr>
        </p:nvSpPr>
        <p:spPr>
          <a:xfrm>
            <a:off x="609520" y="1343139"/>
            <a:ext cx="11378347" cy="5234640"/>
          </a:xfrm>
          <a:solidFill>
            <a:srgbClr val="FFC000"/>
          </a:solidFill>
          <a:effectLst>
            <a:outerShdw blurRad="63500" sx="102000" sy="102000" algn="ctr" rotWithShape="0">
              <a:prstClr val="black">
                <a:alpha val="40000"/>
              </a:prstClr>
            </a:outerShdw>
          </a:effectLst>
        </p:spPr>
        <p:txBody>
          <a:bodyPr/>
          <a:lstStyle/>
          <a:p>
            <a:pPr>
              <a:lnSpc>
                <a:spcPct val="100000"/>
              </a:lnSpc>
              <a:spcBef>
                <a:spcPts val="0"/>
              </a:spcBef>
            </a:pPr>
            <a:endParaRPr lang="en-US" sz="3600" b="1" dirty="0">
              <a:solidFill>
                <a:schemeClr val="accent2">
                  <a:lumMod val="50000"/>
                </a:schemeClr>
              </a:solidFill>
            </a:endParaRPr>
          </a:p>
          <a:p>
            <a:pPr>
              <a:lnSpc>
                <a:spcPct val="100000"/>
              </a:lnSpc>
              <a:spcBef>
                <a:spcPts val="0"/>
              </a:spcBef>
            </a:pPr>
            <a:r>
              <a:rPr lang="en-US" sz="3600" b="1" i="1" dirty="0">
                <a:solidFill>
                  <a:schemeClr val="accent2">
                    <a:lumMod val="50000"/>
                  </a:schemeClr>
                </a:solidFill>
                <a:effectLst/>
                <a:latin typeface="Candara" panose="020E0502030303020204" pitchFamily="34" charset="0"/>
              </a:rPr>
              <a:t>When I meet a new patient, I share that lifestyle</a:t>
            </a:r>
          </a:p>
          <a:p>
            <a:r>
              <a:rPr lang="en-US" sz="3600" b="1" i="1" dirty="0">
                <a:solidFill>
                  <a:schemeClr val="accent2">
                    <a:lumMod val="50000"/>
                  </a:schemeClr>
                </a:solidFill>
                <a:effectLst/>
                <a:latin typeface="Candara" panose="020E0502030303020204" pitchFamily="34" charset="0"/>
              </a:rPr>
              <a:t>  medicine is the foundation of my personal &amp;</a:t>
            </a:r>
          </a:p>
          <a:p>
            <a:r>
              <a:rPr lang="en-US" sz="3600" b="1" i="1" dirty="0">
                <a:solidFill>
                  <a:schemeClr val="accent2">
                    <a:lumMod val="50000"/>
                  </a:schemeClr>
                </a:solidFill>
                <a:effectLst/>
                <a:latin typeface="Candara" panose="020E0502030303020204" pitchFamily="34" charset="0"/>
              </a:rPr>
              <a:t>  professional philosophy as a vascular neurologist.</a:t>
            </a:r>
          </a:p>
          <a:p>
            <a:r>
              <a:rPr lang="en-CA" sz="1400" b="1" i="1" dirty="0">
                <a:solidFill>
                  <a:schemeClr val="accent2">
                    <a:lumMod val="50000"/>
                  </a:schemeClr>
                </a:solidFill>
                <a:latin typeface="Candara" panose="020E0502030303020204" pitchFamily="34" charset="0"/>
              </a:rPr>
              <a:t>                                          			</a:t>
            </a:r>
            <a:r>
              <a:rPr lang="en-CA" sz="3200" b="1" i="1" dirty="0">
                <a:solidFill>
                  <a:schemeClr val="accent2">
                    <a:lumMod val="50000"/>
                  </a:schemeClr>
                </a:solidFill>
                <a:latin typeface="Candara" panose="020E0502030303020204" pitchFamily="34" charset="0"/>
              </a:rPr>
              <a:t>***</a:t>
            </a:r>
          </a:p>
          <a:p>
            <a:r>
              <a:rPr lang="en-CA" sz="3600" b="1" i="1" dirty="0">
                <a:solidFill>
                  <a:schemeClr val="accent2">
                    <a:lumMod val="50000"/>
                  </a:schemeClr>
                </a:solidFill>
                <a:latin typeface="Candara" panose="020E0502030303020204" pitchFamily="34" charset="0"/>
              </a:rPr>
              <a:t>This way, I get reminded that I treat people, not a diseases.</a:t>
            </a:r>
          </a:p>
          <a:p>
            <a:endParaRPr lang="en-CA" sz="4000" b="1" dirty="0">
              <a:solidFill>
                <a:schemeClr val="accent2">
                  <a:lumMod val="50000"/>
                </a:schemeClr>
              </a:solidFill>
            </a:endParaRPr>
          </a:p>
        </p:txBody>
      </p:sp>
      <p:sp>
        <p:nvSpPr>
          <p:cNvPr id="5" name="TextBox 4">
            <a:extLst>
              <a:ext uri="{FF2B5EF4-FFF2-40B4-BE49-F238E27FC236}">
                <a16:creationId xmlns:a16="http://schemas.microsoft.com/office/drawing/2014/main" id="{60DB618F-4A33-0F13-1503-7B4DA05290C8}"/>
              </a:ext>
            </a:extLst>
          </p:cNvPr>
          <p:cNvSpPr txBox="1"/>
          <p:nvPr/>
        </p:nvSpPr>
        <p:spPr>
          <a:xfrm>
            <a:off x="2415989" y="583296"/>
            <a:ext cx="3984771" cy="369332"/>
          </a:xfrm>
          <a:prstGeom prst="rect">
            <a:avLst/>
          </a:prstGeom>
          <a:noFill/>
        </p:spPr>
        <p:txBody>
          <a:bodyPr wrap="square" rtlCol="0">
            <a:spAutoFit/>
          </a:bodyPr>
          <a:lstStyle/>
          <a:p>
            <a:r>
              <a:rPr lang="en-CA" dirty="0"/>
              <a:t>Disclosures</a:t>
            </a:r>
          </a:p>
        </p:txBody>
      </p:sp>
      <p:pic>
        <p:nvPicPr>
          <p:cNvPr id="9" name="Picture 8">
            <a:extLst>
              <a:ext uri="{FF2B5EF4-FFF2-40B4-BE49-F238E27FC236}">
                <a16:creationId xmlns:a16="http://schemas.microsoft.com/office/drawing/2014/main" id="{4B8CD40A-8756-3A1B-C6BF-6605A59988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1113774"/>
          </a:xfrm>
          <a:prstGeom prst="rect">
            <a:avLst/>
          </a:prstGeom>
        </p:spPr>
      </p:pic>
    </p:spTree>
    <p:extLst>
      <p:ext uri="{BB962C8B-B14F-4D97-AF65-F5344CB8AC3E}">
        <p14:creationId xmlns:p14="http://schemas.microsoft.com/office/powerpoint/2010/main" val="247870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3AC35F-36F3-FF74-C11E-29E73EB1DB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1113774"/>
          </a:xfrm>
          <a:prstGeom prst="rect">
            <a:avLst/>
          </a:prstGeom>
        </p:spPr>
      </p:pic>
      <p:pic>
        <p:nvPicPr>
          <p:cNvPr id="7" name="Picture 6">
            <a:extLst>
              <a:ext uri="{FF2B5EF4-FFF2-40B4-BE49-F238E27FC236}">
                <a16:creationId xmlns:a16="http://schemas.microsoft.com/office/drawing/2014/main" id="{C315BC73-F41B-C13E-7939-453DF22BDB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2790" y="2122612"/>
            <a:ext cx="5943905" cy="3962604"/>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4F6DA06A-898A-E765-3E17-FFB8B2EACC35}"/>
              </a:ext>
            </a:extLst>
          </p:cNvPr>
          <p:cNvSpPr txBox="1"/>
          <p:nvPr/>
        </p:nvSpPr>
        <p:spPr>
          <a:xfrm>
            <a:off x="2784928" y="1176939"/>
            <a:ext cx="6099628" cy="800219"/>
          </a:xfrm>
          <a:prstGeom prst="rect">
            <a:avLst/>
          </a:prstGeom>
          <a:noFill/>
        </p:spPr>
        <p:txBody>
          <a:bodyPr wrap="square">
            <a:spAutoFit/>
          </a:bodyPr>
          <a:lstStyle/>
          <a:p>
            <a:pPr algn="l"/>
            <a:endParaRPr lang="en-CA" sz="2800" b="0" i="0" u="none" strike="noStrike" baseline="0"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H</a:t>
            </a:r>
            <a:r>
              <a:rPr lang="en-US" sz="1800" b="1" i="0" u="none" strike="noStrike" baseline="0" dirty="0">
                <a:solidFill>
                  <a:srgbClr val="000000"/>
                </a:solidFill>
                <a:latin typeface="Times New Roman" panose="02020603050405020304" pitchFamily="18" charset="0"/>
              </a:rPr>
              <a:t>ow, why, for whom and in what context </a:t>
            </a:r>
            <a:r>
              <a:rPr lang="en-US" sz="1800" b="0" i="0" u="none" strike="noStrike" baseline="0" dirty="0">
                <a:solidFill>
                  <a:srgbClr val="000000"/>
                </a:solidFill>
                <a:latin typeface="Times New Roman" panose="02020603050405020304" pitchFamily="18" charset="0"/>
              </a:rPr>
              <a:t>LSM interventions </a:t>
            </a:r>
          </a:p>
        </p:txBody>
      </p:sp>
      <p:pic>
        <p:nvPicPr>
          <p:cNvPr id="12" name="Picture 11">
            <a:extLst>
              <a:ext uri="{FF2B5EF4-FFF2-40B4-BE49-F238E27FC236}">
                <a16:creationId xmlns:a16="http://schemas.microsoft.com/office/drawing/2014/main" id="{E6C5921F-564B-72D1-344C-6DCAE12DA1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1971" y="1113774"/>
            <a:ext cx="11488057" cy="463275"/>
          </a:xfrm>
          <a:prstGeom prst="rect">
            <a:avLst/>
          </a:prstGeom>
          <a:ln>
            <a:noFill/>
          </a:ln>
          <a:effectLst>
            <a:outerShdw blurRad="190500" algn="tl" rotWithShape="0">
              <a:srgbClr val="000000">
                <a:alpha val="70000"/>
              </a:srgbClr>
            </a:outerShdw>
          </a:effectLst>
        </p:spPr>
      </p:pic>
      <p:pic>
        <p:nvPicPr>
          <p:cNvPr id="13" name="Picture 2" descr="Rehabilitation Sciences Institute">
            <a:extLst>
              <a:ext uri="{FF2B5EF4-FFF2-40B4-BE49-F238E27FC236}">
                <a16:creationId xmlns:a16="http://schemas.microsoft.com/office/drawing/2014/main" id="{17A3FB9E-44D7-DCC9-2AEE-8638569D59C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6275566"/>
            <a:ext cx="1047336" cy="5824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322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3AC35F-36F3-FF74-C11E-29E73EB1DB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1113774"/>
          </a:xfrm>
          <a:prstGeom prst="rect">
            <a:avLst/>
          </a:prstGeom>
        </p:spPr>
      </p:pic>
      <p:pic>
        <p:nvPicPr>
          <p:cNvPr id="3" name="Picture 2" descr="A picture containing text, screenshot, circle, diagram&#10;&#10;Description automatically generated">
            <a:extLst>
              <a:ext uri="{FF2B5EF4-FFF2-40B4-BE49-F238E27FC236}">
                <a16:creationId xmlns:a16="http://schemas.microsoft.com/office/drawing/2014/main" id="{ABE68C4E-1FC5-2403-4861-8DCFC0BB2A10}"/>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tretch>
            <a:fillRect/>
          </a:stretch>
        </p:blipFill>
        <p:spPr>
          <a:xfrm>
            <a:off x="1766205" y="1535755"/>
            <a:ext cx="6601279" cy="4820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2" descr="Rehabilitation Sciences Institute">
            <a:extLst>
              <a:ext uri="{FF2B5EF4-FFF2-40B4-BE49-F238E27FC236}">
                <a16:creationId xmlns:a16="http://schemas.microsoft.com/office/drawing/2014/main" id="{7272B60A-9069-0DF1-3EFA-BC93B5D78DB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6275566"/>
            <a:ext cx="1047336" cy="5824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F1E3FCF-E9C8-F463-C3DE-729D2F382A6D}"/>
              </a:ext>
            </a:extLst>
          </p:cNvPr>
          <p:cNvSpPr txBox="1"/>
          <p:nvPr/>
        </p:nvSpPr>
        <p:spPr>
          <a:xfrm>
            <a:off x="8521697" y="970271"/>
            <a:ext cx="3481615" cy="5950347"/>
          </a:xfrm>
          <a:prstGeom prst="rect">
            <a:avLst/>
          </a:prstGeom>
          <a:noFill/>
        </p:spPr>
        <p:txBody>
          <a:bodyPr wrap="square">
            <a:spAutoFit/>
          </a:bodyPr>
          <a:lstStyle/>
          <a:p>
            <a:r>
              <a:rPr lang="en-US" sz="1600" b="1" dirty="0">
                <a:effectLst/>
                <a:latin typeface="Times New Roman" panose="02020603050405020304" pitchFamily="18" charset="0"/>
                <a:ea typeface="Calibri" panose="020F0502020204030204" pitchFamily="34" charset="0"/>
              </a:rPr>
              <a:t>Community-Engaged Lifestyle Medicine</a:t>
            </a:r>
            <a:r>
              <a:rPr lang="en-US" sz="1600" b="1" dirty="0">
                <a:latin typeface="Times New Roman" panose="02020603050405020304" pitchFamily="18" charset="0"/>
                <a:ea typeface="Calibri" panose="020F0502020204030204" pitchFamily="34" charset="0"/>
              </a:rPr>
              <a:t> (CELM) </a:t>
            </a:r>
            <a:r>
              <a:rPr lang="en-US" sz="1600" dirty="0">
                <a:effectLst/>
                <a:latin typeface="Times New Roman" panose="02020603050405020304" pitchFamily="18" charset="0"/>
                <a:ea typeface="Calibri" panose="020F0502020204030204" pitchFamily="34" charset="0"/>
              </a:rPr>
              <a:t>an evidence-based framework for promoting health equity through multi-stakeholder, multi-level, collaborative, community-engaged, culturally responsive and intersectoral approaches for structurally marginalized populations</a:t>
            </a:r>
            <a:r>
              <a:rPr lang="en-US" sz="1600" baseline="30000" dirty="0">
                <a:latin typeface="Times New Roman" panose="02020603050405020304" pitchFamily="18" charset="0"/>
                <a:ea typeface="Calibri" panose="020F0502020204030204" pitchFamily="34" charset="0"/>
              </a:rPr>
              <a:t>.</a:t>
            </a:r>
          </a:p>
          <a:p>
            <a:endParaRPr lang="en-US" sz="1600" baseline="30000" dirty="0">
              <a:latin typeface="Times New Roman" panose="02020603050405020304" pitchFamily="18" charset="0"/>
              <a:ea typeface="Calibri" panose="020F0502020204030204" pitchFamily="34" charset="0"/>
            </a:endParaRPr>
          </a:p>
          <a:p>
            <a:r>
              <a:rPr lang="en-US" sz="1600" b="1" dirty="0">
                <a:effectLst/>
                <a:latin typeface="Times New Roman" panose="02020603050405020304" pitchFamily="18" charset="0"/>
                <a:ea typeface="Calibri" panose="020F0502020204030204" pitchFamily="34" charset="0"/>
              </a:rPr>
              <a:t>Using community-based participatory research (CBPR)</a:t>
            </a:r>
          </a:p>
          <a:p>
            <a:endParaRPr lang="en-US" sz="1600" b="1" dirty="0">
              <a:latin typeface="Times New Roman" panose="02020603050405020304" pitchFamily="18" charset="0"/>
              <a:ea typeface="Calibri" panose="020F0502020204030204" pitchFamily="34" charset="0"/>
            </a:endParaRPr>
          </a:p>
          <a:p>
            <a:r>
              <a:rPr lang="en-US" sz="1600" b="1" dirty="0">
                <a:effectLst/>
                <a:latin typeface="Times New Roman" panose="02020603050405020304" pitchFamily="18" charset="0"/>
                <a:ea typeface="Calibri" panose="020F0502020204030204" pitchFamily="34" charset="0"/>
              </a:rPr>
              <a:t>Advocating for public policy change</a:t>
            </a:r>
          </a:p>
          <a:p>
            <a:pPr marL="342900" indent="-342900">
              <a:buAutoNum type="alphaLcParenR"/>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government subsidies to healthier foods; s</a:t>
            </a:r>
            <a:r>
              <a:rPr lang="en-US"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upporting access to food </a:t>
            </a:r>
          </a:p>
          <a:p>
            <a:pPr marL="342900" indent="-342900">
              <a:buAutoNum type="alphaLcParenR"/>
            </a:pPr>
            <a:r>
              <a:rPr lang="en-US" sz="1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Improving </a:t>
            </a:r>
            <a:r>
              <a:rPr lang="en-US"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physical and social conditions of underdeveloped and under-resourced neighborhoods and communities; </a:t>
            </a:r>
          </a:p>
          <a:p>
            <a:pPr marL="342900" indent="-342900">
              <a:buAutoNum type="alphaLcParenR"/>
            </a:pPr>
            <a:r>
              <a:rPr lang="en-US"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integrating LSM in medical education (e.g. all health care providers); </a:t>
            </a:r>
          </a:p>
          <a:p>
            <a:pPr marL="342900" indent="-342900">
              <a:buAutoNum type="alphaLcParenR"/>
            </a:pPr>
            <a:r>
              <a:rPr lang="en-US"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integrating SDOH within guidelines and recommendations</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3609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4185" name="Group 4184">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186"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CA"/>
            </a:p>
          </p:txBody>
        </p:sp>
        <p:sp>
          <p:nvSpPr>
            <p:cNvPr id="4187"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CA"/>
            </a:p>
          </p:txBody>
        </p:sp>
        <p:sp>
          <p:nvSpPr>
            <p:cNvPr id="4188"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CA"/>
            </a:p>
          </p:txBody>
        </p:sp>
        <p:sp>
          <p:nvSpPr>
            <p:cNvPr id="4189"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CA"/>
            </a:p>
          </p:txBody>
        </p:sp>
        <p:sp>
          <p:nvSpPr>
            <p:cNvPr id="4190"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CA"/>
            </a:p>
          </p:txBody>
        </p:sp>
        <p:sp>
          <p:nvSpPr>
            <p:cNvPr id="4191"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CA"/>
            </a:p>
          </p:txBody>
        </p:sp>
        <p:sp>
          <p:nvSpPr>
            <p:cNvPr id="4192"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CA"/>
            </a:p>
          </p:txBody>
        </p:sp>
        <p:sp>
          <p:nvSpPr>
            <p:cNvPr id="4193"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CA"/>
            </a:p>
          </p:txBody>
        </p:sp>
        <p:sp>
          <p:nvSpPr>
            <p:cNvPr id="4194"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CA"/>
            </a:p>
          </p:txBody>
        </p:sp>
        <p:sp>
          <p:nvSpPr>
            <p:cNvPr id="4195"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CA"/>
            </a:p>
          </p:txBody>
        </p:sp>
        <p:sp>
          <p:nvSpPr>
            <p:cNvPr id="4196"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CA"/>
            </a:p>
          </p:txBody>
        </p:sp>
        <p:sp>
          <p:nvSpPr>
            <p:cNvPr id="4197"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CA"/>
            </a:p>
          </p:txBody>
        </p:sp>
      </p:grpSp>
      <p:grpSp>
        <p:nvGrpSpPr>
          <p:cNvPr id="4199" name="Group 4198">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4200"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CA"/>
            </a:p>
          </p:txBody>
        </p:sp>
        <p:sp>
          <p:nvSpPr>
            <p:cNvPr id="4201"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CA"/>
            </a:p>
          </p:txBody>
        </p:sp>
        <p:sp>
          <p:nvSpPr>
            <p:cNvPr id="4202"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CA"/>
            </a:p>
          </p:txBody>
        </p:sp>
        <p:sp>
          <p:nvSpPr>
            <p:cNvPr id="4203"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CA"/>
            </a:p>
          </p:txBody>
        </p:sp>
        <p:sp>
          <p:nvSpPr>
            <p:cNvPr id="4204"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CA"/>
            </a:p>
          </p:txBody>
        </p:sp>
        <p:sp>
          <p:nvSpPr>
            <p:cNvPr id="4205"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CA"/>
            </a:p>
          </p:txBody>
        </p:sp>
        <p:sp>
          <p:nvSpPr>
            <p:cNvPr id="4206"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CA"/>
            </a:p>
          </p:txBody>
        </p:sp>
        <p:sp>
          <p:nvSpPr>
            <p:cNvPr id="4207"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CA"/>
            </a:p>
          </p:txBody>
        </p:sp>
        <p:sp>
          <p:nvSpPr>
            <p:cNvPr id="4208"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CA"/>
            </a:p>
          </p:txBody>
        </p:sp>
        <p:sp>
          <p:nvSpPr>
            <p:cNvPr id="4209"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CA"/>
            </a:p>
          </p:txBody>
        </p:sp>
        <p:sp>
          <p:nvSpPr>
            <p:cNvPr id="4210"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CA"/>
            </a:p>
          </p:txBody>
        </p:sp>
        <p:sp>
          <p:nvSpPr>
            <p:cNvPr id="4211"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CA"/>
            </a:p>
          </p:txBody>
        </p:sp>
      </p:grpSp>
      <p:sp>
        <p:nvSpPr>
          <p:cNvPr id="4213" name="Rectangle 4212">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215"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CA"/>
          </a:p>
        </p:txBody>
      </p:sp>
      <p:sp useBgFill="1">
        <p:nvSpPr>
          <p:cNvPr id="4217" name="Rectangle 4216">
            <a:extLst>
              <a:ext uri="{FF2B5EF4-FFF2-40B4-BE49-F238E27FC236}">
                <a16:creationId xmlns:a16="http://schemas.microsoft.com/office/drawing/2014/main" id="{B8B04C4B-AC68-4DAC-B6E9-4BA106EEA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9" name="Rectangle 4218">
            <a:extLst>
              <a:ext uri="{FF2B5EF4-FFF2-40B4-BE49-F238E27FC236}">
                <a16:creationId xmlns:a16="http://schemas.microsoft.com/office/drawing/2014/main" id="{83B8F510-7BD8-444A-82C8-5DA7E5E2A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989DBDD1-4326-2E78-04DC-9E0AA6E7677B}"/>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sz="3100">
                <a:solidFill>
                  <a:srgbClr val="FEFFFF"/>
                </a:solidFill>
              </a:rPr>
              <a:t>Thank you!</a:t>
            </a:r>
            <a:br>
              <a:rPr lang="en-US" sz="3100">
                <a:solidFill>
                  <a:srgbClr val="FEFFFF"/>
                </a:solidFill>
              </a:rPr>
            </a:br>
            <a:br>
              <a:rPr lang="en-US" sz="3100">
                <a:solidFill>
                  <a:srgbClr val="FEFFFF"/>
                </a:solidFill>
              </a:rPr>
            </a:br>
            <a:r>
              <a:rPr lang="en-US" sz="3100">
                <a:solidFill>
                  <a:srgbClr val="FEFFFF"/>
                </a:solidFill>
              </a:rPr>
              <a:t>@WomensBrain_MD</a:t>
            </a:r>
            <a:br>
              <a:rPr lang="en-US" sz="3100">
                <a:solidFill>
                  <a:srgbClr val="FEFFFF"/>
                </a:solidFill>
              </a:rPr>
            </a:br>
            <a:r>
              <a:rPr lang="en-US" sz="3100">
                <a:solidFill>
                  <a:srgbClr val="FEFFFF"/>
                </a:solidFill>
              </a:rPr>
              <a:t>Aleksandra.Pikula@uhn.ca</a:t>
            </a:r>
            <a:br>
              <a:rPr lang="en-US" sz="3100">
                <a:solidFill>
                  <a:srgbClr val="FEFFFF"/>
                </a:solidFill>
              </a:rPr>
            </a:br>
            <a:endParaRPr lang="en-US" sz="3100">
              <a:solidFill>
                <a:srgbClr val="FEFFFF"/>
              </a:solidFill>
            </a:endParaRPr>
          </a:p>
        </p:txBody>
      </p:sp>
      <p:pic>
        <p:nvPicPr>
          <p:cNvPr id="4102" name="Picture 6" descr="May be an image of text that says 'In a world obsessed with speed the power of pause is underrated. SCOTT D. CLARY NOSIDEBAR.COM'">
            <a:extLst>
              <a:ext uri="{FF2B5EF4-FFF2-40B4-BE49-F238E27FC236}">
                <a16:creationId xmlns:a16="http://schemas.microsoft.com/office/drawing/2014/main" id="{0321C766-D105-3C1C-2F0D-6AE960FCAE8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8364" r="-2" b="6353"/>
          <a:stretch/>
        </p:blipFill>
        <p:spPr bwMode="auto">
          <a:xfrm>
            <a:off x="6111242" y="10"/>
            <a:ext cx="6080758" cy="6857990"/>
          </a:xfrm>
          <a:prstGeom prst="rect">
            <a:avLst/>
          </a:prstGeom>
          <a:noFill/>
          <a:extLst>
            <a:ext uri="{909E8E84-426E-40DD-AFC4-6F175D3DCCD1}">
              <a14:hiddenFill xmlns:a14="http://schemas.microsoft.com/office/drawing/2010/main">
                <a:solidFill>
                  <a:srgbClr val="FFFFFF"/>
                </a:solidFill>
              </a14:hiddenFill>
            </a:ext>
          </a:extLst>
        </p:spPr>
      </p:pic>
      <p:sp>
        <p:nvSpPr>
          <p:cNvPr id="4221" name="Freeform 27">
            <a:extLst>
              <a:ext uri="{FF2B5EF4-FFF2-40B4-BE49-F238E27FC236}">
                <a16:creationId xmlns:a16="http://schemas.microsoft.com/office/drawing/2014/main" id="{760B9607-D73D-493B-848E-23B932717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3" name="Picture 2">
            <a:extLst>
              <a:ext uri="{FF2B5EF4-FFF2-40B4-BE49-F238E27FC236}">
                <a16:creationId xmlns:a16="http://schemas.microsoft.com/office/drawing/2014/main" id="{29A33F4C-52DB-0F81-B997-E3ACAE35FD5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80509" y="1552936"/>
            <a:ext cx="1530681" cy="153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57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Placeholder 11" descr="A green and yellow circuit board brain&#10;&#10;Description automatically generated">
            <a:extLst>
              <a:ext uri="{FF2B5EF4-FFF2-40B4-BE49-F238E27FC236}">
                <a16:creationId xmlns:a16="http://schemas.microsoft.com/office/drawing/2014/main" id="{A324F77A-9DE1-04A9-A485-A71633289B40}"/>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p:blipFill>
        <p:spPr>
          <a:xfrm>
            <a:off x="932118" y="2345107"/>
            <a:ext cx="3581400" cy="3044189"/>
          </a:xfrm>
          <a:prstGeom prst="rect">
            <a:avLst/>
          </a:prstGeom>
        </p:spPr>
      </p:pic>
      <p:sp>
        <p:nvSpPr>
          <p:cNvPr id="8" name="TextBox 7">
            <a:extLst>
              <a:ext uri="{FF2B5EF4-FFF2-40B4-BE49-F238E27FC236}">
                <a16:creationId xmlns:a16="http://schemas.microsoft.com/office/drawing/2014/main" id="{D079F4F7-BA16-1118-20CE-77BC2B253F15}"/>
              </a:ext>
            </a:extLst>
          </p:cNvPr>
          <p:cNvSpPr txBox="1"/>
          <p:nvPr/>
        </p:nvSpPr>
        <p:spPr>
          <a:xfrm>
            <a:off x="4670321" y="1686270"/>
            <a:ext cx="7586749" cy="4862870"/>
          </a:xfrm>
          <a:prstGeom prst="rect">
            <a:avLst/>
          </a:prstGeom>
          <a:noFill/>
        </p:spPr>
        <p:txBody>
          <a:bodyPr wrap="square" rtlCol="0">
            <a:spAutoFit/>
          </a:bodyPr>
          <a:lstStyle/>
          <a:p>
            <a:r>
              <a:rPr lang="en-CA" sz="2000" b="1" u="sng" dirty="0">
                <a:solidFill>
                  <a:schemeClr val="accent2">
                    <a:lumMod val="50000"/>
                  </a:schemeClr>
                </a:solidFill>
              </a:rPr>
              <a:t>OUTLINE </a:t>
            </a:r>
          </a:p>
          <a:p>
            <a:endParaRPr lang="en-CA" sz="2000" b="1" dirty="0">
              <a:solidFill>
                <a:schemeClr val="accent2">
                  <a:lumMod val="50000"/>
                </a:schemeClr>
              </a:solidFill>
            </a:endParaRPr>
          </a:p>
          <a:p>
            <a:r>
              <a:rPr lang="en-CA" sz="2000" b="1" dirty="0">
                <a:solidFill>
                  <a:schemeClr val="accent2">
                    <a:lumMod val="50000"/>
                  </a:schemeClr>
                </a:solidFill>
              </a:rPr>
              <a:t>Definitions </a:t>
            </a:r>
          </a:p>
          <a:p>
            <a:r>
              <a:rPr lang="en-CA" sz="2000" dirty="0">
                <a:solidFill>
                  <a:schemeClr val="accent2">
                    <a:lumMod val="50000"/>
                  </a:schemeClr>
                </a:solidFill>
              </a:rPr>
              <a:t>- Brain Health/Optimization/Brain Care</a:t>
            </a:r>
          </a:p>
          <a:p>
            <a:endParaRPr lang="en-CA" sz="2000" dirty="0">
              <a:solidFill>
                <a:schemeClr val="accent2">
                  <a:lumMod val="50000"/>
                </a:schemeClr>
              </a:solidFill>
            </a:endParaRPr>
          </a:p>
          <a:p>
            <a:r>
              <a:rPr lang="en-CA" sz="2000" b="1" dirty="0">
                <a:solidFill>
                  <a:schemeClr val="accent2">
                    <a:lumMod val="50000"/>
                  </a:schemeClr>
                </a:solidFill>
              </a:rPr>
              <a:t>Brain Health/Aging seen through the lifespan</a:t>
            </a:r>
          </a:p>
          <a:p>
            <a:r>
              <a:rPr lang="en-CA" dirty="0">
                <a:solidFill>
                  <a:schemeClr val="accent2">
                    <a:lumMod val="50000"/>
                  </a:schemeClr>
                </a:solidFill>
              </a:rPr>
              <a:t>- The highest window of opportunity for prevention</a:t>
            </a:r>
          </a:p>
          <a:p>
            <a:endParaRPr lang="en-CA" sz="2000" dirty="0">
              <a:solidFill>
                <a:schemeClr val="accent2">
                  <a:lumMod val="50000"/>
                </a:schemeClr>
              </a:solidFill>
            </a:endParaRPr>
          </a:p>
          <a:p>
            <a:r>
              <a:rPr lang="en-CA" sz="2000" b="1" dirty="0">
                <a:solidFill>
                  <a:schemeClr val="accent2">
                    <a:lumMod val="50000"/>
                  </a:schemeClr>
                </a:solidFill>
              </a:rPr>
              <a:t>Global Burden of Neurological Disease </a:t>
            </a:r>
          </a:p>
          <a:p>
            <a:r>
              <a:rPr lang="en-CA" dirty="0">
                <a:solidFill>
                  <a:schemeClr val="accent2">
                    <a:lumMod val="50000"/>
                  </a:schemeClr>
                </a:solidFill>
              </a:rPr>
              <a:t>- Shared Risks for Stroke &amp; VCID (Dementia) &amp; Depression </a:t>
            </a:r>
          </a:p>
          <a:p>
            <a:endParaRPr lang="en-CA" dirty="0">
              <a:solidFill>
                <a:schemeClr val="accent2">
                  <a:lumMod val="50000"/>
                </a:schemeClr>
              </a:solidFill>
            </a:endParaRPr>
          </a:p>
          <a:p>
            <a:r>
              <a:rPr lang="en-CA" sz="2000" b="1" dirty="0">
                <a:solidFill>
                  <a:schemeClr val="accent2">
                    <a:lumMod val="50000"/>
                  </a:schemeClr>
                </a:solidFill>
              </a:rPr>
              <a:t>What works for brain health?</a:t>
            </a:r>
          </a:p>
          <a:p>
            <a:endParaRPr lang="en-CA" sz="2000" dirty="0">
              <a:solidFill>
                <a:schemeClr val="accent2">
                  <a:lumMod val="50000"/>
                </a:schemeClr>
              </a:solidFill>
            </a:endParaRPr>
          </a:p>
          <a:p>
            <a:r>
              <a:rPr lang="en-CA" sz="2000" b="1" dirty="0">
                <a:solidFill>
                  <a:schemeClr val="accent2">
                    <a:lumMod val="50000"/>
                  </a:schemeClr>
                </a:solidFill>
              </a:rPr>
              <a:t>U of T - The Sonshine Stroke Prevention/Brain Health Centre: </a:t>
            </a:r>
          </a:p>
          <a:p>
            <a:r>
              <a:rPr lang="en-CA" dirty="0">
                <a:solidFill>
                  <a:schemeClr val="accent2">
                    <a:lumMod val="50000"/>
                  </a:schemeClr>
                </a:solidFill>
              </a:rPr>
              <a:t>How this can be implemented at the public level through mixed methods patient-driven research &amp; patient-centric approach </a:t>
            </a:r>
          </a:p>
        </p:txBody>
      </p:sp>
      <p:pic>
        <p:nvPicPr>
          <p:cNvPr id="45" name="Picture 1">
            <a:extLst>
              <a:ext uri="{FF2B5EF4-FFF2-40B4-BE49-F238E27FC236}">
                <a16:creationId xmlns:a16="http://schemas.microsoft.com/office/drawing/2014/main" id="{77159EC7-801C-BAE5-92D5-A6A0EADEE66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5981350"/>
            <a:ext cx="1025079" cy="876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17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Placeholder 11" descr="A green and yellow circuit board brain&#10;&#10;Description automatically generated">
            <a:extLst>
              <a:ext uri="{FF2B5EF4-FFF2-40B4-BE49-F238E27FC236}">
                <a16:creationId xmlns:a16="http://schemas.microsoft.com/office/drawing/2014/main" id="{A324F77A-9DE1-04A9-A485-A71633289B40}"/>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p:blipFill>
        <p:spPr>
          <a:xfrm>
            <a:off x="1350628" y="2702988"/>
            <a:ext cx="2830814" cy="2406191"/>
          </a:xfrm>
          <a:prstGeom prst="rect">
            <a:avLst/>
          </a:prstGeom>
        </p:spPr>
      </p:pic>
      <p:pic>
        <p:nvPicPr>
          <p:cNvPr id="4" name="Picture 3">
            <a:extLst>
              <a:ext uri="{FF2B5EF4-FFF2-40B4-BE49-F238E27FC236}">
                <a16:creationId xmlns:a16="http://schemas.microsoft.com/office/drawing/2014/main" id="{6D147F6B-813F-74B9-839F-4277FAAF882B}"/>
              </a:ext>
            </a:extLst>
          </p:cNvPr>
          <p:cNvPicPr>
            <a:picLocks noChangeAspect="1"/>
          </p:cNvPicPr>
          <p:nvPr/>
        </p:nvPicPr>
        <p:blipFill rotWithShape="1">
          <a:blip r:embed="rId5" cstate="email">
            <a:alphaModFix/>
            <a:extLst>
              <a:ext uri="{BEBA8EAE-BF5A-486C-A8C5-ECC9F3942E4B}">
                <a14:imgProps xmlns:a14="http://schemas.microsoft.com/office/drawing/2010/main">
                  <a14:imgLayer r:embed="rId6">
                    <a14:imgEffect>
                      <a14:sharpenSoften amount="25000"/>
                    </a14:imgEffect>
                    <a14:imgEffect>
                      <a14:saturation sat="300000"/>
                    </a14:imgEffect>
                  </a14:imgLayer>
                </a14:imgProps>
              </a:ext>
              <a:ext uri="{28A0092B-C50C-407E-A947-70E740481C1C}">
                <a14:useLocalDpi xmlns:a14="http://schemas.microsoft.com/office/drawing/2010/main"/>
              </a:ext>
            </a:extLst>
          </a:blip>
          <a:srcRect r="2862" b="2089"/>
          <a:stretch/>
        </p:blipFill>
        <p:spPr>
          <a:xfrm>
            <a:off x="5896329" y="1035064"/>
            <a:ext cx="5363552" cy="5822936"/>
          </a:xfrm>
          <a:prstGeom prst="rect">
            <a:avLst/>
          </a:prstGeom>
        </p:spPr>
      </p:pic>
      <p:sp>
        <p:nvSpPr>
          <p:cNvPr id="6" name="TextBox 5">
            <a:extLst>
              <a:ext uri="{FF2B5EF4-FFF2-40B4-BE49-F238E27FC236}">
                <a16:creationId xmlns:a16="http://schemas.microsoft.com/office/drawing/2014/main" id="{A4243CAC-41FB-F186-261C-1653F2D1BD7C}"/>
              </a:ext>
            </a:extLst>
          </p:cNvPr>
          <p:cNvSpPr txBox="1"/>
          <p:nvPr/>
        </p:nvSpPr>
        <p:spPr>
          <a:xfrm>
            <a:off x="932119" y="1421777"/>
            <a:ext cx="8068044" cy="923330"/>
          </a:xfrm>
          <a:prstGeom prst="rect">
            <a:avLst/>
          </a:prstGeom>
          <a:noFill/>
        </p:spPr>
        <p:txBody>
          <a:bodyPr wrap="square">
            <a:spAutoFit/>
          </a:bodyPr>
          <a:lstStyle/>
          <a:p>
            <a:r>
              <a:rPr lang="en-CA" b="1" dirty="0"/>
              <a:t>Brain health is an evolving concept that has emerged in the</a:t>
            </a:r>
          </a:p>
          <a:p>
            <a:r>
              <a:rPr lang="en-CA" b="1" dirty="0"/>
              <a:t>academic literature in recent decades and has become increasingly</a:t>
            </a:r>
          </a:p>
          <a:p>
            <a:r>
              <a:rPr lang="en-CA" b="1" dirty="0"/>
              <a:t>popular within science, journalism and the public</a:t>
            </a:r>
          </a:p>
        </p:txBody>
      </p:sp>
      <p:pic>
        <p:nvPicPr>
          <p:cNvPr id="7" name="Picture 1">
            <a:extLst>
              <a:ext uri="{FF2B5EF4-FFF2-40B4-BE49-F238E27FC236}">
                <a16:creationId xmlns:a16="http://schemas.microsoft.com/office/drawing/2014/main" id="{7FF5BB59-CB71-8D79-6D21-6B7A3C822D9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5981350"/>
            <a:ext cx="1025079" cy="876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1" descr="A green and yellow circuit board brain&#10;&#10;Description automatically generated">
            <a:extLst>
              <a:ext uri="{FF2B5EF4-FFF2-40B4-BE49-F238E27FC236}">
                <a16:creationId xmlns:a16="http://schemas.microsoft.com/office/drawing/2014/main" id="{5FA438A4-DAC6-C841-FBCC-B1343D45161B}"/>
              </a:ext>
            </a:extLst>
          </p:cNvPr>
          <p:cNvPicPr>
            <a:picLocks noChangeAspect="1"/>
          </p:cNvPicPr>
          <p:nvPr/>
        </p:nvPicPr>
        <p:blipFill>
          <a:blip r:embed="rId8"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p:blipFill>
        <p:spPr>
          <a:xfrm>
            <a:off x="932118" y="2345107"/>
            <a:ext cx="3581400" cy="3044189"/>
          </a:xfrm>
          <a:prstGeom prst="rect">
            <a:avLst/>
          </a:prstGeom>
        </p:spPr>
      </p:pic>
    </p:spTree>
    <p:extLst>
      <p:ext uri="{BB962C8B-B14F-4D97-AF65-F5344CB8AC3E}">
        <p14:creationId xmlns:p14="http://schemas.microsoft.com/office/powerpoint/2010/main" val="482885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d Triangles">
            <a:extLst>
              <a:ext uri="{FF2B5EF4-FFF2-40B4-BE49-F238E27FC236}">
                <a16:creationId xmlns:a16="http://schemas.microsoft.com/office/drawing/2014/main" id="{1C0FF9CC-C14C-6D8F-2677-5945B38601F6}"/>
              </a:ext>
            </a:extLst>
          </p:cNvPr>
          <p:cNvPicPr>
            <a:picLocks noChangeAspect="1"/>
          </p:cNvPicPr>
          <p:nvPr/>
        </p:nvPicPr>
        <p:blipFill rotWithShape="1">
          <a:blip r:embed="rId3" cstate="email">
            <a:alphaModFix amt="5000"/>
            <a:extLst>
              <a:ext uri="{28A0092B-C50C-407E-A947-70E740481C1C}">
                <a14:useLocalDpi xmlns:a14="http://schemas.microsoft.com/office/drawing/2010/main"/>
              </a:ext>
            </a:extLst>
          </a:blip>
          <a:srcRect b="5612"/>
          <a:stretch/>
        </p:blipFill>
        <p:spPr>
          <a:xfrm>
            <a:off x="0" y="257487"/>
            <a:ext cx="12192000" cy="6858000"/>
          </a:xfrm>
          <a:prstGeom prst="rect">
            <a:avLst/>
          </a:prstGeom>
        </p:spPr>
      </p:pic>
      <p:sp>
        <p:nvSpPr>
          <p:cNvPr id="6" name="TextBox 5">
            <a:extLst>
              <a:ext uri="{FF2B5EF4-FFF2-40B4-BE49-F238E27FC236}">
                <a16:creationId xmlns:a16="http://schemas.microsoft.com/office/drawing/2014/main" id="{38A924E5-3523-00A1-E249-7982E71D492B}"/>
              </a:ext>
            </a:extLst>
          </p:cNvPr>
          <p:cNvSpPr txBox="1"/>
          <p:nvPr/>
        </p:nvSpPr>
        <p:spPr>
          <a:xfrm>
            <a:off x="1109377" y="2425419"/>
            <a:ext cx="11082623" cy="3970318"/>
          </a:xfrm>
          <a:prstGeom prst="rect">
            <a:avLst/>
          </a:prstGeom>
          <a:noFill/>
        </p:spPr>
        <p:txBody>
          <a:bodyPr wrap="square">
            <a:spAutoFit/>
          </a:bodyPr>
          <a:lstStyle/>
          <a:p>
            <a:r>
              <a:rPr lang="en-US" b="1" dirty="0">
                <a:solidFill>
                  <a:srgbClr val="C00000"/>
                </a:solidFill>
              </a:rPr>
              <a:t>The WHO (2021) - </a:t>
            </a:r>
            <a:r>
              <a:rPr lang="en-US" i="0" dirty="0">
                <a:effectLst/>
              </a:rPr>
              <a:t>as the state of brain functioning across </a:t>
            </a:r>
            <a:r>
              <a:rPr lang="en-US" dirty="0"/>
              <a:t>c</a:t>
            </a:r>
            <a:r>
              <a:rPr lang="en-US" i="0" dirty="0">
                <a:effectLst/>
              </a:rPr>
              <a:t>ognitive, sensory, social-emotional, behavioral &amp; motor domains allowing a person to realize their full potential over the life course </a:t>
            </a:r>
            <a:r>
              <a:rPr lang="en-US" b="1" i="0" u="sng" dirty="0">
                <a:effectLst/>
              </a:rPr>
              <a:t>irrespective of the presence or absence of a disorder</a:t>
            </a:r>
            <a:endParaRPr lang="en-US" b="1" i="1" u="sng" dirty="0">
              <a:effectLst/>
            </a:endParaRPr>
          </a:p>
          <a:p>
            <a:pPr marL="285750" indent="-285750">
              <a:buFontTx/>
              <a:buChar char="-"/>
            </a:pPr>
            <a:r>
              <a:rPr lang="en-US" dirty="0">
                <a:effectLst/>
              </a:rPr>
              <a:t>Numerous interconnected </a:t>
            </a:r>
            <a:r>
              <a:rPr lang="en-US" dirty="0"/>
              <a:t>SDOH</a:t>
            </a:r>
            <a:r>
              <a:rPr lang="en-US" dirty="0">
                <a:effectLst/>
              </a:rPr>
              <a:t>   </a:t>
            </a:r>
            <a:r>
              <a:rPr lang="en-US" dirty="0"/>
              <a:t>-   </a:t>
            </a:r>
            <a:r>
              <a:rPr lang="en-US" dirty="0">
                <a:effectLst/>
              </a:rPr>
              <a:t>influence the way our brain develops, adapts, responds to stress </a:t>
            </a:r>
            <a:r>
              <a:rPr lang="en-US" dirty="0"/>
              <a:t>&amp; </a:t>
            </a:r>
            <a:r>
              <a:rPr lang="en-US" dirty="0">
                <a:effectLst/>
              </a:rPr>
              <a:t>adversity, giving way to strategies for both promotion and prevention across the lifespan</a:t>
            </a:r>
            <a:r>
              <a:rPr lang="en-US" dirty="0"/>
              <a:t>, and some can be </a:t>
            </a:r>
            <a:r>
              <a:rPr lang="en-US" dirty="0">
                <a:effectLst/>
              </a:rPr>
              <a:t>addressed through the pillars of Lifestyle Medicine </a:t>
            </a:r>
            <a:endParaRPr lang="en-US" dirty="0"/>
          </a:p>
          <a:p>
            <a:endParaRPr lang="en-US" b="1" i="0" dirty="0">
              <a:solidFill>
                <a:srgbClr val="0070C0"/>
              </a:solidFill>
              <a:effectLst/>
            </a:endParaRPr>
          </a:p>
          <a:p>
            <a:r>
              <a:rPr lang="en-US" b="1" i="1" dirty="0">
                <a:solidFill>
                  <a:srgbClr val="C00000"/>
                </a:solidFill>
                <a:effectLst/>
              </a:rPr>
              <a:t>AAN &amp; BCS Consortium (2022): </a:t>
            </a:r>
            <a:r>
              <a:rPr lang="en-US" dirty="0">
                <a:effectLst/>
              </a:rPr>
              <a:t>Optimizing brain health </a:t>
            </a:r>
            <a:r>
              <a:rPr lang="en-US" dirty="0"/>
              <a:t>through </a:t>
            </a:r>
            <a:r>
              <a:rPr lang="en-US" dirty="0">
                <a:effectLst/>
              </a:rPr>
              <a:t>brain care by addressing these determinants not only improves mental and physical health but also empowers self-management towards better brain/body/mind health in people</a:t>
            </a:r>
            <a:r>
              <a:rPr lang="en-US" b="1" i="1" dirty="0">
                <a:effectLst/>
              </a:rPr>
              <a:t> </a:t>
            </a:r>
            <a:r>
              <a:rPr lang="en-US" b="1" i="1" u="sng" dirty="0">
                <a:effectLst/>
              </a:rPr>
              <a:t>with or without neurological conditions. </a:t>
            </a:r>
          </a:p>
          <a:p>
            <a:r>
              <a:rPr lang="en-US" b="1" i="1" dirty="0">
                <a:solidFill>
                  <a:srgbClr val="0070C0"/>
                </a:solidFill>
              </a:rPr>
              <a:t>	</a:t>
            </a:r>
          </a:p>
          <a:p>
            <a:r>
              <a:rPr lang="en-US" b="1" u="sng" dirty="0">
                <a:solidFill>
                  <a:srgbClr val="0070C0"/>
                </a:solidFill>
              </a:rPr>
              <a:t>Both definitions (and many others) “mental health (well being) &amp; brain health (structural/function) are two separate but closely related concepts”</a:t>
            </a:r>
            <a:endParaRPr lang="en-US" b="1" u="sng" dirty="0">
              <a:solidFill>
                <a:srgbClr val="0070C0"/>
              </a:solidFill>
              <a:effectLst/>
            </a:endParaRPr>
          </a:p>
          <a:p>
            <a:r>
              <a:rPr lang="en-US" dirty="0"/>
              <a:t>Brain health is an important determinant of mental health across the life course.</a:t>
            </a:r>
            <a:endParaRPr lang="en-CA" dirty="0"/>
          </a:p>
        </p:txBody>
      </p:sp>
      <p:pic>
        <p:nvPicPr>
          <p:cNvPr id="5" name="Picture 4">
            <a:extLst>
              <a:ext uri="{FF2B5EF4-FFF2-40B4-BE49-F238E27FC236}">
                <a16:creationId xmlns:a16="http://schemas.microsoft.com/office/drawing/2014/main" id="{A725D4F4-E85B-75D4-040E-F13C046BBFC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411" b="7413"/>
          <a:stretch/>
        </p:blipFill>
        <p:spPr>
          <a:xfrm>
            <a:off x="276042" y="1135726"/>
            <a:ext cx="3941909" cy="864012"/>
          </a:xfrm>
          <a:prstGeom prst="rect">
            <a:avLst/>
          </a:prstGeom>
        </p:spPr>
      </p:pic>
      <p:pic>
        <p:nvPicPr>
          <p:cNvPr id="9" name="Picture 8">
            <a:extLst>
              <a:ext uri="{FF2B5EF4-FFF2-40B4-BE49-F238E27FC236}">
                <a16:creationId xmlns:a16="http://schemas.microsoft.com/office/drawing/2014/main" id="{F0F6925D-4F1D-D8D8-CA0C-AA69D3F83A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66871" y="1221428"/>
            <a:ext cx="2451207" cy="269633"/>
          </a:xfrm>
          <a:prstGeom prst="rect">
            <a:avLst/>
          </a:prstGeom>
        </p:spPr>
      </p:pic>
      <p:pic>
        <p:nvPicPr>
          <p:cNvPr id="11" name="Picture 10">
            <a:extLst>
              <a:ext uri="{FF2B5EF4-FFF2-40B4-BE49-F238E27FC236}">
                <a16:creationId xmlns:a16="http://schemas.microsoft.com/office/drawing/2014/main" id="{932F38E1-6D27-BB36-F0C2-419AF1370F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36469" y="1135726"/>
            <a:ext cx="2379489" cy="881186"/>
          </a:xfrm>
          <a:prstGeom prst="rect">
            <a:avLst/>
          </a:prstGeom>
        </p:spPr>
      </p:pic>
      <p:pic>
        <p:nvPicPr>
          <p:cNvPr id="13" name="Picture 12">
            <a:extLst>
              <a:ext uri="{FF2B5EF4-FFF2-40B4-BE49-F238E27FC236}">
                <a16:creationId xmlns:a16="http://schemas.microsoft.com/office/drawing/2014/main" id="{2BEC43A8-F9BF-7462-C327-4248615210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348505" y="1221428"/>
            <a:ext cx="514830" cy="161116"/>
          </a:xfrm>
          <a:prstGeom prst="rect">
            <a:avLst/>
          </a:prstGeom>
        </p:spPr>
      </p:pic>
      <p:pic>
        <p:nvPicPr>
          <p:cNvPr id="3" name="Picture 2">
            <a:extLst>
              <a:ext uri="{FF2B5EF4-FFF2-40B4-BE49-F238E27FC236}">
                <a16:creationId xmlns:a16="http://schemas.microsoft.com/office/drawing/2014/main" id="{5C321C6F-4428-B2B6-C4A2-CC625135A8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12192000" cy="1113774"/>
          </a:xfrm>
          <a:prstGeom prst="rect">
            <a:avLst/>
          </a:prstGeom>
        </p:spPr>
      </p:pic>
      <p:sp>
        <p:nvSpPr>
          <p:cNvPr id="8" name="TextBox 7">
            <a:extLst>
              <a:ext uri="{FF2B5EF4-FFF2-40B4-BE49-F238E27FC236}">
                <a16:creationId xmlns:a16="http://schemas.microsoft.com/office/drawing/2014/main" id="{330BAFE1-CE9C-A925-7332-D2BCB0C00E74}"/>
              </a:ext>
            </a:extLst>
          </p:cNvPr>
          <p:cNvSpPr txBox="1"/>
          <p:nvPr/>
        </p:nvSpPr>
        <p:spPr>
          <a:xfrm>
            <a:off x="4768835" y="1359090"/>
            <a:ext cx="3941909" cy="400110"/>
          </a:xfrm>
          <a:prstGeom prst="rect">
            <a:avLst/>
          </a:prstGeom>
          <a:solidFill>
            <a:srgbClr val="009900"/>
          </a:solidFill>
        </p:spPr>
        <p:txBody>
          <a:bodyPr wrap="square">
            <a:spAutoFit/>
          </a:bodyPr>
          <a:lstStyle/>
          <a:p>
            <a:pPr algn="l"/>
            <a:r>
              <a:rPr lang="en-US" sz="1000" b="1" i="0" dirty="0">
                <a:solidFill>
                  <a:srgbClr val="000000"/>
                </a:solidFill>
                <a:effectLst/>
                <a:latin typeface="Crimson Text"/>
              </a:rPr>
              <a:t>The Brain Health Imperative in the 21st Century—A Call to Action</a:t>
            </a:r>
          </a:p>
          <a:p>
            <a:pPr algn="l"/>
            <a:r>
              <a:rPr lang="en-US" sz="1000" b="1" i="0" dirty="0">
                <a:solidFill>
                  <a:srgbClr val="000000"/>
                </a:solidFill>
                <a:effectLst/>
                <a:latin typeface="Crimson Text"/>
              </a:rPr>
              <a:t>The AAN Brain Health Platform and Position Statement</a:t>
            </a:r>
          </a:p>
        </p:txBody>
      </p:sp>
      <p:pic>
        <p:nvPicPr>
          <p:cNvPr id="10" name="Picture 1">
            <a:extLst>
              <a:ext uri="{FF2B5EF4-FFF2-40B4-BE49-F238E27FC236}">
                <a16:creationId xmlns:a16="http://schemas.microsoft.com/office/drawing/2014/main" id="{DDBF2C98-9CB1-82F2-D858-C922B8A16E0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5981350"/>
            <a:ext cx="1025079" cy="876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8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5CBC48-F85D-FA76-847D-90CED87ED0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144"/>
            <a:ext cx="12229444" cy="6794856"/>
          </a:xfrm>
          <a:prstGeom prst="rect">
            <a:avLst/>
          </a:prstGeom>
          <a:ln>
            <a:noFill/>
          </a:ln>
          <a:effectLst>
            <a:softEdge rad="112500"/>
          </a:effectLst>
        </p:spPr>
      </p:pic>
      <p:pic>
        <p:nvPicPr>
          <p:cNvPr id="4" name="Picture 3">
            <a:extLst>
              <a:ext uri="{FF2B5EF4-FFF2-40B4-BE49-F238E27FC236}">
                <a16:creationId xmlns:a16="http://schemas.microsoft.com/office/drawing/2014/main" id="{B46228A8-8D95-AD81-3A92-A29570906A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006" y="1479345"/>
            <a:ext cx="1694085" cy="28913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1658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850171-F17D-284F-808A-F0D0FED4A6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9312"/>
          <a:stretch/>
        </p:blipFill>
        <p:spPr>
          <a:xfrm>
            <a:off x="1008077" y="1918715"/>
            <a:ext cx="10259736" cy="4114022"/>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8DAA0D3C-59D6-1C04-6DA6-B9BAD2848A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756" y="2408482"/>
            <a:ext cx="1272412" cy="1525361"/>
          </a:xfrm>
          <a:prstGeom prst="rect">
            <a:avLst/>
          </a:prstGeom>
          <a:ln>
            <a:noFill/>
          </a:ln>
          <a:effectLst>
            <a:softEdge rad="112500"/>
          </a:effectLst>
        </p:spPr>
      </p:pic>
      <p:pic>
        <p:nvPicPr>
          <p:cNvPr id="9" name="Picture 8">
            <a:extLst>
              <a:ext uri="{FF2B5EF4-FFF2-40B4-BE49-F238E27FC236}">
                <a16:creationId xmlns:a16="http://schemas.microsoft.com/office/drawing/2014/main" id="{C7C3F3FC-DB23-E6A0-9579-4C35309B4A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3310" y="4672668"/>
            <a:ext cx="2308143" cy="1454968"/>
          </a:xfrm>
          <a:prstGeom prst="rect">
            <a:avLst/>
          </a:prstGeom>
          <a:ln>
            <a:noFill/>
          </a:ln>
          <a:effectLst>
            <a:softEdge rad="112500"/>
          </a:effectLst>
        </p:spPr>
      </p:pic>
      <p:sp>
        <p:nvSpPr>
          <p:cNvPr id="11" name="TextBox 10">
            <a:extLst>
              <a:ext uri="{FF2B5EF4-FFF2-40B4-BE49-F238E27FC236}">
                <a16:creationId xmlns:a16="http://schemas.microsoft.com/office/drawing/2014/main" id="{00D3EAAF-7047-AE51-E6BC-7B2B0773551D}"/>
              </a:ext>
            </a:extLst>
          </p:cNvPr>
          <p:cNvSpPr txBox="1"/>
          <p:nvPr/>
        </p:nvSpPr>
        <p:spPr>
          <a:xfrm>
            <a:off x="1433694" y="6354374"/>
            <a:ext cx="8001000" cy="507831"/>
          </a:xfrm>
          <a:prstGeom prst="rect">
            <a:avLst/>
          </a:prstGeom>
          <a:noFill/>
        </p:spPr>
        <p:txBody>
          <a:bodyPr wrap="square">
            <a:spAutoFit/>
          </a:bodyPr>
          <a:lstStyle/>
          <a:p>
            <a:pPr algn="l"/>
            <a:r>
              <a:rPr lang="en-US" sz="900" b="0" i="0" dirty="0">
                <a:solidFill>
                  <a:srgbClr val="333333"/>
                </a:solidFill>
                <a:effectLst/>
                <a:latin typeface="Open Sans" panose="020B0606030504020204" pitchFamily="34" charset="0"/>
              </a:rPr>
              <a:t>September 26, 2023; 101 (13) </a:t>
            </a:r>
            <a:r>
              <a:rPr lang="en-US" sz="900" b="1" i="0" cap="all" dirty="0">
                <a:solidFill>
                  <a:srgbClr val="006E49"/>
                </a:solidFill>
                <a:effectLst/>
                <a:latin typeface="Open Sans" panose="020B0606030504020204" pitchFamily="34" charset="0"/>
              </a:rPr>
              <a:t>SPECIAL ARTICLE</a:t>
            </a:r>
            <a:endParaRPr lang="en-US" sz="900" b="0" i="0" dirty="0">
              <a:solidFill>
                <a:srgbClr val="333333"/>
              </a:solidFill>
              <a:effectLst/>
              <a:latin typeface="Open Sans" panose="020B0606030504020204" pitchFamily="34" charset="0"/>
            </a:endParaRPr>
          </a:p>
          <a:p>
            <a:pPr algn="l"/>
            <a:r>
              <a:rPr lang="en-US" sz="900" b="1" i="0" dirty="0">
                <a:solidFill>
                  <a:srgbClr val="000000"/>
                </a:solidFill>
                <a:effectLst/>
                <a:latin typeface="Crimson Text"/>
              </a:rPr>
              <a:t>The Brain Health Imperative in the 21st Century—A Call to Action</a:t>
            </a:r>
          </a:p>
          <a:p>
            <a:pPr algn="l"/>
            <a:r>
              <a:rPr lang="en-US" sz="900" b="1" i="0" dirty="0">
                <a:solidFill>
                  <a:srgbClr val="000000"/>
                </a:solidFill>
                <a:effectLst/>
                <a:latin typeface="Crimson Text"/>
              </a:rPr>
              <a:t>The AAN Brain Health Platform and Position Statement</a:t>
            </a:r>
          </a:p>
        </p:txBody>
      </p:sp>
      <p:sp>
        <p:nvSpPr>
          <p:cNvPr id="13" name="Arrow: Down 12">
            <a:extLst>
              <a:ext uri="{FF2B5EF4-FFF2-40B4-BE49-F238E27FC236}">
                <a16:creationId xmlns:a16="http://schemas.microsoft.com/office/drawing/2014/main" id="{7E76ECF4-743E-97C2-BAAD-DF15CA3FA607}"/>
              </a:ext>
            </a:extLst>
          </p:cNvPr>
          <p:cNvSpPr/>
          <p:nvPr/>
        </p:nvSpPr>
        <p:spPr>
          <a:xfrm>
            <a:off x="5697522" y="2539767"/>
            <a:ext cx="360727" cy="1778466"/>
          </a:xfrm>
          <a:prstGeom prst="downArrow">
            <a:avLst/>
          </a:prstGeom>
          <a:solidFill>
            <a:srgbClr val="7030A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
            <a:extLst>
              <a:ext uri="{FF2B5EF4-FFF2-40B4-BE49-F238E27FC236}">
                <a16:creationId xmlns:a16="http://schemas.microsoft.com/office/drawing/2014/main" id="{79D6D6C3-B825-9B1E-19CB-A9762C0CAD6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5981350"/>
            <a:ext cx="1025079" cy="876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45ACE7AB-FA31-E644-EF84-70F12605A837}"/>
              </a:ext>
            </a:extLst>
          </p:cNvPr>
          <p:cNvSpPr txBox="1"/>
          <p:nvPr/>
        </p:nvSpPr>
        <p:spPr>
          <a:xfrm>
            <a:off x="1062024" y="1071404"/>
            <a:ext cx="11202099" cy="738664"/>
          </a:xfrm>
          <a:prstGeom prst="rect">
            <a:avLst/>
          </a:prstGeom>
          <a:noFill/>
        </p:spPr>
        <p:txBody>
          <a:bodyPr wrap="square">
            <a:spAutoFit/>
          </a:bodyPr>
          <a:lstStyle/>
          <a:p>
            <a:r>
              <a:rPr lang="en-US" sz="1400" b="1" dirty="0">
                <a:solidFill>
                  <a:srgbClr val="3C4245"/>
                </a:solidFill>
              </a:rPr>
              <a:t>Optimizing brain health = Brain care </a:t>
            </a:r>
          </a:p>
          <a:p>
            <a:r>
              <a:rPr lang="en-US" sz="1400" dirty="0">
                <a:solidFill>
                  <a:srgbClr val="3C4245"/>
                </a:solidFill>
              </a:rPr>
              <a:t>- preserves &amp; improves brain structure and function, reduces the risk of developing CNS disorders, </a:t>
            </a:r>
          </a:p>
          <a:p>
            <a:r>
              <a:rPr lang="en-US" sz="1400" dirty="0">
                <a:solidFill>
                  <a:srgbClr val="3C4245"/>
                </a:solidFill>
              </a:rPr>
              <a:t>- promotes overall health &amp; supports continuous interactions between a person’s genetics, environment and circumstances</a:t>
            </a:r>
            <a:endParaRPr lang="en-CA" sz="1400" dirty="0"/>
          </a:p>
        </p:txBody>
      </p:sp>
    </p:spTree>
    <p:extLst>
      <p:ext uri="{BB962C8B-B14F-4D97-AF65-F5344CB8AC3E}">
        <p14:creationId xmlns:p14="http://schemas.microsoft.com/office/powerpoint/2010/main" val="414321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F3BBA5E-8F53-CAF7-5889-A3952A5D94B5}"/>
              </a:ext>
            </a:extLst>
          </p:cNvPr>
          <p:cNvSpPr>
            <a:spLocks noGrp="1"/>
          </p:cNvSpPr>
          <p:nvPr>
            <p:ph type="pic" sz="quarter" idx="13"/>
          </p:nvPr>
        </p:nvSpPr>
        <p:spPr>
          <a:solidFill>
            <a:schemeClr val="accent1">
              <a:lumMod val="40000"/>
              <a:lumOff val="60000"/>
            </a:schemeClr>
          </a:solidFill>
        </p:spPr>
        <p:txBody>
          <a:bodyPr/>
          <a:lstStyle/>
          <a:p>
            <a:pPr marL="0" indent="0">
              <a:buNone/>
            </a:pPr>
            <a:endParaRPr lang="en-CA" dirty="0"/>
          </a:p>
        </p:txBody>
      </p:sp>
      <p:sp>
        <p:nvSpPr>
          <p:cNvPr id="5" name="TextBox 4">
            <a:extLst>
              <a:ext uri="{FF2B5EF4-FFF2-40B4-BE49-F238E27FC236}">
                <a16:creationId xmlns:a16="http://schemas.microsoft.com/office/drawing/2014/main" id="{60DB618F-4A33-0F13-1503-7B4DA05290C8}"/>
              </a:ext>
            </a:extLst>
          </p:cNvPr>
          <p:cNvSpPr txBox="1"/>
          <p:nvPr/>
        </p:nvSpPr>
        <p:spPr>
          <a:xfrm>
            <a:off x="2415989" y="583296"/>
            <a:ext cx="3984771" cy="369332"/>
          </a:xfrm>
          <a:prstGeom prst="rect">
            <a:avLst/>
          </a:prstGeom>
          <a:noFill/>
        </p:spPr>
        <p:txBody>
          <a:bodyPr wrap="square" rtlCol="0">
            <a:spAutoFit/>
          </a:bodyPr>
          <a:lstStyle/>
          <a:p>
            <a:r>
              <a:rPr lang="en-CA" dirty="0"/>
              <a:t>Disclosures</a:t>
            </a:r>
          </a:p>
        </p:txBody>
      </p:sp>
      <p:pic>
        <p:nvPicPr>
          <p:cNvPr id="9" name="Picture 8">
            <a:extLst>
              <a:ext uri="{FF2B5EF4-FFF2-40B4-BE49-F238E27FC236}">
                <a16:creationId xmlns:a16="http://schemas.microsoft.com/office/drawing/2014/main" id="{4B8CD40A-8756-3A1B-C6BF-6605A59988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1113774"/>
          </a:xfrm>
          <a:prstGeom prst="rect">
            <a:avLst/>
          </a:prstGeom>
        </p:spPr>
      </p:pic>
      <p:pic>
        <p:nvPicPr>
          <p:cNvPr id="12" name="Picture 11">
            <a:extLst>
              <a:ext uri="{FF2B5EF4-FFF2-40B4-BE49-F238E27FC236}">
                <a16:creationId xmlns:a16="http://schemas.microsoft.com/office/drawing/2014/main" id="{B6BFF682-8AAF-15B8-71B5-5C920E95DE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8144" y="1193926"/>
            <a:ext cx="6865238" cy="5583921"/>
          </a:xfrm>
          <a:prstGeom prst="rect">
            <a:avLst/>
          </a:prstGeom>
          <a:ln>
            <a:noFill/>
          </a:ln>
          <a:effectLst>
            <a:outerShdw blurRad="190500" algn="tl" rotWithShape="0">
              <a:srgbClr val="000000">
                <a:alpha val="70000"/>
              </a:srgbClr>
            </a:outerShdw>
          </a:effectLst>
        </p:spPr>
      </p:pic>
      <p:pic>
        <p:nvPicPr>
          <p:cNvPr id="16" name="Picture 1">
            <a:extLst>
              <a:ext uri="{FF2B5EF4-FFF2-40B4-BE49-F238E27FC236}">
                <a16:creationId xmlns:a16="http://schemas.microsoft.com/office/drawing/2014/main" id="{AC7BA06E-DEED-7DA5-E76D-635D0D3D360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52" y="6021426"/>
            <a:ext cx="1025079" cy="876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777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148E3-42FB-34DC-DD74-C3651FDA1B28}"/>
              </a:ext>
            </a:extLst>
          </p:cNvPr>
          <p:cNvSpPr>
            <a:spLocks noGrp="1"/>
          </p:cNvSpPr>
          <p:nvPr>
            <p:ph sz="half" idx="1"/>
          </p:nvPr>
        </p:nvSpPr>
        <p:spPr>
          <a:xfrm>
            <a:off x="0" y="2801336"/>
            <a:ext cx="4592643" cy="2892636"/>
          </a:xfrm>
        </p:spPr>
        <p:txBody>
          <a:bodyPr>
            <a:normAutofit/>
          </a:bodyPr>
          <a:lstStyle/>
          <a:p>
            <a:pPr marL="0" indent="0">
              <a:lnSpc>
                <a:spcPct val="100000"/>
              </a:lnSpc>
              <a:buNone/>
            </a:pPr>
            <a:r>
              <a:rPr lang="en-CA" sz="2000" dirty="0"/>
              <a:t>The burden of </a:t>
            </a:r>
            <a:r>
              <a:rPr lang="en-CA" sz="2000" b="1" dirty="0"/>
              <a:t>neurological disorders </a:t>
            </a:r>
            <a:r>
              <a:rPr lang="en-CA" sz="2000" dirty="0"/>
              <a:t>substantially increased over 25yrs</a:t>
            </a:r>
          </a:p>
          <a:p>
            <a:pPr>
              <a:lnSpc>
                <a:spcPct val="100000"/>
              </a:lnSpc>
              <a:buFontTx/>
              <a:buChar char="-"/>
            </a:pPr>
            <a:r>
              <a:rPr lang="en-CA" sz="2000" dirty="0"/>
              <a:t>1</a:t>
            </a:r>
            <a:r>
              <a:rPr lang="en-CA" sz="2000" baseline="30000" dirty="0"/>
              <a:t>st</a:t>
            </a:r>
            <a:r>
              <a:rPr lang="en-CA" sz="2000" dirty="0"/>
              <a:t> cause of disability – stroke remains the largest contributor (A)</a:t>
            </a:r>
          </a:p>
          <a:p>
            <a:pPr>
              <a:lnSpc>
                <a:spcPct val="100000"/>
              </a:lnSpc>
              <a:buFontTx/>
              <a:buChar char="-"/>
            </a:pPr>
            <a:r>
              <a:rPr lang="en-CA" sz="2000" dirty="0"/>
              <a:t>2</a:t>
            </a:r>
            <a:r>
              <a:rPr lang="en-CA" sz="2000" baseline="30000" dirty="0"/>
              <a:t>nd</a:t>
            </a:r>
            <a:r>
              <a:rPr lang="en-CA" sz="2000" dirty="0"/>
              <a:t>  leading cause of death - </a:t>
            </a:r>
            <a:r>
              <a:rPr lang="en-US" sz="2000" dirty="0"/>
              <a:t>despite substantial decreases in mortality rates from stroke (B)</a:t>
            </a:r>
          </a:p>
        </p:txBody>
      </p:sp>
      <p:pic>
        <p:nvPicPr>
          <p:cNvPr id="28" name="Picture 27">
            <a:extLst>
              <a:ext uri="{FF2B5EF4-FFF2-40B4-BE49-F238E27FC236}">
                <a16:creationId xmlns:a16="http://schemas.microsoft.com/office/drawing/2014/main" id="{D3A313E6-82BD-E31A-1C77-59C318585E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8263"/>
          <a:stretch/>
        </p:blipFill>
        <p:spPr>
          <a:xfrm>
            <a:off x="4428162" y="1855628"/>
            <a:ext cx="7763838" cy="4507583"/>
          </a:xfrm>
          <a:prstGeom prst="rect">
            <a:avLst/>
          </a:prstGeom>
          <a:ln>
            <a:noFill/>
          </a:ln>
          <a:effectLst>
            <a:outerShdw blurRad="190500" algn="tl" rotWithShape="0">
              <a:srgbClr val="000000">
                <a:alpha val="70000"/>
              </a:srgbClr>
            </a:outerShdw>
          </a:effectLst>
        </p:spPr>
      </p:pic>
      <p:pic>
        <p:nvPicPr>
          <p:cNvPr id="18" name="Picture 17">
            <a:extLst>
              <a:ext uri="{FF2B5EF4-FFF2-40B4-BE49-F238E27FC236}">
                <a16:creationId xmlns:a16="http://schemas.microsoft.com/office/drawing/2014/main" id="{EB5D8FFE-7E17-20C2-F767-D615E4F945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395" y="276876"/>
            <a:ext cx="6016597" cy="1339288"/>
          </a:xfrm>
          <a:prstGeom prst="rect">
            <a:avLst/>
          </a:prstGeom>
          <a:ln>
            <a:noFill/>
          </a:ln>
          <a:effectLst>
            <a:outerShdw blurRad="190500" algn="tl" rotWithShape="0">
              <a:srgbClr val="000000">
                <a:alpha val="70000"/>
              </a:srgbClr>
            </a:outerShdw>
          </a:effectLst>
        </p:spPr>
      </p:pic>
      <p:pic>
        <p:nvPicPr>
          <p:cNvPr id="20" name="Picture 19">
            <a:extLst>
              <a:ext uri="{FF2B5EF4-FFF2-40B4-BE49-F238E27FC236}">
                <a16:creationId xmlns:a16="http://schemas.microsoft.com/office/drawing/2014/main" id="{64F2613B-7F6F-4EB5-1C89-70AB8E7242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9531" y="1239544"/>
            <a:ext cx="2825461" cy="308232"/>
          </a:xfrm>
          <a:prstGeom prst="rect">
            <a:avLst/>
          </a:prstGeom>
        </p:spPr>
      </p:pic>
      <p:pic>
        <p:nvPicPr>
          <p:cNvPr id="2" name="Picture 1">
            <a:extLst>
              <a:ext uri="{FF2B5EF4-FFF2-40B4-BE49-F238E27FC236}">
                <a16:creationId xmlns:a16="http://schemas.microsoft.com/office/drawing/2014/main" id="{A1ABAE69-C996-AAED-00A2-DB32730B682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5981350"/>
            <a:ext cx="1025079" cy="876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019194"/>
      </p:ext>
    </p:extLst>
  </p:cSld>
  <p:clrMapOvr>
    <a:masterClrMapping/>
  </p:clrMapOvr>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6968</TotalTime>
  <Words>1207</Words>
  <Application>Microsoft Office PowerPoint</Application>
  <PresentationFormat>Widescreen</PresentationFormat>
  <Paragraphs>117</Paragraphs>
  <Slides>22</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22</vt:i4>
      </vt:variant>
    </vt:vector>
  </HeadingPairs>
  <TitlesOfParts>
    <vt:vector size="37" baseType="lpstr">
      <vt:lpstr>Arial</vt:lpstr>
      <vt:lpstr>Arial Nova Light</vt:lpstr>
      <vt:lpstr>Calibri</vt:lpstr>
      <vt:lpstr>Cambria</vt:lpstr>
      <vt:lpstr>Candara</vt:lpstr>
      <vt:lpstr>Century Gothic</vt:lpstr>
      <vt:lpstr>Crimson Text</vt:lpstr>
      <vt:lpstr>Elephant</vt:lpstr>
      <vt:lpstr>ElsevierGulliver</vt:lpstr>
      <vt:lpstr>Open Sans</vt:lpstr>
      <vt:lpstr>Roboto</vt:lpstr>
      <vt:lpstr>Times New Roman</vt:lpstr>
      <vt:lpstr>Wingdings 3</vt:lpstr>
      <vt:lpstr>ModOverlayVTI</vt:lpstr>
      <vt:lpstr>Wisp</vt:lpstr>
      <vt:lpstr>Brain Health/Aging through LSM across Lifespan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@WomensBrain_MD Aleksandra.Pikula@uhn.ca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Yiota Mitroyianni</dc:creator>
  <cp:lastModifiedBy>Yiota Mitroyianni</cp:lastModifiedBy>
  <cp:revision>54</cp:revision>
  <dcterms:created xsi:type="dcterms:W3CDTF">2023-10-25T08:53:49Z</dcterms:created>
  <dcterms:modified xsi:type="dcterms:W3CDTF">2024-01-05T08:23:37Z</dcterms:modified>
</cp:coreProperties>
</file>