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79" r:id="rId2"/>
    <p:sldId id="680" r:id="rId3"/>
    <p:sldId id="683" r:id="rId4"/>
    <p:sldId id="684" r:id="rId5"/>
    <p:sldId id="685" r:id="rId6"/>
    <p:sldId id="686" r:id="rId7"/>
    <p:sldId id="693" r:id="rId8"/>
    <p:sldId id="692" r:id="rId9"/>
    <p:sldId id="697" r:id="rId10"/>
    <p:sldId id="710" r:id="rId11"/>
    <p:sldId id="689" r:id="rId12"/>
    <p:sldId id="698" r:id="rId13"/>
    <p:sldId id="696" r:id="rId14"/>
    <p:sldId id="687" r:id="rId15"/>
    <p:sldId id="673" r:id="rId16"/>
    <p:sldId id="702" r:id="rId17"/>
    <p:sldId id="708" r:id="rId18"/>
    <p:sldId id="709" r:id="rId19"/>
    <p:sldId id="711" r:id="rId20"/>
    <p:sldId id="703" r:id="rId21"/>
    <p:sldId id="704" r:id="rId22"/>
    <p:sldId id="705" r:id="rId23"/>
    <p:sldId id="707" r:id="rId24"/>
    <p:sldId id="681" r:id="rId25"/>
    <p:sldId id="69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679" autoAdjust="0"/>
  </p:normalViewPr>
  <p:slideViewPr>
    <p:cSldViewPr snapToGrid="0">
      <p:cViewPr varScale="1">
        <p:scale>
          <a:sx n="117" d="100"/>
          <a:sy n="117" d="100"/>
        </p:scale>
        <p:origin x="1830" y="114"/>
      </p:cViewPr>
      <p:guideLst/>
    </p:cSldViewPr>
  </p:slideViewPr>
  <p:outlineViewPr>
    <p:cViewPr>
      <p:scale>
        <a:sx n="33" d="100"/>
        <a:sy n="33" d="100"/>
      </p:scale>
      <p:origin x="0" y="-54"/>
    </p:cViewPr>
  </p:outlineViewPr>
  <p:notesTextViewPr>
    <p:cViewPr>
      <p:scale>
        <a:sx n="1" d="1"/>
        <a:sy n="1" d="1"/>
      </p:scale>
      <p:origin x="0" y="0"/>
    </p:cViewPr>
  </p:notesTextViewPr>
  <p:sorterViewPr>
    <p:cViewPr>
      <p:scale>
        <a:sx n="100" d="100"/>
        <a:sy n="100" d="100"/>
      </p:scale>
      <p:origin x="0" y="-2034"/>
    </p:cViewPr>
  </p:sorterViewPr>
  <p:notesViewPr>
    <p:cSldViewPr snapToGrid="0">
      <p:cViewPr varScale="1">
        <p:scale>
          <a:sx n="86" d="100"/>
          <a:sy n="86" d="100"/>
        </p:scale>
        <p:origin x="28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F7963-C700-4AD4-8E54-EE4A9BAC0A21}" type="datetimeFigureOut">
              <a:rPr lang="ru-RU" smtClean="0"/>
              <a:t>05.01.2024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7B45A-8872-4F20-A167-B78AE8E1A0C9}" type="slidenum">
              <a:rPr lang="ru-RU" smtClean="0"/>
              <a:t>‹#›</a:t>
            </a:fld>
            <a:endParaRPr lang="ru-RU"/>
          </a:p>
        </p:txBody>
      </p:sp>
    </p:spTree>
    <p:extLst>
      <p:ext uri="{BB962C8B-B14F-4D97-AF65-F5344CB8AC3E}">
        <p14:creationId xmlns:p14="http://schemas.microsoft.com/office/powerpoint/2010/main" val="198948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sciencedirect.com/journal/environmental-research" TargetMode="External"/><Relationship Id="rId3" Type="http://schemas.openxmlformats.org/officeDocument/2006/relationships/hyperlink" Target="https://doi.org/10.1371/journal.pone.0260221" TargetMode="External"/><Relationship Id="rId7" Type="http://schemas.openxmlformats.org/officeDocument/2006/relationships/hyperlink" Target="https://doi.org/10.1080/09638237.2016.1222065"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ubmed.ncbi.nlm.nih.gov/?term=Fazil+Q&amp;cauthor_id=27684305" TargetMode="External"/><Relationship Id="rId5" Type="http://schemas.openxmlformats.org/officeDocument/2006/relationships/hyperlink" Target="https://pubmed.ncbi.nlm.nih.gov/27684305/#full-view-affiliation-1" TargetMode="External"/><Relationship Id="rId10" Type="http://schemas.openxmlformats.org/officeDocument/2006/relationships/hyperlink" Target="https://doi.org/10.1016/j.envres.2014.02.002" TargetMode="External"/><Relationship Id="rId4" Type="http://schemas.openxmlformats.org/officeDocument/2006/relationships/hyperlink" Target="https://pubmed.ncbi.nlm.nih.gov/?term=Reavell+J&amp;cauthor_id=27684305" TargetMode="External"/><Relationship Id="rId9" Type="http://schemas.openxmlformats.org/officeDocument/2006/relationships/hyperlink" Target="https://www.sciencedirect.com/journal/environmental-research/vol/133/suppl/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400550"/>
            <a:ext cx="5486400" cy="327567"/>
          </a:xfrm>
        </p:spPr>
        <p:txBody>
          <a:bodyPr/>
          <a:lstStyle/>
          <a:p>
            <a:r>
              <a:rPr lang="en-US" dirty="0"/>
              <a:t>The effect of migration on lifestyle intervention</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a:t>
            </a:fld>
            <a:endParaRPr lang="ru-RU"/>
          </a:p>
        </p:txBody>
      </p:sp>
    </p:spTree>
    <p:extLst>
      <p:ext uri="{BB962C8B-B14F-4D97-AF65-F5344CB8AC3E}">
        <p14:creationId xmlns:p14="http://schemas.microsoft.com/office/powerpoint/2010/main" val="340166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49E7B45A-8872-4F20-A167-B78AE8E1A0C9}" type="slidenum">
              <a:rPr lang="ru-RU" smtClean="0"/>
              <a:t>10</a:t>
            </a:fld>
            <a:endParaRPr lang="ru-RU"/>
          </a:p>
        </p:txBody>
      </p:sp>
    </p:spTree>
    <p:extLst>
      <p:ext uri="{BB962C8B-B14F-4D97-AF65-F5344CB8AC3E}">
        <p14:creationId xmlns:p14="http://schemas.microsoft.com/office/powerpoint/2010/main" val="111673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07000"/>
              </a:lnSpc>
              <a:spcAft>
                <a:spcPts val="800"/>
              </a:spcAft>
            </a:pPr>
            <a:r>
              <a:rPr lang="en-IE" dirty="0">
                <a:effectLst/>
                <a:latin typeface="Open Sans" panose="020B0606030504020204" pitchFamily="34" charset="0"/>
                <a:ea typeface="Open Sans" panose="020B0606030504020204" pitchFamily="34" charset="0"/>
                <a:cs typeface="Open Sans" panose="020B0606030504020204" pitchFamily="34" charset="0"/>
              </a:rPr>
              <a:t>There are increasing risks of NCD. </a:t>
            </a:r>
          </a:p>
          <a:p>
            <a:pPr algn="just">
              <a:lnSpc>
                <a:spcPct val="107000"/>
              </a:lnSpc>
              <a:spcAft>
                <a:spcPts val="800"/>
              </a:spcAft>
            </a:pPr>
            <a:r>
              <a:rPr lang="en-IE" dirty="0">
                <a:effectLst/>
                <a:latin typeface="Open Sans" panose="020B0606030504020204" pitchFamily="34" charset="0"/>
                <a:ea typeface="Open Sans" panose="020B0606030504020204" pitchFamily="34" charset="0"/>
                <a:cs typeface="Open Sans" panose="020B0606030504020204" pitchFamily="34" charset="0"/>
              </a:rPr>
              <a:t>For example</a:t>
            </a:r>
          </a:p>
          <a:p>
            <a:pPr algn="just">
              <a:lnSpc>
                <a:spcPct val="107000"/>
              </a:lnSpc>
              <a:spcAft>
                <a:spcPts val="800"/>
              </a:spcAft>
            </a:pPr>
            <a:r>
              <a:rPr lang="en-IE" dirty="0">
                <a:effectLst/>
                <a:latin typeface="Open Sans" panose="020B0606030504020204" pitchFamily="34" charset="0"/>
                <a:ea typeface="Open Sans" panose="020B0606030504020204" pitchFamily="34" charset="0"/>
                <a:cs typeface="Open Sans" panose="020B0606030504020204" pitchFamily="34" charset="0"/>
              </a:rPr>
              <a:t>Cardiovascular disease (CVD) is a leading cause of death both in the EU and globally. In 2021, 20.5 million people worldwide died of CVD. In the EU, it is estimated that there are 63 million people living with CVD, and that CVD causes ~1.8 million deaths each year. To put that into context, CVD is responsible for ~37% of all deaths in the EU; this is considerably higher than the percentage of deaths related to the second most common cause, cancer. </a:t>
            </a:r>
            <a:endParaRPr lang="ru-RU" dirty="0">
              <a:effectLst/>
              <a:latin typeface="Open Sans" panose="020B0606030504020204" pitchFamily="34" charset="0"/>
              <a:ea typeface="Open Sans" panose="020B0606030504020204" pitchFamily="34" charset="0"/>
              <a:cs typeface="Open Sans" panose="020B0606030504020204" pitchFamily="34" charset="0"/>
            </a:endParaRPr>
          </a:p>
          <a:p>
            <a:endParaRPr lang="en-US"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kern="100" dirty="0">
                <a:effectLst/>
                <a:latin typeface="Open Sans" panose="020B0606030504020204" pitchFamily="34" charset="0"/>
                <a:ea typeface="Open Sans" panose="020B0606030504020204" pitchFamily="34" charset="0"/>
                <a:cs typeface="Open Sans" panose="020B0606030504020204" pitchFamily="34" charset="0"/>
              </a:rPr>
              <a:t>1.  </a:t>
            </a:r>
            <a:r>
              <a:rPr lang="ru-RU" kern="100" dirty="0">
                <a:effectLst/>
                <a:latin typeface="Open Sans" panose="020B0606030504020204" pitchFamily="34" charset="0"/>
                <a:ea typeface="Open Sans" panose="020B0606030504020204" pitchFamily="34" charset="0"/>
                <a:cs typeface="Open Sans" panose="020B0606030504020204" pitchFamily="34" charset="0"/>
              </a:rPr>
              <a:t>World Heart Report 2023: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Confronting</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the</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World’s</a:t>
            </a:r>
            <a:r>
              <a:rPr lang="ru-RU" kern="100" dirty="0">
                <a:effectLst/>
                <a:latin typeface="Open Sans" panose="020B0606030504020204" pitchFamily="34" charset="0"/>
                <a:ea typeface="Open Sans" panose="020B0606030504020204" pitchFamily="34" charset="0"/>
                <a:cs typeface="Open Sans" panose="020B0606030504020204" pitchFamily="34" charset="0"/>
              </a:rPr>
              <a:t> Number One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Killer</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Geneva</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Switzerland</a:t>
            </a:r>
            <a:r>
              <a:rPr lang="ru-RU" kern="100" dirty="0">
                <a:effectLst/>
                <a:latin typeface="Open Sans" panose="020B0606030504020204" pitchFamily="34" charset="0"/>
                <a:ea typeface="Open Sans" panose="020B0606030504020204" pitchFamily="34" charset="0"/>
                <a:cs typeface="Open Sans" panose="020B0606030504020204" pitchFamily="34" charset="0"/>
              </a:rPr>
              <a:t>. World Heart Federation. 2023.</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2. </a:t>
            </a:r>
            <a:r>
              <a:rPr lang="ru-RU" kern="100" dirty="0">
                <a:effectLst/>
                <a:latin typeface="Open Sans" panose="020B0606030504020204" pitchFamily="34" charset="0"/>
                <a:ea typeface="Open Sans" panose="020B0606030504020204" pitchFamily="34" charset="0"/>
                <a:cs typeface="Open Sans" panose="020B0606030504020204" pitchFamily="34" charset="0"/>
              </a:rPr>
              <a:t>GBD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Results</a:t>
            </a:r>
            <a:r>
              <a:rPr lang="ru-RU" kern="100" dirty="0">
                <a:effectLst/>
                <a:latin typeface="Open Sans" panose="020B0606030504020204" pitchFamily="34" charset="0"/>
                <a:ea typeface="Open Sans" panose="020B0606030504020204" pitchFamily="34" charset="0"/>
                <a:cs typeface="Open Sans" panose="020B0606030504020204" pitchFamily="34" charset="0"/>
              </a:rPr>
              <a:t> Tool |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GHDx</a:t>
            </a:r>
            <a:r>
              <a:rPr lang="ru-RU" kern="100" dirty="0">
                <a:effectLst/>
                <a:latin typeface="Open Sans" panose="020B0606030504020204" pitchFamily="34" charset="0"/>
                <a:ea typeface="Open Sans" panose="020B0606030504020204" pitchFamily="34" charset="0"/>
                <a:cs typeface="Open Sans" panose="020B0606030504020204" pitchFamily="34" charset="0"/>
              </a:rPr>
              <a:t> (healthdata.org)</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3.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Wilkins</a:t>
            </a:r>
            <a:r>
              <a:rPr lang="ru-RU" kern="100" dirty="0">
                <a:effectLst/>
                <a:latin typeface="Open Sans" panose="020B0606030504020204" pitchFamily="34" charset="0"/>
                <a:ea typeface="Open Sans" panose="020B0606030504020204" pitchFamily="34" charset="0"/>
                <a:cs typeface="Open Sans" panose="020B0606030504020204" pitchFamily="34" charset="0"/>
              </a:rPr>
              <a:t> E,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Wilson</a:t>
            </a:r>
            <a:r>
              <a:rPr lang="ru-RU" kern="100" dirty="0">
                <a:effectLst/>
                <a:latin typeface="Open Sans" panose="020B0606030504020204" pitchFamily="34" charset="0"/>
                <a:ea typeface="Open Sans" panose="020B0606030504020204" pitchFamily="34" charset="0"/>
                <a:cs typeface="Open Sans" panose="020B0606030504020204" pitchFamily="34" charset="0"/>
              </a:rPr>
              <a:t> L,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Wickramasinghe</a:t>
            </a:r>
            <a:r>
              <a:rPr lang="ru-RU" kern="100" dirty="0">
                <a:effectLst/>
                <a:latin typeface="Open Sans" panose="020B0606030504020204" pitchFamily="34" charset="0"/>
                <a:ea typeface="Open Sans" panose="020B0606030504020204" pitchFamily="34" charset="0"/>
                <a:cs typeface="Open Sans" panose="020B0606030504020204" pitchFamily="34" charset="0"/>
              </a:rPr>
              <a:t> K,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Bhatnagar</a:t>
            </a:r>
            <a:r>
              <a:rPr lang="ru-RU" kern="100" dirty="0">
                <a:effectLst/>
                <a:latin typeface="Open Sans" panose="020B0606030504020204" pitchFamily="34" charset="0"/>
                <a:ea typeface="Open Sans" panose="020B0606030504020204" pitchFamily="34" charset="0"/>
                <a:cs typeface="Open Sans" panose="020B0606030504020204" pitchFamily="34" charset="0"/>
              </a:rPr>
              <a:t> P,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Leal</a:t>
            </a:r>
            <a:r>
              <a:rPr lang="ru-RU" kern="100" dirty="0">
                <a:effectLst/>
                <a:latin typeface="Open Sans" panose="020B0606030504020204" pitchFamily="34" charset="0"/>
                <a:ea typeface="Open Sans" panose="020B0606030504020204" pitchFamily="34" charset="0"/>
                <a:cs typeface="Open Sans" panose="020B0606030504020204" pitchFamily="34" charset="0"/>
              </a:rPr>
              <a:t> J,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Luengo-Fernandez</a:t>
            </a:r>
            <a:r>
              <a:rPr lang="ru-RU" kern="100" dirty="0">
                <a:effectLst/>
                <a:latin typeface="Open Sans" panose="020B0606030504020204" pitchFamily="34" charset="0"/>
                <a:ea typeface="Open Sans" panose="020B0606030504020204" pitchFamily="34" charset="0"/>
                <a:cs typeface="Open Sans" panose="020B0606030504020204" pitchFamily="34" charset="0"/>
              </a:rPr>
              <a:t> R,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Burns</a:t>
            </a:r>
            <a:r>
              <a:rPr lang="ru-RU" kern="100" dirty="0">
                <a:effectLst/>
                <a:latin typeface="Open Sans" panose="020B0606030504020204" pitchFamily="34" charset="0"/>
                <a:ea typeface="Open Sans" panose="020B0606030504020204" pitchFamily="34" charset="0"/>
                <a:cs typeface="Open Sans" panose="020B0606030504020204" pitchFamily="34" charset="0"/>
              </a:rPr>
              <a:t> R,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Rayner</a:t>
            </a:r>
            <a:r>
              <a:rPr lang="ru-RU" kern="100" dirty="0">
                <a:effectLst/>
                <a:latin typeface="Open Sans" panose="020B0606030504020204" pitchFamily="34" charset="0"/>
                <a:ea typeface="Open Sans" panose="020B0606030504020204" pitchFamily="34" charset="0"/>
                <a:cs typeface="Open Sans" panose="020B0606030504020204" pitchFamily="34" charset="0"/>
              </a:rPr>
              <a:t> M,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Townsend</a:t>
            </a:r>
            <a:r>
              <a:rPr lang="ru-RU" kern="100" dirty="0">
                <a:effectLst/>
                <a:latin typeface="Open Sans" panose="020B0606030504020204" pitchFamily="34" charset="0"/>
                <a:ea typeface="Open Sans" panose="020B0606030504020204" pitchFamily="34" charset="0"/>
                <a:cs typeface="Open Sans" panose="020B0606030504020204" pitchFamily="34" charset="0"/>
              </a:rPr>
              <a:t> (2017). European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Cardiovascular</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Disease</a:t>
            </a:r>
            <a:r>
              <a:rPr lang="ru-RU" kern="100" dirty="0">
                <a:effectLst/>
                <a:latin typeface="Open Sans" panose="020B0606030504020204" pitchFamily="34" charset="0"/>
                <a:ea typeface="Open Sans" panose="020B0606030504020204" pitchFamily="34" charset="0"/>
                <a:cs typeface="Open Sans" panose="020B0606030504020204" pitchFamily="34" charset="0"/>
              </a:rPr>
              <a:t>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Statistics</a:t>
            </a:r>
            <a:r>
              <a:rPr lang="ru-RU" kern="100" dirty="0">
                <a:effectLst/>
                <a:latin typeface="Open Sans" panose="020B0606030504020204" pitchFamily="34" charset="0"/>
                <a:ea typeface="Open Sans" panose="020B0606030504020204" pitchFamily="34" charset="0"/>
                <a:cs typeface="Open Sans" panose="020B0606030504020204" pitchFamily="34" charset="0"/>
              </a:rPr>
              <a:t> 2017. European Heart Network, </a:t>
            </a:r>
            <a:r>
              <a:rPr lang="ru-RU" kern="100" dirty="0" err="1">
                <a:effectLst/>
                <a:latin typeface="Open Sans" panose="020B0606030504020204" pitchFamily="34" charset="0"/>
                <a:ea typeface="Open Sans" panose="020B0606030504020204" pitchFamily="34" charset="0"/>
                <a:cs typeface="Open Sans" panose="020B0606030504020204" pitchFamily="34" charset="0"/>
              </a:rPr>
              <a:t>Brussels</a:t>
            </a:r>
            <a:endParaRPr lang="ru-RU"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kern="100" dirty="0">
                <a:effectLst/>
                <a:latin typeface="Open Sans" panose="020B0606030504020204" pitchFamily="34" charset="0"/>
                <a:ea typeface="Open Sans" panose="020B0606030504020204" pitchFamily="34" charset="0"/>
                <a:cs typeface="Open Sans" panose="020B0606030504020204" pitchFamily="34" charset="0"/>
              </a:rPr>
              <a:t>4. </a:t>
            </a:r>
            <a:r>
              <a:rPr lang="ru-RU" kern="100" dirty="0">
                <a:effectLst/>
                <a:latin typeface="Open Sans" panose="020B0606030504020204" pitchFamily="34" charset="0"/>
                <a:ea typeface="Open Sans" panose="020B0606030504020204" pitchFamily="34" charset="0"/>
                <a:cs typeface="Open Sans" panose="020B0606030504020204" pitchFamily="34" charset="0"/>
              </a:rPr>
              <a:t>Eurostat: https://ec.europa.eu/eurostat/statistics-explained/index.php?title=Cardiovascular_diseases_statistics</a:t>
            </a:r>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11</a:t>
            </a:fld>
            <a:endParaRPr lang="ru-RU"/>
          </a:p>
        </p:txBody>
      </p:sp>
    </p:spTree>
    <p:extLst>
      <p:ext uri="{BB962C8B-B14F-4D97-AF65-F5344CB8AC3E}">
        <p14:creationId xmlns:p14="http://schemas.microsoft.com/office/powerpoint/2010/main" val="136426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There are great EU initiative that is described in Lancet,</a:t>
            </a:r>
          </a:p>
          <a:p>
            <a:r>
              <a:rPr lang="en-US" dirty="0"/>
              <a:t>The idea is to reduce how to reduce the global NCD trend  (to combine politics, health system and socio-economic systems) , this program started around 2016 </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12</a:t>
            </a:fld>
            <a:endParaRPr lang="ru-RU"/>
          </a:p>
        </p:txBody>
      </p:sp>
    </p:spTree>
    <p:extLst>
      <p:ext uri="{BB962C8B-B14F-4D97-AF65-F5344CB8AC3E}">
        <p14:creationId xmlns:p14="http://schemas.microsoft.com/office/powerpoint/2010/main" val="111601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still not sure, If they include new migration waves in to  statistics? </a:t>
            </a:r>
            <a:endParaRPr lang="ru-RU" dirty="0"/>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13</a:t>
            </a:fld>
            <a:endParaRPr lang="ru-RU"/>
          </a:p>
        </p:txBody>
      </p:sp>
    </p:spTree>
    <p:extLst>
      <p:ext uri="{BB962C8B-B14F-4D97-AF65-F5344CB8AC3E}">
        <p14:creationId xmlns:p14="http://schemas.microsoft.com/office/powerpoint/2010/main" val="314151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Going back to our 2 type migration groups.</a:t>
            </a:r>
          </a:p>
          <a:p>
            <a:endParaRPr lang="en-US" dirty="0"/>
          </a:p>
          <a:p>
            <a:r>
              <a:rPr lang="en-US" dirty="0"/>
              <a:t>Step one for 1 </a:t>
            </a:r>
            <a:r>
              <a:rPr lang="en-US" dirty="0" err="1"/>
              <a:t>st</a:t>
            </a:r>
            <a:r>
              <a:rPr lang="en-US" dirty="0"/>
              <a:t> emergency group was humanitarian help. </a:t>
            </a:r>
          </a:p>
          <a:p>
            <a:r>
              <a:rPr lang="en-US" dirty="0"/>
              <a:t>But an equally important step is to work with lifestyle habits with both groups and it’s important to start earlies to heat faster effect and integration this people into the local community</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14</a:t>
            </a:fld>
            <a:endParaRPr lang="ru-RU"/>
          </a:p>
        </p:txBody>
      </p:sp>
    </p:spTree>
    <p:extLst>
      <p:ext uri="{BB962C8B-B14F-4D97-AF65-F5344CB8AC3E}">
        <p14:creationId xmlns:p14="http://schemas.microsoft.com/office/powerpoint/2010/main" val="77953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So, no more evidence is needed </a:t>
            </a:r>
          </a:p>
          <a:p>
            <a:r>
              <a:rPr lang="en-US" dirty="0"/>
              <a:t>Lifestyle intervention for this group of people couldn’t be underestimated.</a:t>
            </a:r>
          </a:p>
          <a:p>
            <a:r>
              <a:rPr lang="en-US" dirty="0"/>
              <a:t>Of course I am not the first person who understood this. </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15</a:t>
            </a:fld>
            <a:endParaRPr lang="ru-RU"/>
          </a:p>
        </p:txBody>
      </p:sp>
    </p:spTree>
    <p:extLst>
      <p:ext uri="{BB962C8B-B14F-4D97-AF65-F5344CB8AC3E}">
        <p14:creationId xmlns:p14="http://schemas.microsoft.com/office/powerpoint/2010/main" val="1858600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So, what intervention do we</a:t>
            </a:r>
          </a:p>
          <a:p>
            <a:endParaRPr lang="en-US" dirty="0"/>
          </a:p>
          <a:p>
            <a:pPr algn="l"/>
            <a:r>
              <a:rPr lang="en-US" sz="1800" b="0" i="0" u="none" strike="noStrike" baseline="0" dirty="0">
                <a:solidFill>
                  <a:srgbClr val="000000"/>
                </a:solidFill>
                <a:latin typeface="STIX-Regular"/>
              </a:rPr>
              <a:t>All 23 included studies were published between 2002 and</a:t>
            </a:r>
          </a:p>
          <a:p>
            <a:pPr algn="l"/>
            <a:r>
              <a:rPr lang="en-US" sz="1800" b="0" i="0" u="none" strike="noStrike" baseline="0" dirty="0">
                <a:solidFill>
                  <a:srgbClr val="000000"/>
                </a:solidFill>
                <a:latin typeface="STIX-Regular"/>
              </a:rPr>
              <a:t>2017, with most (N = 20) published after 2008 (Table </a:t>
            </a:r>
            <a:r>
              <a:rPr lang="en-US" sz="1800" b="0" i="0" u="none" strike="noStrike" baseline="0" dirty="0">
                <a:solidFill>
                  <a:srgbClr val="0000FF"/>
                </a:solidFill>
                <a:latin typeface="STIX-Regular"/>
              </a:rPr>
              <a:t>1</a:t>
            </a:r>
            <a:r>
              <a:rPr lang="en-US" sz="1800" b="0" i="0" u="none" strike="noStrike" baseline="0" dirty="0">
                <a:solidFill>
                  <a:srgbClr val="000000"/>
                </a:solidFill>
                <a:latin typeface="STIX-Regular"/>
              </a:rPr>
              <a:t>).</a:t>
            </a:r>
          </a:p>
          <a:p>
            <a:pPr algn="l"/>
            <a:r>
              <a:rPr lang="en-US" sz="1800" b="0" i="0" u="none" strike="noStrike" baseline="0" dirty="0">
                <a:solidFill>
                  <a:srgbClr val="000000"/>
                </a:solidFill>
                <a:latin typeface="STIX-Regular"/>
              </a:rPr>
              <a:t>Sixteen studies were conducted in the U.S., United States</a:t>
            </a:r>
          </a:p>
          <a:p>
            <a:pPr algn="l"/>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20</a:t>
            </a:r>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23</a:t>
            </a:r>
            <a:r>
              <a:rPr lang="en-US" sz="1800" b="0" i="0" u="none" strike="noStrike" baseline="0" dirty="0">
                <a:solidFill>
                  <a:srgbClr val="000000"/>
                </a:solidFill>
                <a:latin typeface="STIX-Regular"/>
              </a:rPr>
              <a:t>] primarily in Washington DC (N = 5) [</a:t>
            </a:r>
            <a:r>
              <a:rPr lang="en-US" sz="1800" b="0" i="0" u="none" strike="noStrike" baseline="0" dirty="0">
                <a:solidFill>
                  <a:srgbClr val="0000FF"/>
                </a:solidFill>
                <a:latin typeface="STIX-Regular"/>
              </a:rPr>
              <a:t>24</a:t>
            </a:r>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28</a:t>
            </a:r>
            <a:r>
              <a:rPr lang="en-US" sz="1800" b="0" i="0" u="none" strike="noStrike" baseline="0" dirty="0">
                <a:solidFill>
                  <a:srgbClr val="000000"/>
                </a:solidFill>
                <a:latin typeface="STIX-Regular"/>
              </a:rPr>
              <a:t>], California</a:t>
            </a:r>
          </a:p>
          <a:p>
            <a:pPr algn="l"/>
            <a:r>
              <a:rPr lang="en-US" sz="1800" b="0" i="0" u="none" strike="noStrike" baseline="0" dirty="0">
                <a:solidFill>
                  <a:srgbClr val="000000"/>
                </a:solidFill>
                <a:latin typeface="STIX-Regular"/>
              </a:rPr>
              <a:t>(N = 3) [</a:t>
            </a:r>
            <a:r>
              <a:rPr lang="en-US" sz="1800" b="0" i="0" u="none" strike="noStrike" baseline="0" dirty="0">
                <a:solidFill>
                  <a:srgbClr val="0000FF"/>
                </a:solidFill>
                <a:latin typeface="STIX-Regular"/>
              </a:rPr>
              <a:t>29</a:t>
            </a:r>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31</a:t>
            </a:r>
            <a:r>
              <a:rPr lang="en-US" sz="1800" b="0" i="0" u="none" strike="noStrike" baseline="0" dirty="0">
                <a:solidFill>
                  <a:srgbClr val="000000"/>
                </a:solidFill>
                <a:latin typeface="STIX-Regular"/>
              </a:rPr>
              <a:t>], and New York (N = 3) [</a:t>
            </a:r>
            <a:r>
              <a:rPr lang="en-US" sz="1800" b="0" i="0" u="none" strike="noStrike" baseline="0" dirty="0">
                <a:solidFill>
                  <a:srgbClr val="0000FF"/>
                </a:solidFill>
                <a:latin typeface="STIX-Regular"/>
              </a:rPr>
              <a:t>32</a:t>
            </a:r>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34</a:t>
            </a:r>
            <a:r>
              <a:rPr lang="en-US" sz="1800" b="0" i="0" u="none" strike="noStrike" baseline="0" dirty="0">
                <a:solidFill>
                  <a:srgbClr val="000000"/>
                </a:solidFill>
                <a:latin typeface="STIX-Regular"/>
              </a:rPr>
              <a:t>]. Three</a:t>
            </a:r>
          </a:p>
          <a:p>
            <a:pPr algn="l"/>
            <a:r>
              <a:rPr lang="en-US" sz="1800" b="0" i="0" u="none" strike="noStrike" baseline="0" dirty="0">
                <a:solidFill>
                  <a:srgbClr val="000000"/>
                </a:solidFill>
                <a:latin typeface="STIX-Regular"/>
              </a:rPr>
              <a:t>were conducted in Europe (Denmark, Netherlands, and</a:t>
            </a:r>
          </a:p>
          <a:p>
            <a:pPr algn="l"/>
            <a:r>
              <a:rPr lang="en-US" sz="1800" b="0" i="0" u="none" strike="noStrike" baseline="0" dirty="0">
                <a:solidFill>
                  <a:srgbClr val="000000"/>
                </a:solidFill>
                <a:latin typeface="STIX-Regular"/>
              </a:rPr>
              <a:t>Norway) [</a:t>
            </a:r>
            <a:r>
              <a:rPr lang="en-US" sz="1800" b="0" i="0" u="none" strike="noStrike" baseline="0" dirty="0">
                <a:solidFill>
                  <a:srgbClr val="0000FF"/>
                </a:solidFill>
                <a:latin typeface="STIX-Regular"/>
              </a:rPr>
              <a:t>35</a:t>
            </a:r>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37</a:t>
            </a:r>
            <a:r>
              <a:rPr lang="en-US" sz="1800" b="0" i="0" u="none" strike="noStrike" baseline="0" dirty="0">
                <a:solidFill>
                  <a:srgbClr val="000000"/>
                </a:solidFill>
                <a:latin typeface="STIX-Regular"/>
              </a:rPr>
              <a:t>], and one each in Australia [</a:t>
            </a:r>
            <a:r>
              <a:rPr lang="en-US" sz="1800" b="0" i="0" u="none" strike="noStrike" baseline="0" dirty="0">
                <a:solidFill>
                  <a:srgbClr val="0000FF"/>
                </a:solidFill>
                <a:latin typeface="STIX-Regular"/>
              </a:rPr>
              <a:t>38</a:t>
            </a:r>
            <a:r>
              <a:rPr lang="en-US" sz="1800" b="0" i="0" u="none" strike="noStrike" baseline="0" dirty="0">
                <a:solidFill>
                  <a:srgbClr val="000000"/>
                </a:solidFill>
                <a:latin typeface="STIX-Regular"/>
              </a:rPr>
              <a:t>], Canada</a:t>
            </a:r>
          </a:p>
          <a:p>
            <a:pPr algn="l"/>
            <a:r>
              <a:rPr lang="en-US" sz="1800" b="0" i="0" u="none" strike="noStrike" baseline="0" dirty="0">
                <a:solidFill>
                  <a:srgbClr val="000000"/>
                </a:solidFill>
                <a:latin typeface="STIX-Regular"/>
              </a:rPr>
              <a:t>[</a:t>
            </a:r>
            <a:r>
              <a:rPr lang="en-US" sz="1800" b="0" i="0" u="none" strike="noStrike" baseline="0" dirty="0">
                <a:solidFill>
                  <a:srgbClr val="0000FF"/>
                </a:solidFill>
                <a:latin typeface="STIX-Regular"/>
              </a:rPr>
              <a:t>39</a:t>
            </a:r>
            <a:r>
              <a:rPr lang="en-US" sz="1800" b="0" i="0" u="none" strike="noStrike" baseline="0" dirty="0">
                <a:solidFill>
                  <a:srgbClr val="000000"/>
                </a:solidFill>
                <a:latin typeface="STIX-Regular"/>
              </a:rPr>
              <a:t>], and Taiwan [</a:t>
            </a:r>
            <a:r>
              <a:rPr lang="en-US" sz="1800" b="0" i="0" u="none" strike="noStrike" baseline="0" dirty="0">
                <a:solidFill>
                  <a:srgbClr val="0000FF"/>
                </a:solidFill>
                <a:latin typeface="STIX-Regular"/>
              </a:rPr>
              <a:t>40</a:t>
            </a:r>
            <a:r>
              <a:rPr lang="en-US" sz="1800" b="0" i="0" u="none" strike="noStrike" baseline="0" dirty="0">
                <a:solidFill>
                  <a:srgbClr val="000000"/>
                </a:solidFill>
                <a:latin typeface="STIX-Regular"/>
              </a:rPr>
              <a:t>]. One study did not report the specific</a:t>
            </a:r>
          </a:p>
          <a:p>
            <a:pPr algn="l"/>
            <a:r>
              <a:rPr lang="en-US" sz="1800" b="0" i="0" u="none" strike="noStrike" baseline="0" dirty="0">
                <a:solidFill>
                  <a:srgbClr val="000000"/>
                </a:solidFill>
                <a:latin typeface="STIX-Regular"/>
              </a:rPr>
              <a:t>location, though it occurred somewhere within the US [</a:t>
            </a:r>
            <a:r>
              <a:rPr lang="en-US" sz="1800" b="0" i="0" u="none" strike="noStrike" baseline="0" dirty="0">
                <a:solidFill>
                  <a:srgbClr val="0000FF"/>
                </a:solidFill>
                <a:latin typeface="STIX-Regular"/>
              </a:rPr>
              <a:t>41</a:t>
            </a:r>
            <a:r>
              <a:rPr lang="en-US" sz="1800" b="0" i="0" u="none" strike="noStrike" baseline="0" dirty="0">
                <a:solidFill>
                  <a:srgbClr val="000000"/>
                </a:solidFill>
                <a:latin typeface="STIX-Regular"/>
              </a:rPr>
              <a:t>].</a:t>
            </a:r>
          </a:p>
          <a:p>
            <a:pPr algn="l"/>
            <a:r>
              <a:rPr lang="en-US" sz="1800" b="0" i="0" u="none" strike="noStrike" baseline="0" dirty="0">
                <a:solidFill>
                  <a:srgbClr val="000000"/>
                </a:solidFill>
                <a:latin typeface="STIX-Regular"/>
              </a:rPr>
              <a:t>Mental health (N = 5) was the most commonly addressed</a:t>
            </a:r>
          </a:p>
          <a:p>
            <a:pPr algn="l"/>
            <a:r>
              <a:rPr lang="en-US" sz="1800" b="0" i="0" u="none" strike="noStrike" baseline="0" dirty="0">
                <a:solidFill>
                  <a:srgbClr val="000000"/>
                </a:solidFill>
                <a:latin typeface="STIX-Regular"/>
              </a:rPr>
              <a:t>study objective, followed by cancer screening (N = 4), type 2</a:t>
            </a:r>
          </a:p>
          <a:p>
            <a:pPr algn="l"/>
            <a:r>
              <a:rPr lang="pt-BR" sz="1800" b="0" i="0" u="none" strike="noStrike" baseline="0" dirty="0">
                <a:solidFill>
                  <a:srgbClr val="000000"/>
                </a:solidFill>
                <a:latin typeface="STIX-Regular"/>
              </a:rPr>
              <a:t>diabetes (N = 3), nutrition (N = 3), and hypertension (N = 2).</a:t>
            </a:r>
          </a:p>
          <a:p>
            <a:pPr algn="l"/>
            <a:r>
              <a:rPr lang="en-US" sz="1800" b="0" i="0" u="none" strike="noStrike" baseline="0" dirty="0">
                <a:solidFill>
                  <a:srgbClr val="000000"/>
                </a:solidFill>
                <a:latin typeface="STIX-Regular"/>
              </a:rPr>
              <a:t>There was one study each on general health literacy, health</a:t>
            </a:r>
          </a:p>
          <a:p>
            <a:pPr algn="l"/>
            <a:r>
              <a:rPr lang="en-US" sz="1800" b="0" i="0" u="none" strike="noStrike" baseline="0" dirty="0">
                <a:solidFill>
                  <a:srgbClr val="000000"/>
                </a:solidFill>
                <a:latin typeface="STIX-Regular"/>
              </a:rPr>
              <a:t>system navigation, childbearing, asthma, osteoporosis, and</a:t>
            </a:r>
          </a:p>
          <a:p>
            <a:pPr algn="l"/>
            <a:r>
              <a:rPr lang="en-US" sz="1800" b="0" i="0" u="none" strike="noStrike" baseline="0" dirty="0">
                <a:solidFill>
                  <a:srgbClr val="000000"/>
                </a:solidFill>
                <a:latin typeface="STIX-Regular"/>
              </a:rPr>
              <a:t>rheumatoid arthritis. The number of participants in each</a:t>
            </a:r>
          </a:p>
          <a:p>
            <a:pPr algn="l"/>
            <a:r>
              <a:rPr lang="en-US" sz="1800" b="0" i="0" u="none" strike="noStrike" baseline="0" dirty="0">
                <a:solidFill>
                  <a:srgbClr val="000000"/>
                </a:solidFill>
                <a:latin typeface="STIX-Regular"/>
              </a:rPr>
              <a:t>study ranged from 44 to 1044 with a combined total of</a:t>
            </a:r>
          </a:p>
          <a:p>
            <a:pPr algn="l"/>
            <a:r>
              <a:rPr lang="en-US" sz="1800" b="0" i="0" u="none" strike="noStrike" baseline="0" dirty="0">
                <a:solidFill>
                  <a:srgbClr val="000000"/>
                </a:solidFill>
                <a:latin typeface="STIX-Regular"/>
              </a:rPr>
              <a:t>N = 5625.</a:t>
            </a:r>
          </a:p>
          <a:p>
            <a:pPr algn="l"/>
            <a:r>
              <a:rPr lang="en-US" sz="1800" b="0" i="0" u="none" strike="noStrike" baseline="0" dirty="0">
                <a:solidFill>
                  <a:srgbClr val="000000"/>
                </a:solidFill>
                <a:latin typeface="STIX-Regular"/>
              </a:rPr>
              <a:t>Three studies used two or more intervention groups,</a:t>
            </a:r>
          </a:p>
          <a:p>
            <a:pPr algn="l"/>
            <a:r>
              <a:rPr lang="en-US" sz="1800" b="0" i="0" u="none" strike="noStrike" baseline="0" dirty="0">
                <a:solidFill>
                  <a:srgbClr val="000000"/>
                </a:solidFill>
                <a:latin typeface="STIX-Regular"/>
              </a:rPr>
              <a:t>while the rest used a single intervention group to compare</a:t>
            </a:r>
          </a:p>
          <a:p>
            <a:pPr algn="l"/>
            <a:r>
              <a:rPr lang="en-US" sz="1800" b="0" i="0" u="none" strike="noStrike" baseline="0" dirty="0">
                <a:solidFill>
                  <a:srgbClr val="000000"/>
                </a:solidFill>
                <a:latin typeface="STIX-Regular"/>
              </a:rPr>
              <a:t>with controls. Nine studies used individual-oriented interventions</a:t>
            </a:r>
          </a:p>
          <a:p>
            <a:pPr algn="l"/>
            <a:r>
              <a:rPr lang="en-US" sz="1800" b="0" i="0" u="none" strike="noStrike" baseline="0" dirty="0">
                <a:solidFill>
                  <a:srgbClr val="000000"/>
                </a:solidFill>
                <a:latin typeface="STIX-Regular"/>
              </a:rPr>
              <a:t>of varying types including distributing pamphlets,</a:t>
            </a:r>
          </a:p>
          <a:p>
            <a:pPr algn="l"/>
            <a:r>
              <a:rPr lang="en-US" sz="1800" b="0" i="0" u="none" strike="noStrike" baseline="0" dirty="0" err="1">
                <a:solidFill>
                  <a:srgbClr val="000000"/>
                </a:solidFill>
                <a:latin typeface="STIX-Regular"/>
              </a:rPr>
              <a:t>fotonovelas</a:t>
            </a:r>
            <a:r>
              <a:rPr lang="en-US" sz="1800" b="0" i="0" u="none" strike="noStrike" baseline="0" dirty="0">
                <a:solidFill>
                  <a:srgbClr val="000000"/>
                </a:solidFill>
                <a:latin typeface="STIX-Regular"/>
              </a:rPr>
              <a:t>, access to websites, or one-on-one counseling.</a:t>
            </a:r>
          </a:p>
          <a:p>
            <a:pPr algn="l"/>
            <a:r>
              <a:rPr lang="en-US" sz="1800" b="0" i="0" u="none" strike="noStrike" baseline="0" dirty="0">
                <a:solidFill>
                  <a:srgbClr val="000000"/>
                </a:solidFill>
                <a:latin typeface="STIX-Regular"/>
              </a:rPr>
              <a:t>Seven studies used group sessions to provide educational</a:t>
            </a:r>
          </a:p>
          <a:p>
            <a:pPr algn="l"/>
            <a:r>
              <a:rPr lang="en-US" sz="1800" b="0" i="0" u="none" strike="noStrike" baseline="0" dirty="0">
                <a:solidFill>
                  <a:srgbClr val="000000"/>
                </a:solidFill>
                <a:latin typeface="STIX-Regular"/>
              </a:rPr>
              <a:t>experiences, primarily in the form of classes. Seven studies</a:t>
            </a:r>
          </a:p>
          <a:p>
            <a:pPr algn="l"/>
            <a:r>
              <a:rPr lang="en-US" sz="1800" b="0" i="0" u="none" strike="noStrike" baseline="0" dirty="0">
                <a:solidFill>
                  <a:srgbClr val="000000"/>
                </a:solidFill>
                <a:latin typeface="STIX-Regular"/>
              </a:rPr>
              <a:t>used a combination of both group and individual-oriented</a:t>
            </a:r>
          </a:p>
          <a:p>
            <a:pPr algn="l"/>
            <a:r>
              <a:rPr lang="en-US" sz="1800" b="0" i="0" u="none" strike="noStrike" baseline="0" dirty="0">
                <a:solidFill>
                  <a:srgbClr val="000000"/>
                </a:solidFill>
                <a:latin typeface="STIX-Regular"/>
              </a:rPr>
              <a:t>interventions. Only one study included a doctor’s visit as a</a:t>
            </a:r>
          </a:p>
          <a:p>
            <a:pPr algn="l"/>
            <a:r>
              <a:rPr lang="en-US" sz="1800" b="0" i="0" u="none" strike="noStrike" baseline="0" dirty="0">
                <a:solidFill>
                  <a:srgbClr val="000000"/>
                </a:solidFill>
                <a:latin typeface="STIX-Regular"/>
              </a:rPr>
              <a:t>component of the intervention [</a:t>
            </a:r>
            <a:r>
              <a:rPr lang="en-US" sz="1800" b="0" i="0" u="none" strike="noStrike" baseline="0" dirty="0">
                <a:solidFill>
                  <a:srgbClr val="0000FF"/>
                </a:solidFill>
                <a:latin typeface="STIX-Regular"/>
              </a:rPr>
              <a:t>41</a:t>
            </a:r>
            <a:r>
              <a:rPr lang="en-US" sz="1800" b="0" i="0" u="none" strike="noStrike" baseline="0" dirty="0">
                <a:solidFill>
                  <a:srgbClr val="000000"/>
                </a:solidFill>
                <a:latin typeface="STIX-Regular"/>
              </a:rPr>
              <a:t>]. All other studies’ interventions</a:t>
            </a:r>
          </a:p>
          <a:p>
            <a:pPr algn="l"/>
            <a:r>
              <a:rPr lang="en-US" sz="1800" b="0" i="0" u="none" strike="noStrike" baseline="0" dirty="0">
                <a:solidFill>
                  <a:srgbClr val="000000"/>
                </a:solidFill>
                <a:latin typeface="STIX-Regular"/>
              </a:rPr>
              <a:t>took place outside of a clinical encounter. Study</a:t>
            </a:r>
          </a:p>
          <a:p>
            <a:pPr algn="l"/>
            <a:r>
              <a:rPr lang="en-US" sz="1800" b="0" i="0" u="none" strike="noStrike" baseline="0" dirty="0">
                <a:solidFill>
                  <a:srgbClr val="000000"/>
                </a:solidFill>
                <a:latin typeface="STIX-Regular"/>
              </a:rPr>
              <a:t>follow-up periods ranged from 0 to 15 months.</a:t>
            </a:r>
            <a:r>
              <a:rPr lang="en-US" dirty="0"/>
              <a:t> have? Healthy literature as was shown in this SR is good initiative but for sure is not enough</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16</a:t>
            </a:fld>
            <a:endParaRPr lang="ru-RU"/>
          </a:p>
        </p:txBody>
      </p:sp>
    </p:spTree>
    <p:extLst>
      <p:ext uri="{BB962C8B-B14F-4D97-AF65-F5344CB8AC3E}">
        <p14:creationId xmlns:p14="http://schemas.microsoft.com/office/powerpoint/2010/main" val="352274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a:solidFill>
                  <a:srgbClr val="333333"/>
                </a:solidFill>
                <a:effectLst/>
                <a:latin typeface="Georgia" panose="02040502050405020303" pitchFamily="18" charset="0"/>
              </a:rPr>
              <a:t>But there is one nice study</a:t>
            </a:r>
          </a:p>
          <a:p>
            <a:r>
              <a:rPr lang="en-US" b="0" i="0" dirty="0">
                <a:solidFill>
                  <a:srgbClr val="333333"/>
                </a:solidFill>
                <a:effectLst/>
                <a:latin typeface="Georgia" panose="02040502050405020303" pitchFamily="18" charset="0"/>
              </a:rPr>
              <a:t>There is one nice study protocol, designed in Malmo for people with DM risks. They proposed, that lifestyle intervention will be cost effective The aim was to design a culturally adapted lifestyle intervention for an immigrant population and to evaluate its effectiveness and cost-effectiveness.</a:t>
            </a:r>
          </a:p>
          <a:p>
            <a:r>
              <a:rPr lang="en-US" b="0" i="0" dirty="0">
                <a:solidFill>
                  <a:srgbClr val="333333"/>
                </a:solidFill>
                <a:effectLst/>
                <a:latin typeface="Georgia" panose="02040502050405020303" pitchFamily="18" charset="0"/>
              </a:rPr>
              <a:t>It is Sweden study for </a:t>
            </a:r>
            <a:r>
              <a:rPr lang="en-US" b="0" i="0" dirty="0" err="1">
                <a:solidFill>
                  <a:srgbClr val="333333"/>
                </a:solidFill>
                <a:effectLst/>
                <a:latin typeface="Georgia" panose="02040502050405020303" pitchFamily="18" charset="0"/>
              </a:rPr>
              <a:t>Iraque</a:t>
            </a:r>
            <a:r>
              <a:rPr lang="en-US" b="0" i="0" dirty="0">
                <a:solidFill>
                  <a:srgbClr val="333333"/>
                </a:solidFill>
                <a:effectLst/>
                <a:latin typeface="Georgia" panose="02040502050405020303" pitchFamily="18" charset="0"/>
              </a:rPr>
              <a:t> migrants aged from 30-to 75 with DM risks</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1" i="0" dirty="0">
                <a:solidFill>
                  <a:srgbClr val="000000"/>
                </a:solidFill>
                <a:effectLst/>
                <a:latin typeface="Source Sans Pro" panose="020B0503030403020204" pitchFamily="34" charset="0"/>
              </a:rPr>
              <a:t>No Study Results Posted on ClinicalTrials.gov for this Study</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r>
              <a:rPr lang="en-US" dirty="0"/>
              <a:t>This study is 6 month study mostly focused on physical activity and diet.</a:t>
            </a:r>
          </a:p>
          <a:p>
            <a:endParaRPr lang="en-US" dirty="0"/>
          </a:p>
          <a:p>
            <a:r>
              <a:rPr lang="en-US" b="0" i="0" dirty="0">
                <a:solidFill>
                  <a:srgbClr val="000000"/>
                </a:solidFill>
                <a:effectLst/>
                <a:latin typeface="Source Sans Pro" panose="020B0503030403020204" pitchFamily="34" charset="0"/>
              </a:rPr>
              <a:t>In this randomized controlled trial, 308 participants (born in Iraq, living in Malmö, Sweden and at high risk of type 2 diabetes) will be allocated to either a culturally adapted intervention or a control group. The intervention will consist of 10 group counseling sessions focusing on diet, physical activity and behavioral change over 6 months, and the offer of exercise sessions. Cultural adaptation includes gender-specific exercise sessions, and counseling by a health coach community member. The control group will receive the information about healthy lifestyle habits provided by the primary health care center. The primary outcome is change in fasting glucose level. Secondary outcomes are changes in body mass index, insulin </a:t>
            </a:r>
            <a:r>
              <a:rPr lang="en-US" b="0" i="0" dirty="0" err="1">
                <a:solidFill>
                  <a:srgbClr val="000000"/>
                </a:solidFill>
                <a:effectLst/>
                <a:latin typeface="Source Sans Pro" panose="020B0503030403020204" pitchFamily="34" charset="0"/>
              </a:rPr>
              <a:t>sensitivity,physical</a:t>
            </a:r>
            <a:r>
              <a:rPr lang="en-US" b="0" i="0" dirty="0">
                <a:solidFill>
                  <a:srgbClr val="000000"/>
                </a:solidFill>
                <a:effectLst/>
                <a:latin typeface="Source Sans Pro" panose="020B0503030403020204" pitchFamily="34" charset="0"/>
              </a:rPr>
              <a:t> activity, food habits and health-related quality of life. Measurements will be taken at baseline, after 3 and 6 months. Data will be analyzed by the intention-to-treat approach. The cost-effectiveness during the trial period and over the longer term will be assessed by simulation modeling from patient, health care and societal perspectives.</a:t>
            </a:r>
          </a:p>
          <a:p>
            <a:endParaRPr lang="en-US" dirty="0"/>
          </a:p>
          <a:p>
            <a:r>
              <a:rPr lang="en-US" dirty="0"/>
              <a:t>But  it’s the most important things to reduce DM risks</a:t>
            </a:r>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17</a:t>
            </a:fld>
            <a:endParaRPr lang="ru-RU"/>
          </a:p>
        </p:txBody>
      </p:sp>
    </p:spTree>
    <p:extLst>
      <p:ext uri="{BB962C8B-B14F-4D97-AF65-F5344CB8AC3E}">
        <p14:creationId xmlns:p14="http://schemas.microsoft.com/office/powerpoint/2010/main" val="426868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a:solidFill>
                  <a:srgbClr val="333333"/>
                </a:solidFill>
                <a:effectLst/>
                <a:latin typeface="Georgia" panose="02040502050405020303" pitchFamily="18" charset="0"/>
              </a:rPr>
              <a:t>But there is one nice study</a:t>
            </a:r>
          </a:p>
          <a:p>
            <a:r>
              <a:rPr lang="en-US" b="0" i="0" dirty="0">
                <a:solidFill>
                  <a:srgbClr val="333333"/>
                </a:solidFill>
                <a:effectLst/>
                <a:latin typeface="Georgia" panose="02040502050405020303" pitchFamily="18" charset="0"/>
              </a:rPr>
              <a:t>There is one nice study protocol, designed in Malmo for people with DM risks. They proposed, that lifestyle intervention will be cost effective The aim was to design a culturally adapted lifestyle intervention for an immigrant population and to evaluate its effectiveness and cost-effectiveness.</a:t>
            </a:r>
          </a:p>
          <a:p>
            <a:r>
              <a:rPr lang="en-US" b="0" i="0" dirty="0">
                <a:solidFill>
                  <a:srgbClr val="333333"/>
                </a:solidFill>
                <a:effectLst/>
                <a:latin typeface="Georgia" panose="02040502050405020303" pitchFamily="18" charset="0"/>
              </a:rPr>
              <a:t>It is Sweden study for </a:t>
            </a:r>
            <a:r>
              <a:rPr lang="en-US" b="0" i="0" dirty="0" err="1">
                <a:solidFill>
                  <a:srgbClr val="333333"/>
                </a:solidFill>
                <a:effectLst/>
                <a:latin typeface="Georgia" panose="02040502050405020303" pitchFamily="18" charset="0"/>
              </a:rPr>
              <a:t>Iraque</a:t>
            </a:r>
            <a:r>
              <a:rPr lang="en-US" b="0" i="0" dirty="0">
                <a:solidFill>
                  <a:srgbClr val="333333"/>
                </a:solidFill>
                <a:effectLst/>
                <a:latin typeface="Georgia" panose="02040502050405020303" pitchFamily="18" charset="0"/>
              </a:rPr>
              <a:t> migrants aged from 30-to 75 with DM risks</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1" i="0" dirty="0">
                <a:solidFill>
                  <a:srgbClr val="000000"/>
                </a:solidFill>
                <a:effectLst/>
                <a:latin typeface="Source Sans Pro" panose="020B0503030403020204" pitchFamily="34" charset="0"/>
              </a:rPr>
              <a:t>No Study Results Posted on ClinicalTrials.gov for this Study</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r>
              <a:rPr lang="en-US" dirty="0"/>
              <a:t>This study is 6 month study mostly focused on physical activity and diet.</a:t>
            </a:r>
          </a:p>
          <a:p>
            <a:endParaRPr lang="en-US" dirty="0"/>
          </a:p>
          <a:p>
            <a:r>
              <a:rPr lang="en-US" b="0" i="0" dirty="0">
                <a:solidFill>
                  <a:srgbClr val="000000"/>
                </a:solidFill>
                <a:effectLst/>
                <a:latin typeface="Source Sans Pro" panose="020B0503030403020204" pitchFamily="34" charset="0"/>
              </a:rPr>
              <a:t>In this randomized controlled trial, 308 participants (born in Iraq, living in Malmö, Sweden and at high risk of type 2 diabetes) will be allocated to either a culturally adapted intervention or a control group. The intervention will consist of 10 group counseling sessions focusing on diet, physical activity and behavioral change over 6 months, and the offer of exercise sessions. Cultural adaptation includes gender-specific exercise sessions, and counseling by a health coach community member. The control group will receive the information about healthy lifestyle habits provided by the primary health care center. The primary outcome is change in fasting glucose level. Secondary outcomes are changes in body mass index, insulin </a:t>
            </a:r>
            <a:r>
              <a:rPr lang="en-US" b="0" i="0" dirty="0" err="1">
                <a:solidFill>
                  <a:srgbClr val="000000"/>
                </a:solidFill>
                <a:effectLst/>
                <a:latin typeface="Source Sans Pro" panose="020B0503030403020204" pitchFamily="34" charset="0"/>
              </a:rPr>
              <a:t>sensitivity,physical</a:t>
            </a:r>
            <a:r>
              <a:rPr lang="en-US" b="0" i="0" dirty="0">
                <a:solidFill>
                  <a:srgbClr val="000000"/>
                </a:solidFill>
                <a:effectLst/>
                <a:latin typeface="Source Sans Pro" panose="020B0503030403020204" pitchFamily="34" charset="0"/>
              </a:rPr>
              <a:t> activity, food habits and health-related quality of life. Measurements will be taken at baseline, after 3 and 6 months. Data will be analyzed by the intention-to-treat approach. The cost-effectiveness during the trial period and over the longer term will be assessed by simulation modeling from patient, health care and societal perspectives.</a:t>
            </a:r>
          </a:p>
          <a:p>
            <a:endParaRPr lang="en-US" dirty="0"/>
          </a:p>
          <a:p>
            <a:r>
              <a:rPr lang="en-US" dirty="0"/>
              <a:t>But  it’s the most important things to reduce DM risks</a:t>
            </a:r>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18</a:t>
            </a:fld>
            <a:endParaRPr lang="ru-RU"/>
          </a:p>
        </p:txBody>
      </p:sp>
    </p:spTree>
    <p:extLst>
      <p:ext uri="{BB962C8B-B14F-4D97-AF65-F5344CB8AC3E}">
        <p14:creationId xmlns:p14="http://schemas.microsoft.com/office/powerpoint/2010/main" val="1925480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a:solidFill>
                  <a:srgbClr val="333333"/>
                </a:solidFill>
                <a:effectLst/>
                <a:latin typeface="Georgia" panose="02040502050405020303" pitchFamily="18" charset="0"/>
              </a:rPr>
              <a:t>But there is one nice study</a:t>
            </a:r>
          </a:p>
          <a:p>
            <a:r>
              <a:rPr lang="en-US" b="0" i="0" dirty="0">
                <a:solidFill>
                  <a:srgbClr val="333333"/>
                </a:solidFill>
                <a:effectLst/>
                <a:latin typeface="Georgia" panose="02040502050405020303" pitchFamily="18" charset="0"/>
              </a:rPr>
              <a:t>There is one nice study protocol, designed in Malmo for people with DM risks. They proposed, that lifestyle intervention will be cost effective The aim was to design a culturally adapted lifestyle intervention for an immigrant population and to evaluate its effectiveness and cost-effectiveness.</a:t>
            </a:r>
          </a:p>
          <a:p>
            <a:r>
              <a:rPr lang="en-US" b="0" i="0" dirty="0">
                <a:solidFill>
                  <a:srgbClr val="333333"/>
                </a:solidFill>
                <a:effectLst/>
                <a:latin typeface="Georgia" panose="02040502050405020303" pitchFamily="18" charset="0"/>
              </a:rPr>
              <a:t>It is Sweden study for </a:t>
            </a:r>
            <a:r>
              <a:rPr lang="en-US" b="0" i="0" dirty="0" err="1">
                <a:solidFill>
                  <a:srgbClr val="333333"/>
                </a:solidFill>
                <a:effectLst/>
                <a:latin typeface="Georgia" panose="02040502050405020303" pitchFamily="18" charset="0"/>
              </a:rPr>
              <a:t>Iraque</a:t>
            </a:r>
            <a:r>
              <a:rPr lang="en-US" b="0" i="0" dirty="0">
                <a:solidFill>
                  <a:srgbClr val="333333"/>
                </a:solidFill>
                <a:effectLst/>
                <a:latin typeface="Georgia" panose="02040502050405020303" pitchFamily="18" charset="0"/>
              </a:rPr>
              <a:t> migrants aged from 30-to 75 with DM risks</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1" i="0" dirty="0">
                <a:solidFill>
                  <a:srgbClr val="000000"/>
                </a:solidFill>
                <a:effectLst/>
                <a:latin typeface="Source Sans Pro" panose="020B0503030403020204" pitchFamily="34" charset="0"/>
              </a:rPr>
              <a:t>No Study Results Posted on ClinicalTrials.gov for this Study</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Unfortunately we still don’t have a results. Recruitment process started in October 2013. </a:t>
            </a:r>
          </a:p>
          <a:p>
            <a:endParaRPr lang="en-US" b="0" i="0" dirty="0">
              <a:solidFill>
                <a:srgbClr val="333333"/>
              </a:solidFill>
              <a:effectLst/>
              <a:latin typeface="Georgia" panose="02040502050405020303" pitchFamily="18" charset="0"/>
            </a:endParaRPr>
          </a:p>
          <a:p>
            <a:r>
              <a:rPr lang="en-US" dirty="0"/>
              <a:t>This study is 6 month study mostly focused on physical activity and diet.</a:t>
            </a:r>
          </a:p>
          <a:p>
            <a:endParaRPr lang="en-US" dirty="0"/>
          </a:p>
          <a:p>
            <a:r>
              <a:rPr lang="en-US" b="0" i="0" dirty="0">
                <a:solidFill>
                  <a:srgbClr val="000000"/>
                </a:solidFill>
                <a:effectLst/>
                <a:latin typeface="Source Sans Pro" panose="020B0503030403020204" pitchFamily="34" charset="0"/>
              </a:rPr>
              <a:t>In this randomized controlled trial, 308 participants (born in Iraq, living in Malmö, Sweden and at high risk of type 2 diabetes) will be allocated to either a culturally adapted intervention or a control group. The intervention will consist of 10 group counseling sessions focusing on diet, physical activity and behavioral change over 6 months, and the offer of exercise sessions. Cultural adaptation includes gender-specific exercise sessions, and counseling by a health coach community member. The control group will receive the information about healthy lifestyle habits provided by the primary health care center. The primary outcome is change in fasting glucose level. Secondary outcomes are changes in body mass index, insulin </a:t>
            </a:r>
            <a:r>
              <a:rPr lang="en-US" b="0" i="0" dirty="0" err="1">
                <a:solidFill>
                  <a:srgbClr val="000000"/>
                </a:solidFill>
                <a:effectLst/>
                <a:latin typeface="Source Sans Pro" panose="020B0503030403020204" pitchFamily="34" charset="0"/>
              </a:rPr>
              <a:t>sensitivity,physical</a:t>
            </a:r>
            <a:r>
              <a:rPr lang="en-US" b="0" i="0" dirty="0">
                <a:solidFill>
                  <a:srgbClr val="000000"/>
                </a:solidFill>
                <a:effectLst/>
                <a:latin typeface="Source Sans Pro" panose="020B0503030403020204" pitchFamily="34" charset="0"/>
              </a:rPr>
              <a:t> activity, food habits and health-related quality of life. Measurements will be taken at baseline, after 3 and 6 months. Data will be analyzed by the intention-to-treat approach. The cost-effectiveness during the trial period and over the longer term will be assessed by simulation modeling from patient, health care and societal perspectives.</a:t>
            </a:r>
          </a:p>
          <a:p>
            <a:endParaRPr lang="en-US" dirty="0"/>
          </a:p>
          <a:p>
            <a:r>
              <a:rPr lang="en-US" dirty="0"/>
              <a:t>But  it’s the most important things to reduce DM risks</a:t>
            </a:r>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19</a:t>
            </a:fld>
            <a:endParaRPr lang="ru-RU"/>
          </a:p>
        </p:txBody>
      </p:sp>
    </p:spTree>
    <p:extLst>
      <p:ext uri="{BB962C8B-B14F-4D97-AF65-F5344CB8AC3E}">
        <p14:creationId xmlns:p14="http://schemas.microsoft.com/office/powerpoint/2010/main" val="223239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have no conflict of interests</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2</a:t>
            </a:fld>
            <a:endParaRPr lang="ru-RU"/>
          </a:p>
        </p:txBody>
      </p:sp>
    </p:spTree>
    <p:extLst>
      <p:ext uri="{BB962C8B-B14F-4D97-AF65-F5344CB8AC3E}">
        <p14:creationId xmlns:p14="http://schemas.microsoft.com/office/powerpoint/2010/main" val="403122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20</a:t>
            </a:fld>
            <a:endParaRPr lang="ru-RU"/>
          </a:p>
        </p:txBody>
      </p:sp>
    </p:spTree>
    <p:extLst>
      <p:ext uri="{BB962C8B-B14F-4D97-AF65-F5344CB8AC3E}">
        <p14:creationId xmlns:p14="http://schemas.microsoft.com/office/powerpoint/2010/main" val="82540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have similar experience, so we know, what we are </a:t>
            </a:r>
            <a:r>
              <a:rPr lang="en-US"/>
              <a:t>talking about</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23</a:t>
            </a:fld>
            <a:endParaRPr lang="ru-RU"/>
          </a:p>
        </p:txBody>
      </p:sp>
    </p:spTree>
    <p:extLst>
      <p:ext uri="{BB962C8B-B14F-4D97-AF65-F5344CB8AC3E}">
        <p14:creationId xmlns:p14="http://schemas.microsoft.com/office/powerpoint/2010/main" val="339149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a:t>
            </a:r>
            <a:r>
              <a:rPr lang="en-US" dirty="0" err="1"/>
              <a:t>Eurocomission</a:t>
            </a:r>
            <a:r>
              <a:rPr lang="en-US" dirty="0"/>
              <a:t> definition (that a little bit differs from traditional one) </a:t>
            </a:r>
            <a:r>
              <a:rPr lang="en-US" dirty="0">
                <a:solidFill>
                  <a:srgbClr val="404040"/>
                </a:solidFill>
                <a:effectLst/>
              </a:rPr>
              <a:t>In the </a:t>
            </a:r>
            <a:r>
              <a:rPr lang="en-US" i="1" dirty="0">
                <a:solidFill>
                  <a:srgbClr val="404040"/>
                </a:solidFill>
                <a:effectLst/>
              </a:rPr>
              <a:t>global context</a:t>
            </a:r>
            <a:r>
              <a:rPr lang="en-US" dirty="0">
                <a:solidFill>
                  <a:srgbClr val="404040"/>
                </a:solidFill>
                <a:effectLst/>
              </a:rPr>
              <a:t>, movement of a person either across an international border (international migration), or within a state (internal migration) for more than one year irrespective of the causes, voluntary or involuntary, and the means, regular or irregular, used to migrate.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0404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040"/>
                </a:solidFill>
                <a:effectLst/>
              </a:rPr>
              <a:t>Migration is historically determined continuous process. According to publication activity, more attention have </a:t>
            </a:r>
            <a:r>
              <a:rPr lang="en-US" dirty="0">
                <a:solidFill>
                  <a:srgbClr val="404040"/>
                </a:solidFill>
              </a:rPr>
              <a:t>been </a:t>
            </a:r>
            <a:r>
              <a:rPr lang="en-US" dirty="0" err="1">
                <a:solidFill>
                  <a:srgbClr val="404040"/>
                </a:solidFill>
              </a:rPr>
              <a:t>payed</a:t>
            </a:r>
            <a:r>
              <a:rPr lang="en-US" dirty="0">
                <a:solidFill>
                  <a:srgbClr val="404040"/>
                </a:solidFill>
              </a:rPr>
              <a:t> to this problem from 2015 after one of the first modern migration crisis.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040"/>
                </a:solidFill>
                <a:effectLst/>
              </a:rPr>
              <a:t>Last decade it become more intensive and caused many economical problems.</a:t>
            </a:r>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3</a:t>
            </a:fld>
            <a:endParaRPr lang="ru-RU"/>
          </a:p>
        </p:txBody>
      </p:sp>
    </p:spTree>
    <p:extLst>
      <p:ext uri="{BB962C8B-B14F-4D97-AF65-F5344CB8AC3E}">
        <p14:creationId xmlns:p14="http://schemas.microsoft.com/office/powerpoint/2010/main" val="278498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From about 2015-2016 first studies let’s say in </a:t>
            </a:r>
            <a:r>
              <a:rPr lang="en-US" dirty="0" err="1"/>
              <a:t>pubmed</a:t>
            </a:r>
            <a:r>
              <a:rPr lang="en-US" dirty="0"/>
              <a:t>, started discovered reasons and medical issues due to this process. Now we could see the most frequent migration destinations</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4</a:t>
            </a:fld>
            <a:endParaRPr lang="ru-RU"/>
          </a:p>
        </p:txBody>
      </p:sp>
    </p:spTree>
    <p:extLst>
      <p:ext uri="{BB962C8B-B14F-4D97-AF65-F5344CB8AC3E}">
        <p14:creationId xmlns:p14="http://schemas.microsoft.com/office/powerpoint/2010/main" val="26543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think that despite of </a:t>
            </a:r>
            <a:r>
              <a:rPr lang="en-US" dirty="0" err="1"/>
              <a:t>mugration</a:t>
            </a:r>
            <a:r>
              <a:rPr lang="en-US" dirty="0"/>
              <a:t> death rate, we will find other mostly lifestyle related problems that already influence on European health and health insurance system as well as on NCD (non-communicable statistics), I will explain it soon. </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5</a:t>
            </a:fld>
            <a:endParaRPr lang="ru-RU"/>
          </a:p>
        </p:txBody>
      </p:sp>
    </p:spTree>
    <p:extLst>
      <p:ext uri="{BB962C8B-B14F-4D97-AF65-F5344CB8AC3E}">
        <p14:creationId xmlns:p14="http://schemas.microsoft.com/office/powerpoint/2010/main" val="229495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First, I would like to simplified migration process in 2 types: escape (so extremely fast migration without any preparation). It requires humanitarian assessment. There are many European programs to help people. </a:t>
            </a:r>
          </a:p>
          <a:p>
            <a:r>
              <a:rPr lang="en-US" dirty="0"/>
              <a:t>Let’s call second type of migration - re-location is more planned process and seems like they do not need any help. But it isn’t so. </a:t>
            </a:r>
          </a:p>
        </p:txBody>
      </p:sp>
      <p:sp>
        <p:nvSpPr>
          <p:cNvPr id="4" name="Номер слайда 3"/>
          <p:cNvSpPr>
            <a:spLocks noGrp="1"/>
          </p:cNvSpPr>
          <p:nvPr>
            <p:ph type="sldNum" sz="quarter" idx="5"/>
          </p:nvPr>
        </p:nvSpPr>
        <p:spPr/>
        <p:txBody>
          <a:bodyPr/>
          <a:lstStyle/>
          <a:p>
            <a:fld id="{49E7B45A-8872-4F20-A167-B78AE8E1A0C9}" type="slidenum">
              <a:rPr lang="ru-RU" smtClean="0"/>
              <a:t>6</a:t>
            </a:fld>
            <a:endParaRPr lang="ru-RU"/>
          </a:p>
        </p:txBody>
      </p:sp>
    </p:spTree>
    <p:extLst>
      <p:ext uri="{BB962C8B-B14F-4D97-AF65-F5344CB8AC3E}">
        <p14:creationId xmlns:p14="http://schemas.microsoft.com/office/powerpoint/2010/main" val="69744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say that both groups need help. And it is a place of application lifestyle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 am so confident?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 studies. </a:t>
            </a:r>
            <a:endParaRPr lang="ru-RU" dirty="0"/>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7</a:t>
            </a:fld>
            <a:endParaRPr lang="ru-RU"/>
          </a:p>
        </p:txBody>
      </p:sp>
    </p:spTree>
    <p:extLst>
      <p:ext uri="{BB962C8B-B14F-4D97-AF65-F5344CB8AC3E}">
        <p14:creationId xmlns:p14="http://schemas.microsoft.com/office/powerpoint/2010/main" val="235887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i="0" dirty="0">
                <a:solidFill>
                  <a:srgbClr val="202020"/>
                </a:solidFill>
                <a:effectLst/>
                <a:latin typeface="Helvetica" panose="020B0604020202020204" pitchFamily="34" charset="0"/>
              </a:rPr>
              <a:t>Meta-analyses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020"/>
                </a:solidFill>
                <a:effectLst/>
                <a:latin typeface="Open Sans" panose="020B0606030504020204" pitchFamily="34" charset="0"/>
              </a:rPr>
              <a:t>Prevalence of common mental health issues among migrant workers: A systematic review and meta-analysis</a:t>
            </a:r>
            <a:endParaRPr lang="en-US" b="1" i="0" dirty="0">
              <a:solidFill>
                <a:srgbClr val="202020"/>
              </a:solidFill>
              <a:effectLst/>
              <a:latin typeface="Helvetica" panose="020B0604020202020204" pitchFamily="34" charset="0"/>
            </a:endParaRPr>
          </a:p>
          <a:p>
            <a:r>
              <a:rPr lang="en-US" b="1" i="0" dirty="0">
                <a:solidFill>
                  <a:srgbClr val="202020"/>
                </a:solidFill>
                <a:effectLst/>
                <a:latin typeface="Helvetica" panose="020B0604020202020204" pitchFamily="34" charset="0"/>
              </a:rPr>
              <a:t>Pooled prevalence of depression by random effects meta-analysis is 38.99%</a:t>
            </a:r>
            <a:endParaRPr lang="ru-RU" b="1" i="0" dirty="0">
              <a:solidFill>
                <a:srgbClr val="202020"/>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020"/>
                </a:solidFill>
                <a:effectLst/>
                <a:latin typeface="Helvetica" panose="020B0604020202020204" pitchFamily="34" charset="0"/>
              </a:rPr>
              <a:t> Pooled prevalence of anxiety by random effects meta-analysis is 27.31%.</a:t>
            </a:r>
            <a:r>
              <a:rPr lang="en-US" b="0" i="0" u="none" strike="noStrike" dirty="0">
                <a:solidFill>
                  <a:srgbClr val="606060"/>
                </a:solidFill>
                <a:effectLst/>
                <a:latin typeface="Helvetica" panose="020B0604020202020204" pitchFamily="34" charset="0"/>
                <a:hlinkClick r:id="rId3"/>
              </a:rPr>
              <a:t> https://doi.org/10.1371/journal.pone.0260221</a:t>
            </a:r>
            <a:endParaRPr lang="en-US" b="0" i="0" u="none" strike="noStrike" dirty="0">
              <a:solidFill>
                <a:srgbClr val="606060"/>
              </a:solidFill>
              <a:effectLst/>
              <a:latin typeface="Helvetica" panose="020B0604020202020204" pitchFamily="34" charset="0"/>
            </a:endParaRPr>
          </a:p>
          <a:p>
            <a:pPr algn="l"/>
            <a:r>
              <a:rPr lang="en-US" b="1" i="0" dirty="0">
                <a:solidFill>
                  <a:srgbClr val="202020"/>
                </a:solidFill>
                <a:effectLst/>
                <a:latin typeface="Open Sans" panose="020B0606030504020204" pitchFamily="34" charset="0"/>
              </a:rPr>
              <a:t>Prevalence of common mental health issues among migrant workers: A systematic review and meta-analysis</a:t>
            </a:r>
          </a:p>
          <a:p>
            <a:pPr algn="l">
              <a:buFont typeface="Arial" panose="020B0604020202020204" pitchFamily="34" charset="0"/>
              <a:buChar char="•"/>
            </a:pPr>
            <a:r>
              <a:rPr lang="en-US" b="0" i="0" u="none" strike="noStrike" dirty="0">
                <a:solidFill>
                  <a:srgbClr val="606060"/>
                </a:solidFill>
                <a:effectLst/>
                <a:latin typeface="Helvetica" panose="020B0604020202020204" pitchFamily="34" charset="0"/>
              </a:rPr>
              <a:t>Siti </a:t>
            </a:r>
            <a:r>
              <a:rPr lang="en-US" b="0" i="0" u="none" strike="noStrike" dirty="0" err="1">
                <a:solidFill>
                  <a:srgbClr val="606060"/>
                </a:solidFill>
                <a:effectLst/>
                <a:latin typeface="Helvetica" panose="020B0604020202020204" pitchFamily="34" charset="0"/>
              </a:rPr>
              <a:t>Idayu</a:t>
            </a:r>
            <a:r>
              <a:rPr lang="en-US" b="0" i="0" u="none" strike="noStrike" dirty="0">
                <a:solidFill>
                  <a:srgbClr val="606060"/>
                </a:solidFill>
                <a:effectLst/>
                <a:latin typeface="Helvetica" panose="020B0604020202020204" pitchFamily="34" charset="0"/>
              </a:rPr>
              <a:t> Hasan, Anne Yee, </a:t>
            </a:r>
            <a:r>
              <a:rPr lang="en-US" b="0" i="0" u="none" strike="noStrike" dirty="0" err="1">
                <a:solidFill>
                  <a:srgbClr val="606060"/>
                </a:solidFill>
                <a:effectLst/>
                <a:latin typeface="Helvetica" panose="020B0604020202020204" pitchFamily="34" charset="0"/>
              </a:rPr>
              <a:t>Ariyani</a:t>
            </a:r>
            <a:r>
              <a:rPr lang="en-US" b="0" i="0" u="none" strike="noStrike" dirty="0">
                <a:solidFill>
                  <a:srgbClr val="606060"/>
                </a:solidFill>
                <a:effectLst/>
                <a:latin typeface="Helvetica" panose="020B0604020202020204" pitchFamily="34" charset="0"/>
              </a:rPr>
              <a:t> Rinaldi, </a:t>
            </a:r>
            <a:r>
              <a:rPr lang="en-US" b="0" i="0" u="none" strike="noStrike" dirty="0" err="1">
                <a:solidFill>
                  <a:srgbClr val="606060"/>
                </a:solidFill>
                <a:effectLst/>
                <a:latin typeface="Helvetica" panose="020B0604020202020204" pitchFamily="34" charset="0"/>
              </a:rPr>
              <a:t>Adlina</a:t>
            </a:r>
            <a:r>
              <a:rPr lang="en-US" b="0" i="0" u="none" strike="noStrike" dirty="0">
                <a:solidFill>
                  <a:srgbClr val="606060"/>
                </a:solidFill>
                <a:effectLst/>
                <a:latin typeface="Helvetica" panose="020B0604020202020204" pitchFamily="34" charset="0"/>
              </a:rPr>
              <a:t> </a:t>
            </a:r>
            <a:r>
              <a:rPr lang="en-US" b="0" i="0" u="none" strike="noStrike" dirty="0" err="1">
                <a:solidFill>
                  <a:srgbClr val="606060"/>
                </a:solidFill>
                <a:effectLst/>
                <a:latin typeface="Helvetica" panose="020B0604020202020204" pitchFamily="34" charset="0"/>
              </a:rPr>
              <a:t>Aisya</a:t>
            </a:r>
            <a:r>
              <a:rPr lang="en-US" b="0" i="0" u="none" strike="noStrike" dirty="0">
                <a:solidFill>
                  <a:srgbClr val="606060"/>
                </a:solidFill>
                <a:effectLst/>
                <a:latin typeface="Helvetica" panose="020B0604020202020204" pitchFamily="34" charset="0"/>
              </a:rPr>
              <a:t> </a:t>
            </a:r>
            <a:r>
              <a:rPr lang="en-US" b="0" i="0" u="none" strike="noStrike" dirty="0" err="1">
                <a:solidFill>
                  <a:srgbClr val="606060"/>
                </a:solidFill>
                <a:effectLst/>
                <a:latin typeface="Helvetica" panose="020B0604020202020204" pitchFamily="34" charset="0"/>
              </a:rPr>
              <a:t>Azham</a:t>
            </a:r>
            <a:r>
              <a:rPr lang="en-US" b="0" i="0" u="none" strike="noStrike" dirty="0">
                <a:solidFill>
                  <a:srgbClr val="606060"/>
                </a:solidFill>
                <a:effectLst/>
                <a:latin typeface="Helvetica" panose="020B0604020202020204" pitchFamily="34" charset="0"/>
              </a:rPr>
              <a:t>, </a:t>
            </a:r>
            <a:r>
              <a:rPr lang="en-US" b="0" i="0" u="none" strike="noStrike" dirty="0" err="1">
                <a:solidFill>
                  <a:srgbClr val="606060"/>
                </a:solidFill>
                <a:effectLst/>
                <a:latin typeface="Helvetica" panose="020B0604020202020204" pitchFamily="34" charset="0"/>
              </a:rPr>
              <a:t>Farizah</a:t>
            </a:r>
            <a:r>
              <a:rPr lang="en-US" b="0" i="0" u="none" strike="noStrike" dirty="0">
                <a:solidFill>
                  <a:srgbClr val="606060"/>
                </a:solidFill>
                <a:effectLst/>
                <a:latin typeface="Helvetica" panose="020B0604020202020204" pitchFamily="34" charset="0"/>
              </a:rPr>
              <a:t> Mohd </a:t>
            </a:r>
            <a:r>
              <a:rPr lang="en-US" b="0" i="0" u="none" strike="noStrike" dirty="0" err="1">
                <a:solidFill>
                  <a:srgbClr val="606060"/>
                </a:solidFill>
                <a:effectLst/>
                <a:latin typeface="Helvetica" panose="020B0604020202020204" pitchFamily="34" charset="0"/>
              </a:rPr>
              <a:t>Hairi</a:t>
            </a:r>
            <a:r>
              <a:rPr lang="en-US" b="0" i="0" u="none" strike="noStrike" dirty="0">
                <a:solidFill>
                  <a:srgbClr val="606060"/>
                </a:solidFill>
                <a:effectLst/>
                <a:latin typeface="Helvetica" panose="020B0604020202020204" pitchFamily="34" charset="0"/>
              </a:rPr>
              <a:t>, </a:t>
            </a:r>
            <a:r>
              <a:rPr lang="en-US" b="0" i="0" u="none" strike="noStrike" dirty="0">
                <a:solidFill>
                  <a:srgbClr val="202020"/>
                </a:solidFill>
                <a:effectLst/>
                <a:latin typeface="Helvetica" panose="020B0604020202020204" pitchFamily="34" charset="0"/>
              </a:rPr>
              <a:t>Amer Siddiq Amer </a:t>
            </a:r>
            <a:r>
              <a:rPr lang="en-US" b="0" i="0" u="none" strike="noStrike" dirty="0" err="1">
                <a:solidFill>
                  <a:srgbClr val="202020"/>
                </a:solidFill>
                <a:effectLst/>
                <a:latin typeface="Helvetica" panose="020B0604020202020204" pitchFamily="34" charset="0"/>
              </a:rPr>
              <a:t>Nordin</a:t>
            </a:r>
            <a:endParaRPr lang="en-US" b="0" i="0" u="none" strike="noStrike" dirty="0">
              <a:solidFill>
                <a:srgbClr val="202020"/>
              </a:solidFill>
              <a:effectLst/>
              <a:latin typeface="Helvetica" panose="020B0604020202020204" pitchFamily="34" charset="0"/>
            </a:endParaRPr>
          </a:p>
          <a:p>
            <a:pPr algn="l">
              <a:buFont typeface="Arial" panose="020B0604020202020204" pitchFamily="34" charset="0"/>
              <a:buChar char="•"/>
            </a:pPr>
            <a:endParaRPr lang="en-US" b="0" i="0" u="none" strike="noStrike" dirty="0">
              <a:solidFill>
                <a:srgbClr val="202020"/>
              </a:solidFill>
              <a:effectLst/>
              <a:latin typeface="Helvetica" panose="020B0604020202020204" pitchFamily="34" charset="0"/>
            </a:endParaRPr>
          </a:p>
          <a:p>
            <a:pPr algn="l">
              <a:buFont typeface="Arial" panose="020B0604020202020204" pitchFamily="34" charset="0"/>
              <a:buChar char="•"/>
            </a:pPr>
            <a:r>
              <a:rPr lang="en-US" b="0" i="0" u="none" strike="noStrike" dirty="0">
                <a:solidFill>
                  <a:srgbClr val="202020"/>
                </a:solidFill>
                <a:effectLst/>
                <a:latin typeface="Helvetica" panose="020B0604020202020204" pitchFamily="34" charset="0"/>
              </a:rPr>
              <a:t>Other mental problem related to stress, </a:t>
            </a:r>
          </a:p>
          <a:p>
            <a:pPr algn="l"/>
            <a:r>
              <a:rPr lang="en-US" b="0" i="0" u="none" strike="noStrike" dirty="0">
                <a:solidFill>
                  <a:srgbClr val="202020"/>
                </a:solidFill>
                <a:effectLst/>
                <a:latin typeface="Helvetica" panose="020B0604020202020204" pitchFamily="34" charset="0"/>
              </a:rPr>
              <a:t>PTSD disorder </a:t>
            </a:r>
            <a:r>
              <a:rPr lang="en-US" b="0" i="0" dirty="0" err="1">
                <a:solidFill>
                  <a:srgbClr val="5B616B"/>
                </a:solidFill>
                <a:effectLst/>
                <a:latin typeface="BlinkMacSystemFont"/>
              </a:rPr>
              <a:t>Epub</a:t>
            </a:r>
            <a:r>
              <a:rPr lang="en-US" b="0" i="0" dirty="0">
                <a:solidFill>
                  <a:srgbClr val="5B616B"/>
                </a:solidFill>
                <a:effectLst/>
                <a:latin typeface="BlinkMacSystemFont"/>
              </a:rPr>
              <a:t> 2016 Sep 29.</a:t>
            </a:r>
            <a:r>
              <a:rPr lang="en-US" b="0" i="0" dirty="0">
                <a:solidFill>
                  <a:srgbClr val="212121"/>
                </a:solidFill>
                <a:effectLst/>
                <a:latin typeface="BlinkMacSystemFont"/>
              </a:rPr>
              <a:t> (</a:t>
            </a:r>
            <a:r>
              <a:rPr lang="en-US" b="1" i="0" dirty="0">
                <a:solidFill>
                  <a:srgbClr val="212121"/>
                </a:solidFill>
                <a:effectLst/>
                <a:latin typeface="Merriweather" panose="00000500000000000000" pitchFamily="2" charset="-52"/>
              </a:rPr>
              <a:t>The epidemiology of PTSD and depression in refugee minors who have resettled in developed countries</a:t>
            </a:r>
          </a:p>
          <a:p>
            <a:pPr algn="l"/>
            <a:r>
              <a:rPr lang="en-US" b="0" i="0" u="none" strike="noStrike" dirty="0">
                <a:solidFill>
                  <a:srgbClr val="0071BC"/>
                </a:solidFill>
                <a:effectLst/>
                <a:latin typeface="BlinkMacSystemFont"/>
                <a:hlinkClick r:id="rId4"/>
              </a:rPr>
              <a:t>James </a:t>
            </a:r>
            <a:r>
              <a:rPr lang="en-US" b="0" i="0" u="none" strike="noStrike" dirty="0" err="1">
                <a:solidFill>
                  <a:srgbClr val="0071BC"/>
                </a:solidFill>
                <a:effectLst/>
                <a:latin typeface="BlinkMacSystemFont"/>
                <a:hlinkClick r:id="rId4"/>
              </a:rPr>
              <a:t>Reavell</a:t>
            </a:r>
            <a:r>
              <a:rPr lang="en-US" b="0" i="0"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5" tooltip="a College of Medical and Dental Sciences, University of Birmingham , Birmingham , UK."/>
              </a:rPr>
              <a:t>1</a:t>
            </a:r>
            <a:r>
              <a:rPr lang="en-US" b="0" i="0" dirty="0">
                <a:solidFill>
                  <a:srgbClr val="5B616B"/>
                </a:solidFill>
                <a:effectLst/>
                <a:latin typeface="BlinkMacSystemFont"/>
              </a:rPr>
              <a:t>, </a:t>
            </a:r>
            <a:r>
              <a:rPr lang="en-US" b="0" i="0" u="none" strike="noStrike" dirty="0" err="1">
                <a:solidFill>
                  <a:srgbClr val="0071BC"/>
                </a:solidFill>
                <a:effectLst/>
                <a:latin typeface="BlinkMacSystemFont"/>
                <a:hlinkClick r:id="rId6"/>
              </a:rPr>
              <a:t>Qulsom</a:t>
            </a:r>
            <a:r>
              <a:rPr lang="en-US" b="0" i="0" u="none" strike="noStrike" dirty="0">
                <a:solidFill>
                  <a:srgbClr val="0071BC"/>
                </a:solidFill>
                <a:effectLst/>
                <a:latin typeface="BlinkMacSystemFont"/>
                <a:hlinkClick r:id="rId6"/>
              </a:rPr>
              <a:t> </a:t>
            </a:r>
            <a:r>
              <a:rPr lang="en-US" b="0" i="0" u="none" strike="noStrike" dirty="0" err="1">
                <a:solidFill>
                  <a:srgbClr val="0071BC"/>
                </a:solidFill>
                <a:effectLst/>
                <a:latin typeface="BlinkMacSystemFont"/>
                <a:hlinkClick r:id="rId6"/>
              </a:rPr>
              <a:t>Fazil</a:t>
            </a:r>
            <a:r>
              <a:rPr lang="en-US" b="0" i="0"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5" tooltip="a College of Medical and Dental Sciences, University of Birmingham , Birmingham , UK."/>
              </a:rPr>
              <a:t>1</a:t>
            </a:r>
            <a:r>
              <a:rPr lang="en-US" b="0" i="0" u="none" strike="noStrike" baseline="30000" dirty="0">
                <a:solidFill>
                  <a:srgbClr val="323A45"/>
                </a:solidFill>
                <a:effectLst/>
                <a:latin typeface="BlinkMacSystemFont"/>
              </a:rPr>
              <a:t> </a:t>
            </a:r>
            <a:r>
              <a:rPr lang="en-US" b="0" i="0" dirty="0">
                <a:solidFill>
                  <a:srgbClr val="212121"/>
                </a:solidFill>
                <a:effectLst/>
                <a:latin typeface="BlinkMacSystemFont"/>
              </a:rPr>
              <a:t>Affiliations expand, PMID: 27684305,  DOI: </a:t>
            </a:r>
            <a:r>
              <a:rPr lang="en-US" b="0" i="0" u="none" strike="noStrike" dirty="0">
                <a:solidFill>
                  <a:srgbClr val="0071BC"/>
                </a:solidFill>
                <a:effectLst/>
                <a:latin typeface="BlinkMacSystemFont"/>
                <a:hlinkClick r:id="rId7"/>
              </a:rPr>
              <a:t>10.1080/09638237.2016.1222065</a:t>
            </a:r>
            <a:r>
              <a:rPr lang="en-US" b="0" i="0" u="none" strike="noStrike" dirty="0">
                <a:solidFill>
                  <a:srgbClr val="0071BC"/>
                </a:solidFill>
                <a:effectLst/>
                <a:latin typeface="BlinkMacSystemFont"/>
              </a:rPr>
              <a:t>)</a:t>
            </a:r>
            <a:endParaRPr lang="en-US" b="0" i="0" dirty="0">
              <a:solidFill>
                <a:srgbClr val="212121"/>
              </a:solidFill>
              <a:effectLst/>
              <a:latin typeface="BlinkMacSystemFont"/>
            </a:endParaRPr>
          </a:p>
          <a:p>
            <a:pPr algn="l">
              <a:buFont typeface="Arial" panose="020B0604020202020204" pitchFamily="34" charset="0"/>
              <a:buChar char="•"/>
            </a:pPr>
            <a:endParaRPr lang="en-US" b="0" i="0" u="none" strike="noStrike" dirty="0">
              <a:solidFill>
                <a:srgbClr val="202020"/>
              </a:solidFill>
              <a:effectLst/>
              <a:latin typeface="Helvetica" panose="020B0604020202020204" pitchFamily="34" charset="0"/>
            </a:endParaRPr>
          </a:p>
          <a:p>
            <a:pPr algn="l">
              <a:buFont typeface="Arial" panose="020B0604020202020204" pitchFamily="34" charset="0"/>
              <a:buChar char="•"/>
            </a:pPr>
            <a:r>
              <a:rPr lang="en-US" b="0" i="0" u="none" strike="noStrike" dirty="0">
                <a:solidFill>
                  <a:srgbClr val="202020"/>
                </a:solidFill>
                <a:effectLst/>
                <a:latin typeface="Helvetica" panose="020B0604020202020204" pitchFamily="34" charset="0"/>
              </a:rPr>
              <a:t>In discussion it is mentioned, that root for this result is environment. </a:t>
            </a:r>
          </a:p>
          <a:p>
            <a:pPr algn="l">
              <a:buFont typeface="Arial" panose="020B0604020202020204" pitchFamily="34" charset="0"/>
              <a:buChar char="•"/>
            </a:pPr>
            <a:r>
              <a:rPr lang="en-US" b="0" i="0" u="none" strike="noStrike" dirty="0">
                <a:solidFill>
                  <a:srgbClr val="202020"/>
                </a:solidFill>
                <a:effectLst/>
                <a:latin typeface="Helvetica" panose="020B0604020202020204" pitchFamily="34" charset="0"/>
              </a:rPr>
              <a:t>And globalization processes could influence on epigenetics as well </a:t>
            </a:r>
          </a:p>
          <a:p>
            <a:pPr algn="l">
              <a:buFont typeface="Arial" panose="020B0604020202020204" pitchFamily="34" charset="0"/>
              <a:buChar char="•"/>
            </a:pPr>
            <a:r>
              <a:rPr lang="en-US" b="0" i="0" u="none" strike="noStrike" dirty="0">
                <a:solidFill>
                  <a:srgbClr val="202020"/>
                </a:solidFill>
                <a:effectLst/>
                <a:latin typeface="Helvetica" panose="020B0604020202020204" pitchFamily="34" charset="0"/>
              </a:rPr>
              <a:t>(</a:t>
            </a:r>
            <a:r>
              <a:rPr lang="en-US" b="0" i="0" dirty="0">
                <a:solidFill>
                  <a:srgbClr val="1F1F1F"/>
                </a:solidFill>
                <a:effectLst/>
                <a:latin typeface="ElsevierGulliver"/>
              </a:rPr>
              <a:t>The environmental roots of non-communicable diseases (NCDs) and the epigenetic impacts of globalization </a:t>
            </a:r>
            <a:r>
              <a:rPr lang="en-US" b="0" i="0" u="none" strike="noStrike" dirty="0">
                <a:solidFill>
                  <a:srgbClr val="1F1F1F"/>
                </a:solidFill>
                <a:effectLst/>
                <a:latin typeface="ElsevierSans"/>
                <a:hlinkClick r:id="rId8" tooltip="Go to Environmental Research on ScienceDirect"/>
              </a:rPr>
              <a:t>Environmental Research</a:t>
            </a:r>
            <a:r>
              <a:rPr lang="en-US" b="0" i="0" u="none" strike="noStrike" dirty="0">
                <a:solidFill>
                  <a:srgbClr val="1F1F1F"/>
                </a:solidFill>
                <a:effectLst/>
                <a:latin typeface="ElsevierSans"/>
              </a:rPr>
              <a:t> </a:t>
            </a:r>
            <a:r>
              <a:rPr lang="en-US" b="0" i="0" u="none" strike="noStrike" dirty="0">
                <a:solidFill>
                  <a:srgbClr val="0272B1"/>
                </a:solidFill>
                <a:effectLst/>
                <a:latin typeface="ElsevierSans"/>
                <a:hlinkClick r:id="rId9" tooltip="Go to table of contents for this volume/issue"/>
              </a:rPr>
              <a:t>Volume 133</a:t>
            </a:r>
            <a:r>
              <a:rPr lang="en-US" b="0" i="0" dirty="0">
                <a:solidFill>
                  <a:srgbClr val="1F1F1F"/>
                </a:solidFill>
                <a:effectLst/>
                <a:latin typeface="ElsevierSans"/>
              </a:rPr>
              <a:t>, August 2014, Pages 424-430 </a:t>
            </a:r>
            <a:r>
              <a:rPr lang="it-IT" dirty="0">
                <a:effectLst/>
              </a:rPr>
              <a:t>Paolo Vineis </a:t>
            </a:r>
            <a:r>
              <a:rPr lang="it-IT" baseline="30000" dirty="0">
                <a:effectLst/>
              </a:rPr>
              <a:t>a</a:t>
            </a:r>
            <a:r>
              <a:rPr lang="it-IT" dirty="0">
                <a:effectLst/>
              </a:rPr>
              <a:t> </a:t>
            </a:r>
            <a:r>
              <a:rPr lang="it-IT" baseline="30000" dirty="0">
                <a:effectLst/>
              </a:rPr>
              <a:t>b</a:t>
            </a:r>
            <a:r>
              <a:rPr lang="it-IT" b="0" i="0" dirty="0">
                <a:solidFill>
                  <a:srgbClr val="1F1F1F"/>
                </a:solidFill>
                <a:effectLst/>
                <a:latin typeface="ElsevierSans"/>
              </a:rPr>
              <a:t>, </a:t>
            </a:r>
            <a:r>
              <a:rPr lang="it-IT" dirty="0">
                <a:effectLst/>
              </a:rPr>
              <a:t>Silvia Stringhini </a:t>
            </a:r>
            <a:r>
              <a:rPr lang="it-IT" baseline="30000" dirty="0">
                <a:effectLst/>
              </a:rPr>
              <a:t>c</a:t>
            </a:r>
            <a:r>
              <a:rPr lang="it-IT" b="0" i="0" dirty="0">
                <a:solidFill>
                  <a:srgbClr val="1F1F1F"/>
                </a:solidFill>
                <a:effectLst/>
                <a:latin typeface="ElsevierSans"/>
              </a:rPr>
              <a:t>, </a:t>
            </a:r>
            <a:r>
              <a:rPr lang="it-IT" u="none" strike="noStrike" dirty="0">
                <a:effectLst/>
              </a:rPr>
              <a:t>Miquel Porta) </a:t>
            </a:r>
            <a:endParaRPr lang="en-US" b="0" i="0" dirty="0">
              <a:solidFill>
                <a:srgbClr val="1F1F1F"/>
              </a:solidFill>
              <a:effectLst/>
              <a:latin typeface="ElsevierGulliver"/>
            </a:endParaRPr>
          </a:p>
          <a:p>
            <a:pPr algn="l">
              <a:buFont typeface="Arial" panose="020B0604020202020204" pitchFamily="34" charset="0"/>
              <a:buChar char="•"/>
            </a:pPr>
            <a:r>
              <a:rPr lang="en-US" b="0" i="0" u="none" strike="noStrike" dirty="0">
                <a:solidFill>
                  <a:srgbClr val="1F1F1F"/>
                </a:solidFill>
                <a:effectLst/>
                <a:latin typeface="ElsevierSans"/>
                <a:hlinkClick r:id="rId10" tooltip="Persistent link using digital object identifier"/>
              </a:rPr>
              <a:t>https://doi.org/10.1016/j.envres.2014.02.002</a:t>
            </a:r>
            <a:endParaRPr lang="en-US" b="0" i="0" dirty="0">
              <a:solidFill>
                <a:srgbClr val="606060"/>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06060"/>
              </a:solidFill>
              <a:effectLst/>
              <a:latin typeface="Helvetica" panose="020B0604020202020204" pitchFamily="34" charset="0"/>
            </a:endParaRPr>
          </a:p>
          <a:p>
            <a:endParaRPr lang="ru-RU" b="1" i="0" dirty="0">
              <a:solidFill>
                <a:srgbClr val="202020"/>
              </a:solidFill>
              <a:effectLst/>
              <a:latin typeface="Helvetica" panose="020B0604020202020204" pitchFamily="34" charset="0"/>
            </a:endParaRPr>
          </a:p>
          <a:p>
            <a:endParaRPr lang="ru-RU" b="1" i="0" dirty="0">
              <a:solidFill>
                <a:srgbClr val="202020"/>
              </a:solidFill>
              <a:effectLst/>
              <a:latin typeface="Helvetica" panose="020B0604020202020204" pitchFamily="34" charset="0"/>
            </a:endParaRPr>
          </a:p>
          <a:p>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8</a:t>
            </a:fld>
            <a:endParaRPr lang="ru-RU"/>
          </a:p>
        </p:txBody>
      </p:sp>
    </p:spTree>
    <p:extLst>
      <p:ext uri="{BB962C8B-B14F-4D97-AF65-F5344CB8AC3E}">
        <p14:creationId xmlns:p14="http://schemas.microsoft.com/office/powerpoint/2010/main" val="76364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Figure 2 Forest plot of prevalence of NCD risk factors or outcomes (migrants vs urban residents (urban as reference group)). NCD, non-communicable disease.</a:t>
            </a:r>
          </a:p>
          <a:p>
            <a:r>
              <a:rPr lang="en-US" dirty="0"/>
              <a:t>Tobacco use</a:t>
            </a:r>
          </a:p>
          <a:p>
            <a:endParaRPr lang="en-US" dirty="0"/>
          </a:p>
          <a:p>
            <a:r>
              <a:rPr lang="en-US" dirty="0"/>
              <a:t>Additionally parental migration influence on </a:t>
            </a:r>
            <a:r>
              <a:rPr lang="en-US" dirty="0" err="1"/>
              <a:t>chidren’s</a:t>
            </a:r>
            <a:r>
              <a:rPr lang="en-US" dirty="0"/>
              <a:t> health </a:t>
            </a:r>
            <a:r>
              <a:rPr lang="en-US" dirty="0" err="1"/>
              <a:t>ans</a:t>
            </a:r>
            <a:r>
              <a:rPr lang="en-US" dirty="0"/>
              <a:t> NCD risks among kids rises. </a:t>
            </a:r>
          </a:p>
          <a:p>
            <a:r>
              <a:rPr lang="en-US" dirty="0"/>
              <a:t>As well as mantal health disorders and sexually dangerous behavior and suicides level</a:t>
            </a:r>
            <a:endParaRPr lang="ru-RU" dirty="0"/>
          </a:p>
        </p:txBody>
      </p:sp>
      <p:sp>
        <p:nvSpPr>
          <p:cNvPr id="4" name="Номер слайда 3"/>
          <p:cNvSpPr>
            <a:spLocks noGrp="1"/>
          </p:cNvSpPr>
          <p:nvPr>
            <p:ph type="sldNum" sz="quarter" idx="5"/>
          </p:nvPr>
        </p:nvSpPr>
        <p:spPr/>
        <p:txBody>
          <a:bodyPr/>
          <a:lstStyle/>
          <a:p>
            <a:fld id="{49E7B45A-8872-4F20-A167-B78AE8E1A0C9}" type="slidenum">
              <a:rPr lang="ru-RU" smtClean="0"/>
              <a:t>9</a:t>
            </a:fld>
            <a:endParaRPr lang="ru-RU"/>
          </a:p>
        </p:txBody>
      </p:sp>
    </p:spTree>
    <p:extLst>
      <p:ext uri="{BB962C8B-B14F-4D97-AF65-F5344CB8AC3E}">
        <p14:creationId xmlns:p14="http://schemas.microsoft.com/office/powerpoint/2010/main" val="204836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CE5F9-A638-426E-A0E7-F6F311CA9B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50EDCD1-5327-4779-B073-886AEF2EE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007442A-23DF-4A97-9CDF-6F3CEE7727C8}"/>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FD07B60A-E464-4603-90A8-FEFCA75690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09D8D6-F852-4FED-B67A-65B62ADCD450}"/>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372317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F16943-3ACE-4F97-9CE1-D1F87ECAB4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759AB4F-D8DA-4136-AD30-53C63E652C0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FCD2C0-11C2-4653-8503-28BCCEC023EC}"/>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CD3544B3-EF91-4807-AB5A-4909C14243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423973-9BC9-45A9-8327-A1D18C04C69D}"/>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136181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FE3D517-67CC-4689-9A2A-5656669BBE6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55F6BBA-1E8E-4EEF-A2C8-93C407EA278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655074-93BB-4D1D-86B8-4573AFFFEF9E}"/>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14F3121A-16EC-49E1-876E-C6322B5554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6A3D0F-1CD6-436C-8B2D-591595F137E2}"/>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70629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06F691-3E84-4CC6-931C-64AC1E7803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E46FF18-AF2F-484A-91D6-8C7FA7098F8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802BF9-E3F8-48CB-B15B-3BFD30BB0755}"/>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3F4E9681-93B9-44F3-A670-B13BB347CD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9B95D57-30E5-4679-AC8E-CD795AD352EA}"/>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29639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FC9F5-153A-4124-BBB5-5FCD867957E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851E1AB-26FA-4C25-923C-1BE8F7978E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84ABC51-46CF-44BE-A6F9-D3C5A07534CA}"/>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D5ED9940-15AA-46F1-BD74-1CB88C699B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0269EA-C500-4602-8996-6D8E0A1E60F4}"/>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352811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EE23E-2625-4364-B6ED-731E76D61C1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A814CE4-BF03-4D9D-ADD2-800826A179B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1A92417-1ACB-423E-B530-BB34189E6E5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BF02FDD-2898-4E5B-85E0-F995E5716EBC}"/>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6" name="Нижний колонтитул 5">
            <a:extLst>
              <a:ext uri="{FF2B5EF4-FFF2-40B4-BE49-F238E27FC236}">
                <a16:creationId xmlns:a16="http://schemas.microsoft.com/office/drawing/2014/main" id="{8FCDA119-DE50-4360-81E5-6E9D7F7370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95E4E58-2160-4AF6-9E86-543DDE4029FE}"/>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270446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7EEB9-DA26-4E35-9C2C-9305826CCF6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00B57CB-622A-4FE4-8BB5-61E86C751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C0CEAF9-FBA0-49D0-915B-99D68F4DB17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2B5B5A2-D6B8-4AD7-BEFE-7F9711CE8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08BB5F0-3498-4580-83AB-3B386EED09D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E1AABC5-7536-4A5B-AC9D-B2361BDAE77E}"/>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8" name="Нижний колонтитул 7">
            <a:extLst>
              <a:ext uri="{FF2B5EF4-FFF2-40B4-BE49-F238E27FC236}">
                <a16:creationId xmlns:a16="http://schemas.microsoft.com/office/drawing/2014/main" id="{D1256900-DDE5-43A3-97C4-309BC82CC43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A7AD4BB-B657-4A4F-AB1D-7754D9DBC68C}"/>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265379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AA9AB-F2F0-478D-A4D7-A4DD5E260D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5E486B6-2B56-4C4F-A06D-B038E3AF8F2C}"/>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4" name="Нижний колонтитул 3">
            <a:extLst>
              <a:ext uri="{FF2B5EF4-FFF2-40B4-BE49-F238E27FC236}">
                <a16:creationId xmlns:a16="http://schemas.microsoft.com/office/drawing/2014/main" id="{116CA51C-B0B2-4E24-BED0-770A43355AA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32C3AC-8963-438A-8C55-3257FFC15C6F}"/>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12766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AAA1997-31DE-472F-A8DC-7E8C9D837204}"/>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3" name="Нижний колонтитул 2">
            <a:extLst>
              <a:ext uri="{FF2B5EF4-FFF2-40B4-BE49-F238E27FC236}">
                <a16:creationId xmlns:a16="http://schemas.microsoft.com/office/drawing/2014/main" id="{DD9C0338-0B14-44C3-BD5A-7187C6584E1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402C25B-C981-42CF-9836-FB05871D1D95}"/>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17043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D20FB-41E9-4DCF-9AB7-4E0DF09CEC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EACC953-1838-4260-9825-0E128FCF4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A235621-34A1-42B2-A007-962FF72BE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3BE2C61-3814-4CB0-9EBD-03B226B07686}"/>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6" name="Нижний колонтитул 5">
            <a:extLst>
              <a:ext uri="{FF2B5EF4-FFF2-40B4-BE49-F238E27FC236}">
                <a16:creationId xmlns:a16="http://schemas.microsoft.com/office/drawing/2014/main" id="{8DB39DFA-C0D0-4565-9BF0-3D41F61439E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6C94F7-FDF8-489A-80AC-515781C361AD}"/>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394279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6655B-7C3E-4163-ADEA-E497B40BDC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F001201-B10F-4DB9-B4BA-903D388FC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541F421-B504-4C8D-B2A4-D027171DA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F97CA1-EA88-4890-AE14-BAFB5DA809E0}"/>
              </a:ext>
            </a:extLst>
          </p:cNvPr>
          <p:cNvSpPr>
            <a:spLocks noGrp="1"/>
          </p:cNvSpPr>
          <p:nvPr>
            <p:ph type="dt" sz="half" idx="10"/>
          </p:nvPr>
        </p:nvSpPr>
        <p:spPr/>
        <p:txBody>
          <a:bodyPr/>
          <a:lstStyle/>
          <a:p>
            <a:fld id="{6FF3A0AF-DBCF-4610-A81A-1432BC9C71DD}" type="datetimeFigureOut">
              <a:rPr lang="ru-RU" smtClean="0"/>
              <a:t>05.01.2024</a:t>
            </a:fld>
            <a:endParaRPr lang="ru-RU"/>
          </a:p>
        </p:txBody>
      </p:sp>
      <p:sp>
        <p:nvSpPr>
          <p:cNvPr id="6" name="Нижний колонтитул 5">
            <a:extLst>
              <a:ext uri="{FF2B5EF4-FFF2-40B4-BE49-F238E27FC236}">
                <a16:creationId xmlns:a16="http://schemas.microsoft.com/office/drawing/2014/main" id="{B851C7EC-17FC-47D4-BD5D-DD8732B32A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BA81BA-D7DF-4F1F-AACD-7B87FF9A0D6F}"/>
              </a:ext>
            </a:extLst>
          </p:cNvPr>
          <p:cNvSpPr>
            <a:spLocks noGrp="1"/>
          </p:cNvSpPr>
          <p:nvPr>
            <p:ph type="sldNum" sz="quarter" idx="12"/>
          </p:nvPr>
        </p:nvSpPr>
        <p:spPr/>
        <p:txBody>
          <a:bodyPr/>
          <a:lstStyle/>
          <a:p>
            <a:fld id="{51C70953-1154-4C7D-A297-C86AE3FC5162}" type="slidenum">
              <a:rPr lang="ru-RU" smtClean="0"/>
              <a:t>‹#›</a:t>
            </a:fld>
            <a:endParaRPr lang="ru-RU"/>
          </a:p>
        </p:txBody>
      </p:sp>
    </p:spTree>
    <p:extLst>
      <p:ext uri="{BB962C8B-B14F-4D97-AF65-F5344CB8AC3E}">
        <p14:creationId xmlns:p14="http://schemas.microsoft.com/office/powerpoint/2010/main" val="364972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1EDB4-EC40-4B93-BBC9-CA8C2378A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73C6C31-9145-4187-8A00-C8BD277B5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B05EA8-301C-4B44-83A9-F8BEB6048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3A0AF-DBCF-4610-A81A-1432BC9C71DD}" type="datetimeFigureOut">
              <a:rPr lang="ru-RU" smtClean="0"/>
              <a:t>05.01.2024</a:t>
            </a:fld>
            <a:endParaRPr lang="ru-RU"/>
          </a:p>
        </p:txBody>
      </p:sp>
      <p:sp>
        <p:nvSpPr>
          <p:cNvPr id="5" name="Нижний колонтитул 4">
            <a:extLst>
              <a:ext uri="{FF2B5EF4-FFF2-40B4-BE49-F238E27FC236}">
                <a16:creationId xmlns:a16="http://schemas.microsoft.com/office/drawing/2014/main" id="{01A1E166-572E-4913-B501-4D7253029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34B7631-50E5-41C0-8A2C-92F6779DC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70953-1154-4C7D-A297-C86AE3FC5162}" type="slidenum">
              <a:rPr lang="ru-RU" smtClean="0"/>
              <a:t>‹#›</a:t>
            </a:fld>
            <a:endParaRPr lang="ru-RU"/>
          </a:p>
        </p:txBody>
      </p:sp>
    </p:spTree>
    <p:extLst>
      <p:ext uri="{BB962C8B-B14F-4D97-AF65-F5344CB8AC3E}">
        <p14:creationId xmlns:p14="http://schemas.microsoft.com/office/powerpoint/2010/main" val="175455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nature.com/nrcardio" TargetMode="External"/><Relationship Id="rId5" Type="http://schemas.openxmlformats.org/officeDocument/2006/relationships/hyperlink" Target="https://www.nature.com/articles/s41569-023-00877-z#auth-Naveed-Sattar-Aff2" TargetMode="External"/><Relationship Id="rId4" Type="http://schemas.openxmlformats.org/officeDocument/2006/relationships/hyperlink" Target="https://www.nature.com/articles/s41569-023-00877-z#auth-Nathan_D_-Wong-Aff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doi.org/10.1371/journal.pone.0260221"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4DF7CA3-73E9-9301-27A4-37C9D432F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484240"/>
          </a:xfrm>
          <a:prstGeom prst="rect">
            <a:avLst/>
          </a:prstGeom>
        </p:spPr>
      </p:pic>
      <p:sp>
        <p:nvSpPr>
          <p:cNvPr id="5" name="TextBox 4">
            <a:extLst>
              <a:ext uri="{FF2B5EF4-FFF2-40B4-BE49-F238E27FC236}">
                <a16:creationId xmlns:a16="http://schemas.microsoft.com/office/drawing/2014/main" id="{EEAA4EE5-2D48-AB77-5DD9-CACEB58929B2}"/>
              </a:ext>
            </a:extLst>
          </p:cNvPr>
          <p:cNvSpPr txBox="1"/>
          <p:nvPr/>
        </p:nvSpPr>
        <p:spPr>
          <a:xfrm>
            <a:off x="3029552" y="3060750"/>
            <a:ext cx="7221354" cy="1223027"/>
          </a:xfrm>
          <a:prstGeom prst="rect">
            <a:avLst/>
          </a:prstGeom>
          <a:noFill/>
        </p:spPr>
        <p:txBody>
          <a:bodyPr wrap="square">
            <a:spAutoFit/>
          </a:bodyPr>
          <a:lstStyle/>
          <a:p>
            <a:pPr algn="just">
              <a:lnSpc>
                <a:spcPct val="107000"/>
              </a:lnSpc>
              <a:spcAft>
                <a:spcPts val="800"/>
              </a:spcAft>
            </a:pPr>
            <a:r>
              <a:rPr lang="en-US" sz="32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effect of migration </a:t>
            </a:r>
          </a:p>
          <a:p>
            <a:pPr algn="just">
              <a:lnSpc>
                <a:spcPct val="107000"/>
              </a:lnSpc>
              <a:spcAft>
                <a:spcPts val="800"/>
              </a:spcAft>
            </a:pPr>
            <a:r>
              <a:rPr lang="en-US" sz="32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on lifestyle intervention</a:t>
            </a:r>
            <a:endParaRPr lang="ru-RU" sz="32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4DC4A8FB-846A-A831-692D-7C2CFEC108C3}"/>
              </a:ext>
            </a:extLst>
          </p:cNvPr>
          <p:cNvSpPr txBox="1"/>
          <p:nvPr/>
        </p:nvSpPr>
        <p:spPr>
          <a:xfrm>
            <a:off x="4733223" y="6413451"/>
            <a:ext cx="6097604" cy="369332"/>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Subotica, Serbia 2023</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8DF7725-F7FA-F06A-E644-97A1D89A8A2E}"/>
              </a:ext>
            </a:extLst>
          </p:cNvPr>
          <p:cNvSpPr txBox="1"/>
          <p:nvPr/>
        </p:nvSpPr>
        <p:spPr>
          <a:xfrm>
            <a:off x="9150113" y="4702282"/>
            <a:ext cx="3041887" cy="646331"/>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Elizaveta Kuznetsova</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MD, PHD, Cardiologist</a:t>
            </a:r>
          </a:p>
        </p:txBody>
      </p:sp>
    </p:spTree>
    <p:extLst>
      <p:ext uri="{BB962C8B-B14F-4D97-AF65-F5344CB8AC3E}">
        <p14:creationId xmlns:p14="http://schemas.microsoft.com/office/powerpoint/2010/main" val="135110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B21528C-8B83-8428-5B3B-B652F6D0DE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257" y="498682"/>
            <a:ext cx="10833133" cy="6021658"/>
          </a:xfrm>
          <a:prstGeom prst="rect">
            <a:avLst/>
          </a:prstGeom>
        </p:spPr>
      </p:pic>
      <p:sp>
        <p:nvSpPr>
          <p:cNvPr id="5" name="TextBox 4">
            <a:extLst>
              <a:ext uri="{FF2B5EF4-FFF2-40B4-BE49-F238E27FC236}">
                <a16:creationId xmlns:a16="http://schemas.microsoft.com/office/drawing/2014/main" id="{C20C9730-8B58-59E6-39A8-794DF9B308B1}"/>
              </a:ext>
            </a:extLst>
          </p:cNvPr>
          <p:cNvSpPr txBox="1"/>
          <p:nvPr/>
        </p:nvSpPr>
        <p:spPr>
          <a:xfrm>
            <a:off x="445257" y="28989"/>
            <a:ext cx="10833132" cy="461665"/>
          </a:xfrm>
          <a:prstGeom prst="rect">
            <a:avLst/>
          </a:prstGeom>
          <a:noFill/>
        </p:spPr>
        <p:txBody>
          <a:bodyPr wrap="square">
            <a:spAutoFit/>
          </a:bodyPr>
          <a:lstStyle/>
          <a:p>
            <a:r>
              <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MEDIM Study </a:t>
            </a:r>
            <a:r>
              <a:rPr lang="en-US" sz="2400" dirty="0">
                <a:solidFill>
                  <a:schemeClr val="bg1"/>
                </a:solidFill>
              </a:rPr>
              <a:t>Self-rated health and social capital in Iraqi immigrants to Sweden</a:t>
            </a:r>
            <a:endParaRPr lang="ru-RU" sz="2400" dirty="0">
              <a:solidFill>
                <a:schemeClr val="bg1"/>
              </a:solidFill>
            </a:endParaRPr>
          </a:p>
        </p:txBody>
      </p:sp>
      <p:sp>
        <p:nvSpPr>
          <p:cNvPr id="7" name="TextBox 6">
            <a:extLst>
              <a:ext uri="{FF2B5EF4-FFF2-40B4-BE49-F238E27FC236}">
                <a16:creationId xmlns:a16="http://schemas.microsoft.com/office/drawing/2014/main" id="{8C288044-3D27-553D-088F-E1E0669C7F9F}"/>
              </a:ext>
            </a:extLst>
          </p:cNvPr>
          <p:cNvSpPr txBox="1"/>
          <p:nvPr/>
        </p:nvSpPr>
        <p:spPr>
          <a:xfrm>
            <a:off x="325245" y="6528368"/>
            <a:ext cx="6094140" cy="307777"/>
          </a:xfrm>
          <a:prstGeom prst="rect">
            <a:avLst/>
          </a:prstGeom>
          <a:noFill/>
        </p:spPr>
        <p:txBody>
          <a:bodyPr wrap="square">
            <a:spAutoFit/>
          </a:bodyPr>
          <a:lstStyle/>
          <a:p>
            <a:r>
              <a:rPr lang="en-US" sz="1400" b="0" i="0" dirty="0">
                <a:solidFill>
                  <a:schemeClr val="bg1"/>
                </a:solidFill>
                <a:effectLst/>
                <a:latin typeface="Open Sana"/>
              </a:rPr>
              <a:t>doi:10.1177/1403494817730997 </a:t>
            </a:r>
            <a:endParaRPr lang="ru-RU" sz="1400" dirty="0"/>
          </a:p>
        </p:txBody>
      </p:sp>
      <p:sp>
        <p:nvSpPr>
          <p:cNvPr id="8" name="Овал 7">
            <a:extLst>
              <a:ext uri="{FF2B5EF4-FFF2-40B4-BE49-F238E27FC236}">
                <a16:creationId xmlns:a16="http://schemas.microsoft.com/office/drawing/2014/main" id="{AE692444-AE51-0488-2713-8EB378638A0A}"/>
              </a:ext>
            </a:extLst>
          </p:cNvPr>
          <p:cNvSpPr/>
          <p:nvPr/>
        </p:nvSpPr>
        <p:spPr>
          <a:xfrm>
            <a:off x="4427034" y="1326995"/>
            <a:ext cx="1382751" cy="5018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n>
                <a:solidFill>
                  <a:srgbClr val="C00000"/>
                </a:solidFill>
              </a:ln>
              <a:noFill/>
            </a:endParaRPr>
          </a:p>
        </p:txBody>
      </p:sp>
      <p:sp>
        <p:nvSpPr>
          <p:cNvPr id="9" name="Овал 8">
            <a:extLst>
              <a:ext uri="{FF2B5EF4-FFF2-40B4-BE49-F238E27FC236}">
                <a16:creationId xmlns:a16="http://schemas.microsoft.com/office/drawing/2014/main" id="{85DDBDB2-1D35-0973-9D1B-448CF8F2E507}"/>
              </a:ext>
            </a:extLst>
          </p:cNvPr>
          <p:cNvSpPr/>
          <p:nvPr/>
        </p:nvSpPr>
        <p:spPr>
          <a:xfrm>
            <a:off x="7746381" y="1326994"/>
            <a:ext cx="1382751" cy="5018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n>
                <a:solidFill>
                  <a:srgbClr val="C00000"/>
                </a:solidFill>
              </a:ln>
              <a:noFill/>
            </a:endParaRPr>
          </a:p>
        </p:txBody>
      </p:sp>
    </p:spTree>
    <p:extLst>
      <p:ext uri="{BB962C8B-B14F-4D97-AF65-F5344CB8AC3E}">
        <p14:creationId xmlns:p14="http://schemas.microsoft.com/office/powerpoint/2010/main" val="35616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F2FF75-AF14-EC48-62ED-C80593048C23}"/>
              </a:ext>
            </a:extLst>
          </p:cNvPr>
          <p:cNvPicPr>
            <a:picLocks noChangeAspect="1"/>
          </p:cNvPicPr>
          <p:nvPr/>
        </p:nvPicPr>
        <p:blipFill>
          <a:blip r:embed="rId3"/>
          <a:stretch>
            <a:fillRect/>
          </a:stretch>
        </p:blipFill>
        <p:spPr>
          <a:xfrm>
            <a:off x="1730443" y="942975"/>
            <a:ext cx="8134350" cy="4972050"/>
          </a:xfrm>
          <a:prstGeom prst="rect">
            <a:avLst/>
          </a:prstGeom>
        </p:spPr>
      </p:pic>
      <p:sp>
        <p:nvSpPr>
          <p:cNvPr id="11" name="TextBox 10">
            <a:extLst>
              <a:ext uri="{FF2B5EF4-FFF2-40B4-BE49-F238E27FC236}">
                <a16:creationId xmlns:a16="http://schemas.microsoft.com/office/drawing/2014/main" id="{7EF2738D-06F0-3CEC-DAC6-F7246583EBD1}"/>
              </a:ext>
            </a:extLst>
          </p:cNvPr>
          <p:cNvSpPr txBox="1"/>
          <p:nvPr/>
        </p:nvSpPr>
        <p:spPr>
          <a:xfrm>
            <a:off x="1578542" y="6107530"/>
            <a:ext cx="10780295" cy="523220"/>
          </a:xfrm>
          <a:prstGeom prst="rect">
            <a:avLst/>
          </a:prstGeom>
          <a:noFill/>
        </p:spPr>
        <p:txBody>
          <a:bodyPr wrap="square">
            <a:spAutoFit/>
          </a:bodyPr>
          <a:lstStyle/>
          <a:p>
            <a:r>
              <a:rPr lang="en-US" sz="1400" b="0"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Nathan D. Wong</a:t>
            </a:r>
            <a:r>
              <a:rPr lang="en-US"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400" b="0"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Naveed Sattar</a:t>
            </a:r>
            <a:r>
              <a:rPr lang="en-US"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Cardiovascular risk in diabetes mellitus: epidemiology, assessment and prevention </a:t>
            </a:r>
          </a:p>
          <a:p>
            <a:r>
              <a:rPr lang="en-US" sz="1400" b="0" i="1"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Nature Reviews Cardiology</a:t>
            </a:r>
            <a:r>
              <a:rPr lang="en-US"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volume 20, pages685–695 (2023)</a:t>
            </a:r>
            <a:endParaRPr lang="ru-R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DC5E72BE-8402-9432-6FA8-1BF1EFB15381}"/>
              </a:ext>
            </a:extLst>
          </p:cNvPr>
          <p:cNvSpPr txBox="1"/>
          <p:nvPr/>
        </p:nvSpPr>
        <p:spPr>
          <a:xfrm>
            <a:off x="1730443" y="214972"/>
            <a:ext cx="9041634" cy="461665"/>
          </a:xfrm>
          <a:prstGeom prst="rect">
            <a:avLst/>
          </a:prstGeom>
          <a:noFill/>
        </p:spPr>
        <p:txBody>
          <a:bodyPr wrap="square">
            <a:spAutoFit/>
          </a:bodyPr>
          <a:lstStyle/>
          <a:p>
            <a:r>
              <a:rPr lang="en-US" sz="2400" b="0"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Non-communicable disease burden by 2045 (prognosis)</a:t>
            </a:r>
            <a:endParaRPr lang="ru-RU" sz="2400" dirty="0"/>
          </a:p>
        </p:txBody>
      </p:sp>
    </p:spTree>
    <p:extLst>
      <p:ext uri="{BB962C8B-B14F-4D97-AF65-F5344CB8AC3E}">
        <p14:creationId xmlns:p14="http://schemas.microsoft.com/office/powerpoint/2010/main" val="22727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C5E72BE-8402-9432-6FA8-1BF1EFB15381}"/>
              </a:ext>
            </a:extLst>
          </p:cNvPr>
          <p:cNvSpPr txBox="1"/>
          <p:nvPr/>
        </p:nvSpPr>
        <p:spPr>
          <a:xfrm>
            <a:off x="404261" y="292725"/>
            <a:ext cx="11627318" cy="646331"/>
          </a:xfrm>
          <a:prstGeom prst="rect">
            <a:avLst/>
          </a:prstGeom>
          <a:noFill/>
        </p:spPr>
        <p:txBody>
          <a:bodyPr wrap="square">
            <a:spAutoFit/>
          </a:bodyPr>
          <a:lstStyle/>
          <a:p>
            <a:pPr>
              <a:spcAft>
                <a:spcPts val="1200"/>
              </a:spcAft>
            </a:pPr>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NCD Countdown 2030: worldwide trends in </a:t>
            </a:r>
            <a:r>
              <a:rPr lang="en-US" sz="18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non-communicable diseases’ </a:t>
            </a:r>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mortality and progress towards Sustainable Development Goal target 3.4</a:t>
            </a:r>
            <a:endParaRPr lang="ru-RU"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F8C4B7C-212E-4C06-C82A-6C85B47CFE1B}"/>
              </a:ext>
            </a:extLst>
          </p:cNvPr>
          <p:cNvSpPr txBox="1"/>
          <p:nvPr/>
        </p:nvSpPr>
        <p:spPr>
          <a:xfrm>
            <a:off x="1135782" y="6472941"/>
            <a:ext cx="10436192" cy="369332"/>
          </a:xfrm>
          <a:prstGeom prst="rect">
            <a:avLst/>
          </a:prstGeom>
          <a:noFill/>
        </p:spPr>
        <p:txBody>
          <a:bodyPr wrap="square">
            <a:spAutoFit/>
          </a:bodyPr>
          <a:lstStyle/>
          <a:p>
            <a:pPr>
              <a:spcAft>
                <a:spcPts val="1200"/>
              </a:spcAft>
            </a:pPr>
            <a:r>
              <a:rPr lang="en-US" sz="1800" dirty="0">
                <a:solidFill>
                  <a:schemeClr val="bg1"/>
                </a:solidFill>
                <a:effectLst/>
                <a:latin typeface="Times New Roman" panose="02020603050405020304" pitchFamily="18" charset="0"/>
                <a:ea typeface="Times New Roman" panose="02020603050405020304" pitchFamily="18" charset="0"/>
              </a:rPr>
              <a:t>Lancet 2018; 392: 1072–88 Countdown 2030 collaboration www.thelancet.com/NCDCountdown-2030</a:t>
            </a:r>
            <a:endParaRPr lang="ru-RU" sz="1800" dirty="0">
              <a:solidFill>
                <a:schemeClr val="bg1"/>
              </a:solidFill>
              <a:effectLst/>
              <a:latin typeface="Times New Roman" panose="02020603050405020304" pitchFamily="18" charset="0"/>
              <a:ea typeface="Times New Roman" panose="02020603050405020304" pitchFamily="18" charset="0"/>
            </a:endParaRPr>
          </a:p>
        </p:txBody>
      </p:sp>
      <p:pic>
        <p:nvPicPr>
          <p:cNvPr id="7" name="Рисунок 6">
            <a:extLst>
              <a:ext uri="{FF2B5EF4-FFF2-40B4-BE49-F238E27FC236}">
                <a16:creationId xmlns:a16="http://schemas.microsoft.com/office/drawing/2014/main" id="{87F69742-63A7-E12D-C87F-D9262C9A6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164" y="1216054"/>
            <a:ext cx="9705671" cy="5164555"/>
          </a:xfrm>
          <a:prstGeom prst="rect">
            <a:avLst/>
          </a:prstGeom>
        </p:spPr>
      </p:pic>
      <p:pic>
        <p:nvPicPr>
          <p:cNvPr id="3" name="Рисунок 2">
            <a:extLst>
              <a:ext uri="{FF2B5EF4-FFF2-40B4-BE49-F238E27FC236}">
                <a16:creationId xmlns:a16="http://schemas.microsoft.com/office/drawing/2014/main" id="{3B5E232B-5568-158E-655E-208D86F886C6}"/>
              </a:ext>
            </a:extLst>
          </p:cNvPr>
          <p:cNvPicPr>
            <a:picLocks noChangeAspect="1"/>
          </p:cNvPicPr>
          <p:nvPr/>
        </p:nvPicPr>
        <p:blipFill>
          <a:blip r:embed="rId4"/>
          <a:stretch>
            <a:fillRect/>
          </a:stretch>
        </p:blipFill>
        <p:spPr>
          <a:xfrm>
            <a:off x="1087459" y="1222970"/>
            <a:ext cx="10069830" cy="5165408"/>
          </a:xfrm>
          <a:prstGeom prst="rect">
            <a:avLst/>
          </a:prstGeom>
        </p:spPr>
      </p:pic>
    </p:spTree>
    <p:extLst>
      <p:ext uri="{BB962C8B-B14F-4D97-AF65-F5344CB8AC3E}">
        <p14:creationId xmlns:p14="http://schemas.microsoft.com/office/powerpoint/2010/main" val="36246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274656F-22F9-6F03-C114-D29D8B58AFD4}"/>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27084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EBB34FB-277B-1C7A-59CD-A4DD6F32E9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386A112C-C177-9EC3-C51C-FD2EB2E14DA5}"/>
              </a:ext>
            </a:extLst>
          </p:cNvPr>
          <p:cNvSpPr txBox="1"/>
          <p:nvPr/>
        </p:nvSpPr>
        <p:spPr>
          <a:xfrm>
            <a:off x="3847699" y="359161"/>
            <a:ext cx="4054642" cy="523220"/>
          </a:xfrm>
          <a:prstGeom prst="rect">
            <a:avLst/>
          </a:prstGeom>
          <a:noFill/>
        </p:spPr>
        <p:txBody>
          <a:bodyPr wrap="square">
            <a:spAutoFit/>
          </a:bodyPr>
          <a:lstStyle/>
          <a:p>
            <a:pPr algn="l"/>
            <a:r>
              <a:rPr lang="en-US" sz="2800" b="0" i="0" dirty="0">
                <a:solidFill>
                  <a:schemeClr val="bg1"/>
                </a:solidFill>
                <a:effectLst/>
                <a:latin typeface="Open Sans" panose="020B0606030504020204" pitchFamily="34" charset="0"/>
              </a:rPr>
              <a:t>Migration processes</a:t>
            </a:r>
          </a:p>
        </p:txBody>
      </p:sp>
      <p:sp>
        <p:nvSpPr>
          <p:cNvPr id="4" name="Стрелка: вправо 3">
            <a:extLst>
              <a:ext uri="{FF2B5EF4-FFF2-40B4-BE49-F238E27FC236}">
                <a16:creationId xmlns:a16="http://schemas.microsoft.com/office/drawing/2014/main" id="{8924E64E-F4A5-0D75-D6C6-E6F4B1955276}"/>
              </a:ext>
            </a:extLst>
          </p:cNvPr>
          <p:cNvSpPr/>
          <p:nvPr/>
        </p:nvSpPr>
        <p:spPr>
          <a:xfrm rot="7939436">
            <a:off x="3167682" y="1216890"/>
            <a:ext cx="834992" cy="523220"/>
          </a:xfrm>
          <a:prstGeom prst="rightArrow">
            <a:avLst/>
          </a:prstGeom>
          <a:noFill/>
          <a:ln>
            <a:solidFill>
              <a:schemeClr val="tx1">
                <a:lumMod val="85000"/>
                <a:lumOff val="1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extLst>
              <a:ext uri="{FF2B5EF4-FFF2-40B4-BE49-F238E27FC236}">
                <a16:creationId xmlns:a16="http://schemas.microsoft.com/office/drawing/2014/main" id="{6C8CEEC3-04A6-D0B8-8C57-5DE5235BB1E5}"/>
              </a:ext>
            </a:extLst>
          </p:cNvPr>
          <p:cNvSpPr/>
          <p:nvPr/>
        </p:nvSpPr>
        <p:spPr>
          <a:xfrm rot="2911328">
            <a:off x="7136965" y="1194774"/>
            <a:ext cx="834992" cy="523220"/>
          </a:xfrm>
          <a:prstGeom prst="rightArrow">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01FEC64C-79C6-5E56-491C-29FDD23CAB42}"/>
              </a:ext>
            </a:extLst>
          </p:cNvPr>
          <p:cNvSpPr/>
          <p:nvPr/>
        </p:nvSpPr>
        <p:spPr>
          <a:xfrm>
            <a:off x="3847699" y="283352"/>
            <a:ext cx="3438625" cy="69961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F70BC8EF-E0E0-7144-AB7B-A8CAD7926937}"/>
              </a:ext>
            </a:extLst>
          </p:cNvPr>
          <p:cNvSpPr txBox="1"/>
          <p:nvPr/>
        </p:nvSpPr>
        <p:spPr>
          <a:xfrm>
            <a:off x="1553598" y="1866798"/>
            <a:ext cx="2967791" cy="461665"/>
          </a:xfrm>
          <a:prstGeom prst="rect">
            <a:avLst/>
          </a:prstGeom>
          <a:noFill/>
        </p:spPr>
        <p:txBody>
          <a:bodyPr wrap="square">
            <a:spAutoFit/>
          </a:bodyPr>
          <a:lstStyle/>
          <a:p>
            <a:r>
              <a:rPr lang="en-US" sz="2400" b="1" u="sng" dirty="0">
                <a:solidFill>
                  <a:schemeClr val="bg1"/>
                </a:solidFill>
                <a:latin typeface="Open Sans" panose="020B0606030504020204" pitchFamily="34" charset="0"/>
              </a:rPr>
              <a:t>Escape</a:t>
            </a:r>
            <a:endParaRPr lang="ru-RU" b="1" dirty="0">
              <a:solidFill>
                <a:schemeClr val="bg1"/>
              </a:solidFill>
            </a:endParaRPr>
          </a:p>
        </p:txBody>
      </p:sp>
      <p:sp>
        <p:nvSpPr>
          <p:cNvPr id="9" name="TextBox 8">
            <a:extLst>
              <a:ext uri="{FF2B5EF4-FFF2-40B4-BE49-F238E27FC236}">
                <a16:creationId xmlns:a16="http://schemas.microsoft.com/office/drawing/2014/main" id="{479C6E7A-FC1B-9737-8AD8-A8F06AE20D2D}"/>
              </a:ext>
            </a:extLst>
          </p:cNvPr>
          <p:cNvSpPr txBox="1"/>
          <p:nvPr/>
        </p:nvSpPr>
        <p:spPr>
          <a:xfrm>
            <a:off x="7451407" y="1824987"/>
            <a:ext cx="2525830" cy="830997"/>
          </a:xfrm>
          <a:prstGeom prst="rect">
            <a:avLst/>
          </a:prstGeom>
          <a:noFill/>
        </p:spPr>
        <p:txBody>
          <a:bodyPr wrap="square">
            <a:spAutoFit/>
          </a:bodyPr>
          <a:lstStyle/>
          <a:p>
            <a:r>
              <a:rPr lang="en-US" sz="2400" b="1" u="sng" dirty="0">
                <a:solidFill>
                  <a:schemeClr val="bg1"/>
                </a:solidFill>
                <a:latin typeface="Open Sans" panose="020B0606030504020204" pitchFamily="34" charset="0"/>
              </a:rPr>
              <a:t>Re-location</a:t>
            </a:r>
          </a:p>
          <a:p>
            <a:endParaRPr lang="en-US" sz="2400" u="sng" dirty="0">
              <a:solidFill>
                <a:schemeClr val="bg1"/>
              </a:solidFill>
              <a:latin typeface="Open Sans" panose="020B0606030504020204" pitchFamily="34" charset="0"/>
            </a:endParaRPr>
          </a:p>
        </p:txBody>
      </p:sp>
      <p:sp>
        <p:nvSpPr>
          <p:cNvPr id="2" name="Облачко с текстом: прямоугольное 1">
            <a:extLst>
              <a:ext uri="{FF2B5EF4-FFF2-40B4-BE49-F238E27FC236}">
                <a16:creationId xmlns:a16="http://schemas.microsoft.com/office/drawing/2014/main" id="{E8164870-ABE1-C87B-9E85-A4825B79FAE9}"/>
              </a:ext>
            </a:extLst>
          </p:cNvPr>
          <p:cNvSpPr/>
          <p:nvPr/>
        </p:nvSpPr>
        <p:spPr>
          <a:xfrm rot="20868331">
            <a:off x="205122" y="2177595"/>
            <a:ext cx="8318635" cy="3821229"/>
          </a:xfrm>
          <a:prstGeom prst="wedgeRectCallout">
            <a:avLst>
              <a:gd name="adj1" fmla="val -30200"/>
              <a:gd name="adj2" fmla="val 63765"/>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Long-term stress</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Depression</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Anxiety</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Low physical activity</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Unhealthy diet</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Poor sleep hygiene</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Low social connections</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Addictions development</a:t>
            </a:r>
          </a:p>
          <a:p>
            <a:pPr marL="342900" indent="-342900" algn="ctr">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Sexual problems</a:t>
            </a:r>
          </a:p>
          <a:p>
            <a:pPr algn="ctr"/>
            <a:endParaRPr lang="ru-RU"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4C9FDC2-5217-8EC8-1769-86E4A024337E}"/>
              </a:ext>
            </a:extLst>
          </p:cNvPr>
          <p:cNvSpPr txBox="1"/>
          <p:nvPr/>
        </p:nvSpPr>
        <p:spPr>
          <a:xfrm>
            <a:off x="4654613" y="1234272"/>
            <a:ext cx="6097604" cy="461665"/>
          </a:xfrm>
          <a:prstGeom prst="rect">
            <a:avLst/>
          </a:prstGeom>
          <a:noFill/>
        </p:spPr>
        <p:txBody>
          <a:bodyPr wrap="square">
            <a:spAutoFit/>
          </a:bodyPr>
          <a:lstStyle/>
          <a:p>
            <a:r>
              <a:rPr lang="en-US" sz="2400" dirty="0">
                <a:solidFill>
                  <a:schemeClr val="bg1"/>
                </a:solidFill>
                <a:latin typeface="Open Sans" panose="020B0606030504020204" pitchFamily="34" charset="0"/>
              </a:rPr>
              <a:t>Similarities</a:t>
            </a:r>
          </a:p>
        </p:txBody>
      </p:sp>
    </p:spTree>
    <p:extLst>
      <p:ext uri="{BB962C8B-B14F-4D97-AF65-F5344CB8AC3E}">
        <p14:creationId xmlns:p14="http://schemas.microsoft.com/office/powerpoint/2010/main" val="343878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8EA98D0B-0B92-4682-9D15-BF6E47096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360271">
            <a:off x="6968635" y="2403292"/>
            <a:ext cx="211613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FCFCF3CD-1F37-41D6-989E-17D9DEBDCD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9877" y="4719637"/>
            <a:ext cx="2179637"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146C9270-0F2E-4FFD-ADC9-397A27406F0B}"/>
              </a:ext>
            </a:extLst>
          </p:cNvPr>
          <p:cNvSpPr>
            <a:spLocks noGrp="1"/>
          </p:cNvSpPr>
          <p:nvPr>
            <p:ph type="title"/>
          </p:nvPr>
        </p:nvSpPr>
        <p:spPr>
          <a:xfrm>
            <a:off x="838200" y="62185"/>
            <a:ext cx="10515600" cy="1325563"/>
          </a:xfrm>
        </p:spPr>
        <p:txBody>
          <a:bodyPr>
            <a:normAutofit/>
          </a:bodyPr>
          <a:lstStyle/>
          <a:p>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Lifestyle intervention</a:t>
            </a:r>
            <a:endParaRPr lang="ru-RU"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a:extLst>
              <a:ext uri="{FF2B5EF4-FFF2-40B4-BE49-F238E27FC236}">
                <a16:creationId xmlns:a16="http://schemas.microsoft.com/office/drawing/2014/main" id="{6A5D500C-C3B5-411B-BE93-CE9E2EFE1A7F}"/>
              </a:ext>
            </a:extLst>
          </p:cNvPr>
          <p:cNvSpPr>
            <a:spLocks noGrp="1"/>
          </p:cNvSpPr>
          <p:nvPr>
            <p:ph idx="1"/>
          </p:nvPr>
        </p:nvSpPr>
        <p:spPr>
          <a:xfrm>
            <a:off x="838200" y="908686"/>
            <a:ext cx="10515600" cy="4351338"/>
          </a:xfrm>
        </p:spPr>
        <p:txBody>
          <a:bodyPr>
            <a:noAutofit/>
          </a:bodyPr>
          <a:lstStyle/>
          <a:p>
            <a:pPr>
              <a:lnSpc>
                <a:spcPct val="160000"/>
              </a:lnSpc>
              <a:spcBef>
                <a:spcPts val="0"/>
              </a:spcBef>
            </a:pPr>
            <a:r>
              <a:rPr lang="en-US" sz="2400" dirty="0">
                <a:solidFill>
                  <a:schemeClr val="bg1"/>
                </a:solidFill>
                <a:latin typeface="Open Sana"/>
              </a:rPr>
              <a:t>Nutrition</a:t>
            </a:r>
            <a:endParaRPr lang="ru-RU" sz="2400" dirty="0">
              <a:solidFill>
                <a:schemeClr val="bg1"/>
              </a:solidFill>
              <a:latin typeface="Open Sana"/>
            </a:endParaRPr>
          </a:p>
          <a:p>
            <a:pPr>
              <a:lnSpc>
                <a:spcPct val="160000"/>
              </a:lnSpc>
              <a:spcBef>
                <a:spcPts val="0"/>
              </a:spcBef>
            </a:pPr>
            <a:r>
              <a:rPr lang="en-US" sz="2400" dirty="0">
                <a:solidFill>
                  <a:schemeClr val="bg1"/>
                </a:solidFill>
                <a:latin typeface="Open Sana"/>
              </a:rPr>
              <a:t>Physical activity</a:t>
            </a:r>
          </a:p>
          <a:p>
            <a:pPr>
              <a:lnSpc>
                <a:spcPct val="160000"/>
              </a:lnSpc>
              <a:spcBef>
                <a:spcPts val="0"/>
              </a:spcBef>
            </a:pPr>
            <a:r>
              <a:rPr lang="en-US" sz="2400" dirty="0">
                <a:solidFill>
                  <a:schemeClr val="bg1"/>
                </a:solidFill>
                <a:latin typeface="Open Sana"/>
              </a:rPr>
              <a:t>Sleep hygiene</a:t>
            </a:r>
          </a:p>
          <a:p>
            <a:pPr>
              <a:lnSpc>
                <a:spcPct val="160000"/>
              </a:lnSpc>
              <a:spcBef>
                <a:spcPts val="0"/>
              </a:spcBef>
            </a:pPr>
            <a:r>
              <a:rPr lang="en-US" sz="2400" dirty="0">
                <a:solidFill>
                  <a:schemeClr val="bg1"/>
                </a:solidFill>
                <a:latin typeface="Open Sana"/>
              </a:rPr>
              <a:t>Working with addictions  </a:t>
            </a:r>
          </a:p>
          <a:p>
            <a:pPr>
              <a:lnSpc>
                <a:spcPct val="150000"/>
              </a:lnSpc>
              <a:spcBef>
                <a:spcPts val="0"/>
              </a:spcBef>
            </a:pPr>
            <a:r>
              <a:rPr lang="en-US" sz="2400" dirty="0">
                <a:solidFill>
                  <a:schemeClr val="bg1"/>
                </a:solidFill>
                <a:latin typeface="Open Sana"/>
              </a:rPr>
              <a:t>And sexual health</a:t>
            </a:r>
          </a:p>
          <a:p>
            <a:pPr>
              <a:lnSpc>
                <a:spcPct val="150000"/>
              </a:lnSpc>
              <a:spcBef>
                <a:spcPts val="0"/>
              </a:spcBef>
            </a:pPr>
            <a:r>
              <a:rPr lang="en-US" sz="2400" dirty="0">
                <a:solidFill>
                  <a:schemeClr val="bg1"/>
                </a:solidFill>
                <a:latin typeface="Open Sana"/>
              </a:rPr>
              <a:t>Controlling stress, reducing anxiety</a:t>
            </a:r>
          </a:p>
          <a:p>
            <a:pPr marL="0" indent="0">
              <a:lnSpc>
                <a:spcPct val="150000"/>
              </a:lnSpc>
              <a:spcBef>
                <a:spcPts val="0"/>
              </a:spcBef>
              <a:buNone/>
            </a:pPr>
            <a:r>
              <a:rPr lang="en-US" sz="2400" dirty="0">
                <a:solidFill>
                  <a:schemeClr val="bg1"/>
                </a:solidFill>
                <a:latin typeface="Open Sana"/>
              </a:rPr>
              <a:t>And dealing with depression</a:t>
            </a:r>
            <a:endParaRPr lang="ru-RU" sz="2400" dirty="0">
              <a:solidFill>
                <a:schemeClr val="bg1"/>
              </a:solidFill>
              <a:latin typeface="Open Sana"/>
            </a:endParaRPr>
          </a:p>
          <a:p>
            <a:pPr>
              <a:lnSpc>
                <a:spcPct val="150000"/>
              </a:lnSpc>
              <a:spcBef>
                <a:spcPts val="0"/>
              </a:spcBef>
            </a:pPr>
            <a:r>
              <a:rPr lang="en-US" sz="2400" dirty="0">
                <a:solidFill>
                  <a:schemeClr val="bg1"/>
                </a:solidFill>
                <a:latin typeface="Open Sana"/>
              </a:rPr>
              <a:t>Integration in community,</a:t>
            </a:r>
          </a:p>
          <a:p>
            <a:pPr marL="0" indent="0">
              <a:lnSpc>
                <a:spcPct val="100000"/>
              </a:lnSpc>
              <a:spcBef>
                <a:spcPts val="0"/>
              </a:spcBef>
              <a:buNone/>
            </a:pPr>
            <a:r>
              <a:rPr lang="en-US" sz="2400" dirty="0">
                <a:solidFill>
                  <a:schemeClr val="bg1"/>
                </a:solidFill>
                <a:latin typeface="Open Sana"/>
              </a:rPr>
              <a:t>	sharing traditions</a:t>
            </a:r>
          </a:p>
        </p:txBody>
      </p:sp>
      <p:pic>
        <p:nvPicPr>
          <p:cNvPr id="4" name="Picture 5">
            <a:extLst>
              <a:ext uri="{FF2B5EF4-FFF2-40B4-BE49-F238E27FC236}">
                <a16:creationId xmlns:a16="http://schemas.microsoft.com/office/drawing/2014/main" id="{5F643F0D-4727-4AAA-A864-E1531E3873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28031" y="76994"/>
            <a:ext cx="21828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B848938-4CD7-457B-9F8C-1FCA1DB18F5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05046" y="1197289"/>
            <a:ext cx="22367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F714FE19-4CAD-4932-851F-B814349E003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453956">
            <a:off x="5667790" y="3475831"/>
            <a:ext cx="210343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17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ACEBCE25-8C1E-2499-6E9B-113AF1E6EE17}"/>
              </a:ext>
            </a:extLst>
          </p:cNvPr>
          <p:cNvSpPr/>
          <p:nvPr/>
        </p:nvSpPr>
        <p:spPr>
          <a:xfrm>
            <a:off x="787400" y="2362200"/>
            <a:ext cx="10134600" cy="1752600"/>
          </a:xfrm>
          <a:prstGeom prst="roundRect">
            <a:avLst/>
          </a:prstGeom>
          <a:solidFill>
            <a:schemeClr val="accent1">
              <a:lumMod val="75000"/>
            </a:schemeClr>
          </a:solidFill>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A00A9CC-F9FC-4A2A-AFAE-708DF296E82F}"/>
              </a:ext>
            </a:extLst>
          </p:cNvPr>
          <p:cNvSpPr txBox="1"/>
          <p:nvPr/>
        </p:nvSpPr>
        <p:spPr>
          <a:xfrm>
            <a:off x="977900" y="2370435"/>
            <a:ext cx="9867900" cy="1695272"/>
          </a:xfrm>
          <a:prstGeom prst="rect">
            <a:avLst/>
          </a:prstGeom>
          <a:noFill/>
        </p:spPr>
        <p:txBody>
          <a:bodyPr wrap="square">
            <a:spAutoFit/>
          </a:bodyPr>
          <a:lstStyle/>
          <a:p>
            <a:pPr>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study demonstrates that targeted interventions can improve health literacy, behaviors, and clinical outcomes in a variety of health issues and migrant populations. </a:t>
            </a:r>
            <a:endParaRPr lang="ru-RU"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19FD8B9-0F0D-07D1-892F-5755897726E5}"/>
              </a:ext>
            </a:extLst>
          </p:cNvPr>
          <p:cNvSpPr txBox="1"/>
          <p:nvPr/>
        </p:nvSpPr>
        <p:spPr>
          <a:xfrm>
            <a:off x="152400" y="6145937"/>
            <a:ext cx="12039600" cy="523220"/>
          </a:xfrm>
          <a:prstGeom prst="rect">
            <a:avLst/>
          </a:prstGeom>
          <a:noFill/>
        </p:spPr>
        <p:txBody>
          <a:bodyPr wrap="square">
            <a:spAutoFit/>
          </a:bodyPr>
          <a:lstStyle/>
          <a:p>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Fox, S., Kramer, E., Agrawal, P., &amp; </a:t>
            </a:r>
            <a:r>
              <a:rPr lang="en-US" sz="1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Aniyizhai</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 (2021). </a:t>
            </a:r>
            <a:r>
              <a:rPr lang="en-US" sz="1400" b="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Refugee and Migrant Health Literacy Interventions in High-Income Countries: A Systematic Review. Journal of Immigrant and Minority Health.</a:t>
            </a:r>
            <a:r>
              <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doi:10.1007/s10903-021-01152-4 </a:t>
            </a:r>
            <a:endParaRPr lang="ru-RU"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FFC2581A-D811-42B9-9E3E-03C2DC775A25}"/>
              </a:ext>
            </a:extLst>
          </p:cNvPr>
          <p:cNvSpPr txBox="1"/>
          <p:nvPr/>
        </p:nvSpPr>
        <p:spPr>
          <a:xfrm>
            <a:off x="152400" y="188843"/>
            <a:ext cx="12039600" cy="1077218"/>
          </a:xfrm>
          <a:prstGeom prst="rect">
            <a:avLst/>
          </a:prstGeom>
          <a:noFill/>
        </p:spPr>
        <p:txBody>
          <a:bodyPr wrap="square">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Refugee and Migrant Health Literacy Interventions in High‑Income Countries: A Systematic Review</a:t>
            </a:r>
            <a:endParaRPr lang="ru-R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49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99D32-AB25-4110-5494-B709E9AA5A13}"/>
              </a:ext>
            </a:extLst>
          </p:cNvPr>
          <p:cNvSpPr txBox="1"/>
          <p:nvPr/>
        </p:nvSpPr>
        <p:spPr>
          <a:xfrm>
            <a:off x="303869" y="97616"/>
            <a:ext cx="12430823" cy="1200329"/>
          </a:xfrm>
          <a:prstGeom prst="rect">
            <a:avLst/>
          </a:prstGeom>
          <a:noFill/>
        </p:spPr>
        <p:txBody>
          <a:bodyPr wrap="square">
            <a:spAutoFit/>
          </a:bodyPr>
          <a:lstStyle/>
          <a:p>
            <a:pPr algn="l"/>
            <a:r>
              <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culturally adapted lifestyle intervention addressing a Middle Eastern immigrant population at risk of diabetes, the MEDIM (impact of Migration </a:t>
            </a:r>
          </a:p>
          <a:p>
            <a:pPr algn="l"/>
            <a:r>
              <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Ethnicity on Diabetes In Malmö): study protocol for a RCT</a:t>
            </a:r>
          </a:p>
        </p:txBody>
      </p:sp>
      <p:sp>
        <p:nvSpPr>
          <p:cNvPr id="5" name="TextBox 4">
            <a:extLst>
              <a:ext uri="{FF2B5EF4-FFF2-40B4-BE49-F238E27FC236}">
                <a16:creationId xmlns:a16="http://schemas.microsoft.com/office/drawing/2014/main" id="{69D8B00E-6DFD-D56E-12DE-331266A7547A}"/>
              </a:ext>
            </a:extLst>
          </p:cNvPr>
          <p:cNvSpPr txBox="1"/>
          <p:nvPr/>
        </p:nvSpPr>
        <p:spPr>
          <a:xfrm>
            <a:off x="181206" y="6440055"/>
            <a:ext cx="8611530" cy="307777"/>
          </a:xfrm>
          <a:prstGeom prst="rect">
            <a:avLst/>
          </a:prstGeom>
          <a:noFill/>
        </p:spPr>
        <p:txBody>
          <a:bodyPr wrap="square">
            <a:spAutoFit/>
          </a:bodyPr>
          <a:lstStyle/>
          <a:p>
            <a:r>
              <a:rPr lang="ru-RU"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https://trialsjournal.biomedcentral.com/articles/10.1186/1745-6215-14-279</a:t>
            </a:r>
          </a:p>
        </p:txBody>
      </p:sp>
      <p:sp>
        <p:nvSpPr>
          <p:cNvPr id="2" name="Прямоугольник: скругленные углы 1">
            <a:extLst>
              <a:ext uri="{FF2B5EF4-FFF2-40B4-BE49-F238E27FC236}">
                <a16:creationId xmlns:a16="http://schemas.microsoft.com/office/drawing/2014/main" id="{16FB3DC8-24E0-59D1-ACEF-ED6F224B154B}"/>
              </a:ext>
            </a:extLst>
          </p:cNvPr>
          <p:cNvSpPr/>
          <p:nvPr/>
        </p:nvSpPr>
        <p:spPr>
          <a:xfrm>
            <a:off x="4965777" y="1419397"/>
            <a:ext cx="4683512" cy="635620"/>
          </a:xfrm>
          <a:prstGeom prst="roundRect">
            <a:avLst/>
          </a:prstGeom>
          <a:noFill/>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338A83D-BDC2-DED4-623C-A35CC036C532}"/>
              </a:ext>
            </a:extLst>
          </p:cNvPr>
          <p:cNvSpPr txBox="1"/>
          <p:nvPr/>
        </p:nvSpPr>
        <p:spPr>
          <a:xfrm>
            <a:off x="4154526" y="1393170"/>
            <a:ext cx="6306014" cy="646331"/>
          </a:xfrm>
          <a:prstGeom prst="rect">
            <a:avLst/>
          </a:prstGeom>
          <a:noFill/>
        </p:spPr>
        <p:txBody>
          <a:bodyPr wrap="square">
            <a:spAutoFit/>
          </a:bodyPr>
          <a:lstStyle/>
          <a:p>
            <a:pPr algn="ctr"/>
            <a:r>
              <a:rPr lang="en-US" b="0" i="0" dirty="0">
                <a:solidFill>
                  <a:schemeClr val="bg1"/>
                </a:solidFill>
                <a:effectLst/>
                <a:latin typeface="Source Sans Pro" panose="020B0503030403020204" pitchFamily="34" charset="0"/>
              </a:rPr>
              <a:t>308 participants (born in Iraq, living in Malmö) </a:t>
            </a:r>
          </a:p>
          <a:p>
            <a:pPr algn="ctr"/>
            <a:r>
              <a:rPr lang="en-US" b="0" i="0" dirty="0">
                <a:solidFill>
                  <a:schemeClr val="bg1"/>
                </a:solidFill>
                <a:effectLst/>
                <a:latin typeface="Source Sans Pro" panose="020B0503030403020204" pitchFamily="34" charset="0"/>
              </a:rPr>
              <a:t>with high risk of DM T2 </a:t>
            </a:r>
            <a:endParaRPr lang="ru-RU" dirty="0">
              <a:solidFill>
                <a:schemeClr val="bg1"/>
              </a:solidFill>
            </a:endParaRPr>
          </a:p>
        </p:txBody>
      </p:sp>
      <p:cxnSp>
        <p:nvCxnSpPr>
          <p:cNvPr id="8" name="Прямая со стрелкой 7">
            <a:extLst>
              <a:ext uri="{FF2B5EF4-FFF2-40B4-BE49-F238E27FC236}">
                <a16:creationId xmlns:a16="http://schemas.microsoft.com/office/drawing/2014/main" id="{D997E5AA-764C-F615-7863-8EE608182A2F}"/>
              </a:ext>
            </a:extLst>
          </p:cNvPr>
          <p:cNvCxnSpPr/>
          <p:nvPr/>
        </p:nvCxnSpPr>
        <p:spPr>
          <a:xfrm flipH="1">
            <a:off x="5973336" y="2065417"/>
            <a:ext cx="669073" cy="44716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4B1BC452-CAB7-06B1-EF4B-E5374FFE8B6E}"/>
              </a:ext>
            </a:extLst>
          </p:cNvPr>
          <p:cNvCxnSpPr>
            <a:cxnSpLocks/>
          </p:cNvCxnSpPr>
          <p:nvPr/>
        </p:nvCxnSpPr>
        <p:spPr>
          <a:xfrm>
            <a:off x="8576681" y="2064453"/>
            <a:ext cx="749920" cy="4982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E050FB-8B90-3664-2EFF-7DF470BCB282}"/>
              </a:ext>
            </a:extLst>
          </p:cNvPr>
          <p:cNvSpPr txBox="1"/>
          <p:nvPr/>
        </p:nvSpPr>
        <p:spPr>
          <a:xfrm>
            <a:off x="259264" y="1438577"/>
            <a:ext cx="4370348" cy="1015663"/>
          </a:xfrm>
          <a:prstGeom prst="rect">
            <a:avLst/>
          </a:prstGeom>
          <a:noFill/>
        </p:spPr>
        <p:txBody>
          <a:bodyPr wrap="square">
            <a:spAutoFit/>
          </a:bodyPr>
          <a:lstStyle/>
          <a:p>
            <a:r>
              <a:rPr lang="en-US" sz="2400" b="0" i="0" u="sng" dirty="0">
                <a:solidFill>
                  <a:schemeClr val="bg1"/>
                </a:solidFill>
                <a:effectLst/>
                <a:latin typeface="Source Sans Pro" panose="020B0503030403020204" pitchFamily="34" charset="0"/>
              </a:rPr>
              <a:t>Enrollment </a:t>
            </a:r>
          </a:p>
          <a:p>
            <a:r>
              <a:rPr lang="en-US" b="0" i="0" dirty="0">
                <a:solidFill>
                  <a:schemeClr val="bg1"/>
                </a:solidFill>
                <a:effectLst/>
                <a:latin typeface="Source Sans Pro" panose="020B0503030403020204" pitchFamily="34" charset="0"/>
              </a:rPr>
              <a:t>(over 1250 - </a:t>
            </a:r>
            <a:r>
              <a:rPr lang="en-US" dirty="0">
                <a:solidFill>
                  <a:schemeClr val="bg1"/>
                </a:solidFill>
                <a:latin typeface="Source Sans Pro" panose="020B0503030403020204" pitchFamily="34" charset="0"/>
              </a:rPr>
              <a:t>40% with DM T2 high risk)</a:t>
            </a:r>
          </a:p>
          <a:p>
            <a:r>
              <a:rPr lang="en-US" dirty="0">
                <a:solidFill>
                  <a:schemeClr val="bg1"/>
                </a:solidFill>
                <a:latin typeface="Source Sans Pro" panose="020B0503030403020204" pitchFamily="34" charset="0"/>
              </a:rPr>
              <a:t> 30-75 years old</a:t>
            </a:r>
            <a:r>
              <a:rPr lang="en-US" b="0" i="0" dirty="0">
                <a:solidFill>
                  <a:schemeClr val="bg1"/>
                </a:solidFill>
                <a:effectLst/>
                <a:latin typeface="Source Sans Pro" panose="020B0503030403020204" pitchFamily="34" charset="0"/>
              </a:rPr>
              <a:t> </a:t>
            </a:r>
            <a:endParaRPr lang="ru-RU" dirty="0"/>
          </a:p>
        </p:txBody>
      </p:sp>
      <p:sp>
        <p:nvSpPr>
          <p:cNvPr id="15" name="TextBox 14">
            <a:extLst>
              <a:ext uri="{FF2B5EF4-FFF2-40B4-BE49-F238E27FC236}">
                <a16:creationId xmlns:a16="http://schemas.microsoft.com/office/drawing/2014/main" id="{CB17FA76-3A8E-2498-5513-EA8BDE9E7CDF}"/>
              </a:ext>
            </a:extLst>
          </p:cNvPr>
          <p:cNvSpPr txBox="1"/>
          <p:nvPr/>
        </p:nvSpPr>
        <p:spPr>
          <a:xfrm>
            <a:off x="303869" y="2594872"/>
            <a:ext cx="2384968" cy="461665"/>
          </a:xfrm>
          <a:prstGeom prst="rect">
            <a:avLst/>
          </a:prstGeom>
          <a:noFill/>
        </p:spPr>
        <p:txBody>
          <a:bodyPr wrap="square">
            <a:spAutoFit/>
          </a:bodyPr>
          <a:lstStyle/>
          <a:p>
            <a:r>
              <a:rPr lang="en-US" sz="2400" b="0" i="0" u="sng" dirty="0">
                <a:solidFill>
                  <a:schemeClr val="bg1"/>
                </a:solidFill>
                <a:effectLst/>
                <a:latin typeface="Source Sans Pro" panose="020B0503030403020204" pitchFamily="34" charset="0"/>
              </a:rPr>
              <a:t>Randomization</a:t>
            </a:r>
          </a:p>
        </p:txBody>
      </p:sp>
      <p:sp>
        <p:nvSpPr>
          <p:cNvPr id="16" name="Прямоугольник: скругленные углы 15">
            <a:extLst>
              <a:ext uri="{FF2B5EF4-FFF2-40B4-BE49-F238E27FC236}">
                <a16:creationId xmlns:a16="http://schemas.microsoft.com/office/drawing/2014/main" id="{6BE0612F-3C8F-A332-0251-B39D0C8A13B7}"/>
              </a:ext>
            </a:extLst>
          </p:cNvPr>
          <p:cNvSpPr/>
          <p:nvPr/>
        </p:nvSpPr>
        <p:spPr>
          <a:xfrm>
            <a:off x="4629612" y="2539099"/>
            <a:ext cx="2142429" cy="635620"/>
          </a:xfrm>
          <a:prstGeom prst="roundRect">
            <a:avLst/>
          </a:prstGeom>
          <a:noFill/>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2C1E0288-09DE-028D-D827-3E180FEAFEBA}"/>
              </a:ext>
            </a:extLst>
          </p:cNvPr>
          <p:cNvSpPr/>
          <p:nvPr/>
        </p:nvSpPr>
        <p:spPr>
          <a:xfrm>
            <a:off x="8672392" y="2562701"/>
            <a:ext cx="2142429" cy="635620"/>
          </a:xfrm>
          <a:prstGeom prst="roundRect">
            <a:avLst/>
          </a:prstGeom>
          <a:noFill/>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DC037A75-2B70-3FFF-108E-77CDAF9EA371}"/>
              </a:ext>
            </a:extLst>
          </p:cNvPr>
          <p:cNvSpPr txBox="1"/>
          <p:nvPr/>
        </p:nvSpPr>
        <p:spPr>
          <a:xfrm>
            <a:off x="4545281" y="2662507"/>
            <a:ext cx="2311090" cy="369332"/>
          </a:xfrm>
          <a:prstGeom prst="rect">
            <a:avLst/>
          </a:prstGeom>
          <a:noFill/>
        </p:spPr>
        <p:txBody>
          <a:bodyPr wrap="square">
            <a:spAutoFit/>
          </a:bodyPr>
          <a:lstStyle/>
          <a:p>
            <a:r>
              <a:rPr lang="en-US" dirty="0">
                <a:solidFill>
                  <a:schemeClr val="bg1"/>
                </a:solidFill>
                <a:latin typeface="Source Sans Pro" panose="020B0503030403020204" pitchFamily="34" charset="0"/>
              </a:rPr>
              <a:t>Lifestyle intervention</a:t>
            </a:r>
            <a:endParaRPr lang="ru-RU" dirty="0"/>
          </a:p>
        </p:txBody>
      </p:sp>
      <p:sp>
        <p:nvSpPr>
          <p:cNvPr id="20" name="TextBox 19">
            <a:extLst>
              <a:ext uri="{FF2B5EF4-FFF2-40B4-BE49-F238E27FC236}">
                <a16:creationId xmlns:a16="http://schemas.microsoft.com/office/drawing/2014/main" id="{7C0677F9-142D-3737-BF3E-99482542DC5A}"/>
              </a:ext>
            </a:extLst>
          </p:cNvPr>
          <p:cNvSpPr txBox="1"/>
          <p:nvPr/>
        </p:nvSpPr>
        <p:spPr>
          <a:xfrm>
            <a:off x="8815962" y="2672243"/>
            <a:ext cx="2311090" cy="369332"/>
          </a:xfrm>
          <a:prstGeom prst="rect">
            <a:avLst/>
          </a:prstGeom>
          <a:noFill/>
        </p:spPr>
        <p:txBody>
          <a:bodyPr wrap="square">
            <a:spAutoFit/>
          </a:bodyPr>
          <a:lstStyle/>
          <a:p>
            <a:r>
              <a:rPr lang="en-US" dirty="0">
                <a:solidFill>
                  <a:schemeClr val="bg1"/>
                </a:solidFill>
                <a:latin typeface="Source Sans Pro" panose="020B0503030403020204" pitchFamily="34" charset="0"/>
              </a:rPr>
              <a:t>Control group</a:t>
            </a:r>
            <a:endParaRPr lang="ru-RU" dirty="0"/>
          </a:p>
        </p:txBody>
      </p:sp>
      <p:sp>
        <p:nvSpPr>
          <p:cNvPr id="22" name="TextBox 21">
            <a:extLst>
              <a:ext uri="{FF2B5EF4-FFF2-40B4-BE49-F238E27FC236}">
                <a16:creationId xmlns:a16="http://schemas.microsoft.com/office/drawing/2014/main" id="{5D714225-6A4F-4BC9-F3D8-D7DBDF894181}"/>
              </a:ext>
            </a:extLst>
          </p:cNvPr>
          <p:cNvSpPr txBox="1"/>
          <p:nvPr/>
        </p:nvSpPr>
        <p:spPr>
          <a:xfrm>
            <a:off x="3946136" y="3251558"/>
            <a:ext cx="4516245"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 group counseling sessions:</a:t>
            </a:r>
          </a:p>
          <a:p>
            <a:pPr marL="285750" indent="-285750">
              <a:buFont typeface="Arial" panose="020B0604020202020204" pitchFamily="34" charset="0"/>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iet, physical activity, behavioral change </a:t>
            </a:r>
          </a:p>
          <a:p>
            <a:pPr marL="285750" indent="-285750">
              <a:buFont typeface="Arial" panose="020B0604020202020204" pitchFamily="34" charset="0"/>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xercise sessions.</a:t>
            </a: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Cultural adaptation - gender-specific exercise sessions</a:t>
            </a:r>
          </a:p>
        </p:txBody>
      </p:sp>
      <p:sp>
        <p:nvSpPr>
          <p:cNvPr id="24" name="TextBox 23">
            <a:extLst>
              <a:ext uri="{FF2B5EF4-FFF2-40B4-BE49-F238E27FC236}">
                <a16:creationId xmlns:a16="http://schemas.microsoft.com/office/drawing/2014/main" id="{5DAEA2C6-2DBE-7C89-939F-651E6A3D541E}"/>
              </a:ext>
            </a:extLst>
          </p:cNvPr>
          <p:cNvSpPr txBox="1"/>
          <p:nvPr/>
        </p:nvSpPr>
        <p:spPr>
          <a:xfrm>
            <a:off x="346616" y="3446361"/>
            <a:ext cx="1882232" cy="677108"/>
          </a:xfrm>
          <a:prstGeom prst="rect">
            <a:avLst/>
          </a:prstGeom>
          <a:noFill/>
        </p:spPr>
        <p:txBody>
          <a:bodyPr wrap="square">
            <a:spAutoFit/>
          </a:bodyPr>
          <a:lstStyle/>
          <a:p>
            <a:r>
              <a:rPr lang="en-US" sz="2000" b="0" i="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Intervention</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over 6 months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E76D696B-D1DB-2D28-E0FC-E7B03A09CAA6}"/>
              </a:ext>
            </a:extLst>
          </p:cNvPr>
          <p:cNvSpPr txBox="1"/>
          <p:nvPr/>
        </p:nvSpPr>
        <p:spPr>
          <a:xfrm>
            <a:off x="303869" y="5495919"/>
            <a:ext cx="1607170" cy="400110"/>
          </a:xfrm>
          <a:prstGeom prst="rect">
            <a:avLst/>
          </a:prstGeom>
          <a:noFill/>
        </p:spPr>
        <p:txBody>
          <a:bodyPr wrap="square">
            <a:spAutoFit/>
          </a:bodyPr>
          <a:lstStyle/>
          <a:p>
            <a:r>
              <a:rPr lang="en-US" sz="2000" b="0" i="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Outcome</a:t>
            </a:r>
          </a:p>
        </p:txBody>
      </p:sp>
      <p:sp>
        <p:nvSpPr>
          <p:cNvPr id="28" name="TextBox 27">
            <a:extLst>
              <a:ext uri="{FF2B5EF4-FFF2-40B4-BE49-F238E27FC236}">
                <a16:creationId xmlns:a16="http://schemas.microsoft.com/office/drawing/2014/main" id="{5FAC36C5-BEFC-28BE-924F-44AECFBA5F4E}"/>
              </a:ext>
            </a:extLst>
          </p:cNvPr>
          <p:cNvSpPr txBox="1"/>
          <p:nvPr/>
        </p:nvSpPr>
        <p:spPr>
          <a:xfrm>
            <a:off x="8505590" y="3262435"/>
            <a:ext cx="3339794"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a:t>
            </a: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eceive the information about healthy lifestyle habits provided by the primary health care center</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Прямоугольник: скругленные углы 28">
            <a:extLst>
              <a:ext uri="{FF2B5EF4-FFF2-40B4-BE49-F238E27FC236}">
                <a16:creationId xmlns:a16="http://schemas.microsoft.com/office/drawing/2014/main" id="{2FC07E77-ED6B-EFE5-A14B-97A265F40EA0}"/>
              </a:ext>
            </a:extLst>
          </p:cNvPr>
          <p:cNvSpPr/>
          <p:nvPr/>
        </p:nvSpPr>
        <p:spPr>
          <a:xfrm>
            <a:off x="3946136" y="5190373"/>
            <a:ext cx="7532185" cy="1091495"/>
          </a:xfrm>
          <a:prstGeom prst="roundRect">
            <a:avLst/>
          </a:prstGeom>
          <a:noFill/>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E97DB054-BF24-7BA0-FEB4-39CC7356021A}"/>
              </a:ext>
            </a:extLst>
          </p:cNvPr>
          <p:cNvSpPr txBox="1"/>
          <p:nvPr/>
        </p:nvSpPr>
        <p:spPr>
          <a:xfrm>
            <a:off x="4136404" y="5283488"/>
            <a:ext cx="7532184" cy="923330"/>
          </a:xfrm>
          <a:prstGeom prst="rect">
            <a:avLst/>
          </a:prstGeom>
          <a:noFill/>
        </p:spPr>
        <p:txBody>
          <a:bodyPr wrap="square">
            <a:spAutoFit/>
          </a:bodyPr>
          <a:lstStyle/>
          <a:p>
            <a:r>
              <a:rPr lang="en-US" u="sng" dirty="0">
                <a:solidFill>
                  <a:schemeClr val="bg1"/>
                </a:solidFill>
                <a:latin typeface="Source Sans Pro" panose="020B0503030403020204" pitchFamily="34" charset="0"/>
              </a:rPr>
              <a:t>P</a:t>
            </a:r>
            <a:r>
              <a:rPr lang="en-US" b="0" i="0" u="sng" dirty="0">
                <a:solidFill>
                  <a:schemeClr val="bg1"/>
                </a:solidFill>
                <a:effectLst/>
                <a:latin typeface="Source Sans Pro" panose="020B0503030403020204" pitchFamily="34" charset="0"/>
              </a:rPr>
              <a:t>rimary outcome: </a:t>
            </a:r>
            <a:r>
              <a:rPr lang="en-US" b="0" i="0" dirty="0">
                <a:solidFill>
                  <a:schemeClr val="bg1"/>
                </a:solidFill>
                <a:effectLst/>
                <a:latin typeface="Source Sans Pro" panose="020B0503030403020204" pitchFamily="34" charset="0"/>
              </a:rPr>
              <a:t>change in fasting glucose level. </a:t>
            </a:r>
          </a:p>
          <a:p>
            <a:r>
              <a:rPr lang="en-US" b="0" i="0" u="sng" dirty="0">
                <a:solidFill>
                  <a:schemeClr val="bg1"/>
                </a:solidFill>
                <a:effectLst/>
                <a:latin typeface="Source Sans Pro" panose="020B0503030403020204" pitchFamily="34" charset="0"/>
              </a:rPr>
              <a:t>Secondary outcomes: </a:t>
            </a:r>
            <a:r>
              <a:rPr lang="en-US" b="0" i="0" dirty="0">
                <a:solidFill>
                  <a:schemeClr val="bg1"/>
                </a:solidFill>
                <a:effectLst/>
                <a:latin typeface="Source Sans Pro" panose="020B0503030403020204" pitchFamily="34" charset="0"/>
              </a:rPr>
              <a:t>changes in BMI, insulin sensitivity, physical activity, food habits and health-related quality of life. </a:t>
            </a:r>
            <a:endParaRPr lang="ru-RU" dirty="0">
              <a:solidFill>
                <a:schemeClr val="bg1"/>
              </a:solidFill>
            </a:endParaRPr>
          </a:p>
        </p:txBody>
      </p:sp>
    </p:spTree>
    <p:extLst>
      <p:ext uri="{BB962C8B-B14F-4D97-AF65-F5344CB8AC3E}">
        <p14:creationId xmlns:p14="http://schemas.microsoft.com/office/powerpoint/2010/main" val="81159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99D32-AB25-4110-5494-B709E9AA5A13}"/>
              </a:ext>
            </a:extLst>
          </p:cNvPr>
          <p:cNvSpPr txBox="1"/>
          <p:nvPr/>
        </p:nvSpPr>
        <p:spPr>
          <a:xfrm>
            <a:off x="303869" y="97616"/>
            <a:ext cx="12430823" cy="461665"/>
          </a:xfrm>
          <a:prstGeom prst="rect">
            <a:avLst/>
          </a:prstGeom>
          <a:noFill/>
        </p:spPr>
        <p:txBody>
          <a:bodyPr wrap="square">
            <a:spAutoFit/>
          </a:bodyPr>
          <a:lstStyle/>
          <a:p>
            <a:pPr algn="ctr"/>
            <a:r>
              <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MEDIM Study Results: self-related health care</a:t>
            </a:r>
          </a:p>
        </p:txBody>
      </p:sp>
      <p:sp>
        <p:nvSpPr>
          <p:cNvPr id="5" name="TextBox 4">
            <a:extLst>
              <a:ext uri="{FF2B5EF4-FFF2-40B4-BE49-F238E27FC236}">
                <a16:creationId xmlns:a16="http://schemas.microsoft.com/office/drawing/2014/main" id="{69D8B00E-6DFD-D56E-12DE-331266A7547A}"/>
              </a:ext>
            </a:extLst>
          </p:cNvPr>
          <p:cNvSpPr txBox="1"/>
          <p:nvPr/>
        </p:nvSpPr>
        <p:spPr>
          <a:xfrm>
            <a:off x="75267" y="6300311"/>
            <a:ext cx="11935529" cy="523220"/>
          </a:xfrm>
          <a:prstGeom prst="rect">
            <a:avLst/>
          </a:prstGeom>
          <a:noFill/>
        </p:spPr>
        <p:txBody>
          <a:bodyPr wrap="square">
            <a:spAutoFit/>
          </a:bodyPr>
          <a:lstStyle/>
          <a:p>
            <a:r>
              <a:rPr lang="en-US" sz="1400" b="0" i="0" dirty="0">
                <a:solidFill>
                  <a:schemeClr val="bg1"/>
                </a:solidFill>
                <a:effectLst/>
                <a:latin typeface="Open Sana"/>
              </a:rPr>
              <a:t>Bennet, L., &amp; </a:t>
            </a:r>
            <a:r>
              <a:rPr lang="en-US" sz="1400" b="0" i="0" dirty="0" err="1">
                <a:solidFill>
                  <a:schemeClr val="bg1"/>
                </a:solidFill>
                <a:effectLst/>
                <a:latin typeface="Open Sana"/>
              </a:rPr>
              <a:t>Lindström</a:t>
            </a:r>
            <a:r>
              <a:rPr lang="en-US" sz="1400" b="0" i="0" dirty="0">
                <a:solidFill>
                  <a:schemeClr val="bg1"/>
                </a:solidFill>
                <a:effectLst/>
                <a:latin typeface="Open Sana"/>
              </a:rPr>
              <a:t>, M. (2017). </a:t>
            </a:r>
            <a:r>
              <a:rPr lang="en-US" sz="1400" b="0" i="1" dirty="0">
                <a:solidFill>
                  <a:schemeClr val="bg1"/>
                </a:solidFill>
                <a:effectLst/>
                <a:latin typeface="Open Sana"/>
              </a:rPr>
              <a:t>Self-rated health and social capital in Iraqi immigrants to Sweden: The MEDIM population-based study. Scandinavian Journal of Public Health, 46(2), 194–203.</a:t>
            </a:r>
            <a:r>
              <a:rPr lang="en-US" sz="1400" b="0" i="0" dirty="0">
                <a:solidFill>
                  <a:schemeClr val="bg1"/>
                </a:solidFill>
                <a:effectLst/>
                <a:latin typeface="Open Sana"/>
              </a:rPr>
              <a:t> doi:10.1177/1403494817730997 </a:t>
            </a:r>
            <a:endParaRPr lang="ru-RU" sz="1400" dirty="0">
              <a:solidFill>
                <a:schemeClr val="bg1"/>
              </a:solidFill>
              <a:latin typeface="Open Sana"/>
              <a:ea typeface="Open Sans" panose="020B0606030504020204" pitchFamily="34" charset="0"/>
              <a:cs typeface="Open Sans" panose="020B0606030504020204" pitchFamily="34" charset="0"/>
            </a:endParaRPr>
          </a:p>
        </p:txBody>
      </p:sp>
      <p:pic>
        <p:nvPicPr>
          <p:cNvPr id="7" name="Рисунок 6">
            <a:extLst>
              <a:ext uri="{FF2B5EF4-FFF2-40B4-BE49-F238E27FC236}">
                <a16:creationId xmlns:a16="http://schemas.microsoft.com/office/drawing/2014/main" id="{D11B3102-5423-E607-B667-B1100D36AF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204" y="1477445"/>
            <a:ext cx="5784695" cy="4767264"/>
          </a:xfrm>
          <a:prstGeom prst="rect">
            <a:avLst/>
          </a:prstGeom>
        </p:spPr>
      </p:pic>
      <p:pic>
        <p:nvPicPr>
          <p:cNvPr id="11" name="Рисунок 10">
            <a:extLst>
              <a:ext uri="{FF2B5EF4-FFF2-40B4-BE49-F238E27FC236}">
                <a16:creationId xmlns:a16="http://schemas.microsoft.com/office/drawing/2014/main" id="{BA55344E-82AF-ACD6-076C-9D46E5D413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6101" y="1216432"/>
            <a:ext cx="5784695" cy="5031639"/>
          </a:xfrm>
          <a:prstGeom prst="rect">
            <a:avLst/>
          </a:prstGeom>
        </p:spPr>
      </p:pic>
      <p:sp>
        <p:nvSpPr>
          <p:cNvPr id="14" name="TextBox 13">
            <a:extLst>
              <a:ext uri="{FF2B5EF4-FFF2-40B4-BE49-F238E27FC236}">
                <a16:creationId xmlns:a16="http://schemas.microsoft.com/office/drawing/2014/main" id="{0B76F399-EF35-287A-9232-E4247B32556A}"/>
              </a:ext>
            </a:extLst>
          </p:cNvPr>
          <p:cNvSpPr txBox="1"/>
          <p:nvPr/>
        </p:nvSpPr>
        <p:spPr>
          <a:xfrm>
            <a:off x="281563" y="695197"/>
            <a:ext cx="5583976" cy="646331"/>
          </a:xfrm>
          <a:prstGeom prst="rect">
            <a:avLst/>
          </a:prstGeom>
          <a:noFill/>
        </p:spPr>
        <p:txBody>
          <a:bodyPr wrap="square">
            <a:spAutoFit/>
          </a:bodyPr>
          <a:lstStyle/>
          <a:p>
            <a:r>
              <a:rPr lang="en-US" dirty="0">
                <a:solidFill>
                  <a:schemeClr val="bg1"/>
                </a:solidFill>
                <a:latin typeface="Open Sana"/>
              </a:rPr>
              <a:t>Prevalence of poor SRH in relation to age in Iraqi born </a:t>
            </a:r>
          </a:p>
          <a:p>
            <a:pPr algn="ctr"/>
            <a:r>
              <a:rPr lang="en-US" dirty="0">
                <a:solidFill>
                  <a:schemeClr val="bg1"/>
                </a:solidFill>
                <a:latin typeface="Open Sana"/>
              </a:rPr>
              <a:t>and Swedish born women/men</a:t>
            </a:r>
            <a:endParaRPr lang="ru-RU" dirty="0">
              <a:solidFill>
                <a:schemeClr val="bg1"/>
              </a:solidFill>
              <a:latin typeface="Open Sana"/>
            </a:endParaRPr>
          </a:p>
        </p:txBody>
      </p:sp>
      <p:sp>
        <p:nvSpPr>
          <p:cNvPr id="21" name="TextBox 20">
            <a:extLst>
              <a:ext uri="{FF2B5EF4-FFF2-40B4-BE49-F238E27FC236}">
                <a16:creationId xmlns:a16="http://schemas.microsoft.com/office/drawing/2014/main" id="{024EDFA0-BFE3-AB4E-161C-508CB95E1AC9}"/>
              </a:ext>
            </a:extLst>
          </p:cNvPr>
          <p:cNvSpPr txBox="1"/>
          <p:nvPr/>
        </p:nvSpPr>
        <p:spPr>
          <a:xfrm>
            <a:off x="6043031" y="794860"/>
            <a:ext cx="6259551" cy="369332"/>
          </a:xfrm>
          <a:prstGeom prst="rect">
            <a:avLst/>
          </a:prstGeom>
          <a:noFill/>
        </p:spPr>
        <p:txBody>
          <a:bodyPr wrap="square">
            <a:spAutoFit/>
          </a:bodyPr>
          <a:lstStyle/>
          <a:p>
            <a:r>
              <a:rPr lang="en-US" dirty="0">
                <a:solidFill>
                  <a:schemeClr val="bg1"/>
                </a:solidFill>
                <a:latin typeface="Open Sana"/>
              </a:rPr>
              <a:t>Distribution of SRH in Iraqi born and Swedish born women/men</a:t>
            </a:r>
            <a:endParaRPr lang="ru-RU" dirty="0">
              <a:solidFill>
                <a:schemeClr val="bg1"/>
              </a:solidFill>
              <a:latin typeface="Open Sana"/>
            </a:endParaRPr>
          </a:p>
        </p:txBody>
      </p:sp>
    </p:spTree>
    <p:extLst>
      <p:ext uri="{BB962C8B-B14F-4D97-AF65-F5344CB8AC3E}">
        <p14:creationId xmlns:p14="http://schemas.microsoft.com/office/powerpoint/2010/main" val="359673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99D32-AB25-4110-5494-B709E9AA5A13}"/>
              </a:ext>
            </a:extLst>
          </p:cNvPr>
          <p:cNvSpPr txBox="1"/>
          <p:nvPr/>
        </p:nvSpPr>
        <p:spPr>
          <a:xfrm>
            <a:off x="303869" y="97616"/>
            <a:ext cx="12430823" cy="461665"/>
          </a:xfrm>
          <a:prstGeom prst="rect">
            <a:avLst/>
          </a:prstGeom>
          <a:noFill/>
        </p:spPr>
        <p:txBody>
          <a:bodyPr wrap="square">
            <a:spAutoFit/>
          </a:bodyPr>
          <a:lstStyle/>
          <a:p>
            <a:pPr algn="ctr"/>
            <a:r>
              <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MEDIM Study Results: </a:t>
            </a:r>
            <a:r>
              <a:rPr lang="en-US" sz="2400" b="1"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lifestyle intervention</a:t>
            </a:r>
            <a:endParaRPr lang="en-US"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69D8B00E-6DFD-D56E-12DE-331266A7547A}"/>
              </a:ext>
            </a:extLst>
          </p:cNvPr>
          <p:cNvSpPr txBox="1"/>
          <p:nvPr/>
        </p:nvSpPr>
        <p:spPr>
          <a:xfrm>
            <a:off x="256471" y="6381470"/>
            <a:ext cx="11935529" cy="307777"/>
          </a:xfrm>
          <a:prstGeom prst="rect">
            <a:avLst/>
          </a:prstGeom>
          <a:noFill/>
        </p:spPr>
        <p:txBody>
          <a:bodyPr wrap="square">
            <a:spAutoFit/>
          </a:bodyPr>
          <a:lstStyle/>
          <a:p>
            <a:r>
              <a:rPr lang="en-US" sz="1400" b="0" i="0" u="none" strike="noStrike" baseline="0" dirty="0" err="1">
                <a:solidFill>
                  <a:schemeClr val="bg1"/>
                </a:solidFill>
                <a:latin typeface="Open Sana"/>
              </a:rPr>
              <a:t>Olaya</a:t>
            </a:r>
            <a:r>
              <a:rPr lang="en-US" sz="1400" b="0" i="0" u="none" strike="noStrike" baseline="0" dirty="0">
                <a:solidFill>
                  <a:schemeClr val="bg1"/>
                </a:solidFill>
                <a:latin typeface="Open Sana"/>
              </a:rPr>
              <a:t>-Contreras P, </a:t>
            </a:r>
            <a:r>
              <a:rPr lang="en-US" sz="1400" b="0" i="1" u="none" strike="noStrike" baseline="0" dirty="0">
                <a:solidFill>
                  <a:schemeClr val="bg1"/>
                </a:solidFill>
                <a:latin typeface="Open Sana"/>
              </a:rPr>
              <a:t>et al</a:t>
            </a:r>
            <a:r>
              <a:rPr lang="en-US" sz="1400" b="0" i="0" u="none" strike="noStrike" baseline="0" dirty="0">
                <a:solidFill>
                  <a:schemeClr val="bg1"/>
                </a:solidFill>
                <a:latin typeface="Open Sana"/>
              </a:rPr>
              <a:t>. </a:t>
            </a:r>
            <a:r>
              <a:rPr lang="en-US" sz="1400" b="0" i="1" u="none" strike="noStrike" baseline="0" dirty="0">
                <a:solidFill>
                  <a:schemeClr val="bg1"/>
                </a:solidFill>
                <a:latin typeface="Open Sana"/>
              </a:rPr>
              <a:t>BMJ Open </a:t>
            </a:r>
            <a:r>
              <a:rPr lang="en-US" sz="1400" b="0" i="0" u="none" strike="noStrike" baseline="0" dirty="0">
                <a:solidFill>
                  <a:schemeClr val="bg1"/>
                </a:solidFill>
                <a:latin typeface="Open Sana"/>
              </a:rPr>
              <a:t>2019;9:e028076. doi:10.1136/bmjopen-2018-028076</a:t>
            </a:r>
            <a:endParaRPr lang="ru-RU" sz="1400" dirty="0">
              <a:solidFill>
                <a:schemeClr val="bg1"/>
              </a:solidFill>
              <a:latin typeface="Open Sana"/>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24C9CA45-A21D-2025-8EC3-5F39149610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56" y="1031500"/>
            <a:ext cx="5819776" cy="5031640"/>
          </a:xfrm>
          <a:prstGeom prst="rect">
            <a:avLst/>
          </a:prstGeom>
        </p:spPr>
      </p:pic>
      <p:pic>
        <p:nvPicPr>
          <p:cNvPr id="8" name="Рисунок 7">
            <a:extLst>
              <a:ext uri="{FF2B5EF4-FFF2-40B4-BE49-F238E27FC236}">
                <a16:creationId xmlns:a16="http://schemas.microsoft.com/office/drawing/2014/main" id="{3739F547-C231-E1FA-9C70-A72A28BF0E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1020" y="1031500"/>
            <a:ext cx="5819776" cy="5031640"/>
          </a:xfrm>
          <a:prstGeom prst="rect">
            <a:avLst/>
          </a:prstGeom>
        </p:spPr>
      </p:pic>
    </p:spTree>
    <p:extLst>
      <p:ext uri="{BB962C8B-B14F-4D97-AF65-F5344CB8AC3E}">
        <p14:creationId xmlns:p14="http://schemas.microsoft.com/office/powerpoint/2010/main" val="386343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FE8E8-0964-2E8D-ADCB-57F2F60EC340}"/>
              </a:ext>
            </a:extLst>
          </p:cNvPr>
          <p:cNvSpPr txBox="1"/>
          <p:nvPr/>
        </p:nvSpPr>
        <p:spPr>
          <a:xfrm>
            <a:off x="690613" y="657545"/>
            <a:ext cx="6097604" cy="584775"/>
          </a:xfrm>
          <a:prstGeom prst="rect">
            <a:avLst/>
          </a:prstGeom>
          <a:noFill/>
        </p:spPr>
        <p:txBody>
          <a:bodyPr wrap="square">
            <a:spAutoFit/>
          </a:bodyPr>
          <a:lstStyle/>
          <a:p>
            <a:pPr algn="l"/>
            <a:r>
              <a:rPr lang="en-US" sz="3200" b="0" i="0" dirty="0">
                <a:solidFill>
                  <a:schemeClr val="bg1"/>
                </a:solidFill>
                <a:effectLst/>
                <a:latin typeface="Open Sans" panose="020B0606030504020204" pitchFamily="34" charset="0"/>
              </a:rPr>
              <a:t>Disclosure</a:t>
            </a:r>
          </a:p>
        </p:txBody>
      </p:sp>
      <p:sp>
        <p:nvSpPr>
          <p:cNvPr id="5" name="TextBox 4">
            <a:extLst>
              <a:ext uri="{FF2B5EF4-FFF2-40B4-BE49-F238E27FC236}">
                <a16:creationId xmlns:a16="http://schemas.microsoft.com/office/drawing/2014/main" id="{ADB4697A-7E2F-3521-A014-CB39BB5BD0DF}"/>
              </a:ext>
            </a:extLst>
          </p:cNvPr>
          <p:cNvSpPr txBox="1"/>
          <p:nvPr/>
        </p:nvSpPr>
        <p:spPr>
          <a:xfrm>
            <a:off x="690613" y="2043582"/>
            <a:ext cx="6720840" cy="461665"/>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chemeClr val="bg1"/>
                </a:solidFill>
                <a:effectLst/>
                <a:latin typeface="Open Sans" panose="020B0606030504020204" pitchFamily="34" charset="0"/>
              </a:rPr>
              <a:t>I have no conflicts of interest to disclose.</a:t>
            </a:r>
            <a:endParaRPr lang="ru-RU" sz="2400" dirty="0"/>
          </a:p>
        </p:txBody>
      </p:sp>
    </p:spTree>
    <p:extLst>
      <p:ext uri="{BB962C8B-B14F-4D97-AF65-F5344CB8AC3E}">
        <p14:creationId xmlns:p14="http://schemas.microsoft.com/office/powerpoint/2010/main" val="209120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0D964-C242-D429-CC0C-4DC37BC78DE2}"/>
              </a:ext>
            </a:extLst>
          </p:cNvPr>
          <p:cNvSpPr txBox="1"/>
          <p:nvPr/>
        </p:nvSpPr>
        <p:spPr>
          <a:xfrm>
            <a:off x="1536700" y="476935"/>
            <a:ext cx="8928100" cy="584775"/>
          </a:xfrm>
          <a:prstGeom prst="rect">
            <a:avLst/>
          </a:prstGeom>
          <a:noFill/>
        </p:spPr>
        <p:txBody>
          <a:bodyPr wrap="square">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missing point in this studies?</a:t>
            </a:r>
            <a:endParaRPr lang="ru-RU"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DCE3C10-CA20-CEF8-D095-F2E60EC1F1A4}"/>
              </a:ext>
            </a:extLst>
          </p:cNvPr>
          <p:cNvSpPr txBox="1"/>
          <p:nvPr/>
        </p:nvSpPr>
        <p:spPr>
          <a:xfrm>
            <a:off x="1752600" y="1301234"/>
            <a:ext cx="8712200" cy="444557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3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process continuity </a:t>
            </a:r>
          </a:p>
          <a:p>
            <a:pPr marL="342900" indent="-342900">
              <a:lnSpc>
                <a:spcPct val="150000"/>
              </a:lnSpc>
              <a:buFont typeface="Arial" panose="020B0604020202020204" pitchFamily="34" charset="0"/>
              <a:buChar char="•"/>
            </a:pPr>
            <a:r>
              <a:rPr lang="en-US" sz="3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timing</a:t>
            </a:r>
          </a:p>
          <a:p>
            <a:pPr marL="342900" indent="-342900">
              <a:lnSpc>
                <a:spcPct val="150000"/>
              </a:lnSpc>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t>
            </a:r>
            <a:r>
              <a:rPr lang="en-US" sz="3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orkshops and practical tips </a:t>
            </a:r>
          </a:p>
          <a:p>
            <a:pPr marL="342900" indent="-342900">
              <a:lnSpc>
                <a:spcPct val="150000"/>
              </a:lnSpc>
              <a:buFont typeface="Arial" panose="020B0604020202020204" pitchFamily="34" charset="0"/>
              <a:buChar char="•"/>
            </a:pPr>
            <a:r>
              <a:rPr lang="en-US" sz="3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combining all parts of the lifestyle together</a:t>
            </a:r>
          </a:p>
          <a:p>
            <a:pPr marL="342900" indent="-342900">
              <a:lnSpc>
                <a:spcPct val="150000"/>
              </a:lnSpc>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mental</a:t>
            </a:r>
            <a:r>
              <a:rPr lang="en-US" sz="3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health</a:t>
            </a:r>
          </a:p>
          <a:p>
            <a:pPr marL="342900" indent="-342900">
              <a:lnSpc>
                <a:spcPct val="150000"/>
              </a:lnSpc>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culture integration</a:t>
            </a:r>
            <a:endParaRPr lang="ru-RU"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Овал 11">
            <a:extLst>
              <a:ext uri="{FF2B5EF4-FFF2-40B4-BE49-F238E27FC236}">
                <a16:creationId xmlns:a16="http://schemas.microsoft.com/office/drawing/2014/main" id="{3786A574-2D0D-64CA-5160-34C7882E4FB4}"/>
              </a:ext>
            </a:extLst>
          </p:cNvPr>
          <p:cNvSpPr/>
          <p:nvPr/>
        </p:nvSpPr>
        <p:spPr>
          <a:xfrm>
            <a:off x="2032000" y="4292600"/>
            <a:ext cx="3019502" cy="787400"/>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21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19317-B236-06CF-FEA5-841EC499F63F}"/>
              </a:ext>
            </a:extLst>
          </p:cNvPr>
          <p:cNvSpPr txBox="1"/>
          <p:nvPr/>
        </p:nvSpPr>
        <p:spPr>
          <a:xfrm>
            <a:off x="2779440" y="378472"/>
            <a:ext cx="7167445" cy="584775"/>
          </a:xfrm>
          <a:prstGeom prst="rect">
            <a:avLst/>
          </a:prstGeom>
          <a:noFill/>
        </p:spPr>
        <p:txBody>
          <a:bodyPr wrap="square">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3D lifestyle intervention model</a:t>
            </a:r>
            <a:endParaRPr lang="ru-R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Рисунок 8">
            <a:extLst>
              <a:ext uri="{FF2B5EF4-FFF2-40B4-BE49-F238E27FC236}">
                <a16:creationId xmlns:a16="http://schemas.microsoft.com/office/drawing/2014/main" id="{5C52D26E-C37B-6502-1AEE-53BD26B96F52}"/>
              </a:ext>
            </a:extLst>
          </p:cNvPr>
          <p:cNvPicPr>
            <a:picLocks noChangeAspect="1"/>
          </p:cNvPicPr>
          <p:nvPr/>
        </p:nvPicPr>
        <p:blipFill>
          <a:blip r:embed="rId2"/>
          <a:stretch>
            <a:fillRect/>
          </a:stretch>
        </p:blipFill>
        <p:spPr>
          <a:xfrm>
            <a:off x="2699059" y="963247"/>
            <a:ext cx="6057900" cy="5715000"/>
          </a:xfrm>
          <a:prstGeom prst="rect">
            <a:avLst/>
          </a:prstGeom>
        </p:spPr>
      </p:pic>
    </p:spTree>
    <p:extLst>
      <p:ext uri="{BB962C8B-B14F-4D97-AF65-F5344CB8AC3E}">
        <p14:creationId xmlns:p14="http://schemas.microsoft.com/office/powerpoint/2010/main" val="6783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19317-B236-06CF-FEA5-841EC499F63F}"/>
              </a:ext>
            </a:extLst>
          </p:cNvPr>
          <p:cNvSpPr txBox="1"/>
          <p:nvPr/>
        </p:nvSpPr>
        <p:spPr>
          <a:xfrm>
            <a:off x="2779440" y="378472"/>
            <a:ext cx="7167445" cy="584775"/>
          </a:xfrm>
          <a:prstGeom prst="rect">
            <a:avLst/>
          </a:prstGeom>
          <a:noFill/>
        </p:spPr>
        <p:txBody>
          <a:bodyPr wrap="square">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3D lifestyle intervention model</a:t>
            </a:r>
            <a:endParaRPr lang="ru-R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94EF504-765B-EC6C-8D8E-CAEAAF18EA3D}"/>
              </a:ext>
            </a:extLst>
          </p:cNvPr>
          <p:cNvSpPr txBox="1"/>
          <p:nvPr/>
        </p:nvSpPr>
        <p:spPr>
          <a:xfrm>
            <a:off x="2389148" y="1812259"/>
            <a:ext cx="8193359" cy="28032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Incorporate all lifestyle pillars in every day life</a:t>
            </a:r>
            <a:endPar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Through lectures, workshops and everyday practice</a:t>
            </a:r>
          </a:p>
          <a:p>
            <a:pPr marL="342900" indent="-342900">
              <a:lnSpc>
                <a:spcPct val="150000"/>
              </a:lnSpc>
              <a:buFont typeface="Arial" panose="020B0604020202020204" pitchFamily="34" charset="0"/>
              <a:buChar char="•"/>
            </a:pP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Culture integration </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via master-classes</a:t>
            </a:r>
          </a:p>
          <a:p>
            <a:pPr marL="342900" indent="-342900">
              <a:lnSpc>
                <a:spcPct val="150000"/>
              </a:lnSpc>
              <a:buFont typeface="Arial" panose="020B0604020202020204" pitchFamily="34" charset="0"/>
              <a:buChar cha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Everyday physical activity</a:t>
            </a:r>
          </a:p>
          <a:p>
            <a:pPr marL="342900" indent="-342900">
              <a:lnSpc>
                <a:spcPct val="150000"/>
              </a:lnSpc>
              <a:buFont typeface="Arial" panose="020B0604020202020204" pitchFamily="34" charset="0"/>
              <a:buChar char="•"/>
            </a:pP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Mindfulness pr</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actice</a:t>
            </a:r>
            <a:r>
              <a:rPr lang="ru-R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or other PTSD-related practice)</a:t>
            </a:r>
          </a:p>
        </p:txBody>
      </p:sp>
    </p:spTree>
    <p:extLst>
      <p:ext uri="{BB962C8B-B14F-4D97-AF65-F5344CB8AC3E}">
        <p14:creationId xmlns:p14="http://schemas.microsoft.com/office/powerpoint/2010/main" val="21500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19317-B236-06CF-FEA5-841EC499F63F}"/>
              </a:ext>
            </a:extLst>
          </p:cNvPr>
          <p:cNvSpPr txBox="1"/>
          <p:nvPr/>
        </p:nvSpPr>
        <p:spPr>
          <a:xfrm>
            <a:off x="2779440" y="378472"/>
            <a:ext cx="7167445" cy="584775"/>
          </a:xfrm>
          <a:prstGeom prst="rect">
            <a:avLst/>
          </a:prstGeom>
          <a:noFill/>
        </p:spPr>
        <p:txBody>
          <a:bodyPr wrap="square">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3D lifestyle intervention model</a:t>
            </a:r>
            <a:endParaRPr lang="ru-R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Рисунок 8">
            <a:extLst>
              <a:ext uri="{FF2B5EF4-FFF2-40B4-BE49-F238E27FC236}">
                <a16:creationId xmlns:a16="http://schemas.microsoft.com/office/drawing/2014/main" id="{4C51F048-E6B9-8C3C-E5A3-4E135FBBA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6785" y="1427356"/>
            <a:ext cx="3774288" cy="3429000"/>
          </a:xfrm>
          <a:prstGeom prst="rect">
            <a:avLst/>
          </a:prstGeom>
        </p:spPr>
      </p:pic>
      <p:pic>
        <p:nvPicPr>
          <p:cNvPr id="11" name="Рисунок 10">
            <a:extLst>
              <a:ext uri="{FF2B5EF4-FFF2-40B4-BE49-F238E27FC236}">
                <a16:creationId xmlns:a16="http://schemas.microsoft.com/office/drawing/2014/main" id="{905B7A5F-828D-C633-1648-C59E6BA56AA2}"/>
              </a:ext>
            </a:extLst>
          </p:cNvPr>
          <p:cNvPicPr>
            <a:picLocks noChangeAspect="1"/>
          </p:cNvPicPr>
          <p:nvPr/>
        </p:nvPicPr>
        <p:blipFill>
          <a:blip r:embed="rId4"/>
          <a:stretch>
            <a:fillRect/>
          </a:stretch>
        </p:blipFill>
        <p:spPr>
          <a:xfrm>
            <a:off x="7091340" y="1427356"/>
            <a:ext cx="2305151" cy="3429000"/>
          </a:xfrm>
          <a:prstGeom prst="rect">
            <a:avLst/>
          </a:prstGeom>
        </p:spPr>
      </p:pic>
      <p:sp>
        <p:nvSpPr>
          <p:cNvPr id="13" name="TextBox 12">
            <a:extLst>
              <a:ext uri="{FF2B5EF4-FFF2-40B4-BE49-F238E27FC236}">
                <a16:creationId xmlns:a16="http://schemas.microsoft.com/office/drawing/2014/main" id="{78F15900-D16F-ED1B-0AB5-00AEC6FECC9A}"/>
              </a:ext>
            </a:extLst>
          </p:cNvPr>
          <p:cNvSpPr txBox="1"/>
          <p:nvPr/>
        </p:nvSpPr>
        <p:spPr>
          <a:xfrm>
            <a:off x="1466785" y="5061312"/>
            <a:ext cx="3640474" cy="923330"/>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Psychologist, PTSD therapist</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MBSR, yoga teacher, and etc.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 </a:t>
            </a:r>
            <a:r>
              <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rPr>
              <a:t>traumarelease.ru</a:t>
            </a:r>
          </a:p>
        </p:txBody>
      </p:sp>
      <p:sp>
        <p:nvSpPr>
          <p:cNvPr id="15" name="TextBox 14">
            <a:extLst>
              <a:ext uri="{FF2B5EF4-FFF2-40B4-BE49-F238E27FC236}">
                <a16:creationId xmlns:a16="http://schemas.microsoft.com/office/drawing/2014/main" id="{3DBE0F81-9CB3-ABDB-6F8E-1F38ACA53CCC}"/>
              </a:ext>
            </a:extLst>
          </p:cNvPr>
          <p:cNvSpPr txBox="1"/>
          <p:nvPr/>
        </p:nvSpPr>
        <p:spPr>
          <a:xfrm>
            <a:off x="6363162" y="5061312"/>
            <a:ext cx="6094140" cy="923330"/>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MD, GP, Cardiologist, Medical Rehabilitation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specialist, Lifestyle medicine specialist and etc.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https://www.habitus-est.com</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058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F89656E-4574-E712-51F3-A06D4CACC507}"/>
              </a:ext>
            </a:extLst>
          </p:cNvPr>
          <p:cNvPicPr>
            <a:picLocks noChangeAspect="1"/>
          </p:cNvPicPr>
          <p:nvPr/>
        </p:nvPicPr>
        <p:blipFill>
          <a:blip r:embed="rId2"/>
          <a:stretch>
            <a:fillRect/>
          </a:stretch>
        </p:blipFill>
        <p:spPr>
          <a:xfrm>
            <a:off x="4505325" y="1552575"/>
            <a:ext cx="3181350" cy="3752850"/>
          </a:xfrm>
          <a:prstGeom prst="rect">
            <a:avLst/>
          </a:prstGeom>
        </p:spPr>
      </p:pic>
      <p:sp>
        <p:nvSpPr>
          <p:cNvPr id="8" name="TextBox 7">
            <a:extLst>
              <a:ext uri="{FF2B5EF4-FFF2-40B4-BE49-F238E27FC236}">
                <a16:creationId xmlns:a16="http://schemas.microsoft.com/office/drawing/2014/main" id="{E1D363F1-F060-20E2-6F3A-C2A4574145A8}"/>
              </a:ext>
            </a:extLst>
          </p:cNvPr>
          <p:cNvSpPr txBox="1"/>
          <p:nvPr/>
        </p:nvSpPr>
        <p:spPr>
          <a:xfrm>
            <a:off x="3685674" y="443917"/>
            <a:ext cx="6097604" cy="369332"/>
          </a:xfrm>
          <a:prstGeom prst="rect">
            <a:avLst/>
          </a:prstGeom>
          <a:noFill/>
        </p:spPr>
        <p:txBody>
          <a:bodyPr wrap="square">
            <a:spAutoFit/>
          </a:bodyPr>
          <a:lstStyle/>
          <a:p>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Lifestyle medicine is not only Luxury </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823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F89656E-4574-E712-51F3-A06D4CACC507}"/>
              </a:ext>
            </a:extLst>
          </p:cNvPr>
          <p:cNvPicPr>
            <a:picLocks noChangeAspect="1"/>
          </p:cNvPicPr>
          <p:nvPr/>
        </p:nvPicPr>
        <p:blipFill>
          <a:blip r:embed="rId2"/>
          <a:stretch>
            <a:fillRect/>
          </a:stretch>
        </p:blipFill>
        <p:spPr>
          <a:xfrm>
            <a:off x="4505325" y="1552575"/>
            <a:ext cx="3181350" cy="3752850"/>
          </a:xfrm>
          <a:prstGeom prst="rect">
            <a:avLst/>
          </a:prstGeom>
        </p:spPr>
      </p:pic>
      <p:sp>
        <p:nvSpPr>
          <p:cNvPr id="8" name="TextBox 7">
            <a:extLst>
              <a:ext uri="{FF2B5EF4-FFF2-40B4-BE49-F238E27FC236}">
                <a16:creationId xmlns:a16="http://schemas.microsoft.com/office/drawing/2014/main" id="{E1D363F1-F060-20E2-6F3A-C2A4574145A8}"/>
              </a:ext>
            </a:extLst>
          </p:cNvPr>
          <p:cNvSpPr txBox="1"/>
          <p:nvPr/>
        </p:nvSpPr>
        <p:spPr>
          <a:xfrm>
            <a:off x="3685674" y="443917"/>
            <a:ext cx="6097604" cy="369332"/>
          </a:xfrm>
          <a:prstGeom prst="rect">
            <a:avLst/>
          </a:prstGeom>
          <a:noFill/>
        </p:spPr>
        <p:txBody>
          <a:bodyPr wrap="square">
            <a:spAutoFit/>
          </a:bodyPr>
          <a:lstStyle/>
          <a:p>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Lifestyle medicine is not a Luxury </a:t>
            </a:r>
            <a:endPar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6BCD17C-6338-EB80-6D36-5CFB99C5BB29}"/>
              </a:ext>
            </a:extLst>
          </p:cNvPr>
          <p:cNvSpPr txBox="1"/>
          <p:nvPr/>
        </p:nvSpPr>
        <p:spPr>
          <a:xfrm>
            <a:off x="4081346" y="1009598"/>
            <a:ext cx="6802777" cy="369332"/>
          </a:xfrm>
          <a:prstGeom prst="rect">
            <a:avLst/>
          </a:prstGeom>
          <a:noFill/>
        </p:spPr>
        <p:txBody>
          <a:bodyPr wrap="square">
            <a:spAutoFit/>
          </a:bodyPr>
          <a:lstStyle/>
          <a:p>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 an opportunity for healthy living in the future for everyone </a:t>
            </a:r>
            <a:endParaRPr lang="ru-RU" dirty="0"/>
          </a:p>
        </p:txBody>
      </p:sp>
      <p:pic>
        <p:nvPicPr>
          <p:cNvPr id="3" name="Рисунок 2">
            <a:extLst>
              <a:ext uri="{FF2B5EF4-FFF2-40B4-BE49-F238E27FC236}">
                <a16:creationId xmlns:a16="http://schemas.microsoft.com/office/drawing/2014/main" id="{6863F6E4-C1D1-0055-F9D4-866AFD0F5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5325" y="1552575"/>
            <a:ext cx="3181350" cy="3752850"/>
          </a:xfrm>
          <a:prstGeom prst="rect">
            <a:avLst/>
          </a:prstGeom>
        </p:spPr>
      </p:pic>
      <p:sp>
        <p:nvSpPr>
          <p:cNvPr id="4" name="TextBox 3">
            <a:extLst>
              <a:ext uri="{FF2B5EF4-FFF2-40B4-BE49-F238E27FC236}">
                <a16:creationId xmlns:a16="http://schemas.microsoft.com/office/drawing/2014/main" id="{C2DEFA50-FFD3-5693-695A-E96FBFA7E6BD}"/>
              </a:ext>
            </a:extLst>
          </p:cNvPr>
          <p:cNvSpPr txBox="1"/>
          <p:nvPr/>
        </p:nvSpPr>
        <p:spPr>
          <a:xfrm>
            <a:off x="4415590" y="5623635"/>
            <a:ext cx="6097604" cy="369332"/>
          </a:xfrm>
          <a:prstGeom prst="rect">
            <a:avLst/>
          </a:prstGeom>
          <a:noFill/>
        </p:spPr>
        <p:txBody>
          <a:bodyPr wrap="square">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your attention!</a:t>
            </a:r>
            <a:endParaRPr lang="ru-RU" dirty="0"/>
          </a:p>
        </p:txBody>
      </p:sp>
    </p:spTree>
    <p:extLst>
      <p:ext uri="{BB962C8B-B14F-4D97-AF65-F5344CB8AC3E}">
        <p14:creationId xmlns:p14="http://schemas.microsoft.com/office/powerpoint/2010/main" val="38130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FE8E8-0964-2E8D-ADCB-57F2F60EC340}"/>
              </a:ext>
            </a:extLst>
          </p:cNvPr>
          <p:cNvSpPr txBox="1"/>
          <p:nvPr/>
        </p:nvSpPr>
        <p:spPr>
          <a:xfrm>
            <a:off x="492622" y="167946"/>
            <a:ext cx="11401319" cy="954107"/>
          </a:xfrm>
          <a:prstGeom prst="rect">
            <a:avLst/>
          </a:prstGeom>
          <a:noFill/>
        </p:spPr>
        <p:txBody>
          <a:bodyPr wrap="square">
            <a:spAutoFit/>
          </a:bodyPr>
          <a:lstStyle/>
          <a:p>
            <a:r>
              <a:rPr lang="en-US" sz="3200" b="1" i="0" dirty="0">
                <a:solidFill>
                  <a:schemeClr val="bg1"/>
                </a:solidFill>
                <a:effectLst/>
                <a:latin typeface="Open Sans" panose="020B0606030504020204" pitchFamily="34" charset="0"/>
              </a:rPr>
              <a:t>Migration</a:t>
            </a:r>
            <a:r>
              <a:rPr lang="en-US" sz="3200" b="0" i="0" dirty="0">
                <a:solidFill>
                  <a:schemeClr val="bg1"/>
                </a:solidFill>
                <a:effectLst/>
                <a:latin typeface="Open Sans" panose="020B0606030504020204" pitchFamily="34" charset="0"/>
              </a:rPr>
              <a:t> </a:t>
            </a:r>
            <a:r>
              <a:rPr lang="en-US" sz="2400" b="0" i="0" dirty="0">
                <a:solidFill>
                  <a:schemeClr val="bg1"/>
                </a:solidFill>
                <a:effectLst/>
                <a:latin typeface="Open Sans" panose="020B0606030504020204" pitchFamily="34" charset="0"/>
              </a:rPr>
              <a:t>is </a:t>
            </a:r>
            <a:r>
              <a:rPr lang="en-US" sz="2400" dirty="0">
                <a:solidFill>
                  <a:schemeClr val="bg1"/>
                </a:solidFill>
                <a:latin typeface="Open Sans" panose="020B0606030504020204" pitchFamily="34" charset="0"/>
              </a:rPr>
              <a:t>a </a:t>
            </a: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movement of a person either across an international border, or within a state for more than one year irrespectively of the causes</a:t>
            </a:r>
            <a:endParaRPr lang="en-US" sz="3200" b="0" i="0" dirty="0">
              <a:solidFill>
                <a:schemeClr val="bg1"/>
              </a:solidFill>
              <a:effectLst/>
              <a:latin typeface="Open Sans" panose="020B0606030504020204" pitchFamily="34" charset="0"/>
            </a:endParaRPr>
          </a:p>
        </p:txBody>
      </p:sp>
      <p:sp>
        <p:nvSpPr>
          <p:cNvPr id="4" name="Стрелка: изогнутая вниз 3">
            <a:extLst>
              <a:ext uri="{FF2B5EF4-FFF2-40B4-BE49-F238E27FC236}">
                <a16:creationId xmlns:a16="http://schemas.microsoft.com/office/drawing/2014/main" id="{412AD356-CD99-9B29-18CF-639A4A6E6CBB}"/>
              </a:ext>
            </a:extLst>
          </p:cNvPr>
          <p:cNvSpPr/>
          <p:nvPr/>
        </p:nvSpPr>
        <p:spPr>
          <a:xfrm>
            <a:off x="6193281" y="2586508"/>
            <a:ext cx="1964266" cy="1164550"/>
          </a:xfrm>
          <a:prstGeom prst="curved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6" name="TextBox 5">
            <a:extLst>
              <a:ext uri="{FF2B5EF4-FFF2-40B4-BE49-F238E27FC236}">
                <a16:creationId xmlns:a16="http://schemas.microsoft.com/office/drawing/2014/main" id="{A5F96088-3836-0D94-8D7B-B7C5B88152CF}"/>
              </a:ext>
            </a:extLst>
          </p:cNvPr>
          <p:cNvSpPr txBox="1"/>
          <p:nvPr/>
        </p:nvSpPr>
        <p:spPr>
          <a:xfrm>
            <a:off x="7040593" y="3927487"/>
            <a:ext cx="6096000" cy="369332"/>
          </a:xfrm>
          <a:prstGeom prst="rect">
            <a:avLst/>
          </a:prstGeom>
          <a:noFill/>
        </p:spPr>
        <p:txBody>
          <a:bodyPr wrap="square">
            <a:spAutoFit/>
          </a:bodyPr>
          <a:lstStyle/>
          <a:p>
            <a:r>
              <a:rPr lang="en-US" dirty="0">
                <a:solidFill>
                  <a:schemeClr val="bg1"/>
                </a:solidFill>
                <a:latin typeface="Open Sans" panose="020B0606030504020204" pitchFamily="34" charset="0"/>
              </a:rPr>
              <a:t>Due to many reasons it is continuous process</a:t>
            </a:r>
            <a:endParaRPr lang="ru-RU" dirty="0"/>
          </a:p>
        </p:txBody>
      </p:sp>
      <p:sp>
        <p:nvSpPr>
          <p:cNvPr id="7" name="Прямоугольник: скругленные углы 6">
            <a:extLst>
              <a:ext uri="{FF2B5EF4-FFF2-40B4-BE49-F238E27FC236}">
                <a16:creationId xmlns:a16="http://schemas.microsoft.com/office/drawing/2014/main" id="{1C0840CE-EE06-F070-6BA7-36DB01E144A0}"/>
              </a:ext>
            </a:extLst>
          </p:cNvPr>
          <p:cNvSpPr/>
          <p:nvPr/>
        </p:nvSpPr>
        <p:spPr>
          <a:xfrm>
            <a:off x="7040593" y="3843866"/>
            <a:ext cx="5093114" cy="52598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30B78A86-ACD4-6665-EB04-C2EB466A783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681" y="1164919"/>
            <a:ext cx="5940425" cy="5525135"/>
          </a:xfrm>
          <a:prstGeom prst="rect">
            <a:avLst/>
          </a:prstGeom>
          <a:noFill/>
          <a:ln>
            <a:noFill/>
          </a:ln>
        </p:spPr>
      </p:pic>
      <p:sp>
        <p:nvSpPr>
          <p:cNvPr id="10" name="TextBox 9">
            <a:extLst>
              <a:ext uri="{FF2B5EF4-FFF2-40B4-BE49-F238E27FC236}">
                <a16:creationId xmlns:a16="http://schemas.microsoft.com/office/drawing/2014/main" id="{E17142AC-2FCB-8522-F371-326079A724A4}"/>
              </a:ext>
            </a:extLst>
          </p:cNvPr>
          <p:cNvSpPr txBox="1"/>
          <p:nvPr/>
        </p:nvSpPr>
        <p:spPr>
          <a:xfrm>
            <a:off x="6493106" y="6035011"/>
            <a:ext cx="5640601" cy="738664"/>
          </a:xfrm>
          <a:prstGeom prst="rect">
            <a:avLst/>
          </a:prstGeom>
          <a:noFill/>
        </p:spPr>
        <p:txBody>
          <a:bodyPr wrap="square">
            <a:spAutoFit/>
          </a:bodyPr>
          <a:lstStyle/>
          <a:p>
            <a:r>
              <a:rPr lang="ru-RU"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https://home-affairs.ec.europa.eu/networks/european-migration-network-emn/emn-asylum-and-migration-glossary/glossary/migration_en</a:t>
            </a:r>
          </a:p>
        </p:txBody>
      </p:sp>
    </p:spTree>
    <p:extLst>
      <p:ext uri="{BB962C8B-B14F-4D97-AF65-F5344CB8AC3E}">
        <p14:creationId xmlns:p14="http://schemas.microsoft.com/office/powerpoint/2010/main" val="339021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FE8E8-0964-2E8D-ADCB-57F2F60EC340}"/>
              </a:ext>
            </a:extLst>
          </p:cNvPr>
          <p:cNvSpPr txBox="1"/>
          <p:nvPr/>
        </p:nvSpPr>
        <p:spPr>
          <a:xfrm>
            <a:off x="376237" y="204758"/>
            <a:ext cx="11673946" cy="461665"/>
          </a:xfrm>
          <a:prstGeom prst="rect">
            <a:avLst/>
          </a:prstGeom>
          <a:noFill/>
        </p:spPr>
        <p:txBody>
          <a:bodyPr wrap="square">
            <a:spAutoFit/>
          </a:bodyPr>
          <a:lstStyle/>
          <a:p>
            <a:pPr algn="l"/>
            <a:r>
              <a:rPr lang="en-US" sz="2400" b="0" i="0" dirty="0">
                <a:solidFill>
                  <a:schemeClr val="bg1"/>
                </a:solidFill>
                <a:effectLst/>
                <a:latin typeface="Open Sans" panose="020B0606030504020204" pitchFamily="34" charset="0"/>
              </a:rPr>
              <a:t>Migration</a:t>
            </a:r>
            <a:r>
              <a:rPr lang="en-US" sz="2000" b="0" i="0" dirty="0">
                <a:solidFill>
                  <a:schemeClr val="bg1"/>
                </a:solidFill>
                <a:effectLst/>
                <a:latin typeface="Open Sans" panose="020B0606030504020204" pitchFamily="34" charset="0"/>
              </a:rPr>
              <a:t> processes</a:t>
            </a:r>
            <a:r>
              <a:rPr lang="en-US" sz="2000" dirty="0">
                <a:solidFill>
                  <a:schemeClr val="bg1"/>
                </a:solidFill>
                <a:latin typeface="Open Sans" panose="020B0606030504020204" pitchFamily="34" charset="0"/>
              </a:rPr>
              <a:t>: Net annual migration per 1,000 (average 2017-2021), by country/territory</a:t>
            </a:r>
            <a:endParaRPr lang="en-US" sz="2000" b="0" i="0" dirty="0">
              <a:solidFill>
                <a:schemeClr val="bg1"/>
              </a:solidFill>
              <a:effectLst/>
              <a:latin typeface="Open Sans" panose="020B0606030504020204" pitchFamily="34" charset="0"/>
            </a:endParaRPr>
          </a:p>
        </p:txBody>
      </p:sp>
      <p:pic>
        <p:nvPicPr>
          <p:cNvPr id="6" name="Рисунок 5">
            <a:extLst>
              <a:ext uri="{FF2B5EF4-FFF2-40B4-BE49-F238E27FC236}">
                <a16:creationId xmlns:a16="http://schemas.microsoft.com/office/drawing/2014/main" id="{AA873936-DE43-A768-D3F0-202D43ACB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237" y="905933"/>
            <a:ext cx="11439525" cy="5547254"/>
          </a:xfrm>
          <a:prstGeom prst="rect">
            <a:avLst/>
          </a:prstGeom>
        </p:spPr>
      </p:pic>
      <p:sp>
        <p:nvSpPr>
          <p:cNvPr id="8" name="TextBox 7">
            <a:extLst>
              <a:ext uri="{FF2B5EF4-FFF2-40B4-BE49-F238E27FC236}">
                <a16:creationId xmlns:a16="http://schemas.microsoft.com/office/drawing/2014/main" id="{CBF46A9B-0EE0-CDED-45E1-0B7501CDD259}"/>
              </a:ext>
            </a:extLst>
          </p:cNvPr>
          <p:cNvSpPr txBox="1"/>
          <p:nvPr/>
        </p:nvSpPr>
        <p:spPr>
          <a:xfrm>
            <a:off x="3801533" y="6488668"/>
            <a:ext cx="8534400" cy="369332"/>
          </a:xfrm>
          <a:prstGeom prst="rect">
            <a:avLst/>
          </a:prstGeom>
          <a:noFill/>
        </p:spPr>
        <p:txBody>
          <a:bodyPr wrap="square">
            <a:spAutoFit/>
          </a:bodyPr>
          <a:lstStyle/>
          <a:p>
            <a:r>
              <a:rPr lang="ru-RU" dirty="0">
                <a:solidFill>
                  <a:schemeClr val="bg1"/>
                </a:solidFill>
              </a:rPr>
              <a:t>https://www.statista.com/chart/28351/global-net-per-capita-migration-by-country/</a:t>
            </a:r>
          </a:p>
        </p:txBody>
      </p:sp>
    </p:spTree>
    <p:extLst>
      <p:ext uri="{BB962C8B-B14F-4D97-AF65-F5344CB8AC3E}">
        <p14:creationId xmlns:p14="http://schemas.microsoft.com/office/powerpoint/2010/main" val="366240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5631D92-A52F-1D28-665A-155F537422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3868"/>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4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Прямоугольник: скругленные углы 13">
            <a:extLst>
              <a:ext uri="{FF2B5EF4-FFF2-40B4-BE49-F238E27FC236}">
                <a16:creationId xmlns:a16="http://schemas.microsoft.com/office/drawing/2014/main" id="{C5ED5E13-C220-5242-9BDD-071151D41281}"/>
              </a:ext>
            </a:extLst>
          </p:cNvPr>
          <p:cNvSpPr/>
          <p:nvPr/>
        </p:nvSpPr>
        <p:spPr>
          <a:xfrm>
            <a:off x="2826334" y="4277917"/>
            <a:ext cx="4459989" cy="847766"/>
          </a:xfrm>
          <a:prstGeom prst="roundRect">
            <a:avLst/>
          </a:prstGeom>
          <a:ln>
            <a:solidFill>
              <a:schemeClr val="bg1"/>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386A112C-C177-9EC3-C51C-FD2EB2E14DA5}"/>
              </a:ext>
            </a:extLst>
          </p:cNvPr>
          <p:cNvSpPr txBox="1"/>
          <p:nvPr/>
        </p:nvSpPr>
        <p:spPr>
          <a:xfrm>
            <a:off x="3847699" y="359161"/>
            <a:ext cx="4054642" cy="523220"/>
          </a:xfrm>
          <a:prstGeom prst="rect">
            <a:avLst/>
          </a:prstGeom>
          <a:noFill/>
        </p:spPr>
        <p:txBody>
          <a:bodyPr wrap="square">
            <a:spAutoFit/>
          </a:bodyPr>
          <a:lstStyle/>
          <a:p>
            <a:pPr algn="l"/>
            <a:r>
              <a:rPr lang="en-US" sz="2800" b="0" i="0" dirty="0">
                <a:solidFill>
                  <a:schemeClr val="bg1"/>
                </a:solidFill>
                <a:effectLst/>
                <a:latin typeface="Open Sans" panose="020B0606030504020204" pitchFamily="34" charset="0"/>
              </a:rPr>
              <a:t>Migration processes</a:t>
            </a:r>
          </a:p>
        </p:txBody>
      </p:sp>
      <p:sp>
        <p:nvSpPr>
          <p:cNvPr id="4" name="Стрелка: вправо 3">
            <a:extLst>
              <a:ext uri="{FF2B5EF4-FFF2-40B4-BE49-F238E27FC236}">
                <a16:creationId xmlns:a16="http://schemas.microsoft.com/office/drawing/2014/main" id="{8924E64E-F4A5-0D75-D6C6-E6F4B1955276}"/>
              </a:ext>
            </a:extLst>
          </p:cNvPr>
          <p:cNvSpPr/>
          <p:nvPr/>
        </p:nvSpPr>
        <p:spPr>
          <a:xfrm rot="7939436">
            <a:off x="3167682" y="1216890"/>
            <a:ext cx="834992" cy="523220"/>
          </a:xfrm>
          <a:prstGeom prst="rightArrow">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extLst>
              <a:ext uri="{FF2B5EF4-FFF2-40B4-BE49-F238E27FC236}">
                <a16:creationId xmlns:a16="http://schemas.microsoft.com/office/drawing/2014/main" id="{6C8CEEC3-04A6-D0B8-8C57-5DE5235BB1E5}"/>
              </a:ext>
            </a:extLst>
          </p:cNvPr>
          <p:cNvSpPr/>
          <p:nvPr/>
        </p:nvSpPr>
        <p:spPr>
          <a:xfrm rot="2911328">
            <a:off x="7136965" y="1194774"/>
            <a:ext cx="834992" cy="523220"/>
          </a:xfrm>
          <a:prstGeom prst="rightArrow">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01FEC64C-79C6-5E56-491C-29FDD23CAB42}"/>
              </a:ext>
            </a:extLst>
          </p:cNvPr>
          <p:cNvSpPr/>
          <p:nvPr/>
        </p:nvSpPr>
        <p:spPr>
          <a:xfrm>
            <a:off x="3847699" y="283352"/>
            <a:ext cx="3438625" cy="69961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F70BC8EF-E0E0-7144-AB7B-A8CAD7926937}"/>
              </a:ext>
            </a:extLst>
          </p:cNvPr>
          <p:cNvSpPr txBox="1"/>
          <p:nvPr/>
        </p:nvSpPr>
        <p:spPr>
          <a:xfrm>
            <a:off x="1836018" y="1942450"/>
            <a:ext cx="2967791" cy="2034275"/>
          </a:xfrm>
          <a:prstGeom prst="rect">
            <a:avLst/>
          </a:prstGeom>
          <a:noFill/>
        </p:spPr>
        <p:txBody>
          <a:bodyPr wrap="square">
            <a:spAutoFit/>
          </a:bodyPr>
          <a:lstStyle/>
          <a:p>
            <a:r>
              <a:rPr lang="en-US" sz="2400" u="sng" dirty="0">
                <a:solidFill>
                  <a:schemeClr val="bg1"/>
                </a:solidFill>
                <a:latin typeface="Open Sans" panose="020B0606030504020204" pitchFamily="34" charset="0"/>
              </a:rPr>
              <a:t>Escape</a:t>
            </a:r>
          </a:p>
          <a:p>
            <a:endParaRPr lang="en-US" sz="2400" u="sng" dirty="0">
              <a:solidFill>
                <a:schemeClr val="bg1"/>
              </a:solidFill>
              <a:latin typeface="Open Sans" panose="020B0606030504020204" pitchFamily="34" charset="0"/>
            </a:endParaRP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Emergency process</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No plan</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No funds</a:t>
            </a:r>
            <a:endParaRPr lang="ru-RU" dirty="0"/>
          </a:p>
        </p:txBody>
      </p:sp>
      <p:sp>
        <p:nvSpPr>
          <p:cNvPr id="9" name="TextBox 8">
            <a:extLst>
              <a:ext uri="{FF2B5EF4-FFF2-40B4-BE49-F238E27FC236}">
                <a16:creationId xmlns:a16="http://schemas.microsoft.com/office/drawing/2014/main" id="{479C6E7A-FC1B-9737-8AD8-A8F06AE20D2D}"/>
              </a:ext>
            </a:extLst>
          </p:cNvPr>
          <p:cNvSpPr txBox="1"/>
          <p:nvPr/>
        </p:nvSpPr>
        <p:spPr>
          <a:xfrm>
            <a:off x="7388191" y="2030387"/>
            <a:ext cx="2748268" cy="2034275"/>
          </a:xfrm>
          <a:prstGeom prst="rect">
            <a:avLst/>
          </a:prstGeom>
          <a:noFill/>
        </p:spPr>
        <p:txBody>
          <a:bodyPr wrap="square">
            <a:spAutoFit/>
          </a:bodyPr>
          <a:lstStyle/>
          <a:p>
            <a:r>
              <a:rPr lang="en-US" sz="2400" u="sng" dirty="0">
                <a:solidFill>
                  <a:schemeClr val="bg1"/>
                </a:solidFill>
                <a:latin typeface="Open Sans" panose="020B0606030504020204" pitchFamily="34" charset="0"/>
              </a:rPr>
              <a:t>Re-location</a:t>
            </a:r>
          </a:p>
          <a:p>
            <a:endParaRPr lang="en-US" sz="2400" u="sng" dirty="0">
              <a:solidFill>
                <a:schemeClr val="bg1"/>
              </a:solidFill>
              <a:latin typeface="Open Sans" panose="020B0606030504020204" pitchFamily="34" charset="0"/>
            </a:endParaRP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Planned process</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Usually due to a job</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Some savings</a:t>
            </a:r>
            <a:endParaRPr lang="ru-RU" dirty="0"/>
          </a:p>
        </p:txBody>
      </p:sp>
      <p:sp>
        <p:nvSpPr>
          <p:cNvPr id="11" name="TextBox 10">
            <a:extLst>
              <a:ext uri="{FF2B5EF4-FFF2-40B4-BE49-F238E27FC236}">
                <a16:creationId xmlns:a16="http://schemas.microsoft.com/office/drawing/2014/main" id="{EA9A2ED5-923D-8770-AB83-511505878F7C}"/>
              </a:ext>
            </a:extLst>
          </p:cNvPr>
          <p:cNvSpPr txBox="1"/>
          <p:nvPr/>
        </p:nvSpPr>
        <p:spPr>
          <a:xfrm>
            <a:off x="3110647" y="4232283"/>
            <a:ext cx="6097604" cy="879087"/>
          </a:xfrm>
          <a:prstGeom prst="rect">
            <a:avLst/>
          </a:prstGeom>
          <a:noFill/>
          <a:effectLst>
            <a:innerShdw blurRad="63500" dist="50800" dir="18900000">
              <a:prstClr val="black">
                <a:alpha val="50000"/>
              </a:prstClr>
            </a:innerShdw>
          </a:effectLst>
        </p:spPr>
        <p:txBody>
          <a:bodyPr wrap="square">
            <a:spAutoFit/>
          </a:bodyPr>
          <a:lstStyle/>
          <a:p>
            <a:pPr>
              <a:lnSpc>
                <a:spcPct val="150000"/>
              </a:lnSpc>
            </a:pPr>
            <a:r>
              <a:rPr lang="en-US" dirty="0">
                <a:solidFill>
                  <a:schemeClr val="bg1"/>
                </a:solidFill>
                <a:latin typeface="Open Sans" panose="020B0606030504020204" pitchFamily="34" charset="0"/>
              </a:rPr>
              <a:t> STEP 1</a:t>
            </a:r>
            <a:endParaRPr lang="ru-RU" dirty="0"/>
          </a:p>
          <a:p>
            <a:pPr>
              <a:lnSpc>
                <a:spcPct val="150000"/>
              </a:lnSpc>
            </a:pPr>
            <a:r>
              <a:rPr lang="en-US" dirty="0">
                <a:solidFill>
                  <a:schemeClr val="bg1"/>
                </a:solidFill>
                <a:latin typeface="Open Sans" panose="020B0606030504020204" pitchFamily="34" charset="0"/>
              </a:rPr>
              <a:t>Humanitarian assessment required</a:t>
            </a:r>
          </a:p>
        </p:txBody>
      </p:sp>
      <p:sp>
        <p:nvSpPr>
          <p:cNvPr id="12" name="Крест 11">
            <a:extLst>
              <a:ext uri="{FF2B5EF4-FFF2-40B4-BE49-F238E27FC236}">
                <a16:creationId xmlns:a16="http://schemas.microsoft.com/office/drawing/2014/main" id="{50F5B755-FA1A-2DDE-FEB3-4EEA5EC307BB}"/>
              </a:ext>
            </a:extLst>
          </p:cNvPr>
          <p:cNvSpPr/>
          <p:nvPr/>
        </p:nvSpPr>
        <p:spPr>
          <a:xfrm>
            <a:off x="2844482" y="4791406"/>
            <a:ext cx="286351" cy="268185"/>
          </a:xfrm>
          <a:prstGeom prst="plus">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изогнутая вверх 12">
            <a:extLst>
              <a:ext uri="{FF2B5EF4-FFF2-40B4-BE49-F238E27FC236}">
                <a16:creationId xmlns:a16="http://schemas.microsoft.com/office/drawing/2014/main" id="{181A70CD-3817-5F69-5ECB-0B4794C01EC2}"/>
              </a:ext>
            </a:extLst>
          </p:cNvPr>
          <p:cNvSpPr/>
          <p:nvPr/>
        </p:nvSpPr>
        <p:spPr>
          <a:xfrm rot="14065417">
            <a:off x="4537241" y="2943047"/>
            <a:ext cx="1646359" cy="787156"/>
          </a:xfrm>
          <a:prstGeom prst="curvedUp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2723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randombar(horizontal)">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id="{FEE8C4DA-6C1F-2BC2-B8F4-312C8DFCDA31}"/>
              </a:ext>
            </a:extLst>
          </p:cNvPr>
          <p:cNvSpPr/>
          <p:nvPr/>
        </p:nvSpPr>
        <p:spPr>
          <a:xfrm>
            <a:off x="4183775" y="5541256"/>
            <a:ext cx="3415933" cy="847766"/>
          </a:xfrm>
          <a:prstGeom prst="roundRect">
            <a:avLst/>
          </a:prstGeom>
          <a:ln>
            <a:solidFill>
              <a:schemeClr val="bg1"/>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изогнутая вверх 20">
            <a:extLst>
              <a:ext uri="{FF2B5EF4-FFF2-40B4-BE49-F238E27FC236}">
                <a16:creationId xmlns:a16="http://schemas.microsoft.com/office/drawing/2014/main" id="{E0A7A550-D7A5-08C0-32E6-B83BD4A87B49}"/>
              </a:ext>
            </a:extLst>
          </p:cNvPr>
          <p:cNvSpPr/>
          <p:nvPr/>
        </p:nvSpPr>
        <p:spPr>
          <a:xfrm rot="14909976">
            <a:off x="3766610" y="3802626"/>
            <a:ext cx="2273377" cy="1046562"/>
          </a:xfrm>
          <a:prstGeom prst="curvedUp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9" name="Стрелка: изогнутая вниз 18">
            <a:extLst>
              <a:ext uri="{FF2B5EF4-FFF2-40B4-BE49-F238E27FC236}">
                <a16:creationId xmlns:a16="http://schemas.microsoft.com/office/drawing/2014/main" id="{42078561-76BB-7F88-8681-8943A8F4937C}"/>
              </a:ext>
            </a:extLst>
          </p:cNvPr>
          <p:cNvSpPr/>
          <p:nvPr/>
        </p:nvSpPr>
        <p:spPr>
          <a:xfrm rot="16754294">
            <a:off x="4856941" y="3642407"/>
            <a:ext cx="2783086" cy="948944"/>
          </a:xfrm>
          <a:prstGeom prst="curved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TextBox 2">
            <a:extLst>
              <a:ext uri="{FF2B5EF4-FFF2-40B4-BE49-F238E27FC236}">
                <a16:creationId xmlns:a16="http://schemas.microsoft.com/office/drawing/2014/main" id="{386A112C-C177-9EC3-C51C-FD2EB2E14DA5}"/>
              </a:ext>
            </a:extLst>
          </p:cNvPr>
          <p:cNvSpPr txBox="1"/>
          <p:nvPr/>
        </p:nvSpPr>
        <p:spPr>
          <a:xfrm>
            <a:off x="3847699" y="359161"/>
            <a:ext cx="4054642" cy="523220"/>
          </a:xfrm>
          <a:prstGeom prst="rect">
            <a:avLst/>
          </a:prstGeom>
          <a:noFill/>
        </p:spPr>
        <p:txBody>
          <a:bodyPr wrap="square">
            <a:spAutoFit/>
          </a:bodyPr>
          <a:lstStyle/>
          <a:p>
            <a:pPr algn="l"/>
            <a:r>
              <a:rPr lang="en-US" sz="2800" b="0" i="0" dirty="0">
                <a:solidFill>
                  <a:schemeClr val="bg1"/>
                </a:solidFill>
                <a:effectLst/>
                <a:latin typeface="Open Sans" panose="020B0606030504020204" pitchFamily="34" charset="0"/>
              </a:rPr>
              <a:t>Migration processes</a:t>
            </a:r>
          </a:p>
        </p:txBody>
      </p:sp>
      <p:sp>
        <p:nvSpPr>
          <p:cNvPr id="4" name="Стрелка: вправо 3">
            <a:extLst>
              <a:ext uri="{FF2B5EF4-FFF2-40B4-BE49-F238E27FC236}">
                <a16:creationId xmlns:a16="http://schemas.microsoft.com/office/drawing/2014/main" id="{8924E64E-F4A5-0D75-D6C6-E6F4B1955276}"/>
              </a:ext>
            </a:extLst>
          </p:cNvPr>
          <p:cNvSpPr/>
          <p:nvPr/>
        </p:nvSpPr>
        <p:spPr>
          <a:xfrm rot="7939436">
            <a:off x="3167682" y="1216890"/>
            <a:ext cx="834992" cy="523220"/>
          </a:xfrm>
          <a:prstGeom prst="rightArrow">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extLst>
              <a:ext uri="{FF2B5EF4-FFF2-40B4-BE49-F238E27FC236}">
                <a16:creationId xmlns:a16="http://schemas.microsoft.com/office/drawing/2014/main" id="{6C8CEEC3-04A6-D0B8-8C57-5DE5235BB1E5}"/>
              </a:ext>
            </a:extLst>
          </p:cNvPr>
          <p:cNvSpPr/>
          <p:nvPr/>
        </p:nvSpPr>
        <p:spPr>
          <a:xfrm rot="2911328">
            <a:off x="7136965" y="1194774"/>
            <a:ext cx="834992" cy="523220"/>
          </a:xfrm>
          <a:prstGeom prst="rightArrow">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01FEC64C-79C6-5E56-491C-29FDD23CAB42}"/>
              </a:ext>
            </a:extLst>
          </p:cNvPr>
          <p:cNvSpPr/>
          <p:nvPr/>
        </p:nvSpPr>
        <p:spPr>
          <a:xfrm>
            <a:off x="3847699" y="283352"/>
            <a:ext cx="3438625" cy="69961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F70BC8EF-E0E0-7144-AB7B-A8CAD7926937}"/>
              </a:ext>
            </a:extLst>
          </p:cNvPr>
          <p:cNvSpPr txBox="1"/>
          <p:nvPr/>
        </p:nvSpPr>
        <p:spPr>
          <a:xfrm>
            <a:off x="1836018" y="1942450"/>
            <a:ext cx="2967791" cy="2034275"/>
          </a:xfrm>
          <a:prstGeom prst="rect">
            <a:avLst/>
          </a:prstGeom>
          <a:noFill/>
        </p:spPr>
        <p:txBody>
          <a:bodyPr wrap="square">
            <a:spAutoFit/>
          </a:bodyPr>
          <a:lstStyle/>
          <a:p>
            <a:r>
              <a:rPr lang="en-US" sz="2400" u="sng" dirty="0">
                <a:solidFill>
                  <a:schemeClr val="bg1"/>
                </a:solidFill>
                <a:latin typeface="Open Sans" panose="020B0606030504020204" pitchFamily="34" charset="0"/>
              </a:rPr>
              <a:t>Escape</a:t>
            </a:r>
          </a:p>
          <a:p>
            <a:endParaRPr lang="en-US" sz="2400" u="sng" dirty="0">
              <a:solidFill>
                <a:schemeClr val="bg1"/>
              </a:solidFill>
              <a:latin typeface="Open Sans" panose="020B0606030504020204" pitchFamily="34" charset="0"/>
            </a:endParaRP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Emergency process</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No plan</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No funds</a:t>
            </a:r>
            <a:endParaRPr lang="ru-RU" dirty="0"/>
          </a:p>
        </p:txBody>
      </p:sp>
      <p:sp>
        <p:nvSpPr>
          <p:cNvPr id="9" name="TextBox 8">
            <a:extLst>
              <a:ext uri="{FF2B5EF4-FFF2-40B4-BE49-F238E27FC236}">
                <a16:creationId xmlns:a16="http://schemas.microsoft.com/office/drawing/2014/main" id="{479C6E7A-FC1B-9737-8AD8-A8F06AE20D2D}"/>
              </a:ext>
            </a:extLst>
          </p:cNvPr>
          <p:cNvSpPr txBox="1"/>
          <p:nvPr/>
        </p:nvSpPr>
        <p:spPr>
          <a:xfrm>
            <a:off x="7388190" y="2030387"/>
            <a:ext cx="2725965" cy="2034275"/>
          </a:xfrm>
          <a:prstGeom prst="rect">
            <a:avLst/>
          </a:prstGeom>
          <a:noFill/>
        </p:spPr>
        <p:txBody>
          <a:bodyPr wrap="square">
            <a:spAutoFit/>
          </a:bodyPr>
          <a:lstStyle/>
          <a:p>
            <a:r>
              <a:rPr lang="en-US" sz="2400" u="sng" dirty="0">
                <a:solidFill>
                  <a:schemeClr val="bg1"/>
                </a:solidFill>
                <a:latin typeface="Open Sans" panose="020B0606030504020204" pitchFamily="34" charset="0"/>
              </a:rPr>
              <a:t>Re-location</a:t>
            </a:r>
          </a:p>
          <a:p>
            <a:endParaRPr lang="en-US" sz="2400" u="sng" dirty="0">
              <a:solidFill>
                <a:schemeClr val="bg1"/>
              </a:solidFill>
              <a:latin typeface="Open Sans" panose="020B0606030504020204" pitchFamily="34" charset="0"/>
            </a:endParaRP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Planned process</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Usually due to a job</a:t>
            </a:r>
          </a:p>
          <a:p>
            <a:pPr marL="342900" indent="-342900">
              <a:lnSpc>
                <a:spcPct val="150000"/>
              </a:lnSpc>
              <a:buFont typeface="Arial" panose="020B0604020202020204" pitchFamily="34" charset="0"/>
              <a:buChar char="•"/>
            </a:pPr>
            <a:r>
              <a:rPr lang="en-US" dirty="0">
                <a:solidFill>
                  <a:schemeClr val="bg1"/>
                </a:solidFill>
                <a:latin typeface="Open Sans" panose="020B0606030504020204" pitchFamily="34" charset="0"/>
              </a:rPr>
              <a:t>Some savings</a:t>
            </a:r>
            <a:endParaRPr lang="ru-RU" dirty="0"/>
          </a:p>
        </p:txBody>
      </p:sp>
      <p:sp>
        <p:nvSpPr>
          <p:cNvPr id="10" name="TextBox 9">
            <a:extLst>
              <a:ext uri="{FF2B5EF4-FFF2-40B4-BE49-F238E27FC236}">
                <a16:creationId xmlns:a16="http://schemas.microsoft.com/office/drawing/2014/main" id="{528CE704-7AA3-DAD4-0CA1-072178EB1F8C}"/>
              </a:ext>
            </a:extLst>
          </p:cNvPr>
          <p:cNvSpPr txBox="1"/>
          <p:nvPr/>
        </p:nvSpPr>
        <p:spPr>
          <a:xfrm>
            <a:off x="5015420" y="5462069"/>
            <a:ext cx="2497897" cy="879087"/>
          </a:xfrm>
          <a:prstGeom prst="rect">
            <a:avLst/>
          </a:prstGeom>
          <a:noFill/>
        </p:spPr>
        <p:txBody>
          <a:bodyPr wrap="square">
            <a:spAutoFit/>
          </a:bodyPr>
          <a:lstStyle/>
          <a:p>
            <a:pPr>
              <a:lnSpc>
                <a:spcPct val="150000"/>
              </a:lnSpc>
            </a:pPr>
            <a:r>
              <a:rPr lang="en-US" dirty="0">
                <a:solidFill>
                  <a:schemeClr val="bg1"/>
                </a:solidFill>
                <a:latin typeface="Open Sans" panose="020B0606030504020204" pitchFamily="34" charset="0"/>
              </a:rPr>
              <a:t>STEP 2</a:t>
            </a:r>
            <a:endParaRPr lang="ru-RU" dirty="0"/>
          </a:p>
          <a:p>
            <a:pPr>
              <a:lnSpc>
                <a:spcPct val="150000"/>
              </a:lnSpc>
            </a:pPr>
            <a:r>
              <a:rPr lang="en-US" dirty="0">
                <a:solidFill>
                  <a:schemeClr val="bg1"/>
                </a:solidFill>
                <a:latin typeface="Open Sans" panose="020B0606030504020204" pitchFamily="34" charset="0"/>
              </a:rPr>
              <a:t>Lifestyle intervention</a:t>
            </a:r>
          </a:p>
        </p:txBody>
      </p:sp>
      <p:pic>
        <p:nvPicPr>
          <p:cNvPr id="17" name="Рисунок 16">
            <a:extLst>
              <a:ext uri="{FF2B5EF4-FFF2-40B4-BE49-F238E27FC236}">
                <a16:creationId xmlns:a16="http://schemas.microsoft.com/office/drawing/2014/main" id="{E030FCC3-2AA6-ED6F-59F8-E17C9B8A6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3959" y="5895097"/>
            <a:ext cx="389339" cy="394322"/>
          </a:xfrm>
          <a:prstGeom prst="rect">
            <a:avLst/>
          </a:prstGeom>
        </p:spPr>
      </p:pic>
    </p:spTree>
    <p:extLst>
      <p:ext uri="{BB962C8B-B14F-4D97-AF65-F5344CB8AC3E}">
        <p14:creationId xmlns:p14="http://schemas.microsoft.com/office/powerpoint/2010/main" val="7545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randombar(horizontal)">
                                      <p:cBhvr>
                                        <p:cTn id="9" dur="500"/>
                                        <p:tgtEl>
                                          <p:spTgt spid="10"/>
                                        </p:tgtEl>
                                      </p:cBhvr>
                                    </p:animEffect>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1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318AF55-B501-88BA-8046-59DC8B7A9F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70" y="1280160"/>
            <a:ext cx="5477828" cy="4594860"/>
          </a:xfrm>
          <a:prstGeom prst="rect">
            <a:avLst/>
          </a:prstGeom>
        </p:spPr>
      </p:pic>
      <p:pic>
        <p:nvPicPr>
          <p:cNvPr id="7" name="Рисунок 6">
            <a:extLst>
              <a:ext uri="{FF2B5EF4-FFF2-40B4-BE49-F238E27FC236}">
                <a16:creationId xmlns:a16="http://schemas.microsoft.com/office/drawing/2014/main" id="{B1669102-B0D2-3BDB-404A-423C0A37E6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9315" y="1817370"/>
            <a:ext cx="6063615" cy="4594860"/>
          </a:xfrm>
          <a:prstGeom prst="rect">
            <a:avLst/>
          </a:prstGeom>
        </p:spPr>
      </p:pic>
      <p:sp>
        <p:nvSpPr>
          <p:cNvPr id="9" name="TextBox 8">
            <a:extLst>
              <a:ext uri="{FF2B5EF4-FFF2-40B4-BE49-F238E27FC236}">
                <a16:creationId xmlns:a16="http://schemas.microsoft.com/office/drawing/2014/main" id="{89B5E916-E0BE-0E96-4DB1-AECD2BC1A2FF}"/>
              </a:ext>
            </a:extLst>
          </p:cNvPr>
          <p:cNvSpPr txBox="1"/>
          <p:nvPr/>
        </p:nvSpPr>
        <p:spPr>
          <a:xfrm>
            <a:off x="-1904" y="6550223"/>
            <a:ext cx="6097904" cy="307777"/>
          </a:xfrm>
          <a:prstGeom prst="rect">
            <a:avLst/>
          </a:prstGeom>
          <a:noFill/>
        </p:spPr>
        <p:txBody>
          <a:bodyPr wrap="square">
            <a:spAutoFit/>
          </a:bodyPr>
          <a:lstStyle/>
          <a:p>
            <a:pPr algn="l"/>
            <a:r>
              <a:rPr lang="en-US" sz="14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https://doi.org/10.1371/journal.pone.0260221</a:t>
            </a:r>
            <a:endParaRPr lang="en-US"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AAA09DC-C69E-F5EE-758A-437F5170A32F}"/>
              </a:ext>
            </a:extLst>
          </p:cNvPr>
          <p:cNvSpPr txBox="1"/>
          <p:nvPr/>
        </p:nvSpPr>
        <p:spPr>
          <a:xfrm rot="19933982">
            <a:off x="1130618" y="3254426"/>
            <a:ext cx="3574732" cy="646331"/>
          </a:xfrm>
          <a:prstGeom prst="rect">
            <a:avLst/>
          </a:prstGeom>
          <a:noFill/>
        </p:spPr>
        <p:txBody>
          <a:bodyPr wrap="square">
            <a:spAutoFit/>
          </a:bodyPr>
          <a:lstStyle/>
          <a:p>
            <a:r>
              <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depression by random effects </a:t>
            </a:r>
          </a:p>
          <a:p>
            <a:r>
              <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meta-analysis is 38.99%</a:t>
            </a:r>
            <a:endParaRPr lang="ru-RU"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0A19204-7499-FFD0-87F1-69D422B6C0C0}"/>
              </a:ext>
            </a:extLst>
          </p:cNvPr>
          <p:cNvSpPr txBox="1"/>
          <p:nvPr/>
        </p:nvSpPr>
        <p:spPr>
          <a:xfrm>
            <a:off x="102870" y="52686"/>
            <a:ext cx="11910060" cy="830997"/>
          </a:xfrm>
          <a:prstGeom prst="rect">
            <a:avLst/>
          </a:prstGeom>
          <a:noFill/>
        </p:spPr>
        <p:txBody>
          <a:bodyPr wrap="square">
            <a:spAutoFit/>
          </a:bodyPr>
          <a:lstStyle/>
          <a:p>
            <a:pPr algn="ctr"/>
            <a:r>
              <a:rPr lang="en-US" sz="2400" b="1" i="0" dirty="0">
                <a:solidFill>
                  <a:schemeClr val="bg1"/>
                </a:solidFill>
                <a:effectLst/>
                <a:latin typeface="Open Sans" panose="020B0606030504020204" pitchFamily="34" charset="0"/>
              </a:rPr>
              <a:t>Prevalence of common mental health issues among migrant workers: </a:t>
            </a:r>
          </a:p>
          <a:p>
            <a:pPr algn="ctr"/>
            <a:r>
              <a:rPr lang="en-US" sz="2400" b="1" i="0" dirty="0">
                <a:solidFill>
                  <a:schemeClr val="bg1"/>
                </a:solidFill>
                <a:effectLst/>
                <a:latin typeface="Open Sans" panose="020B0606030504020204" pitchFamily="34" charset="0"/>
              </a:rPr>
              <a:t>A systematic review and meta-analysis (2021)</a:t>
            </a:r>
          </a:p>
        </p:txBody>
      </p:sp>
      <p:sp>
        <p:nvSpPr>
          <p:cNvPr id="15" name="TextBox 14">
            <a:extLst>
              <a:ext uri="{FF2B5EF4-FFF2-40B4-BE49-F238E27FC236}">
                <a16:creationId xmlns:a16="http://schemas.microsoft.com/office/drawing/2014/main" id="{CF5FFDD8-7FC2-C215-EECB-528034F12F7C}"/>
              </a:ext>
            </a:extLst>
          </p:cNvPr>
          <p:cNvSpPr txBox="1"/>
          <p:nvPr/>
        </p:nvSpPr>
        <p:spPr>
          <a:xfrm rot="20072932">
            <a:off x="7740188" y="3554303"/>
            <a:ext cx="3357653" cy="646331"/>
          </a:xfrm>
          <a:prstGeom prst="rect">
            <a:avLst/>
          </a:prstGeom>
          <a:noFill/>
        </p:spPr>
        <p:txBody>
          <a:bodyPr wrap="square">
            <a:spAutoFit/>
          </a:bodyPr>
          <a:lstStyle/>
          <a:p>
            <a:r>
              <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anxiety by random effects </a:t>
            </a:r>
          </a:p>
          <a:p>
            <a:r>
              <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meta-analysis is 27.31%</a:t>
            </a:r>
            <a:endParaRPr lang="ru-RU"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Овал 15">
            <a:extLst>
              <a:ext uri="{FF2B5EF4-FFF2-40B4-BE49-F238E27FC236}">
                <a16:creationId xmlns:a16="http://schemas.microsoft.com/office/drawing/2014/main" id="{6BABD925-3F42-3869-77D8-643266030D9B}"/>
              </a:ext>
            </a:extLst>
          </p:cNvPr>
          <p:cNvSpPr/>
          <p:nvPr/>
        </p:nvSpPr>
        <p:spPr>
          <a:xfrm rot="19714399">
            <a:off x="3070114" y="3263265"/>
            <a:ext cx="863693" cy="331470"/>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03FB94CB-38A8-8C48-013C-B534BFC12B29}"/>
              </a:ext>
            </a:extLst>
          </p:cNvPr>
          <p:cNvSpPr/>
          <p:nvPr/>
        </p:nvSpPr>
        <p:spPr>
          <a:xfrm rot="19714399">
            <a:off x="9657604" y="3551218"/>
            <a:ext cx="863693" cy="331470"/>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40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F14CAB9-BDA0-A893-AE69-F5EA6EB3D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456" y="659757"/>
            <a:ext cx="7222030" cy="5544273"/>
          </a:xfrm>
          <a:prstGeom prst="rect">
            <a:avLst/>
          </a:prstGeom>
        </p:spPr>
      </p:pic>
      <p:sp>
        <p:nvSpPr>
          <p:cNvPr id="5" name="TextBox 4">
            <a:extLst>
              <a:ext uri="{FF2B5EF4-FFF2-40B4-BE49-F238E27FC236}">
                <a16:creationId xmlns:a16="http://schemas.microsoft.com/office/drawing/2014/main" id="{60218E50-F2EA-0CE0-83D5-BF062EF01CBC}"/>
              </a:ext>
            </a:extLst>
          </p:cNvPr>
          <p:cNvSpPr txBox="1"/>
          <p:nvPr/>
        </p:nvSpPr>
        <p:spPr>
          <a:xfrm>
            <a:off x="7633787" y="589418"/>
            <a:ext cx="6097904" cy="557325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solidFill>
                  <a:schemeClr val="bg1"/>
                </a:solidFill>
                <a:latin typeface="Open Sans "/>
              </a:rPr>
              <a:t>Tobacco use</a:t>
            </a:r>
          </a:p>
          <a:p>
            <a:pPr marL="342900" indent="-342900">
              <a:lnSpc>
                <a:spcPct val="150000"/>
              </a:lnSpc>
              <a:buFont typeface="Arial" panose="020B0604020202020204" pitchFamily="34" charset="0"/>
              <a:buChar char="•"/>
            </a:pPr>
            <a:r>
              <a:rPr lang="en-US" sz="2400" dirty="0">
                <a:solidFill>
                  <a:schemeClr val="bg1"/>
                </a:solidFill>
                <a:latin typeface="Open Sans "/>
              </a:rPr>
              <a:t>Alcohol consumption</a:t>
            </a:r>
          </a:p>
          <a:p>
            <a:pPr marL="342900" indent="-342900">
              <a:lnSpc>
                <a:spcPct val="150000"/>
              </a:lnSpc>
              <a:buFont typeface="Arial" panose="020B0604020202020204" pitchFamily="34" charset="0"/>
              <a:buChar char="•"/>
            </a:pPr>
            <a:r>
              <a:rPr lang="en-US" sz="2400" dirty="0">
                <a:solidFill>
                  <a:schemeClr val="bg1"/>
                </a:solidFill>
                <a:latin typeface="Open Sans "/>
              </a:rPr>
              <a:t>Unhealthy diet</a:t>
            </a:r>
          </a:p>
          <a:p>
            <a:pPr marL="342900" indent="-342900">
              <a:lnSpc>
                <a:spcPct val="150000"/>
              </a:lnSpc>
              <a:buFont typeface="Arial" panose="020B0604020202020204" pitchFamily="34" charset="0"/>
              <a:buChar char="•"/>
            </a:pPr>
            <a:r>
              <a:rPr lang="en-US" sz="2400" dirty="0">
                <a:solidFill>
                  <a:schemeClr val="bg1"/>
                </a:solidFill>
                <a:latin typeface="Open Sans "/>
              </a:rPr>
              <a:t>Physical inactivity</a:t>
            </a:r>
          </a:p>
          <a:p>
            <a:pPr marL="342900" indent="-342900">
              <a:lnSpc>
                <a:spcPct val="150000"/>
              </a:lnSpc>
              <a:buFont typeface="Arial" panose="020B0604020202020204" pitchFamily="34" charset="0"/>
              <a:buChar char="•"/>
            </a:pPr>
            <a:r>
              <a:rPr lang="en-US" sz="2400" dirty="0">
                <a:solidFill>
                  <a:schemeClr val="bg1"/>
                </a:solidFill>
                <a:latin typeface="Open Sans "/>
              </a:rPr>
              <a:t>Overweight</a:t>
            </a:r>
          </a:p>
          <a:p>
            <a:pPr marL="342900" indent="-342900">
              <a:lnSpc>
                <a:spcPct val="150000"/>
              </a:lnSpc>
              <a:buFont typeface="Arial" panose="020B0604020202020204" pitchFamily="34" charset="0"/>
              <a:buChar char="•"/>
            </a:pPr>
            <a:r>
              <a:rPr lang="en-US" sz="2400" dirty="0">
                <a:solidFill>
                  <a:schemeClr val="bg1"/>
                </a:solidFill>
                <a:latin typeface="Open Sans "/>
              </a:rPr>
              <a:t>Raised waist circumference</a:t>
            </a:r>
          </a:p>
          <a:p>
            <a:pPr marL="342900" indent="-342900">
              <a:lnSpc>
                <a:spcPct val="150000"/>
              </a:lnSpc>
              <a:buFont typeface="Arial" panose="020B0604020202020204" pitchFamily="34" charset="0"/>
              <a:buChar char="•"/>
            </a:pPr>
            <a:r>
              <a:rPr lang="en-US" sz="2400" dirty="0">
                <a:solidFill>
                  <a:schemeClr val="bg1"/>
                </a:solidFill>
                <a:latin typeface="Open Sans "/>
              </a:rPr>
              <a:t>Obesity</a:t>
            </a:r>
          </a:p>
          <a:p>
            <a:pPr marL="342900" indent="-342900">
              <a:lnSpc>
                <a:spcPct val="150000"/>
              </a:lnSpc>
              <a:buFont typeface="Arial" panose="020B0604020202020204" pitchFamily="34" charset="0"/>
              <a:buChar char="•"/>
            </a:pPr>
            <a:r>
              <a:rPr lang="en-US" sz="2400" dirty="0">
                <a:solidFill>
                  <a:schemeClr val="bg1"/>
                </a:solidFill>
                <a:latin typeface="Open Sans "/>
              </a:rPr>
              <a:t>Raised blood sugar</a:t>
            </a:r>
          </a:p>
          <a:p>
            <a:pPr marL="342900" indent="-342900">
              <a:lnSpc>
                <a:spcPct val="150000"/>
              </a:lnSpc>
              <a:buFont typeface="Arial" panose="020B0604020202020204" pitchFamily="34" charset="0"/>
              <a:buChar char="•"/>
            </a:pPr>
            <a:r>
              <a:rPr lang="en-US" sz="2400" dirty="0">
                <a:solidFill>
                  <a:schemeClr val="bg1"/>
                </a:solidFill>
                <a:latin typeface="Open Sans "/>
              </a:rPr>
              <a:t>Raised blood pressure</a:t>
            </a:r>
          </a:p>
          <a:p>
            <a:pPr marL="342900" indent="-342900">
              <a:lnSpc>
                <a:spcPct val="150000"/>
              </a:lnSpc>
              <a:buFont typeface="Arial" panose="020B0604020202020204" pitchFamily="34" charset="0"/>
              <a:buChar char="•"/>
            </a:pPr>
            <a:r>
              <a:rPr lang="en-US" sz="2400" dirty="0">
                <a:solidFill>
                  <a:schemeClr val="bg1"/>
                </a:solidFill>
                <a:latin typeface="Open Sans "/>
              </a:rPr>
              <a:t>Raised blood lipids</a:t>
            </a:r>
            <a:endParaRPr lang="ru-RU" sz="2400" dirty="0">
              <a:solidFill>
                <a:schemeClr val="bg1"/>
              </a:solidFill>
              <a:latin typeface="Open Sans "/>
            </a:endParaRPr>
          </a:p>
        </p:txBody>
      </p:sp>
      <p:sp>
        <p:nvSpPr>
          <p:cNvPr id="7" name="TextBox 6">
            <a:extLst>
              <a:ext uri="{FF2B5EF4-FFF2-40B4-BE49-F238E27FC236}">
                <a16:creationId xmlns:a16="http://schemas.microsoft.com/office/drawing/2014/main" id="{98DB295C-6572-BBC8-DA66-A3E1B7CEA11B}"/>
              </a:ext>
            </a:extLst>
          </p:cNvPr>
          <p:cNvSpPr txBox="1"/>
          <p:nvPr/>
        </p:nvSpPr>
        <p:spPr>
          <a:xfrm>
            <a:off x="211455" y="6408420"/>
            <a:ext cx="7912417" cy="307777"/>
          </a:xfrm>
          <a:prstGeom prst="rect">
            <a:avLst/>
          </a:prstGeom>
          <a:noFill/>
        </p:spPr>
        <p:txBody>
          <a:bodyPr wrap="square">
            <a:spAutoFit/>
          </a:bodyPr>
          <a:lstStyle/>
          <a:p>
            <a:r>
              <a:rPr lang="en-US" sz="1400" dirty="0">
                <a:solidFill>
                  <a:schemeClr val="bg1"/>
                </a:solidFill>
                <a:latin typeface="Open Sans "/>
              </a:rPr>
              <a:t>Qian CX, et al. BMJ Global Health 2021;6:e003324. doi:10.1136/bmjgh-2020-003324</a:t>
            </a:r>
            <a:endParaRPr lang="ru-RU" sz="1400" dirty="0">
              <a:solidFill>
                <a:schemeClr val="bg1"/>
              </a:solidFill>
              <a:latin typeface="Open Sans "/>
            </a:endParaRPr>
          </a:p>
        </p:txBody>
      </p:sp>
      <p:sp>
        <p:nvSpPr>
          <p:cNvPr id="9" name="TextBox 8">
            <a:extLst>
              <a:ext uri="{FF2B5EF4-FFF2-40B4-BE49-F238E27FC236}">
                <a16:creationId xmlns:a16="http://schemas.microsoft.com/office/drawing/2014/main" id="{E99F826B-C9FC-53A0-34AE-6AF6D1754E1C}"/>
              </a:ext>
            </a:extLst>
          </p:cNvPr>
          <p:cNvSpPr txBox="1"/>
          <p:nvPr/>
        </p:nvSpPr>
        <p:spPr>
          <a:xfrm>
            <a:off x="211455" y="44694"/>
            <a:ext cx="11769090" cy="523220"/>
          </a:xfrm>
          <a:prstGeom prst="rect">
            <a:avLst/>
          </a:prstGeom>
          <a:noFill/>
        </p:spPr>
        <p:txBody>
          <a:bodyPr wrap="square">
            <a:spAutoFit/>
          </a:bodyPr>
          <a:lstStyle/>
          <a:p>
            <a:r>
              <a:rPr lang="en-US" sz="2800" b="1" dirty="0">
                <a:solidFill>
                  <a:schemeClr val="bg1"/>
                </a:solidFill>
                <a:latin typeface="Open Sans "/>
              </a:rPr>
              <a:t>NCD risk factors among internal migrants in China: SR and MA</a:t>
            </a:r>
            <a:endParaRPr lang="ru-RU" sz="2800" b="1" dirty="0">
              <a:solidFill>
                <a:schemeClr val="bg1"/>
              </a:solidFill>
              <a:latin typeface="Open Sans "/>
            </a:endParaRPr>
          </a:p>
        </p:txBody>
      </p:sp>
    </p:spTree>
    <p:extLst>
      <p:ext uri="{BB962C8B-B14F-4D97-AF65-F5344CB8AC3E}">
        <p14:creationId xmlns:p14="http://schemas.microsoft.com/office/powerpoint/2010/main" val="16522553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5964</TotalTime>
  <Words>3131</Words>
  <Application>Microsoft Office PowerPoint</Application>
  <PresentationFormat>Widescreen</PresentationFormat>
  <Paragraphs>297</Paragraphs>
  <Slides>25</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vt:lpstr>
      <vt:lpstr>BlinkMacSystemFont</vt:lpstr>
      <vt:lpstr>Calibri</vt:lpstr>
      <vt:lpstr>Calibri Light</vt:lpstr>
      <vt:lpstr>ElsevierGulliver</vt:lpstr>
      <vt:lpstr>ElsevierSans</vt:lpstr>
      <vt:lpstr>Georgia</vt:lpstr>
      <vt:lpstr>Helvetica</vt:lpstr>
      <vt:lpstr>Merriweather</vt:lpstr>
      <vt:lpstr>Open Sana</vt:lpstr>
      <vt:lpstr>Open Sans</vt:lpstr>
      <vt:lpstr>Open Sans </vt:lpstr>
      <vt:lpstr>Source Sans Pro</vt:lpstr>
      <vt:lpstr>STIX-Regular</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Lifestyle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and sleep after COVID19</dc:title>
  <dc:creator>Elizaveta Kuznetsova</dc:creator>
  <cp:lastModifiedBy>Yiota Mitroyianni</cp:lastModifiedBy>
  <cp:revision>87</cp:revision>
  <dcterms:created xsi:type="dcterms:W3CDTF">2021-10-29T18:33:44Z</dcterms:created>
  <dcterms:modified xsi:type="dcterms:W3CDTF">2024-01-05T08:23:57Z</dcterms:modified>
</cp:coreProperties>
</file>