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  <p:sldMasterId id="2147483701" r:id="rId5"/>
    <p:sldMasterId id="2147483713" r:id="rId6"/>
    <p:sldMasterId id="2147483725" r:id="rId7"/>
    <p:sldMasterId id="2147483737" r:id="rId8"/>
  </p:sldMasterIdLst>
  <p:notesMasterIdLst>
    <p:notesMasterId r:id="rId48"/>
  </p:notesMasterIdLst>
  <p:handoutMasterIdLst>
    <p:handoutMasterId r:id="rId49"/>
  </p:handoutMasterIdLst>
  <p:sldIdLst>
    <p:sldId id="404" r:id="rId9"/>
    <p:sldId id="401" r:id="rId10"/>
    <p:sldId id="338" r:id="rId11"/>
    <p:sldId id="835" r:id="rId12"/>
    <p:sldId id="888" r:id="rId13"/>
    <p:sldId id="889" r:id="rId14"/>
    <p:sldId id="418" r:id="rId15"/>
    <p:sldId id="410" r:id="rId16"/>
    <p:sldId id="405" r:id="rId17"/>
    <p:sldId id="412" r:id="rId18"/>
    <p:sldId id="317" r:id="rId19"/>
    <p:sldId id="890" r:id="rId20"/>
    <p:sldId id="316" r:id="rId21"/>
    <p:sldId id="269" r:id="rId22"/>
    <p:sldId id="308" r:id="rId23"/>
    <p:sldId id="314" r:id="rId24"/>
    <p:sldId id="315" r:id="rId25"/>
    <p:sldId id="893" r:id="rId26"/>
    <p:sldId id="291" r:id="rId27"/>
    <p:sldId id="409" r:id="rId28"/>
    <p:sldId id="406" r:id="rId29"/>
    <p:sldId id="416" r:id="rId30"/>
    <p:sldId id="272" r:id="rId31"/>
    <p:sldId id="417" r:id="rId32"/>
    <p:sldId id="891" r:id="rId33"/>
    <p:sldId id="894" r:id="rId34"/>
    <p:sldId id="408" r:id="rId35"/>
    <p:sldId id="345" r:id="rId36"/>
    <p:sldId id="414" r:id="rId37"/>
    <p:sldId id="375" r:id="rId38"/>
    <p:sldId id="303" r:id="rId39"/>
    <p:sldId id="260" r:id="rId40"/>
    <p:sldId id="370" r:id="rId41"/>
    <p:sldId id="323" r:id="rId42"/>
    <p:sldId id="394" r:id="rId43"/>
    <p:sldId id="302" r:id="rId44"/>
    <p:sldId id="312" r:id="rId45"/>
    <p:sldId id="895" r:id="rId46"/>
    <p:sldId id="25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156" d="100"/>
          <a:sy n="156" d="100"/>
        </p:scale>
        <p:origin x="420" y="1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1/5/2024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1/5/2024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91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extensive document is a MUST read</a:t>
            </a:r>
          </a:p>
          <a:p>
            <a:r>
              <a:rPr lang="en-IE" dirty="0"/>
              <a:t>. Our friend Nicolas Senn in Switzerland again. What a focussed researcher and educator he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5FDA9-FC66-4E3C-8605-902D59BBD6C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9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 am a family doctor, a GP in the SE of </a:t>
            </a:r>
            <a:r>
              <a:rPr lang="en-IE" dirty="0" err="1"/>
              <a:t>Irealnd</a:t>
            </a:r>
            <a:r>
              <a:rPr lang="en-IE" dirty="0"/>
              <a:t>. I am a regular GP in a group practice, a teaching practice in a town of pop 10K in rural Ireland.</a:t>
            </a:r>
          </a:p>
          <a:p>
            <a:r>
              <a:rPr lang="en-IE" dirty="0"/>
              <a:t> </a:t>
            </a:r>
            <a:r>
              <a:rPr lang="en-IE" dirty="0" err="1"/>
              <a:t>iam</a:t>
            </a:r>
            <a:r>
              <a:rPr lang="en-IE" dirty="0"/>
              <a:t> NOT an expert on sustainability or planetary health. I have a big interest in it in terms of quality and safety . </a:t>
            </a:r>
            <a:r>
              <a:rPr lang="en-IE" dirty="0" err="1"/>
              <a:t>Im</a:t>
            </a:r>
            <a:r>
              <a:rPr lang="en-IE" dirty="0"/>
              <a:t> here on behalf of EQUIP and WE to give the European perspective. </a:t>
            </a:r>
            <a:r>
              <a:rPr lang="en-IE" dirty="0" err="1"/>
              <a:t>Im</a:t>
            </a:r>
            <a:r>
              <a:rPr lang="en-IE" dirty="0"/>
              <a:t> a mother of 4 adult daughters, 2 scientists and 2 artists so lots of interesting discussions in our home on sustainability and human health. Id like to send mu husband Michael a special hello as today is our wedding anniversary!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5FDA9-FC66-4E3C-8605-902D59BBD6C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4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DB33-D96F-4615-9286-10CD139C91A1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351B-E5FC-4608-B69C-3F3783B00C38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689036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A99CE1BB-9E81-4D5B-989A-8C70B31D6DBD}" type="datetime1">
              <a:rPr lang="en-IE" smtClean="0"/>
              <a:t>05/01/2024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23227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FD8E5215-8B59-4DD4-B86B-9A3B2E826E38}" type="datetime1">
              <a:rPr lang="en-IE" smtClean="0"/>
              <a:t>05/01/2024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6564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295D-4D83-4DC8-BC05-B2F03135F834}" type="datetime1">
              <a:rPr lang="en-IE" smtClean="0"/>
              <a:t>05/01/2024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86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7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6B244953-E963-460C-B348-45CDCBAB4E00}" type="datetime1">
              <a:rPr lang="en-IE" smtClean="0"/>
              <a:t>05/01/2024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5884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70AECE17-6352-4574-892C-F50B80D0441F}" type="datetime1">
              <a:rPr lang="en-IE" smtClean="0"/>
              <a:t>05/01/2024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6279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3BF5DAA4-C10C-489D-8770-D14D0A3F2333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20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1CEA-431B-415E-9F5D-BE9D8B1AD2AA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985E17BA-DE41-47A1-A2C7-D9BBEAFE56AF}" type="datetime1">
              <a:rPr lang="en-IE" smtClean="0"/>
              <a:t>05/01/2024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1686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2076728-F40A-4145-90AC-108BC6B5FFF8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90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E0715D73-0934-4C48-BDBB-BD11C5939513}" type="datetime1">
              <a:rPr lang="en-IE" smtClean="0"/>
              <a:t>05/01/2024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652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5AE70913-FF92-4BA2-BE9A-3D1FA4859E36}" type="datetime1">
              <a:rPr lang="en-IE" smtClean="0"/>
              <a:t>05/01/2024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869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0536BC7B-D6FE-4F42-9140-35C3ADD3FD81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02683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5AF7F362-2CCF-4571-B5F3-AFFCFBBEE69E}" type="datetime1">
              <a:rPr lang="en-IE" smtClean="0"/>
              <a:t>05/01/2024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405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9C32206C-6429-4633-88E1-8BB5E0D4949D}" type="datetime1">
              <a:rPr lang="en-IE" smtClean="0"/>
              <a:t>05/01/2024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0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442F2A94-ACEF-4B45-8163-E69B432DAD59}" type="datetime1">
              <a:rPr lang="en-IE" smtClean="0"/>
              <a:t>05/01/2024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5th ELMO Congress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5963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02375-1FB7-42B3-ADDD-EDD6DDCD16EE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971578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6EC9-A9FA-4370-BD92-917A809EE23E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43239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7EAA-308A-4E9C-9571-84488489B7D6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365566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6B80-FCBD-4E0B-A4A2-431860632285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722239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AE26-2DE3-4184-91B9-DFF5C9443206}" type="datetime1">
              <a:rPr lang="en-IE" smtClean="0"/>
              <a:t>05/01/2024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854488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A7B8-E937-458A-A114-F652AD1935D0}" type="datetime1">
              <a:rPr lang="en-IE" smtClean="0"/>
              <a:t>05/01/2024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67508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F53-0A85-4993-8C88-1F03AFA08F4D}" type="datetime1">
              <a:rPr lang="en-IE" smtClean="0"/>
              <a:t>05/01/2024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16119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5A3D1-5275-42F4-8333-40B3F7654077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265338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A1550-EEEC-4D53-9B9B-16A66F6B82C9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037829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C76-25B0-4FC9-B76C-6624355E06CA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549916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B4C5D-96D1-440C-845C-E944180EDEAB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596914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FDDD6-4CDD-490D-AE7F-C4034EB6A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B22DE4-7356-4624-9BFF-13B0F64F3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otham Book" panose="0200060404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5D7016-EA76-46D6-BEBD-45F357E0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8754-6AEB-481D-B63B-5FF6FF553294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22BC23-DE37-441F-BCE8-7E679F0F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0FA47D-48E4-406D-B24E-D6B61EC8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4316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5B97-78CD-4E83-9663-8E0818E3CDCC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1072A-C30C-4F2D-8602-4D6AF32D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5D398E-620E-4FA3-AD3E-5EFEBBCA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41877C-F390-43AF-B3B0-EB36C7B3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6BF2-6B74-49A2-8523-C9D90000A50C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CD7BD5-5CFD-44B2-8F10-840F0210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C140B3-18F0-4D83-8CB9-ECC012D5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61965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A8725-31B9-4AB2-A735-F13AA11A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C36B7-7CD8-4609-879C-BE1E25FB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EE2896-148E-497A-8D9F-E8A852CA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38FD-143D-4696-824D-B4DAA3E4EBD6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36F1B9-A236-422A-8CDB-4C627B2F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4A8BAC-ED5C-4AA0-8B91-1936698E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84279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E719A-B754-4E17-AD84-E78848F8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B1045C-D89D-4A54-8EA6-DE9EC0DAE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D9568C-AF22-47CA-9625-6C954C654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BE74DD-9077-4126-94C8-CC02B4E8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E477-7E02-4F74-B364-925C39995DB4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E82D73-97FB-4EDB-B791-FFEF0FDC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714C6E-F50E-40E2-ADE0-EBAB0F1A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42332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7E998-37C2-45A8-B136-45A6E91A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9FCF4F-CA29-4760-916F-180D6FF2D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Gotham 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B20FDD-4932-48F6-92BF-4407B3997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B57C5F-6DBC-4536-8418-48C448D39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Gotham 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3C7F21-C44D-4B7B-B151-A4071FA67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12F2A9-F80E-416C-9351-7BA7AE77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CF48-E3FA-4C06-96F2-75301AFB71A5}" type="datetime1">
              <a:rPr lang="en-IE" smtClean="0"/>
              <a:t>05/01/2024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87F6091-B0C5-4A8E-992A-D778059A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8C3EAF3-2229-4AFE-8CCE-B2FA67B7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67819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45E52-2FE2-43DA-8590-8216E96F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DE37E8C-F60D-440F-ABA4-9A8FD369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1FBE-33A1-4DC6-936D-3F495E12D0DD}" type="datetime1">
              <a:rPr lang="en-IE" smtClean="0"/>
              <a:t>05/01/2024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9DCC83-56AF-4E8A-82D8-C9CD5D55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D3C218-34B2-4C6C-8043-6EBC29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54496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BCB01D-6872-4FCE-8DC4-0C237F25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4CCD-4AAC-425E-A892-D846F5C8E4FC}" type="datetime1">
              <a:rPr lang="en-IE" smtClean="0"/>
              <a:t>05/01/2024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B98414-6FAF-4F30-8F2A-C5E9135C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01A1AF-8356-4DDD-A085-DBBF043A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77190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712C2-3D6C-4354-B330-C99A7BCE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F14E4B-6290-4D7A-9EC1-0AC4AFC1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2B004B"/>
              </a:buClr>
              <a:defRPr sz="3200"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 sz="2800"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 sz="2400"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 sz="2000"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 sz="2000">
                <a:latin typeface="Gotham Book" panose="0200060404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240F12-982E-4DEA-B398-85EF81784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Book" panose="0200060404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6DB081-1804-4556-A227-50BE0AA0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65D3-E3BA-48D8-B4FC-526D126E702D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DE79A9-1EAB-45DB-A984-5E17FF41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67EA7A-F046-4C89-9DD0-3615D4FC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23897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D4E23-B5EF-4BA6-96CD-56048152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663CA1-B2D3-47DD-9B32-FF0E6705C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F8AE4C-2171-4F30-B8FA-0207AA779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Book" panose="0200060404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A78529-0A67-4BF6-92BB-65DA7F1E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E0C67-9BE9-451C-A744-B84092ABEB72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07AF8A-C3C0-4EF0-93F6-7F0832A40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534BA4-E167-4381-AB1D-813B7A99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66004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ABE0C-8A15-49D8-9B61-D88A9320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AADB14-32BF-486B-A277-76F47D05B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53A32-89E6-40C4-837E-5A95385C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1340-4697-4786-B2A0-5B0F4AE14BEF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817A14-A1BB-45A4-A4E4-9F3B6529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7A64E9-ECB3-484F-96EB-526152C1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18317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543A9F-DB28-49BA-B0ED-8F3F3804A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EF69E0-EE65-466A-BBBD-3CC769BEE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5CA036-3455-425C-9A6A-D9DD7F26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B0A4D-E1AF-4D6D-9BDB-FAE4EE832881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BACF97-2797-474D-9311-CEEDF3B1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6D72C4-EF09-4838-AE6E-38C9AB9B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26237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A369-DBD2-4E6E-B642-A311261D5C5C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1259FD7B-572B-4DA5-B56B-243606D7D519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FA39DA7C-7996-46E3-83E4-961396841E9A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113806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ABF03546-4455-4BB7-9F75-03AA421A8DB8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F5969500-A3F1-4FD5-827F-03D4140B2C3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035702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E3FF757C-D289-421F-9E68-8571BBAE58C7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278CB089-6185-4D0A-88F9-2CAD96182D6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596687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26C767C0-13D5-4371-93D9-08801E1C0524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4951D2CD-6548-4691-A4C0-540D1E0DB36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003734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76796392-F7DC-429C-AE02-E3BB4FDD3B53}" type="datetime1">
              <a:rPr lang="en-IE" smtClean="0"/>
              <a:t>05/01/2024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946CA4E6-820B-498B-A1E2-5AEF1BD8893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19652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70949CEE-416F-4F16-A102-2DD2F04C1F46}" type="datetime1">
              <a:rPr lang="en-IE" smtClean="0"/>
              <a:t>05/01/2024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E6D01501-EC05-4332-BD18-87A398BB9AE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109097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0F135BA3-534D-4EC1-AC6E-95766E6417E3}" type="datetime1">
              <a:rPr lang="en-IE" smtClean="0"/>
              <a:t>05/01/2024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267F8346-81B2-43F1-9F14-C5C45409D129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091708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AF63BF26-5D41-4CC9-B3C7-2F3EA049D982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E7D06CA8-6B76-4FC6-BF4F-3253A9BADCA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745477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439E930A-4C7D-45A3-BCBE-6FA5580DF3F8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89600C02-BAD7-4E79-85D5-B7695AB5EB2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516018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DD35BA67-8640-475C-B0FD-30C7D1214DEE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B7E0785A-A5AC-460C-B8E6-CDAAD3C75E9A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36715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112F0-167B-4B4F-B0F7-4A4C21D3DB5A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517F0342-B61B-4722-A63A-2A94590EB739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84" charset="0"/>
              </a:defRPr>
            </a:lvl1pPr>
          </a:lstStyle>
          <a:p>
            <a:pPr>
              <a:defRPr/>
            </a:pPr>
            <a:fld id="{8BF57EC0-17EE-4413-A7FB-2596643869D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547469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FDDD6-4CDD-490D-AE7F-C4034EB6A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B22DE4-7356-4624-9BFF-13B0F64F3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otham Book" panose="0200060404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5D7016-EA76-46D6-BEBD-45F357E0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E8C07-1E31-47EF-91F6-46EEF66DFA7F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22BC23-DE37-441F-BCE8-7E679F0F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0FA47D-48E4-406D-B24E-D6B61EC8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90433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1072A-C30C-4F2D-8602-4D6AF32D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5D398E-620E-4FA3-AD3E-5EFEBBCA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41877C-F390-43AF-B3B0-EB36C7B3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D45D-9471-419A-9BA7-F3E639E5D0F9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CD7BD5-5CFD-44B2-8F10-840F0210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C140B3-18F0-4D83-8CB9-ECC012D5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11376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A8725-31B9-4AB2-A735-F13AA11A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C36B7-7CD8-4609-879C-BE1E25FB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EE2896-148E-497A-8D9F-E8A852CA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DA32E-ED99-4710-BE94-E1402C76B947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36F1B9-A236-422A-8CDB-4C627B2F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4A8BAC-ED5C-4AA0-8B91-1936698E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57715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E719A-B754-4E17-AD84-E78848F8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B1045C-D89D-4A54-8EA6-DE9EC0DAE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D9568C-AF22-47CA-9625-6C954C654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BE74DD-9077-4126-94C8-CC02B4E8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F029-71D3-4A3F-83EF-875184D447D0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E82D73-97FB-4EDB-B791-FFEF0FDC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714C6E-F50E-40E2-ADE0-EBAB0F1A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9216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7E998-37C2-45A8-B136-45A6E91A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9FCF4F-CA29-4760-916F-180D6FF2D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Gotham 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B20FDD-4932-48F6-92BF-4407B3997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B57C5F-6DBC-4536-8418-48C448D39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Gotham 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3C7F21-C44D-4B7B-B151-A4071FA67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12F2A9-F80E-416C-9351-7BA7AE77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20BD-EBC6-483F-A224-0303C9BF65DA}" type="datetime1">
              <a:rPr lang="en-IE" smtClean="0"/>
              <a:t>05/01/2024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87F6091-B0C5-4A8E-992A-D778059A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8C3EAF3-2229-4AFE-8CCE-B2FA67B7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535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45E52-2FE2-43DA-8590-8216E96F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DE37E8C-F60D-440F-ABA4-9A8FD369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CFB7-B134-4DEA-B62F-D4039FE46AA9}" type="datetime1">
              <a:rPr lang="en-IE" smtClean="0"/>
              <a:t>05/01/2024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9DCC83-56AF-4E8A-82D8-C9CD5D55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D3C218-34B2-4C6C-8043-6EBC29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04432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BCB01D-6872-4FCE-8DC4-0C237F25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1571-CA79-41FD-822B-8B30DC51BDEA}" type="datetime1">
              <a:rPr lang="en-IE" smtClean="0"/>
              <a:t>05/01/2024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B98414-6FAF-4F30-8F2A-C5E9135C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01A1AF-8356-4DDD-A085-DBBF043A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1142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712C2-3D6C-4354-B330-C99A7BCE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F14E4B-6290-4D7A-9EC1-0AC4AFC1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2B004B"/>
              </a:buClr>
              <a:defRPr sz="3200"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 sz="2800"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 sz="2400"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 sz="2000"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 sz="2000">
                <a:latin typeface="Gotham Book" panose="0200060404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240F12-982E-4DEA-B398-85EF81784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Book" panose="0200060404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6DB081-1804-4556-A227-50BE0AA0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D250-D2F2-4C5E-8A5E-6ADF3118F0E8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DE79A9-1EAB-45DB-A984-5E17FF41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67EA7A-F046-4C89-9DD0-3615D4FC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86105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D4E23-B5EF-4BA6-96CD-56048152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663CA1-B2D3-47DD-9B32-FF0E6705C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F8AE4C-2171-4F30-B8FA-0207AA779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Book" panose="0200060404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A78529-0A67-4BF6-92BB-65DA7F1E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947D-B478-49C7-B334-078E8C673D36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07AF8A-C3C0-4EF0-93F6-7F0832A40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534BA4-E167-4381-AB1D-813B7A99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6833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4420-D42C-443D-A735-B35A3AA4807C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ABE0C-8A15-49D8-9B61-D88A9320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AADB14-32BF-486B-A277-76F47D05B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53A32-89E6-40C4-837E-5A95385C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22FC-4837-4FFF-95E5-A8A6BF1D9C5F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817A14-A1BB-45A4-A4E4-9F3B6529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7A64E9-ECB3-484F-96EB-526152C1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38226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543A9F-DB28-49BA-B0ED-8F3F3804A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Gotham Book" panose="02000604040000020004" pitchFamily="50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EF69E0-EE65-466A-BBBD-3CC769BEE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2B004B"/>
              </a:buClr>
              <a:defRPr>
                <a:latin typeface="Gotham Book" panose="02000604040000020004" pitchFamily="50" charset="0"/>
              </a:defRPr>
            </a:lvl1pPr>
            <a:lvl2pPr>
              <a:buClr>
                <a:srgbClr val="2B004B"/>
              </a:buClr>
              <a:defRPr>
                <a:latin typeface="Gotham Book" panose="02000604040000020004" pitchFamily="50" charset="0"/>
              </a:defRPr>
            </a:lvl2pPr>
            <a:lvl3pPr>
              <a:buClr>
                <a:srgbClr val="2B004B"/>
              </a:buClr>
              <a:defRPr>
                <a:latin typeface="Gotham Book" panose="02000604040000020004" pitchFamily="50" charset="0"/>
              </a:defRPr>
            </a:lvl3pPr>
            <a:lvl4pPr>
              <a:buClr>
                <a:srgbClr val="2B004B"/>
              </a:buClr>
              <a:defRPr>
                <a:latin typeface="Gotham Book" panose="02000604040000020004" pitchFamily="50" charset="0"/>
              </a:defRPr>
            </a:lvl4pPr>
            <a:lvl5pPr>
              <a:buClr>
                <a:srgbClr val="2B004B"/>
              </a:buClr>
              <a:defRPr>
                <a:latin typeface="Gotham Book" panose="02000604040000020004" pitchFamily="50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5CA036-3455-425C-9A6A-D9DD7F26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CB94-B8E0-46A4-A821-5360873AC0C2}" type="datetime1">
              <a:rPr lang="en-IE" smtClean="0"/>
              <a:t>05/01/2024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BACF97-2797-474D-9311-CEEDF3B1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6D72C4-EF09-4838-AE6E-38C9AB9B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74891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6257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8DE8B-275E-48BF-AE82-DE436CE67FA3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338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94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B2AD8-617E-49AA-94DD-EA5C561FA234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3552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2EF9-3606-4943-AB04-C9958F244F35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1832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8D81-0D92-461A-9777-2A8F79E0AA2E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0560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B0A2-0472-4183-9003-B53FF7D17089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1053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9A8D-434B-4AB8-9F0F-FD62D9BCEA4F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6369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5195-85F2-4C60-ADFE-7385DCA726B9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B8CC-009D-4A60-A08C-2CFF8071F310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7000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90A5-A83B-467F-9D6A-3A7B4267BA2C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9300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1447-7B42-4E22-A02E-554CA422F76D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278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76309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1185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5301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3364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38296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57861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352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36F9-E1AA-4281-ABF9-88B59D72316A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97730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4164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0490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316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F3B3C9-6BBF-454E-9622-866EA1161582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C88D6CF3-125D-42A7-9518-F049DC1E7DD5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GB"/>
              <a:t>5th ELMO Congress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09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350B6-A357-49DC-B700-B2AB153AAFE2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265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1DBAF27-D284-4E7F-A983-13F2288A18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" y="0"/>
            <a:ext cx="12193433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920857-8A50-43C4-BDBC-6396EE1C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820"/>
            <a:ext cx="10515600" cy="84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A68362-AF11-45C0-A1B0-3856C3C7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8A8DF2-96A9-4562-853D-97497A24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700" y="6356350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</a:lstStyle>
          <a:p>
            <a:fld id="{A29A2D71-CE14-4752-8DBF-3D75557CDCB9}" type="datetime1">
              <a:rPr lang="en-IE" smtClean="0"/>
              <a:t>05/01/2024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3622A-A451-48BF-9311-2E9886199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1767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</a:lstStyle>
          <a:p>
            <a:r>
              <a:rPr lang="en-GB"/>
              <a:t>5th ELMO Congress 2023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CB60C4-CF32-4C63-B71C-81EF7AB9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5760" y="6356350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</a:lstStyle>
          <a:p>
            <a:fld id="{4C2B6795-1320-48B2-9396-477F95B61DD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686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fade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B004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E6F4DEE-34B8-485B-9BEF-1182C5D4A412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08D58B-1711-4DAA-BEB3-E44CB4B7745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26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8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1DBAF27-D284-4E7F-A983-13F2288A18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" y="0"/>
            <a:ext cx="12193433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920857-8A50-43C4-BDBC-6396EE1C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820"/>
            <a:ext cx="10515600" cy="844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A68362-AF11-45C0-A1B0-3856C3C7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8A8DF2-96A9-4562-853D-97497A24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700" y="6356350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</a:lstStyle>
          <a:p>
            <a:fld id="{A79ACCA5-FDC9-45F2-BBE8-F37FB70325AA}" type="datetime1">
              <a:rPr lang="en-IE" smtClean="0"/>
              <a:t>05/01/2024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3622A-A451-48BF-9311-2E9886199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1767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</a:lstStyle>
          <a:p>
            <a:r>
              <a:rPr lang="cs-CZ"/>
              <a:t>5th ELMO Congress 2023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CB60C4-CF32-4C63-B71C-81EF7AB9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5760" y="6356350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Book" panose="02000604040000020004" pitchFamily="50" charset="0"/>
              </a:defRPr>
            </a:lvl1pPr>
          </a:lstStyle>
          <a:p>
            <a:fld id="{4C2B6795-1320-48B2-9396-477F95B61DD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90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fade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B004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58CE91-DA32-4799-B2ED-542DEEFD4FA8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AF0EA-A13C-44FF-9FC2-EEAAEC40DB0F}" type="datetimeFigureOut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AAF6-FEA6-4955-88EF-0F9AAEE2F8A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02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eurostat/statistics-explained/index.php?title=Quality_of_life_indicators_-_material_living_condition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eurostat/statistics-explained/index.php?title=Quality_of_life_indicators_-_material_living_condition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hi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urope/initiatives/one-health" TargetMode="External"/><Relationship Id="rId2" Type="http://schemas.openxmlformats.org/officeDocument/2006/relationships/hyperlink" Target="https://www.globalfamilydoctor.com/news/planetaryhealthandsustainabledevelopmentgoal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gs.un.org/goal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who.int/news/item/27-03-2023-quadripartite-call-to-action-for-one-health-for-a-safer-worl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ho.int/europe/publications/i/item/EURO-Budapest2023-6" TargetMode="External"/><Relationship Id="rId4" Type="http://schemas.openxmlformats.org/officeDocument/2006/relationships/hyperlink" Target="https://iris.who.int/bitstream/handle/10665/371461/Budapest-decl-2023-eng.pdf?sequence=1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ncaeurope.org/news/view/2023-revisionof-the-definition-of-general-practice-family-medicine" TargetMode="Externa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woncaeurope.org/news/view/2023-revision-of-the-definition-of-general-practice-family-medicine" TargetMode="Externa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ncaeurope.org/news/view/2023-revision-of-the-definition-of-general-practice-family-medicin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planetaryhealth.eu/" TargetMode="Externa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doi.org/10.3390/challe1403003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cgp.ie/go/in_the_practice/planetary_health" TargetMode="Externa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etaryhealth.eu/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0.png"/><Relationship Id="rId3" Type="http://schemas.openxmlformats.org/officeDocument/2006/relationships/hyperlink" Target="http://www.icgp.ie/doctorshealth" TargetMode="External"/><Relationship Id="rId21" Type="http://schemas.openxmlformats.org/officeDocument/2006/relationships/image" Target="../media/image20.png"/><Relationship Id="rId7" Type="http://schemas.openxmlformats.org/officeDocument/2006/relationships/hyperlink" Target="https://euprimarycare.org/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hyperlink" Target="http://www.ucd.ie/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woncaeurope.org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://www.qualityfamilymedicine.eu/" TargetMode="External"/><Relationship Id="rId15" Type="http://schemas.openxmlformats.org/officeDocument/2006/relationships/image" Target="../media/image15.jpeg"/><Relationship Id="rId10" Type="http://schemas.openxmlformats.org/officeDocument/2006/relationships/hyperlink" Target="http://www.eulm.org/" TargetMode="External"/><Relationship Id="rId19" Type="http://schemas.openxmlformats.org/officeDocument/2006/relationships/image" Target="../media/image18.png"/><Relationship Id="rId4" Type="http://schemas.openxmlformats.org/officeDocument/2006/relationships/hyperlink" Target="http://www.icgp.ie/planetary_health" TargetMode="External"/><Relationship Id="rId9" Type="http://schemas.openxmlformats.org/officeDocument/2006/relationships/hyperlink" Target="http://www.islm.ie/" TargetMode="Externa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noharm-global.org/sites/default/files/documents-files/5961/HealthCaresClimateFootprint_092319.pdf" TargetMode="Externa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5713" y="816294"/>
            <a:ext cx="5160408" cy="2242813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Lifestyle Medicine, Quality of Care </a:t>
            </a:r>
            <a:br>
              <a:rPr lang="en-GB" dirty="0"/>
            </a:br>
            <a:r>
              <a:rPr lang="en-GB" dirty="0"/>
              <a:t>and </a:t>
            </a:r>
            <a:br>
              <a:rPr lang="en-GB" dirty="0"/>
            </a:br>
            <a:r>
              <a:rPr lang="en-GB" dirty="0"/>
              <a:t>Planetary Health 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7082" y="3251802"/>
            <a:ext cx="4846320" cy="132892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Prof Dr Andrée Rochfort,</a:t>
            </a:r>
          </a:p>
          <a:p>
            <a:r>
              <a:rPr lang="en-US" sz="2400" dirty="0"/>
              <a:t>Director of Quality Improvement,</a:t>
            </a:r>
          </a:p>
          <a:p>
            <a:r>
              <a:rPr lang="en-US" sz="2400" dirty="0"/>
              <a:t>Irish College of General Practitioners</a:t>
            </a:r>
          </a:p>
          <a:p>
            <a:r>
              <a:rPr lang="en-US" sz="2400" dirty="0"/>
              <a:t>Dublin</a:t>
            </a:r>
          </a:p>
          <a:p>
            <a:r>
              <a:rPr lang="en-US" sz="2400" dirty="0"/>
              <a:t>Ireland</a:t>
            </a:r>
          </a:p>
          <a:p>
            <a:endParaRPr lang="en-US" sz="2400" dirty="0"/>
          </a:p>
        </p:txBody>
      </p:sp>
      <p:pic>
        <p:nvPicPr>
          <p:cNvPr id="7" name="Picture 35">
            <a:extLst>
              <a:ext uri="{FF2B5EF4-FFF2-40B4-BE49-F238E27FC236}">
                <a16:creationId xmlns:a16="http://schemas.microsoft.com/office/drawing/2014/main" id="{44B276BB-06DA-4E9F-9D76-6E82B97ACD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082" y="6092495"/>
            <a:ext cx="1152525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ndree\Pictures\wonca\icgp logo.png">
            <a:extLst>
              <a:ext uri="{FF2B5EF4-FFF2-40B4-BE49-F238E27FC236}">
                <a16:creationId xmlns:a16="http://schemas.microsoft.com/office/drawing/2014/main" id="{A0F7654D-A860-48E4-A426-B430FC8B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54368"/>
            <a:ext cx="1458826" cy="8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CFD9F-49AA-49AD-8163-82D28A09A8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226" y="6102349"/>
            <a:ext cx="2423445" cy="671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8EA76-A9BC-4D8C-A35B-5EA44A291C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826" y="6037926"/>
            <a:ext cx="2558181" cy="785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E2550-6A19-4FEA-BBBB-535685AEE2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0" y="5973515"/>
            <a:ext cx="3752850" cy="8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7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76087"/>
            <a:ext cx="11210925" cy="1183566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tx1"/>
                </a:solidFill>
              </a:rPr>
              <a:t>Lifestyle Medicine…Power to </a:t>
            </a:r>
            <a:r>
              <a:rPr lang="en-IE" sz="4000" b="1" dirty="0">
                <a:solidFill>
                  <a:schemeClr val="tx1"/>
                </a:solidFill>
              </a:rPr>
              <a:t>improve</a:t>
            </a:r>
            <a:r>
              <a:rPr lang="fr-FR" sz="4000" b="1" dirty="0">
                <a:solidFill>
                  <a:schemeClr val="tx1"/>
                </a:solidFill>
              </a:rPr>
              <a:t> </a:t>
            </a:r>
            <a:r>
              <a:rPr lang="en-IE" sz="4000" b="1" dirty="0">
                <a:solidFill>
                  <a:schemeClr val="tx1"/>
                </a:solidFill>
              </a:rPr>
              <a:t>life</a:t>
            </a:r>
            <a:r>
              <a:rPr lang="fr-FR" sz="4000" b="1" dirty="0">
                <a:solidFill>
                  <a:schemeClr val="tx1"/>
                </a:solidFill>
              </a:rPr>
              <a:t> for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2" y="2219325"/>
            <a:ext cx="11391073" cy="3967358"/>
          </a:xfrm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3200" b="1" dirty="0"/>
              <a:t>People / Patients / Clients / The General Public / Citizens</a:t>
            </a:r>
          </a:p>
          <a:p>
            <a:pPr marL="914400" indent="-914400">
              <a:buFont typeface="+mj-lt"/>
              <a:buAutoNum type="arabicPeriod"/>
            </a:pPr>
            <a:endParaRPr lang="en-US" sz="3200" b="1" dirty="0"/>
          </a:p>
          <a:p>
            <a:pPr marL="914400" indent="-914400">
              <a:buFont typeface="+mj-lt"/>
              <a:buAutoNum type="arabicPeriod"/>
            </a:pPr>
            <a:r>
              <a:rPr lang="en-US" sz="3200" b="1" dirty="0"/>
              <a:t>Policy makers / Health System Decision Makers &amp;  Planners</a:t>
            </a:r>
          </a:p>
          <a:p>
            <a:pPr marL="914400" indent="-914400">
              <a:buFont typeface="+mj-lt"/>
              <a:buAutoNum type="arabicPeriod"/>
            </a:pPr>
            <a:endParaRPr lang="en-US" sz="3200" b="1" dirty="0"/>
          </a:p>
          <a:p>
            <a:pPr marL="914400" indent="-914400">
              <a:buFont typeface="+mj-lt"/>
              <a:buAutoNum type="arabicPeriod"/>
            </a:pPr>
            <a:r>
              <a:rPr lang="en-US" sz="3200" b="1" dirty="0"/>
              <a:t>The Planet - Co-Benefits</a:t>
            </a:r>
          </a:p>
          <a:p>
            <a:pPr marL="914400" indent="-914400">
              <a:buFont typeface="+mj-lt"/>
              <a:buAutoNum type="arabicPeriod"/>
            </a:pPr>
            <a:endParaRPr lang="en-US" sz="3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C96DA-30E1-4BED-A989-23858C554199}" type="datetime1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05/01/2024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5th ELMO Congress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14596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E9AC-18F0-4343-AE3E-065BE21948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9 Dimensions of Quality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E5A15-A650-44F6-9A59-5109A07A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b="1" dirty="0"/>
              <a:t>Material living conditions (income, consumption)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Productive activity or main activity (work)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Health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Leisure and social interactions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Security - Economic security and physical safety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Governance and basic rights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Natural and living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Overall experience of life </a:t>
            </a:r>
          </a:p>
          <a:p>
            <a:pPr marL="0" indent="0">
              <a:buNone/>
            </a:pPr>
            <a:r>
              <a:rPr lang="en-GB" sz="1600" dirty="0"/>
              <a:t>REF </a:t>
            </a:r>
            <a:r>
              <a:rPr lang="en-GB" sz="1600" dirty="0">
                <a:hlinkClick r:id="rId2"/>
              </a:rPr>
              <a:t>https://ec.europa.eu/eurostat/statistics-explained/index.php?title=Quality_of_life_indicators_-_material_living_conditions</a:t>
            </a:r>
            <a:r>
              <a:rPr lang="en-GB" sz="1600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C00B1-2FF2-44F3-AB17-E9DA4624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11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4BEF5-7CBE-4905-B950-6CAD2394F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BCB5-0FDD-4715-93F7-43FE0DB685A7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E964C-39B6-4D03-B9F6-E93E52EA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5846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E9AC-18F0-4343-AE3E-065BE21948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9 Dimensions of Quality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E5A15-A650-44F6-9A59-5109A07A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b="1" dirty="0"/>
              <a:t>Material living conditions (income, consumption)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Productive activity or main activity (work)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Health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Leisure and social interactions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Security - Economic security and physical safety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Governance and basic rights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Natural and living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Overall experience of life </a:t>
            </a:r>
          </a:p>
          <a:p>
            <a:pPr marL="0" indent="0">
              <a:buNone/>
            </a:pPr>
            <a:r>
              <a:rPr lang="en-GB" sz="1600" dirty="0"/>
              <a:t>REF </a:t>
            </a:r>
            <a:r>
              <a:rPr lang="en-GB" sz="1600" dirty="0">
                <a:hlinkClick r:id="rId2"/>
              </a:rPr>
              <a:t>https://ec.europa.eu/eurostat/statistics-explained/index.php?title=Quality_of_life_indicators_-_material_living_conditions</a:t>
            </a:r>
            <a:r>
              <a:rPr lang="en-GB" sz="1600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C00B1-2FF2-44F3-AB17-E9DA4624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12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4BEF5-7CBE-4905-B950-6CAD2394F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BCB5-0FDD-4715-93F7-43FE0DB685A7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E964C-39B6-4D03-B9F6-E93E52EA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D6C775-BCD4-4B2E-8A4E-B424EE6F9440}"/>
              </a:ext>
            </a:extLst>
          </p:cNvPr>
          <p:cNvSpPr/>
          <p:nvPr/>
        </p:nvSpPr>
        <p:spPr>
          <a:xfrm>
            <a:off x="1304925" y="2295525"/>
            <a:ext cx="1571625" cy="6572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724573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9E02-B552-4F4E-A390-18270221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IE" b="1" dirty="0">
                <a:solidFill>
                  <a:srgbClr val="2B004B"/>
                </a:solidFill>
              </a:rPr>
              <a:t>6 Dimensions of Quality of Health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DB9D-E05F-4499-949A-857508415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/>
              <a:t>safety 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timeliness 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effectiveness 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efficiency 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equity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patient-centeredness.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sz="1600" dirty="0"/>
              <a:t>REF </a:t>
            </a:r>
            <a:r>
              <a:rPr lang="en-GB" sz="1600" dirty="0">
                <a:hlinkClick r:id="rId2"/>
              </a:rPr>
              <a:t>http://www.ihi.org/</a:t>
            </a:r>
            <a:r>
              <a:rPr lang="en-GB" sz="1600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AB2A7-3764-408C-A682-FD28EBFB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13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D1CE0-BC6F-4E17-9DF0-22158FA2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605A-5164-4B4A-8E87-241DF0DFAE5F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E3806-5849-4B52-8F6E-6D79767DF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3738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Planetary Health, </a:t>
            </a:r>
            <a:br>
              <a:rPr lang="en-US" dirty="0"/>
            </a:br>
            <a:r>
              <a:rPr lang="en-US" dirty="0"/>
              <a:t>One Health,</a:t>
            </a:r>
            <a:br>
              <a:rPr lang="en-US" dirty="0"/>
            </a:br>
            <a:r>
              <a:rPr lang="en-US" dirty="0"/>
              <a:t>Sustainable Healthcare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1DFA-DC31-4376-A4B6-4EE94F4759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960B-5942-47E7-AF6D-7450FC041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6" y="1566001"/>
            <a:ext cx="9467523" cy="46206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‘</a:t>
            </a:r>
            <a:r>
              <a:rPr lang="en-GB" b="1" dirty="0"/>
              <a:t>Planetary health</a:t>
            </a:r>
            <a:r>
              <a:rPr lang="en-GB" dirty="0"/>
              <a:t>’ </a:t>
            </a:r>
            <a:r>
              <a:rPr lang="en-GB" b="1" dirty="0"/>
              <a:t>is defined as the health of humans and the natural systems on which human health depends.</a:t>
            </a:r>
          </a:p>
          <a:p>
            <a:pPr marL="0" indent="0">
              <a:buNone/>
            </a:pPr>
            <a:r>
              <a:rPr lang="en-GB" dirty="0"/>
              <a:t>“ such as clean water, air and soil. All impact on plant life, food and energy systems “</a:t>
            </a:r>
          </a:p>
          <a:p>
            <a:pPr marL="0" indent="0">
              <a:buNone/>
            </a:pPr>
            <a:r>
              <a:rPr lang="en-GB" sz="1600" dirty="0"/>
              <a:t>WONCA Statement on Planetary Health and Sustainable Development Goals. </a:t>
            </a:r>
            <a:r>
              <a:rPr lang="en-GB" sz="1600" dirty="0">
                <a:hlinkClick r:id="rId2"/>
              </a:rPr>
              <a:t>https://www.globalfamilydoctor.com/news/planetaryhealthandsustainabledevelopmentgoals.aspx</a:t>
            </a: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'One Health</a:t>
            </a:r>
            <a:r>
              <a:rPr lang="en-GB" dirty="0"/>
              <a:t>' </a:t>
            </a:r>
            <a:r>
              <a:rPr lang="en-GB" b="1" dirty="0"/>
              <a:t>is an integrated, unifying approach to balance and optimize the health of all people, all animals, plants, and the environment </a:t>
            </a:r>
          </a:p>
          <a:p>
            <a:pPr marL="0" indent="0">
              <a:buNone/>
            </a:pPr>
            <a:r>
              <a:rPr lang="en-GB" sz="1600" dirty="0"/>
              <a:t>One Health. World Health Organization. </a:t>
            </a:r>
            <a:r>
              <a:rPr lang="en-GB" sz="1600" dirty="0">
                <a:hlinkClick r:id="rId3"/>
              </a:rPr>
              <a:t>https://www.who.int/europe/initiatives/one-health</a:t>
            </a:r>
            <a:r>
              <a:rPr lang="en-GB" sz="160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Sustainability.</a:t>
            </a:r>
            <a:r>
              <a:rPr lang="en-GB" dirty="0"/>
              <a:t> </a:t>
            </a:r>
            <a:r>
              <a:rPr lang="en-GB" b="1" dirty="0"/>
              <a:t>Protecting the Earths natural systems are the foundation of the Sustainable Development Goals.</a:t>
            </a:r>
          </a:p>
          <a:p>
            <a:pPr marL="0" indent="0">
              <a:buNone/>
            </a:pPr>
            <a:r>
              <a:rPr lang="en-GB" sz="1600" dirty="0"/>
              <a:t>Sustainable Development Goals. United Nations, Department of Economic and Social Affairs </a:t>
            </a:r>
            <a:r>
              <a:rPr lang="en-GB" sz="1600" dirty="0">
                <a:hlinkClick r:id="rId4"/>
              </a:rPr>
              <a:t>https://sdgs.un.org/goals</a:t>
            </a:r>
            <a:r>
              <a:rPr lang="en-GB" sz="1600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36E5E-CA65-47A6-87B1-39F0C572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15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39670-7AE7-48B4-B77E-4E4C69C0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2B9F8-9E08-4C5B-AE86-E8B7E070829D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70C54-E19F-423F-94D8-9128992D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6147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B9D626-B9AF-432F-ABCE-0B09DB82A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1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56C03D-824A-4058-950D-369760C8C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CC9DE-589F-4703-BDA2-DDF4E61B0CA3}" type="datetime1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05/01/2024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2AD29-15CB-4A6C-8BAB-A17523A7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5th ELMO Congress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19375-FEDD-46ED-9540-AC5CC4D6D3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8450"/>
            <a:ext cx="12192000" cy="3638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A5B96-6DC2-4F5B-A3CD-26D37B493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75" y="180974"/>
            <a:ext cx="1401649" cy="2505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9BD20-4EA9-42D9-BEB7-E39FAB69BBD2}"/>
              </a:ext>
            </a:extLst>
          </p:cNvPr>
          <p:cNvSpPr txBox="1"/>
          <p:nvPr/>
        </p:nvSpPr>
        <p:spPr>
          <a:xfrm>
            <a:off x="3124200" y="485775"/>
            <a:ext cx="8105775" cy="1661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Sustainability is characterized by protecting finite resources and the environment by using resources wisely while taking into account the needs of our planet’s inhabitants in the future</a:t>
            </a:r>
          </a:p>
          <a:p>
            <a:endParaRPr lang="en-GB" sz="1600" b="1" i="1" dirty="0"/>
          </a:p>
          <a:p>
            <a:r>
              <a:rPr lang="en-GB" sz="1600" b="1" i="1" dirty="0"/>
              <a:t>Ballard T. What sustainability means for primary care: primary care leads to better overall resource use and higher quality outcomes. Br J Gen Pract. 2013;63(614):457-8</a:t>
            </a:r>
            <a:endParaRPr lang="en-IE" sz="1600" b="1" i="1" dirty="0"/>
          </a:p>
        </p:txBody>
      </p:sp>
    </p:spTree>
    <p:extLst>
      <p:ext uri="{BB962C8B-B14F-4D97-AF65-F5344CB8AC3E}">
        <p14:creationId xmlns:p14="http://schemas.microsoft.com/office/powerpoint/2010/main" val="28186213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E68368-EF7E-4C68-9A3E-46A76C9D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1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991DA-67BF-4D8A-B6B5-2902D1CA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F0E4A-5727-441F-BAB1-C1A183E5A256}" type="datetime1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05/01/2024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BA446-23A6-4EC8-9869-9424EBBB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0" y="6812280"/>
            <a:ext cx="9067475" cy="45719"/>
          </a:xfr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5th ELMO Congress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94751-C493-4B30-A409-AB394A61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9" y="0"/>
            <a:ext cx="10948395" cy="69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84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84C2C-F8BD-4EC4-875F-E5EE3E14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IE" sz="4000" dirty="0"/>
              <a:t>Good News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94B6-4207-48E2-A9E6-C2F80005D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IE" sz="1700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B8DF-2C18-4885-88C6-11F9C625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4A0D4-A216-4F46-8998-B6AF12CE6A9B}" type="datetime1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8E8D-FAC0-4BA9-8B53-EE869114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5th ELMO Congress 2023</a:t>
            </a: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8C4F7-C7D7-498D-983C-373FCE47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51D2CD-6548-4691-A4C0-540D1E0DB36D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58094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5EE8-D963-4E5A-9D3B-21C1B313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/>
              <a:t>One Health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7C677-A7F4-4081-A9F3-A2B52C9B9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566001"/>
            <a:ext cx="9371948" cy="50159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27</a:t>
            </a:r>
            <a:r>
              <a:rPr lang="en-IE" baseline="30000" dirty="0"/>
              <a:t>th</a:t>
            </a:r>
            <a:r>
              <a:rPr lang="en-IE" dirty="0"/>
              <a:t> March 2023</a:t>
            </a:r>
          </a:p>
          <a:p>
            <a:pPr marL="0" indent="0">
              <a:buNone/>
            </a:pPr>
            <a:r>
              <a:rPr lang="en-GB" dirty="0"/>
              <a:t>The Quadripartite agreement aims to achieve together what no one sector can achieve alone, and it consists of four main agencies: the Food and Agriculture Organization of the United Nations (FAO), United Nations Environment Programme (UNEP), World Health Organization (WHO) and World Organisation for Animal Health (WOAH).</a:t>
            </a:r>
            <a:endParaRPr lang="en-IE" dirty="0"/>
          </a:p>
          <a:p>
            <a:pPr marL="0" indent="0">
              <a:buNone/>
            </a:pPr>
            <a:r>
              <a:rPr lang="en-IE" dirty="0">
                <a:hlinkClick r:id="rId2"/>
              </a:rPr>
              <a:t>https://www.who.int/news/item/27-03-2023-quadripartite-call-to-action-for-one-health-for-a-safer-world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81DFA-779F-4CA1-8B2C-7DBBE1DD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19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B97BC-9F10-4E7D-B9FB-AFDA651D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143C-3360-40C8-B15E-CD79CE82B20E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4ED91-96C1-4922-806D-5D0AB57D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3FF1FE-10D2-4321-941D-7EAC7629EB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71" y="1518514"/>
            <a:ext cx="5958547" cy="2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994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67FBD-517F-409E-B9AA-02A6F530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6568-47F4-41EB-A31E-855938A28F8E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55E9F-F1FC-442E-A449-3FBF39FF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ELMO Congress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FC370-87EC-4ADF-BB1E-0576885A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2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C9CFE-2893-4034-B668-B6E767163E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6225"/>
            <a:ext cx="9372600" cy="1182688"/>
          </a:xfrm>
        </p:spPr>
        <p:txBody>
          <a:bodyPr/>
          <a:lstStyle/>
          <a:p>
            <a:r>
              <a:rPr lang="en-IE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2CCA-ED31-4145-8D21-598EECDCBB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85875" y="1458913"/>
            <a:ext cx="9372600" cy="46212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Scientific Committee </a:t>
            </a:r>
          </a:p>
          <a:p>
            <a:r>
              <a:rPr lang="en-GB" dirty="0"/>
              <a:t>Organising Committee</a:t>
            </a:r>
          </a:p>
          <a:p>
            <a:r>
              <a:rPr lang="en-GB" dirty="0"/>
              <a:t>Erasmus, ELMO Administrative Secretariat &amp; Core PCO</a:t>
            </a:r>
          </a:p>
          <a:p>
            <a:r>
              <a:rPr lang="en-GB" dirty="0"/>
              <a:t>Semmelweis University Budapest, Sponsors and Exhibitors, </a:t>
            </a:r>
          </a:p>
          <a:p>
            <a:r>
              <a:rPr lang="en-GB" dirty="0"/>
              <a:t>All Presenters</a:t>
            </a:r>
          </a:p>
          <a:p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/>
              <a:t>Disclaimer – No Conflicts of Interest</a:t>
            </a:r>
          </a:p>
          <a:p>
            <a:endParaRPr lang="en-GB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1515863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AB1B-59EE-4FCE-B0FB-A293CB41C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22DF63-B856-4706-9463-A64463E12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54" y="1070583"/>
            <a:ext cx="6981116" cy="20657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AF34D-0F04-43AD-B0F0-E83399D7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20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F0A18-DF70-4EF4-9481-BE54992A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CAA1-2270-475A-A8EE-895BA0F498ED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8A240-427A-4EC4-A726-DA5B5604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0B9690-F64D-40A3-A55B-9D3F70FFBE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657" y="276087"/>
            <a:ext cx="4464643" cy="5814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ABD1D1-6958-4977-89DA-5A718D4666FC}"/>
              </a:ext>
            </a:extLst>
          </p:cNvPr>
          <p:cNvSpPr txBox="1"/>
          <p:nvPr/>
        </p:nvSpPr>
        <p:spPr>
          <a:xfrm>
            <a:off x="723900" y="51278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linkClick r:id="rId4"/>
              </a:rPr>
              <a:t>https://iris.who.int/bitstream/handle/10665/371461/Budapest-decl-2023-eng.pdf?sequence=1</a:t>
            </a:r>
            <a:r>
              <a:rPr lang="en-IE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7C2B-950D-479E-A75D-0F58D720089B}"/>
              </a:ext>
            </a:extLst>
          </p:cNvPr>
          <p:cNvSpPr txBox="1"/>
          <p:nvPr/>
        </p:nvSpPr>
        <p:spPr>
          <a:xfrm>
            <a:off x="617493" y="388911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linkClick r:id="rId5"/>
              </a:rPr>
              <a:t>https://www.who.int/europe/publications/i/item/EURO-Budapest2023-6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728948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84C2C-F8BD-4EC4-875F-E5EE3E14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IE" sz="4000" dirty="0"/>
              <a:t>Good News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94B6-4207-48E2-A9E6-C2F80005D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5575" y="2487997"/>
            <a:ext cx="7143750" cy="2699968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Demonstration of Leadership in General Practice / Family Medicine when WONCA Europe Council endorsed the 2023 Revision of the European Definition of General Practice / Family Medicine in Brussels in June 2023.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GB" sz="2000" dirty="0">
              <a:latin typeface="Calibri"/>
              <a:hlinkClick r:id="rId2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https://www.woncaeurope.org/news/view/2023-revisionof-the-definition-of-general-practice-family-medicine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endParaRPr lang="en-IE" sz="17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B8DF-2C18-4885-88C6-11F9C625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4A0D4-A216-4F46-8998-B6AF12CE6A9B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8E8D-FAC0-4BA9-8B53-EE869114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8C4F7-C7D7-498D-983C-373FCE47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1D2CD-6548-4691-A4C0-540D1E0DB36D}" type="slidenum">
              <a:rPr lang="en-IE" smtClean="0"/>
              <a:pPr>
                <a:defRPr/>
              </a:pPr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506541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04631-C4C6-455E-B596-5ED64CAB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3600" dirty="0">
                <a:hlinkClick r:id="rId2"/>
              </a:rPr>
              <a:t>https://www.woncaeurope.org/news/view/2023-revision-of-the-definition-of-general-practice-family-medicine</a:t>
            </a:r>
            <a:br>
              <a:rPr lang="en-IE" dirty="0"/>
            </a:br>
            <a:endParaRPr lang="en-I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609F7B-083F-4E7E-97BE-4F3434454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739" y="1825625"/>
            <a:ext cx="6248521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C7A74-03CF-4F69-B547-D242B2C5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4210-F8C8-46EA-9A5B-129ED838A5E2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33686-601A-43F2-8456-C2074C8B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C4CF8-1442-43B2-8AAE-E7BCDAEB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968938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F382-65AB-45F9-A3EA-0EFE5EB8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4" y="365125"/>
            <a:ext cx="11063286" cy="1325563"/>
          </a:xfrm>
        </p:spPr>
        <p:txBody>
          <a:bodyPr/>
          <a:lstStyle/>
          <a:p>
            <a:r>
              <a:rPr lang="en-IE" dirty="0"/>
              <a:t>European Definition of Family Medicine 2011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FBDDD-481D-4ED6-83A2-EB583E26D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514" y="1857374"/>
            <a:ext cx="4214811" cy="4184651"/>
          </a:xfrm>
        </p:spPr>
        <p:txBody>
          <a:bodyPr>
            <a:normAutofit/>
          </a:bodyPr>
          <a:lstStyle/>
          <a:p>
            <a:endParaRPr lang="en-IE" dirty="0"/>
          </a:p>
          <a:p>
            <a:pPr marL="0" indent="0">
              <a:buNone/>
            </a:pPr>
            <a:endParaRPr lang="en-IE" sz="4600" dirty="0"/>
          </a:p>
        </p:txBody>
      </p:sp>
      <p:pic>
        <p:nvPicPr>
          <p:cNvPr id="5" name="Picture 2" descr="C:\Users\Andree\Pictures\PECC\wonca_tree_2011.jpg">
            <a:extLst>
              <a:ext uri="{FF2B5EF4-FFF2-40B4-BE49-F238E27FC236}">
                <a16:creationId xmlns:a16="http://schemas.microsoft.com/office/drawing/2014/main" id="{9128F8B1-7C6B-46D7-920B-A798F4F64C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95"/>
          <a:stretch>
            <a:fillRect/>
          </a:stretch>
        </p:blipFill>
        <p:spPr bwMode="auto">
          <a:xfrm>
            <a:off x="2409826" y="1318305"/>
            <a:ext cx="7381874" cy="541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BC2AC0-9029-4F72-8A22-C9F052CE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EEB0-EECE-489B-AA21-FBB92573A02A}" type="datetime1">
              <a:rPr lang="en-IE" smtClean="0"/>
              <a:t>05/01/2024</a:t>
            </a:fld>
            <a:endParaRPr lang="en-I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88B2B2-ECAA-4FF4-9041-2EDA7EFB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750DF-4890-4055-AC4F-3E0B6BB7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277546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AA029-BCC7-44D0-995C-B81A4000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C1F2-31BE-4F43-9324-910B54A18131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93586-C08B-453D-92D6-5BC658D0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5588-1ACE-4BEF-84D8-5439E864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24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3D429-E600-48BB-81E7-920AB7C7DC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81" y="0"/>
            <a:ext cx="4997885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29CFD4-6DC3-42C5-AFAB-05E7F38FF330}"/>
              </a:ext>
            </a:extLst>
          </p:cNvPr>
          <p:cNvSpPr txBox="1">
            <a:spLocks/>
          </p:cNvSpPr>
          <p:nvPr/>
        </p:nvSpPr>
        <p:spPr>
          <a:xfrm>
            <a:off x="7022666" y="1943100"/>
            <a:ext cx="4997885" cy="31623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/>
              <a:t>		2023</a:t>
            </a:r>
            <a:endParaRPr lang="en-IE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IE" dirty="0">
              <a:solidFill>
                <a:srgbClr val="0563C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IE" dirty="0">
              <a:solidFill>
                <a:srgbClr val="0563C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IE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https://www.woncaeurope.org/news/view/2023-revision-of-the-definition-of-general-practice-family-medicine</a:t>
            </a:r>
            <a:br>
              <a:rPr lang="en-IE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4591440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84C2C-F8BD-4EC4-875F-E5EE3E14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IE" sz="4000" dirty="0"/>
              <a:t>Good News Story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B8DF-2C18-4885-88C6-11F9C625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4A0D4-A216-4F46-8998-B6AF12CE6A9B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8E8D-FAC0-4BA9-8B53-EE869114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8C4F7-C7D7-498D-983C-373FCE47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1D2CD-6548-4691-A4C0-540D1E0DB36D}" type="slidenum">
              <a:rPr lang="en-IE" smtClean="0"/>
              <a:pPr>
                <a:defRPr/>
              </a:pPr>
              <a:t>25</a:t>
            </a:fld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5B248-B73C-49A4-B5F2-9F9A27EBAE41}"/>
              </a:ext>
            </a:extLst>
          </p:cNvPr>
          <p:cNvSpPr txBox="1"/>
          <p:nvPr/>
        </p:nvSpPr>
        <p:spPr>
          <a:xfrm>
            <a:off x="1037628" y="2707830"/>
            <a:ext cx="493573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Multi-disciplinary leadership developments at European level involving public health and primary care with many other specialties to form the European Planetary Health Hub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https://www.planetaryhealth.eu/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944CA346-6591-40B2-9FCF-605B43CC1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39" y="2513014"/>
            <a:ext cx="4614455" cy="2851150"/>
          </a:xfrm>
        </p:spPr>
      </p:pic>
    </p:spTree>
    <p:extLst>
      <p:ext uri="{BB962C8B-B14F-4D97-AF65-F5344CB8AC3E}">
        <p14:creationId xmlns:p14="http://schemas.microsoft.com/office/powerpoint/2010/main" val="32197181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B7F0-7069-4BF5-9976-FA77D16F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B6CC7-6D03-447B-A7DD-A547DE10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03546-4455-4BB7-9F75-03AA421A8DB8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6817A-089B-416C-8530-CD0AFED9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86C19-DCFD-410E-9100-D5B212F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69500-A3F1-4FD5-827F-03D4140B2C32}" type="slidenum">
              <a:rPr lang="en-IE" smtClean="0"/>
              <a:pPr>
                <a:defRPr/>
              </a:pPr>
              <a:t>26</a:t>
            </a:fld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4A35B-07DB-4AE2-9832-62E6C2C3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13" y="233485"/>
            <a:ext cx="3210373" cy="93358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E4FC651-A0E9-4E25-88CC-9BBF7FE90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309" y="1579817"/>
            <a:ext cx="8917882" cy="452596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F5C8C9-3D7E-4407-867D-0109044EF577}"/>
              </a:ext>
            </a:extLst>
          </p:cNvPr>
          <p:cNvSpPr txBox="1"/>
          <p:nvPr/>
        </p:nvSpPr>
        <p:spPr>
          <a:xfrm>
            <a:off x="4165600" y="547171"/>
            <a:ext cx="734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Challenges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2023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33; </a:t>
            </a:r>
            <a:r>
              <a:rPr lang="de-DE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4"/>
              </a:rPr>
              <a:t>https://doi.org/10.3390/challe14030033</a:t>
            </a:r>
            <a:endParaRPr lang="en-I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7EEDAB-8CBA-4A12-8DA7-BDD2BA9C4085}"/>
              </a:ext>
            </a:extLst>
          </p:cNvPr>
          <p:cNvSpPr txBox="1"/>
          <p:nvPr/>
        </p:nvSpPr>
        <p:spPr>
          <a:xfrm>
            <a:off x="8639175" y="9447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Published: 14 July 2023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106256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64CC1-C47B-4915-AF21-4775E7AC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IE" sz="4000" dirty="0"/>
              <a:t>More Good News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DCFC4-2906-411B-9464-5A1818CEA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630819"/>
            <a:ext cx="4554501" cy="2699968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IE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173B-424F-4745-ABC4-4ED46DE2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E12C0-FA72-46A1-AEDB-EC326A57E342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56428-0C16-40B6-97E4-5FD08B62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140E6-F392-4CAD-A932-14C3AD5E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1D2CD-6548-4691-A4C0-540D1E0DB36D}" type="slidenum">
              <a:rPr lang="en-IE" smtClean="0"/>
              <a:pPr>
                <a:defRPr/>
              </a:pPr>
              <a:t>27</a:t>
            </a:fld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D3E4A-80DC-4415-B0E8-B5C1FC819E53}"/>
              </a:ext>
            </a:extLst>
          </p:cNvPr>
          <p:cNvSpPr txBox="1"/>
          <p:nvPr/>
        </p:nvSpPr>
        <p:spPr>
          <a:xfrm>
            <a:off x="2357531" y="2550175"/>
            <a:ext cx="79961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doctors in Ireland are demonstrating leadership from the frontline,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support from their academic organisation ICGP,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help general practice teams implement the practical actions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Glas Toolkit.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Glas = Green in Irish Language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https://www.icgp.ie/go/in_the_practice/planetary_health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6785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7075-898F-4534-9EB7-C2367C3F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408612" cy="1600200"/>
          </a:xfrm>
        </p:spPr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0BFAF-3768-4488-9345-25B0BB694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876" y="2057400"/>
            <a:ext cx="6849999" cy="3773488"/>
          </a:xfrm>
        </p:spPr>
        <p:txBody>
          <a:bodyPr>
            <a:normAutofit fontScale="70000" lnSpcReduction="20000"/>
          </a:bodyPr>
          <a:lstStyle/>
          <a:p>
            <a:endParaRPr lang="en-GB" dirty="0">
              <a:solidFill>
                <a:srgbClr val="030303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2900" b="1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Aim of ICGP Sustainability WG</a:t>
            </a:r>
            <a:endParaRPr lang="en-IE" sz="2900" dirty="0">
              <a:effectLst/>
              <a:latin typeface="Gotham Boo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29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To raise awareness among general practitioners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29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of the need to consider the environment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29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32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IE" sz="3200" b="1" dirty="0">
                <a:solidFill>
                  <a:srgbClr val="000000"/>
                </a:solidFill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en-IE" sz="32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 sustainability of healthcare delivery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3200" dirty="0">
                <a:solidFill>
                  <a:srgbClr val="000000"/>
                </a:solidFill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IE" sz="32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to patients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3200" dirty="0">
                <a:solidFill>
                  <a:srgbClr val="000000"/>
                </a:solidFill>
                <a:effectLst/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			   </a:t>
            </a:r>
            <a:r>
              <a:rPr lang="en-IE" sz="3200" b="1" dirty="0">
                <a:solidFill>
                  <a:srgbClr val="000000"/>
                </a:solidFill>
                <a:latin typeface="Gotham Book"/>
                <a:ea typeface="Calibri" panose="020F0502020204030204" pitchFamily="34" charset="0"/>
                <a:cs typeface="Times New Roman" panose="02020603050405020304" pitchFamily="18" charset="0"/>
              </a:rPr>
              <a:t>TODAY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pic>
        <p:nvPicPr>
          <p:cNvPr id="5" name="Picture 2" descr="C:\Users\Andree\Pictures\wonca\icgp logo.png">
            <a:extLst>
              <a:ext uri="{FF2B5EF4-FFF2-40B4-BE49-F238E27FC236}">
                <a16:creationId xmlns:a16="http://schemas.microsoft.com/office/drawing/2014/main" id="{C719F1AB-5064-4F47-AD1A-9C3E3BD0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48" y="345281"/>
            <a:ext cx="2162175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21578-3B67-4608-9E3B-991D237D1F08}"/>
              </a:ext>
            </a:extLst>
          </p:cNvPr>
          <p:cNvSpPr txBox="1"/>
          <p:nvPr/>
        </p:nvSpPr>
        <p:spPr>
          <a:xfrm>
            <a:off x="2905125" y="533400"/>
            <a:ext cx="3637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highlight>
                  <a:srgbClr val="FFFFFF"/>
                </a:highlight>
                <a:uLnTx/>
                <a:uFillTx/>
                <a:latin typeface="Gotham Book"/>
                <a:ea typeface="Calibri" panose="020F0502020204030204" pitchFamily="34" charset="0"/>
                <a:cs typeface="+mn-cs"/>
              </a:rPr>
              <a:t>Irish College of General Practitioners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highlight>
                  <a:srgbClr val="FFFFFF"/>
                </a:highlight>
                <a:uLnTx/>
                <a:uFillTx/>
                <a:latin typeface="Gotham Book"/>
                <a:ea typeface="Calibri" panose="020F0502020204030204" pitchFamily="34" charset="0"/>
                <a:cs typeface="+mn-cs"/>
              </a:rPr>
              <a:t>Sustainability Working Group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highlight>
                  <a:srgbClr val="FFFFFF"/>
                </a:highlight>
                <a:uLnTx/>
                <a:uFillTx/>
                <a:latin typeface="Gotham Book"/>
                <a:ea typeface="Calibri" panose="020F0502020204030204" pitchFamily="34" charset="0"/>
                <a:cs typeface="+mn-cs"/>
              </a:rPr>
              <a:t>Infographic 2021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F337E7-7EB5-4B7E-B2D9-3E413B1CF4DC}"/>
              </a:ext>
            </a:extLst>
          </p:cNvPr>
          <p:cNvSpPr/>
          <p:nvPr/>
        </p:nvSpPr>
        <p:spPr>
          <a:xfrm>
            <a:off x="2905125" y="5177632"/>
            <a:ext cx="1343025" cy="6532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924C1-3762-4A30-8042-4F6FD196BE2E}"/>
              </a:ext>
            </a:extLst>
          </p:cNvPr>
          <p:cNvSpPr txBox="1"/>
          <p:nvPr/>
        </p:nvSpPr>
        <p:spPr>
          <a:xfrm>
            <a:off x="142876" y="6216134"/>
            <a:ext cx="581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https://www.icgp.ie/go/in_the_practice/planetary_health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796D93-AC7C-4388-90C0-151974E67A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339" y="351095"/>
            <a:ext cx="4362513" cy="6234371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D9AFE42-9E0B-47C8-8438-78DA2E89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AB56-B03C-4E0B-8BD5-25516A383CD9}" type="datetime1">
              <a:rPr lang="en-IE" smtClean="0"/>
              <a:t>05/01/2024</a:t>
            </a:fld>
            <a:endParaRPr lang="en-IE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1F006FC-0E71-4217-8400-2C5CBA52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EBB080-5FF8-4800-A398-5491BDFE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840144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76DD-F983-4108-AE6B-E50B9721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GLAS TOOLKIT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0059D4-3FF6-4B1E-ACB9-B91D78848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716" y="1677559"/>
            <a:ext cx="4204950" cy="46212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0013F-EA13-4D8C-B62D-ABA87340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29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348F6-6979-47C1-AE92-531951D6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0A74-76CE-4E93-A436-8E4CCCF1CA3F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6563D-DC8E-4515-B2E9-4DD891B4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16EA5-71C2-4A1E-81ED-20A28AB7A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0" y="327427"/>
            <a:ext cx="4345881" cy="61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653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oneTexte 8"/>
          <p:cNvSpPr txBox="1">
            <a:spLocks noChangeArrowheads="1"/>
          </p:cNvSpPr>
          <p:nvPr/>
        </p:nvSpPr>
        <p:spPr bwMode="auto">
          <a:xfrm>
            <a:off x="371475" y="2140746"/>
            <a:ext cx="7712359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8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8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8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8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Graduated</a:t>
            </a:r>
            <a:r>
              <a:rPr kumimoji="0" lang="fr-F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in Medicine, Trinity College Dublin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Student experience</a:t>
            </a:r>
            <a:r>
              <a:rPr kumimoji="0" lang="fr-FR" altLang="en-US" sz="15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r>
              <a:rPr kumimoji="0" lang="fr-F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in Harvard, USA &amp; Kenya, </a:t>
            </a:r>
            <a:r>
              <a:rPr kumimoji="0" lang="fr-F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Africa</a:t>
            </a:r>
            <a:endParaRPr kumimoji="0" lang="fr-FR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Family Doctor; Cardiff, Wales 1991-96, &amp; Wexford, Ireland 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PG qualifications </a:t>
            </a:r>
            <a:r>
              <a:rPr kumimoji="0" lang="fr-F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Occupational</a:t>
            </a:r>
            <a:r>
              <a:rPr kumimoji="0" lang="fr-F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Medicine, Medical Education,</a:t>
            </a:r>
            <a:r>
              <a:rPr kumimoji="0" lang="fr-FR" altLang="en-US" sz="15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Lifestyle Medicine </a:t>
            </a:r>
            <a:endParaRPr kumimoji="0" lang="fr-FR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Assistant Clinical Professor in Department of General Practice and Forensic &amp; Legal Medicine, University College Dublin </a:t>
            </a:r>
            <a:r>
              <a:rPr kumimoji="0" lang="en-GB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2"/>
              </a:rPr>
              <a:t>www.ucd.ie</a:t>
            </a:r>
            <a:r>
              <a:rPr kumimoji="0" lang="en-GB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endParaRPr kumimoji="0" lang="fr-FR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Irish College of General Practitioners ICGP </a:t>
            </a: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3"/>
              </a:rPr>
              <a:t>www.icgp.ie/doctorshealth</a:t>
            </a: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ICGP Director of Doctors Health </a:t>
            </a:r>
            <a:r>
              <a:rPr kumimoji="0" lang="fr-FR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in</a:t>
            </a: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Practice Programme 2001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ICGP Director of Quality Improvement 2013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ICGP Planetary Health &amp; Sustainability WG 2020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4"/>
              </a:rPr>
              <a:t>www.icgp.ie/planetary_health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President of EQuiP - European Society for Quality and Safety in Family Practice</a:t>
            </a:r>
            <a:b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</a:b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5"/>
              </a:rPr>
              <a:t>www.qualityfamilymedicine.eu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A network organisation in WONCA Europe 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6"/>
              </a:rPr>
              <a:t>www.woncaeurope.org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EFPC </a:t>
            </a:r>
            <a:r>
              <a:rPr kumimoji="0" lang="fr-FR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institutional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r>
              <a:rPr kumimoji="0" lang="fr-FR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member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with ICGP 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7"/>
              </a:rPr>
              <a:t>https://euprimarycare.org/</a:t>
            </a:r>
            <a:endParaRPr kumimoji="0" lang="fr-FR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Member Planetary Health European Hub </a:t>
            </a:r>
            <a:r>
              <a:rPr kumimoji="0" lang="en-GB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8"/>
              </a:rPr>
              <a:t>https://www.planetaryhealth.eu/</a:t>
            </a:r>
            <a:endParaRPr kumimoji="0" lang="en-GB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ISLM </a:t>
            </a:r>
            <a:r>
              <a:rPr kumimoji="0" lang="fr-FR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Committee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r>
              <a:rPr kumimoji="0" lang="fr-FR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member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9"/>
              </a:rPr>
              <a:t>www.islm.ie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ELMO </a:t>
            </a:r>
            <a:r>
              <a:rPr kumimoji="0" lang="fr-FR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Board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r>
              <a:rPr kumimoji="0" lang="fr-FR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member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  <a:hlinkClick r:id="rId10"/>
              </a:rPr>
              <a:t>www.eulm.org</a:t>
            </a:r>
            <a:r>
              <a:rPr kumimoji="0" lang="fr-F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</p:txBody>
      </p:sp>
      <p:pic>
        <p:nvPicPr>
          <p:cNvPr id="11" name="Picture 3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1009" y="3688006"/>
            <a:ext cx="1467072" cy="72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ZoneTexte 1"/>
          <p:cNvSpPr txBox="1">
            <a:spLocks noChangeArrowheads="1"/>
          </p:cNvSpPr>
          <p:nvPr/>
        </p:nvSpPr>
        <p:spPr bwMode="auto">
          <a:xfrm>
            <a:off x="5054483" y="507675"/>
            <a:ext cx="45365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8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8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8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8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8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Prof Dr Andrée Rochfort MICGP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Director Doctors Health Program &amp;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Director of Quality Improvement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84" charset="0"/>
                <a:ea typeface="+mn-ea"/>
                <a:cs typeface="+mn-cs"/>
              </a:rPr>
              <a:t>Irish College of General Practitioners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84" charset="0"/>
              <a:ea typeface="+mn-ea"/>
              <a:cs typeface="+mn-cs"/>
            </a:endParaRPr>
          </a:p>
        </p:txBody>
      </p:sp>
      <p:pic>
        <p:nvPicPr>
          <p:cNvPr id="25605" name="Picture 2" descr="C:\Users\Andree\Pictures\wonca\icgp logo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9874" y="422800"/>
            <a:ext cx="1621631" cy="9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C:\Users\Andree\Pictures\HiP\Health in Practice Logo.jpg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0799" y="1473621"/>
            <a:ext cx="814388" cy="952500"/>
          </a:xfr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2BA61-E989-4C6E-B34E-CB581BA44D2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83" y="5937909"/>
            <a:ext cx="2423445" cy="671318"/>
          </a:xfrm>
          <a:prstGeom prst="rect">
            <a:avLst/>
          </a:prstGeom>
        </p:spPr>
      </p:pic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5C766D3D-6696-4D40-ADF2-4BBE054A969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28" y="151906"/>
            <a:ext cx="2651787" cy="1988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CAB45-C08C-4A66-83F2-C97DE434AD0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614" y="5370766"/>
            <a:ext cx="3128726" cy="272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DADD6-AB04-4A42-9DA0-0F368A79CB9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340" y="5156988"/>
            <a:ext cx="504919" cy="522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30EE8-C885-4DFA-9A6D-28FE202E685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555" y="2677281"/>
            <a:ext cx="2324293" cy="713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BD64B-9C81-40AC-9DFC-B77831AEF6A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71" y="4416996"/>
            <a:ext cx="1275418" cy="1015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4FD2D0-1D7D-4076-8D02-6345821FA7D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700" y="5725843"/>
            <a:ext cx="1561029" cy="1066372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AABE03D-02BE-4054-B15E-87ADD0F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46704" y="5725843"/>
            <a:ext cx="2844800" cy="365125"/>
          </a:xfrm>
        </p:spPr>
        <p:txBody>
          <a:bodyPr/>
          <a:lstStyle/>
          <a:p>
            <a:pPr>
              <a:defRPr/>
            </a:pPr>
            <a:fld id="{0B512A1B-3607-4711-B8D6-4DA321BD4DF3}" type="datetime1">
              <a:rPr lang="en-IE" smtClean="0"/>
              <a:t>05/01/2024</a:t>
            </a:fld>
            <a:endParaRPr lang="en-IE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11F1C1-A169-4CE8-A090-F58C63D4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E"/>
              <a:t>5th ELMO Congress 2023</a:t>
            </a:r>
            <a:endParaRPr lang="en-I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2E907A-3EB6-48FB-A0D0-F1A150EB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69500-A3F1-4FD5-827F-03D4140B2C32}" type="slidenum">
              <a:rPr lang="en-IE" smtClean="0"/>
              <a:pPr>
                <a:defRPr/>
              </a:pPr>
              <a:t>3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856C9-FFF7-4483-AC56-4A432DE8552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700" y="3516623"/>
            <a:ext cx="1476581" cy="14384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EB4A-6122-4A9A-B262-6E7A9CD4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Ireland - Deprescribing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2775-A967-4BC5-A2DA-F5A2485D9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925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IE" sz="2800" b="1" dirty="0">
                <a:effectLst/>
                <a:latin typeface="Gotham Book" panose="02000604040000020004"/>
                <a:ea typeface="Calibri" panose="020F0502020204030204" pitchFamily="34" charset="0"/>
              </a:rPr>
              <a:t>"Application of Stoppfrail deprescribing tool to nursing home residents across 5 GP practices In the South East of Ireland" </a:t>
            </a:r>
          </a:p>
          <a:p>
            <a:pPr marL="0" indent="0">
              <a:buNone/>
            </a:pP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The project demonstrated </a:t>
            </a:r>
            <a:r>
              <a:rPr lang="en-IE" sz="2800" b="1" dirty="0">
                <a:effectLst/>
                <a:latin typeface="Gotham Book" panose="02000604040000020004"/>
                <a:ea typeface="Calibri" panose="020F0502020204030204" pitchFamily="34" charset="0"/>
              </a:rPr>
              <a:t>a reduction of 31% in prescribed medication</a:t>
            </a: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 and potential savings to the Irish Health Service of </a:t>
            </a:r>
            <a:r>
              <a:rPr lang="en-IE" sz="2800" b="1" dirty="0">
                <a:effectLst/>
                <a:latin typeface="Gotham Book" panose="02000604040000020004"/>
                <a:ea typeface="Calibri" panose="020F0502020204030204" pitchFamily="34" charset="0"/>
              </a:rPr>
              <a:t>13 million euros </a:t>
            </a: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if the result was extrapolated nationally. </a:t>
            </a:r>
          </a:p>
          <a:p>
            <a:r>
              <a:rPr lang="en-IE" sz="2800" b="1" dirty="0">
                <a:latin typeface="Gotham Book" panose="02000604040000020004"/>
                <a:ea typeface="Calibri" panose="020F0502020204030204" pitchFamily="34" charset="0"/>
              </a:rPr>
              <a:t>Won GP </a:t>
            </a:r>
            <a:r>
              <a:rPr lang="en-IE" sz="2800" b="1" dirty="0">
                <a:effectLst/>
                <a:latin typeface="Gotham Book" panose="02000604040000020004"/>
                <a:ea typeface="Calibri" panose="020F0502020204030204" pitchFamily="34" charset="0"/>
              </a:rPr>
              <a:t>Trainee Research Prize at AUDGPI (Association of University Departments of General Practice) 2022</a:t>
            </a:r>
          </a:p>
          <a:p>
            <a:r>
              <a:rPr lang="en-IE" sz="2800" b="1" dirty="0">
                <a:latin typeface="Gotham Book" panose="02000604040000020004"/>
                <a:ea typeface="Calibri" panose="020F0502020204030204" pitchFamily="34" charset="0"/>
              </a:rPr>
              <a:t>Won </a:t>
            </a:r>
            <a:r>
              <a:rPr lang="en-IE" sz="2800" b="1" dirty="0">
                <a:effectLst/>
                <a:latin typeface="Gotham Book"/>
                <a:ea typeface="Calibri" panose="020F0502020204030204" pitchFamily="34" charset="0"/>
              </a:rPr>
              <a:t>ICGP GP Trainee Award for Quality and Safety in Practice. 2022</a:t>
            </a:r>
          </a:p>
          <a:p>
            <a:pPr marL="0" indent="0">
              <a:buNone/>
            </a:pPr>
            <a:r>
              <a:rPr lang="en-IE" sz="2800" dirty="0">
                <a:effectLst/>
                <a:latin typeface="Gotham Book"/>
                <a:ea typeface="Calibri" panose="020F0502020204030204" pitchFamily="34" charset="0"/>
              </a:rPr>
              <a:t>It was a multi centre project with contributions from a group of </a:t>
            </a:r>
            <a:r>
              <a:rPr lang="en-IE" sz="5100" b="1" dirty="0">
                <a:effectLst/>
                <a:latin typeface="Gotham Book"/>
                <a:ea typeface="Calibri" panose="020F0502020204030204" pitchFamily="34" charset="0"/>
              </a:rPr>
              <a:t>GP trainees</a:t>
            </a:r>
            <a:r>
              <a:rPr lang="en-IE" sz="2800" dirty="0">
                <a:effectLst/>
                <a:latin typeface="Gotham Book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IE" sz="2800" dirty="0">
                <a:effectLst/>
                <a:latin typeface="Gotham Book"/>
                <a:ea typeface="Calibri" panose="020F0502020204030204" pitchFamily="34" charset="0"/>
              </a:rPr>
              <a:t>Dr Ciaran Cassidy,    Dr </a:t>
            </a:r>
            <a:r>
              <a:rPr lang="en-IE" sz="2800" dirty="0" err="1">
                <a:effectLst/>
                <a:latin typeface="Gotham Book" panose="02000604040000020004"/>
                <a:ea typeface="Calibri" panose="020F0502020204030204" pitchFamily="34" charset="0"/>
              </a:rPr>
              <a:t>Shayan</a:t>
            </a: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 </a:t>
            </a:r>
            <a:r>
              <a:rPr lang="en-IE" sz="2800" dirty="0" err="1">
                <a:effectLst/>
                <a:latin typeface="Gotham Book" panose="02000604040000020004"/>
                <a:ea typeface="Calibri" panose="020F0502020204030204" pitchFamily="34" charset="0"/>
              </a:rPr>
              <a:t>Berenjian</a:t>
            </a: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Dr Damien McCarthy, Dr Martin </a:t>
            </a:r>
            <a:r>
              <a:rPr lang="en-IE" sz="2800" dirty="0" err="1">
                <a:effectLst/>
                <a:latin typeface="Gotham Book" panose="02000604040000020004"/>
                <a:ea typeface="Calibri" panose="020F0502020204030204" pitchFamily="34" charset="0"/>
              </a:rPr>
              <a:t>Mroue</a:t>
            </a:r>
            <a:r>
              <a:rPr lang="en-IE" sz="2800" dirty="0">
                <a:effectLst/>
                <a:latin typeface="Gotham Book" panose="02000604040000020004"/>
                <a:ea typeface="Calibri" panose="020F0502020204030204" pitchFamily="34" charset="0"/>
              </a:rPr>
              <a:t> Dr Conor Behan. </a:t>
            </a:r>
          </a:p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9143A-F906-4467-83E5-CF8B97712F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170" y="1825625"/>
            <a:ext cx="3455660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BAE67-7E4B-47BE-AD85-403C50D3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E77C-9116-43C6-986D-F931807F5CDB}" type="datetime1">
              <a:rPr lang="en-IE" smtClean="0"/>
              <a:t>05/01/2024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CD157-78FE-472C-B0B0-B7935955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1090D-E9B9-4626-B98A-6FE96EF2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444787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5F4F-170D-48C1-B3F3-AD695B37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pPr algn="ctr"/>
            <a:r>
              <a:rPr lang="en-IE" dirty="0"/>
              <a:t>Clinical practice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41EF4E-89DF-4735-8177-91618D1DB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16" y="1368556"/>
            <a:ext cx="9258883" cy="520812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BD35A-CD25-4900-9655-1B91D630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IE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IE" sz="1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AF1E9-F369-4228-9E7A-71410BC3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CDA572D-7C9A-4765-9102-01FD6613E82D}" type="datetime1">
              <a:rPr lang="en-IE" sz="1000" smtClean="0"/>
              <a:t>05/01/2024</a:t>
            </a:fld>
            <a:endParaRPr lang="en-US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F6B82-9B9C-474A-8C33-E41CCA3C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000"/>
              <a:t>5th ELMO Congress 2023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5876065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1D577-F256-422C-8446-5271C967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Global </a:t>
            </a:r>
            <a:r>
              <a:rPr lang="en-IE" i="1" dirty="0"/>
              <a:t>War</a:t>
            </a:r>
            <a:r>
              <a:rPr lang="en-IE" i="1" dirty="0">
                <a:solidFill>
                  <a:srgbClr val="FF0000"/>
                </a:solidFill>
              </a:rPr>
              <a:t>n</a:t>
            </a:r>
            <a:r>
              <a:rPr lang="en-IE" i="1" dirty="0"/>
              <a:t>ing</a:t>
            </a:r>
            <a:r>
              <a:rPr lang="en-IE" dirty="0"/>
              <a:t> to Healthcare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F805CF-6297-4E73-9C4D-6782DC54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58401" cy="44132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E" sz="2200" dirty="0"/>
              <a:t>“If the global </a:t>
            </a:r>
            <a:r>
              <a:rPr lang="en-IE" sz="2200" b="1" dirty="0"/>
              <a:t>health sector </a:t>
            </a:r>
            <a:r>
              <a:rPr lang="en-IE" sz="2200" dirty="0"/>
              <a:t>were a country </a:t>
            </a:r>
          </a:p>
          <a:p>
            <a:pPr marL="0" indent="0" algn="ctr">
              <a:buNone/>
            </a:pPr>
            <a:r>
              <a:rPr lang="en-IE" sz="2200" dirty="0"/>
              <a:t>it would be the </a:t>
            </a:r>
            <a:r>
              <a:rPr lang="en-IE" sz="2200" b="1" dirty="0"/>
              <a:t>fifth largest emitter </a:t>
            </a:r>
            <a:r>
              <a:rPr lang="en-IE" sz="2200" dirty="0"/>
              <a:t>on the planet”</a:t>
            </a:r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endParaRPr lang="en-IE" sz="1600" b="1" dirty="0"/>
          </a:p>
          <a:p>
            <a:pPr marL="0" indent="0">
              <a:buNone/>
            </a:pPr>
            <a:r>
              <a:rPr lang="en-IE" sz="1600" b="1" dirty="0"/>
              <a:t>Healthcare’s Climate Footprint</a:t>
            </a:r>
          </a:p>
          <a:p>
            <a:pPr marL="0" indent="0">
              <a:buNone/>
            </a:pP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https://noharm-global.org/sites/default/files/documents-files/5961/HealthCaresClimateFootprint_092319.pdf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E8BB4-3050-4DC8-AF7B-9C8711B5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423" y="2762250"/>
            <a:ext cx="2333951" cy="22672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3AB84-C31E-4C96-9496-1705937F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C6F6-881A-4AC9-8EAA-058BC4AEDE59}" type="datetime1">
              <a:rPr lang="en-IE" smtClean="0"/>
              <a:t>05/01/2024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32088-FDD8-4909-86D6-5C14659F3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5DB1F-4501-480E-A72F-5C124C31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06692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FB91-941A-4B82-9DEF-8895CEE8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https://www.revmed.ch/cobenefits/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4F72BF-487C-4D99-AFA5-7F675B5F0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82022"/>
            <a:ext cx="10515600" cy="4238544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A1A86-92BA-465A-BA2B-04B09841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0AC6-4145-41EC-BD5B-D33DE958F34D}" type="datetime1">
              <a:rPr lang="en-IE" smtClean="0"/>
              <a:t>05/01/2024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B26F1-18AA-4E89-B595-B6D1624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06DF1-023A-46A3-8E9A-873A8473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AAF6-FEA6-4955-88EF-0F9AAEE2F8A2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617635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0EF1-AE2F-4832-AEC4-E6C30245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34C59-E113-4EB9-BB42-84C193FE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5" y="499201"/>
            <a:ext cx="9371948" cy="4620682"/>
          </a:xfrm>
        </p:spPr>
        <p:txBody>
          <a:bodyPr/>
          <a:lstStyle/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endParaRPr lang="en-GB" sz="4400" dirty="0"/>
          </a:p>
          <a:p>
            <a:pPr marL="0" indent="0" algn="ctr">
              <a:buNone/>
            </a:pPr>
            <a:r>
              <a:rPr lang="en-GB" sz="4400" dirty="0">
                <a:latin typeface="Amasis MT Pro Black" panose="02040A04050005020304" pitchFamily="18" charset="0"/>
              </a:rPr>
              <a:t>It is impossible for an unhealthy planet </a:t>
            </a:r>
          </a:p>
          <a:p>
            <a:pPr marL="0" indent="0" algn="ctr">
              <a:buNone/>
            </a:pPr>
            <a:r>
              <a:rPr lang="en-GB" sz="4400" dirty="0">
                <a:latin typeface="Amasis MT Pro Black" panose="02040A04050005020304" pitchFamily="18" charset="0"/>
              </a:rPr>
              <a:t>to support healthy people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7E994-1ACC-4762-BAEC-7AAA5302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34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FE601-4574-4068-86F0-8C12DB49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08A3-4DD3-46B6-A40A-2210205A5A13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94AF9-91CF-4725-BBF6-184DEBB6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973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9C9D-F4FE-45EF-B0C1-0D32A307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Lessons learned…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EE98B-2F3E-4D5A-BD66-EB3D026568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/>
              <a:t>Covid-19 pandemic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8B124-E1AE-47D5-B1D0-EEC03C1725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Interconnectedness of how we Live our Lives</a:t>
            </a:r>
          </a:p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2685-40DA-4115-8AF2-F7C0FC5C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CF90B-7195-4DA1-B68B-607AED82FC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538" y="2442396"/>
            <a:ext cx="5164137" cy="3650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64E68-D677-4486-A745-F6C6A95D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442396"/>
            <a:ext cx="4956127" cy="365042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4E9C5-5B6E-4877-A35F-50A8F0A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E1AC-9A41-48CC-B419-8C86E6B923F7}" type="datetime1">
              <a:rPr lang="en-IE" smtClean="0"/>
              <a:t>05/01/2024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8D044-7F9F-4A25-A0F2-86226E1C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8663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Action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80771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EE34-A969-45A2-9C23-92951118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chemeClr val="tx1"/>
                </a:solidFill>
              </a:rPr>
              <a:t>URGENT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96058-C64E-4E1E-BE5C-469A62660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3352799"/>
            <a:ext cx="4610099" cy="2824163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Be informed</a:t>
            </a:r>
          </a:p>
          <a:p>
            <a:pPr marL="0" indent="0">
              <a:buNone/>
            </a:pPr>
            <a:r>
              <a:rPr lang="en-IE" dirty="0"/>
              <a:t>Act for </a:t>
            </a:r>
            <a:r>
              <a:rPr lang="en-IE"/>
              <a:t>better planetary health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As a citizen</a:t>
            </a:r>
          </a:p>
          <a:p>
            <a:pPr marL="0" indent="0">
              <a:buNone/>
            </a:pPr>
            <a:r>
              <a:rPr lang="en-IE" dirty="0"/>
              <a:t>As a professional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BBC057-7F49-4C85-921E-9B782FDAF8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ECED2-351F-48BD-9348-1BA26ED6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37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305F5-0EA2-4824-9940-9BD590EB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6F99-C0B3-4C57-9B8C-A9E6488CD2AE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65346-FE2A-41B8-833B-34BAF1C1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22532-57FF-47FE-8EC0-77D682A9D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626" y="1444501"/>
            <a:ext cx="5528574" cy="47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223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7A72-1846-436F-B386-E3209178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JAMA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989D6-F225-481D-B784-9C083D50D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000" b="1" dirty="0">
                <a:effectLst/>
                <a:latin typeface="Calibri" panose="020F0502020204030204" pitchFamily="34" charset="0"/>
              </a:rPr>
              <a:t>Time to Treat the Climate and Nature Crisis as One Indivisible Global Health Emergency</a:t>
            </a:r>
          </a:p>
          <a:p>
            <a:endParaRPr lang="en-IE" sz="2000" b="1" dirty="0">
              <a:latin typeface="Calibri" panose="020F0502020204030204" pitchFamily="34" charset="0"/>
            </a:endParaRPr>
          </a:p>
          <a:p>
            <a:endParaRPr lang="en-IE" sz="2000" b="1" dirty="0">
              <a:effectLst/>
              <a:latin typeface="Calibri" panose="020F0502020204030204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1913D-D378-45B7-A24D-AC3BCDB7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IE" smtClean="0"/>
              <a:t>38</a:t>
            </a:fld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A4B94-53EA-49EE-ACCD-5E211ABD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1CEA-431B-415E-9F5D-BE9D8B1AD2AA}" type="datetime1">
              <a:rPr lang="en-IE" smtClean="0"/>
              <a:t>05/01/2024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AC516-B4D1-40D6-BF97-971E734E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5th ELMO Congress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374E2-91F9-4E9B-9B7B-508879664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44" y="1495155"/>
            <a:ext cx="11002911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001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Hands Forming A Heart">
            <a:extLst>
              <a:ext uri="{FF2B5EF4-FFF2-40B4-BE49-F238E27FC236}">
                <a16:creationId xmlns:a16="http://schemas.microsoft.com/office/drawing/2014/main" id="{AF17AE83-6351-03D1-EE43-54C4A827B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9609" y="-92457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ECCFB7-A457-499A-9075-F3BB13AF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99" y="1889761"/>
            <a:ext cx="9842643" cy="2137709"/>
          </a:xfrm>
        </p:spPr>
        <p:txBody>
          <a:bodyPr anchor="t">
            <a:noAutofit/>
          </a:bodyPr>
          <a:lstStyle/>
          <a:p>
            <a:r>
              <a:rPr lang="en-IE" sz="5400" b="1" dirty="0">
                <a:latin typeface="Gotham Book" panose="02000604040000020004" pitchFamily="50" charset="0"/>
              </a:rPr>
              <a:t>Leadership is needed for  </a:t>
            </a:r>
            <a:br>
              <a:rPr lang="en-IE" sz="5400" b="1" dirty="0">
                <a:latin typeface="Gotham Book" panose="02000604040000020004" pitchFamily="50" charset="0"/>
              </a:rPr>
            </a:br>
            <a:r>
              <a:rPr lang="en-IE" sz="5400" b="1" dirty="0">
                <a:latin typeface="Gotham Book" panose="02000604040000020004" pitchFamily="50" charset="0"/>
              </a:rPr>
              <a:t>Multidisciplinary Cooperation, Collaboration, </a:t>
            </a:r>
            <a:br>
              <a:rPr lang="en-IE" sz="5400" b="1" dirty="0">
                <a:latin typeface="Gotham Book" panose="02000604040000020004" pitchFamily="50" charset="0"/>
              </a:rPr>
            </a:br>
            <a:r>
              <a:rPr lang="en-IE" sz="5400" b="1" dirty="0">
                <a:latin typeface="Gotham Book" panose="02000604040000020004" pitchFamily="50" charset="0"/>
              </a:rPr>
              <a:t>Action and Outcomes </a:t>
            </a:r>
            <a:endParaRPr lang="cs-CZ" sz="5400" b="1" dirty="0">
              <a:latin typeface="Gotham Book" panose="0200060404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3068E4-CEA1-446D-85A9-C49930FB0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3441"/>
            <a:ext cx="6295332" cy="1588514"/>
          </a:xfrm>
        </p:spPr>
        <p:txBody>
          <a:bodyPr anchor="b">
            <a:normAutofit/>
          </a:bodyPr>
          <a:lstStyle/>
          <a:p>
            <a:pPr algn="l"/>
            <a:r>
              <a:rPr lang="en-IE" sz="1400" dirty="0">
                <a:solidFill>
                  <a:srgbClr val="FFFFFF"/>
                </a:solidFill>
                <a:latin typeface="Gotham Book" panose="02000604040000020004" pitchFamily="50" charset="0"/>
              </a:rPr>
              <a:t> </a:t>
            </a:r>
            <a:endParaRPr lang="cs-CZ" sz="1400" dirty="0">
              <a:solidFill>
                <a:srgbClr val="FFFFFF"/>
              </a:solidFill>
              <a:latin typeface="Gotham Book" panose="02000604040000020004" pitchFamily="50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DEFDE8-E0E1-489C-9216-0F58EE1D44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50" y="231996"/>
            <a:ext cx="1560330" cy="19151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43039-5785-4CC8-94D0-3AB69AF5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F780-4FEF-41DC-A65D-9CD072FA77A6}" type="datetime1">
              <a:rPr lang="en-IE" smtClean="0"/>
              <a:t>05/01/2024</a:t>
            </a:fld>
            <a:endParaRPr lang="cs-CZ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23A811-B34C-4A90-A80C-0C8FCB64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5th ELMO Congress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88436E-2CA4-4337-92CC-7C397DC2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6795-1320-48B2-9396-477F95B61DD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594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F3A9-8474-402E-8C12-AC285093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157E96-D01E-42A9-818C-AA6E223E0D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64" y="88965"/>
            <a:ext cx="2802995" cy="3529698"/>
          </a:xfrm>
          <a:prstGeom prst="rect">
            <a:avLst/>
          </a:prstGeom>
        </p:spPr>
      </p:pic>
      <p:pic>
        <p:nvPicPr>
          <p:cNvPr id="8" name="Content Placeholder 4" descr="A picture containing sky, outdoor, water, beach&#10;&#10;Description automatically generated">
            <a:extLst>
              <a:ext uri="{FF2B5EF4-FFF2-40B4-BE49-F238E27FC236}">
                <a16:creationId xmlns:a16="http://schemas.microsoft.com/office/drawing/2014/main" id="{1094B7E4-2E33-4A1A-9480-287B8D0C91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23" y="115575"/>
            <a:ext cx="4609672" cy="34572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0363D4-A32A-4AF7-B5B6-692EA524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841" y="3852214"/>
            <a:ext cx="3373348" cy="25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B7329C-48B5-49D0-AE01-25B5D119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05" y="3907576"/>
            <a:ext cx="3225718" cy="24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46F7E-A68F-4644-883D-8EF3F428B4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377" y="4059615"/>
            <a:ext cx="3901336" cy="26559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CB1EF-4C29-45C0-9B89-13FCF4767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0623" y="332974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1646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DBEB0-B85D-435A-98AF-4CAA03303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305" y="2035628"/>
            <a:ext cx="4715387" cy="24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DBEB0-B85D-435A-98AF-4CAA03303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305" y="2035628"/>
            <a:ext cx="4715387" cy="2455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05893-7BD0-4167-AE7D-3E423E13E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885" y="1743075"/>
            <a:ext cx="2461810" cy="3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4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300B-DC6A-44C9-8DE6-6FE5DD31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73CF-AF74-409D-9C99-DFECE356C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324" y="1600203"/>
            <a:ext cx="8601075" cy="4525963"/>
          </a:xfrm>
        </p:spPr>
        <p:txBody>
          <a:bodyPr/>
          <a:lstStyle/>
          <a:p>
            <a:r>
              <a:rPr lang="en-IE" dirty="0"/>
              <a:t>Lifestyle Medicine</a:t>
            </a:r>
          </a:p>
          <a:p>
            <a:r>
              <a:rPr lang="en-IE" dirty="0"/>
              <a:t>Quality of Life</a:t>
            </a:r>
          </a:p>
          <a:p>
            <a:r>
              <a:rPr lang="en-IE" dirty="0"/>
              <a:t>Quality of Care</a:t>
            </a:r>
          </a:p>
          <a:p>
            <a:r>
              <a:rPr lang="en-IE" dirty="0"/>
              <a:t>Planetary Health, One Health, Sustainable Healthcare </a:t>
            </a:r>
          </a:p>
          <a:p>
            <a:endParaRPr lang="en-IE" dirty="0"/>
          </a:p>
          <a:p>
            <a:pPr marL="0" indent="0">
              <a:buNone/>
            </a:pPr>
            <a:r>
              <a:rPr lang="en-IE" dirty="0"/>
              <a:t>Good News, More Good News</a:t>
            </a:r>
          </a:p>
          <a:p>
            <a:pPr marL="0" indent="0">
              <a:buNone/>
            </a:pPr>
            <a:r>
              <a:rPr lang="en-IE" dirty="0"/>
              <a:t>Call to 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7D11-FA88-4259-883D-809903E9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FD1D3-3292-44E9-A35A-1387558BA9D8}" type="datetime1">
              <a:rPr lang="en-IE" smtClean="0"/>
              <a:t>05/01/2024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938F4-1E2F-4FB3-A596-1B563FB6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5th ELMO Congress 2023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9F0B6-C017-4BE0-826C-C42B9431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69500-A3F1-4FD5-827F-03D4140B2C32}" type="slidenum">
              <a:rPr lang="en-IE" smtClean="0"/>
              <a:pPr>
                <a:defRPr/>
              </a:pPr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467083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51F6-9192-4E77-A52E-2186BF87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493550"/>
            <a:ext cx="11038114" cy="1386081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IE" sz="4000" b="1" dirty="0">
                <a:solidFill>
                  <a:schemeClr val="tx1"/>
                </a:solidFill>
              </a:rPr>
              <a:t>Lifestyle Medicine Definition </a:t>
            </a:r>
            <a:br>
              <a:rPr lang="en-IE" sz="4000" b="1" dirty="0">
                <a:solidFill>
                  <a:schemeClr val="tx1"/>
                </a:solidFill>
              </a:rPr>
            </a:br>
            <a:r>
              <a:rPr lang="en-IE" sz="4000" b="1" dirty="0">
                <a:solidFill>
                  <a:schemeClr val="tx1"/>
                </a:solidFill>
              </a:rPr>
              <a:t>European Lifestyle Medicine  Organisation 2023</a:t>
            </a:r>
            <a:r>
              <a:rPr lang="en-IE" sz="40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363FF-9AD6-428A-AD03-40FA52D17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894113"/>
            <a:ext cx="9371948" cy="429256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endParaRPr lang="en-GB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en-GB" b="1" i="0" dirty="0">
                <a:effectLst/>
                <a:latin typeface="Open Sans" panose="020B0606030504020204" pitchFamily="34" charset="0"/>
              </a:rPr>
              <a:t>Lifestyle medicine is a branch of medicine which has as goal to maintain optimal health and to prevent, treat and reverse chronic illness across all life stages. </a:t>
            </a:r>
          </a:p>
          <a:p>
            <a:pPr marL="0" indent="0" algn="just">
              <a:buNone/>
            </a:pPr>
            <a:r>
              <a:rPr lang="en-GB" b="1" i="0" dirty="0">
                <a:effectLst/>
                <a:latin typeface="Open Sans" panose="020B0606030504020204" pitchFamily="34" charset="0"/>
              </a:rPr>
              <a:t>The health interventions</a:t>
            </a:r>
            <a:r>
              <a:rPr lang="en-GB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**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 used in lifestyle medicine include evidence-based behavioural strategies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**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, while considering equity and sustainability, </a:t>
            </a:r>
            <a:r>
              <a:rPr lang="en-GB" b="1" dirty="0">
                <a:effectLst/>
                <a:latin typeface="Open Sans" panose="020B0606030504020204" pitchFamily="34" charset="0"/>
              </a:rPr>
              <a:t>to enhance self-management skills 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for optimizing nutrition, sleep hygiene, stress management, social connection, sexual health and fertility, physical activity and </a:t>
            </a:r>
            <a:r>
              <a:rPr lang="en-GB" b="1" dirty="0">
                <a:effectLst/>
                <a:latin typeface="Open Sans" panose="020B0606030504020204" pitchFamily="34" charset="0"/>
              </a:rPr>
              <a:t>minimising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 substance use and environmental exposures.</a:t>
            </a:r>
            <a:br>
              <a:rPr lang="en-GB" b="1" i="0" dirty="0">
                <a:effectLst/>
                <a:latin typeface="Open Sans" panose="020B0606030504020204" pitchFamily="34" charset="0"/>
              </a:rPr>
            </a:br>
            <a:br>
              <a:rPr lang="en-GB" b="0" i="0" dirty="0">
                <a:solidFill>
                  <a:srgbClr val="F15B5A"/>
                </a:solidFill>
                <a:effectLst/>
                <a:latin typeface="Open Sans" panose="020B0606030504020204" pitchFamily="34" charset="0"/>
              </a:rPr>
            </a:br>
            <a:r>
              <a:rPr kumimoji="0" lang="en-IE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*</a:t>
            </a:r>
            <a:r>
              <a:rPr lang="en-GB" b="0" i="0" dirty="0">
                <a:solidFill>
                  <a:srgbClr val="F15B5A"/>
                </a:solidFill>
                <a:effectLst/>
                <a:latin typeface="Open Sans" panose="020B0606030504020204" pitchFamily="34" charset="0"/>
              </a:rPr>
              <a:t>   </a:t>
            </a:r>
            <a:r>
              <a:rPr lang="en-GB" sz="1800" b="1" i="0" dirty="0">
                <a:effectLst/>
                <a:latin typeface="Open Sans" panose="020B0606030504020204" pitchFamily="34" charset="0"/>
              </a:rPr>
              <a:t>as adopted by the ELMO Scientific Council </a:t>
            </a:r>
            <a:r>
              <a:rPr lang="en-GB" sz="18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</a:t>
            </a:r>
            <a:endParaRPr lang="en-IE" sz="1800" b="1" dirty="0"/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>
                <a:solidFill>
                  <a:srgbClr val="FF0000"/>
                </a:solidFill>
              </a:rPr>
              <a:t>**</a:t>
            </a:r>
            <a:r>
              <a:rPr lang="en-IE" dirty="0">
                <a:solidFill>
                  <a:srgbClr val="FF0000"/>
                </a:solidFill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Lifestyle Interventions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E9C7D-FAAD-4BD6-B72D-5539B231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1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4C9D0-D12A-4622-AB31-F853DA0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2BAB6-2380-4C82-939E-D0BCA27ED4A8}" type="datetime1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05/01/2024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D1A9F-8436-49C6-8BBB-560ABC02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5th ELMO Congress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7616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51F6-9192-4E77-A52E-2186BF87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493550"/>
            <a:ext cx="11038114" cy="1386081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IE" sz="4000" b="1" dirty="0">
                <a:solidFill>
                  <a:schemeClr val="tx1"/>
                </a:solidFill>
              </a:rPr>
              <a:t>Lifestyle Medicine Definition </a:t>
            </a:r>
            <a:br>
              <a:rPr lang="en-IE" sz="4000" b="1" dirty="0">
                <a:solidFill>
                  <a:schemeClr val="tx1"/>
                </a:solidFill>
              </a:rPr>
            </a:br>
            <a:r>
              <a:rPr lang="en-IE" sz="4000" b="1" dirty="0">
                <a:solidFill>
                  <a:schemeClr val="tx1"/>
                </a:solidFill>
              </a:rPr>
              <a:t>European Lifestyle Medicine  Organisation 2023</a:t>
            </a:r>
            <a:r>
              <a:rPr lang="en-IE" sz="40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363FF-9AD6-428A-AD03-40FA52D17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894113"/>
            <a:ext cx="9371948" cy="429256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endParaRPr lang="en-GB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en-GB" b="1" i="0" dirty="0">
                <a:effectLst/>
                <a:latin typeface="Open Sans" panose="020B0606030504020204" pitchFamily="34" charset="0"/>
              </a:rPr>
              <a:t>Lifestyle medicine is a branch of medicine which has a goal to maintain optimal health and to prevent, treat and reverse chronic illness across all life stages. </a:t>
            </a:r>
          </a:p>
          <a:p>
            <a:pPr marL="0" indent="0" algn="just">
              <a:buNone/>
            </a:pPr>
            <a:r>
              <a:rPr lang="en-GB" b="1" i="0" dirty="0">
                <a:effectLst/>
                <a:latin typeface="Open Sans" panose="020B0606030504020204" pitchFamily="34" charset="0"/>
              </a:rPr>
              <a:t>The health interventions used in lifestyle medicine include </a:t>
            </a:r>
            <a:r>
              <a:rPr lang="en-GB" b="1" i="0" dirty="0"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evidence-based behavioural strategies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**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, while considering equity and sustainability, </a:t>
            </a:r>
            <a:r>
              <a:rPr lang="en-GB" b="1" dirty="0"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to enhance self-management skills 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for </a:t>
            </a:r>
            <a:r>
              <a:rPr lang="en-GB" b="1" i="0" dirty="0"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optimizing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 nutrition, sleep hygiene, stress management, social connection, sexual health and fertility, physical activity and </a:t>
            </a:r>
            <a:r>
              <a:rPr lang="en-GB" b="1" dirty="0"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minimising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 substance use and environmental exposures.</a:t>
            </a:r>
            <a:br>
              <a:rPr lang="en-GB" b="1" i="0" dirty="0">
                <a:effectLst/>
                <a:latin typeface="Open Sans" panose="020B0606030504020204" pitchFamily="34" charset="0"/>
              </a:rPr>
            </a:br>
            <a:br>
              <a:rPr lang="en-GB" b="0" i="0" dirty="0">
                <a:solidFill>
                  <a:srgbClr val="F15B5A"/>
                </a:solidFill>
                <a:effectLst/>
                <a:latin typeface="Open Sans" panose="020B0606030504020204" pitchFamily="34" charset="0"/>
              </a:rPr>
            </a:br>
            <a:r>
              <a:rPr kumimoji="0" lang="en-IE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*</a:t>
            </a:r>
            <a:r>
              <a:rPr lang="en-GB" b="0" i="0" dirty="0">
                <a:solidFill>
                  <a:srgbClr val="F15B5A"/>
                </a:solidFill>
                <a:effectLst/>
                <a:latin typeface="Open Sans" panose="020B0606030504020204" pitchFamily="34" charset="0"/>
              </a:rPr>
              <a:t>   </a:t>
            </a:r>
            <a:r>
              <a:rPr lang="en-GB" sz="1800" b="1" i="0" dirty="0">
                <a:effectLst/>
                <a:latin typeface="Open Sans" panose="020B0606030504020204" pitchFamily="34" charset="0"/>
              </a:rPr>
              <a:t>as adopted by the ELMO Scientific Council 2023</a:t>
            </a:r>
            <a:endParaRPr lang="en-IE" sz="1800" b="1" dirty="0"/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>
                <a:solidFill>
                  <a:srgbClr val="FF0000"/>
                </a:solidFill>
              </a:rPr>
              <a:t>**</a:t>
            </a:r>
            <a:r>
              <a:rPr lang="en-IE" dirty="0">
                <a:solidFill>
                  <a:srgbClr val="FF0000"/>
                </a:solidFill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Lifestyle Interventions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E9C7D-FAAD-4BD6-B72D-5539B231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100" b="0" i="0" u="none" strike="noStrike" kern="1200" cap="none" spc="0" normalizeH="0" baseline="0" noProof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4C9D0-D12A-4622-AB31-F853DA0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A9A3-E472-4518-BC17-01C4F44C63B2}" type="datetime1">
              <a:rPr kumimoji="0" lang="en-IE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05/01/2024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D1A9F-8436-49C6-8BBB-560ABC02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5th ELMO Congress 2023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7460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10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{BD52D762-BE7A-41A5-A03A-B796E62F4020}tf03098889_win32</Template>
  <TotalTime>7476</TotalTime>
  <Words>1907</Words>
  <Application>Microsoft Office PowerPoint</Application>
  <PresentationFormat>Widescreen</PresentationFormat>
  <Paragraphs>322</Paragraphs>
  <Slides>39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Amasis MT Pro Black</vt:lpstr>
      <vt:lpstr>Arial</vt:lpstr>
      <vt:lpstr>Calibri</vt:lpstr>
      <vt:lpstr>Calibri Light</vt:lpstr>
      <vt:lpstr>Corbel</vt:lpstr>
      <vt:lpstr>Gill Sans MT</vt:lpstr>
      <vt:lpstr>Gotham Bold</vt:lpstr>
      <vt:lpstr>Gotham Book</vt:lpstr>
      <vt:lpstr>Open Sans</vt:lpstr>
      <vt:lpstr>Times New Roman</vt:lpstr>
      <vt:lpstr>Walbaum Display</vt:lpstr>
      <vt:lpstr>Ecology 16x9</vt:lpstr>
      <vt:lpstr>3DFloatVTI</vt:lpstr>
      <vt:lpstr>Office Theme</vt:lpstr>
      <vt:lpstr>Motiv Office</vt:lpstr>
      <vt:lpstr>3_Office Theme</vt:lpstr>
      <vt:lpstr>1_Motiv Office</vt:lpstr>
      <vt:lpstr>1_Ecology 16x9</vt:lpstr>
      <vt:lpstr>2_Office Theme</vt:lpstr>
      <vt:lpstr>    Lifestyle Medicine, Quality of Care  and  Planetary Health  </vt:lpstr>
      <vt:lpstr>Thank you</vt:lpstr>
      <vt:lpstr>PowerPoint Presentation</vt:lpstr>
      <vt:lpstr>  </vt:lpstr>
      <vt:lpstr>PowerPoint Presentation</vt:lpstr>
      <vt:lpstr>PowerPoint Presentation</vt:lpstr>
      <vt:lpstr>AGENDA</vt:lpstr>
      <vt:lpstr>Lifestyle Medicine Definition  European Lifestyle Medicine  Organisation 2023*</vt:lpstr>
      <vt:lpstr>Lifestyle Medicine Definition  European Lifestyle Medicine  Organisation 2023*</vt:lpstr>
      <vt:lpstr>Lifestyle Medicine…Power to improve life for</vt:lpstr>
      <vt:lpstr>9 Dimensions of Quality of Life</vt:lpstr>
      <vt:lpstr>9 Dimensions of Quality of Life</vt:lpstr>
      <vt:lpstr>6 Dimensions of Quality of Health Care</vt:lpstr>
      <vt:lpstr>Planetary Health,  One Health, Sustainable Healthcare</vt:lpstr>
      <vt:lpstr>Definitions</vt:lpstr>
      <vt:lpstr>PowerPoint Presentation</vt:lpstr>
      <vt:lpstr>PowerPoint Presentation</vt:lpstr>
      <vt:lpstr>Good News Stories</vt:lpstr>
      <vt:lpstr>One Health Agreement</vt:lpstr>
      <vt:lpstr> </vt:lpstr>
      <vt:lpstr>Good News Story</vt:lpstr>
      <vt:lpstr>https://www.woncaeurope.org/news/view/2023-revision-of-the-definition-of-general-practice-family-medicine </vt:lpstr>
      <vt:lpstr>European Definition of Family Medicine 2011 </vt:lpstr>
      <vt:lpstr>PowerPoint Presentation</vt:lpstr>
      <vt:lpstr>Good News Story</vt:lpstr>
      <vt:lpstr> </vt:lpstr>
      <vt:lpstr>More Good News</vt:lpstr>
      <vt:lpstr> </vt:lpstr>
      <vt:lpstr>GLAS TOOLKIT </vt:lpstr>
      <vt:lpstr>Ireland - Deprescribing</vt:lpstr>
      <vt:lpstr>Clinical practice</vt:lpstr>
      <vt:lpstr>Global Warning to Healthcare</vt:lpstr>
      <vt:lpstr>https://www.revmed.ch/cobenefits/</vt:lpstr>
      <vt:lpstr> </vt:lpstr>
      <vt:lpstr>Lessons learned…</vt:lpstr>
      <vt:lpstr>Call to Action</vt:lpstr>
      <vt:lpstr>URGENT</vt:lpstr>
      <vt:lpstr>JAMA </vt:lpstr>
      <vt:lpstr>Leadership is needed for   Multidisciplinary Cooperation, Collaboration,  Action and Outcomes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Andree Rochfort</dc:creator>
  <cp:lastModifiedBy>Yiota Mitroyianni</cp:lastModifiedBy>
  <cp:revision>23</cp:revision>
  <dcterms:created xsi:type="dcterms:W3CDTF">2023-04-13T08:06:42Z</dcterms:created>
  <dcterms:modified xsi:type="dcterms:W3CDTF">2024-01-05T08:30:41Z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