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8" r:id="rId3"/>
    <p:sldId id="688" r:id="rId4"/>
    <p:sldId id="265" r:id="rId5"/>
    <p:sldId id="527" r:id="rId6"/>
    <p:sldId id="690" r:id="rId7"/>
    <p:sldId id="691" r:id="rId8"/>
    <p:sldId id="689" r:id="rId9"/>
    <p:sldId id="686" r:id="rId10"/>
    <p:sldId id="695" r:id="rId11"/>
    <p:sldId id="684" r:id="rId12"/>
    <p:sldId id="701" r:id="rId13"/>
    <p:sldId id="696" r:id="rId14"/>
    <p:sldId id="698" r:id="rId15"/>
    <p:sldId id="697" r:id="rId16"/>
    <p:sldId id="700" r:id="rId17"/>
    <p:sldId id="699" r:id="rId18"/>
    <p:sldId id="540" r:id="rId19"/>
    <p:sldId id="554" r:id="rId20"/>
    <p:sldId id="562" r:id="rId21"/>
    <p:sldId id="69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A9CBE9"/>
    <a:srgbClr val="9900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3" autoAdjust="0"/>
    <p:restoredTop sz="94660"/>
  </p:normalViewPr>
  <p:slideViewPr>
    <p:cSldViewPr snapToGrid="0">
      <p:cViewPr varScale="1">
        <p:scale>
          <a:sx n="148" d="100"/>
          <a:sy n="148" d="100"/>
        </p:scale>
        <p:origin x="31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74FF36-5AD6-409F-A588-17251DA2F37E}" type="datetimeFigureOut">
              <a:rPr lang="en-US" smtClean="0"/>
              <a:t>1/5/2024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FD37B3-B75A-4996-B654-1E0213EAB297}" type="slidenum">
              <a:rPr lang="en-US" smtClean="0"/>
              <a:t>‹#›</a:t>
            </a:fld>
            <a:endParaRPr lang="en-US" dirty="0"/>
          </a:p>
        </p:txBody>
      </p:sp>
    </p:spTree>
    <p:extLst>
      <p:ext uri="{BB962C8B-B14F-4D97-AF65-F5344CB8AC3E}">
        <p14:creationId xmlns:p14="http://schemas.microsoft.com/office/powerpoint/2010/main" val="2189480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i.org/10.1371/journal.pmed.1002744.g002"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n.wikipedia.org/wiki/Phenotypic_trait" TargetMode="External"/><Relationship Id="rId13" Type="http://schemas.openxmlformats.org/officeDocument/2006/relationships/hyperlink" Target="https://en.wikipedia.org/wiki/DNA_methylation" TargetMode="External"/><Relationship Id="rId18" Type="http://schemas.openxmlformats.org/officeDocument/2006/relationships/hyperlink" Target="https://en.wikipedia.org/wiki/Cell_division" TargetMode="External"/><Relationship Id="rId3" Type="http://schemas.openxmlformats.org/officeDocument/2006/relationships/hyperlink" Target="https://en.wikipedia.org/wiki/Phenotype" TargetMode="External"/><Relationship Id="rId7" Type="http://schemas.openxmlformats.org/officeDocument/2006/relationships/hyperlink" Target="https://en.wikipedia.org/wiki/Physiology" TargetMode="External"/><Relationship Id="rId12" Type="http://schemas.openxmlformats.org/officeDocument/2006/relationships/hyperlink" Target="https://en.wikipedia.org/wiki/Nucleotide_sequence" TargetMode="External"/><Relationship Id="rId17" Type="http://schemas.openxmlformats.org/officeDocument/2006/relationships/hyperlink" Target="https://en.wikipedia.org/wiki/Silencer_(DNA)" TargetMode="External"/><Relationship Id="rId2" Type="http://schemas.openxmlformats.org/officeDocument/2006/relationships/slide" Target="../slides/slide4.xml"/><Relationship Id="rId16" Type="http://schemas.openxmlformats.org/officeDocument/2006/relationships/hyperlink" Target="https://en.wikipedia.org/wiki/Repressor_protein" TargetMode="External"/><Relationship Id="rId1" Type="http://schemas.openxmlformats.org/officeDocument/2006/relationships/notesMaster" Target="../notesMasters/notesMaster1.xml"/><Relationship Id="rId6" Type="http://schemas.openxmlformats.org/officeDocument/2006/relationships/hyperlink" Target="https://en.wikipedia.org/wiki/Cell_(biology)" TargetMode="External"/><Relationship Id="rId11" Type="http://schemas.openxmlformats.org/officeDocument/2006/relationships/hyperlink" Target="https://en.wikipedia.org/wiki/Epigenetics#cite_note-pmid19339683-4" TargetMode="External"/><Relationship Id="rId5" Type="http://schemas.openxmlformats.org/officeDocument/2006/relationships/hyperlink" Target="https://en.wikipedia.org/wiki/Gene_expression" TargetMode="External"/><Relationship Id="rId15" Type="http://schemas.openxmlformats.org/officeDocument/2006/relationships/hyperlink" Target="https://en.wikipedia.org/wiki/DNA" TargetMode="External"/><Relationship Id="rId10" Type="http://schemas.openxmlformats.org/officeDocument/2006/relationships/hyperlink" Target="https://en.wikipedia.org/wiki/Epigenetics#cite_note-nature2008-3" TargetMode="External"/><Relationship Id="rId19" Type="http://schemas.openxmlformats.org/officeDocument/2006/relationships/hyperlink" Target="https://en.wikipedia.org/wiki/Epigenetics#cite_note-pmid17522671-5" TargetMode="External"/><Relationship Id="rId4" Type="http://schemas.openxmlformats.org/officeDocument/2006/relationships/hyperlink" Target="https://en.wikipedia.org/wiki/DNA_sequence" TargetMode="External"/><Relationship Id="rId9" Type="http://schemas.openxmlformats.org/officeDocument/2006/relationships/hyperlink" Target="https://en.wikipedia.org/wiki/Environment_(biophysical)" TargetMode="External"/><Relationship Id="rId14" Type="http://schemas.openxmlformats.org/officeDocument/2006/relationships/hyperlink" Target="https://en.wikipedia.org/wiki/Histone_modificatio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line with nurturing care framework of WHO – investing in early years of life for better child development </a:t>
            </a:r>
          </a:p>
          <a:p>
            <a:r>
              <a:rPr lang="en-US" sz="1200" b="0" i="0" kern="1200" dirty="0">
                <a:solidFill>
                  <a:schemeClr val="tx1"/>
                </a:solidFill>
                <a:effectLst/>
                <a:latin typeface="+mn-lt"/>
                <a:ea typeface="+mn-ea"/>
                <a:cs typeface="+mn-cs"/>
              </a:rPr>
              <a:t>A framework for helping children SURVIVE and THRIVE to TRANSFORM health and human potential</a:t>
            </a:r>
            <a:endParaRPr lang="en-US" dirty="0"/>
          </a:p>
        </p:txBody>
      </p:sp>
      <p:sp>
        <p:nvSpPr>
          <p:cNvPr id="4" name="Slide Number Placeholder 3"/>
          <p:cNvSpPr>
            <a:spLocks noGrp="1"/>
          </p:cNvSpPr>
          <p:nvPr>
            <p:ph type="sldNum" sz="quarter" idx="5"/>
          </p:nvPr>
        </p:nvSpPr>
        <p:spPr/>
        <p:txBody>
          <a:bodyPr/>
          <a:lstStyle/>
          <a:p>
            <a:fld id="{1FFD37B3-B75A-4996-B654-1E0213EAB297}" type="slidenum">
              <a:rPr lang="en-US" smtClean="0"/>
              <a:t>3</a:t>
            </a:fld>
            <a:endParaRPr lang="en-US" dirty="0"/>
          </a:p>
        </p:txBody>
      </p:sp>
    </p:spTree>
    <p:extLst>
      <p:ext uri="{BB962C8B-B14F-4D97-AF65-F5344CB8AC3E}">
        <p14:creationId xmlns:p14="http://schemas.microsoft.com/office/powerpoint/2010/main" val="3371261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Developing interventions, we need to understand more the facilitators and barriers of changing behaviours in all precoception populations</a:t>
            </a:r>
          </a:p>
        </p:txBody>
      </p:sp>
      <p:sp>
        <p:nvSpPr>
          <p:cNvPr id="4" name="Slide Number Placeholder 3"/>
          <p:cNvSpPr>
            <a:spLocks noGrp="1"/>
          </p:cNvSpPr>
          <p:nvPr>
            <p:ph type="sldNum" sz="quarter" idx="5"/>
          </p:nvPr>
        </p:nvSpPr>
        <p:spPr/>
        <p:txBody>
          <a:bodyPr/>
          <a:lstStyle/>
          <a:p>
            <a:fld id="{1FFD37B3-B75A-4996-B654-1E0213EAB297}" type="slidenum">
              <a:rPr lang="en-US" smtClean="0"/>
              <a:t>15</a:t>
            </a:fld>
            <a:endParaRPr lang="en-US" dirty="0"/>
          </a:p>
        </p:txBody>
      </p:sp>
    </p:spTree>
    <p:extLst>
      <p:ext uri="{BB962C8B-B14F-4D97-AF65-F5344CB8AC3E}">
        <p14:creationId xmlns:p14="http://schemas.microsoft.com/office/powerpoint/2010/main" val="3771245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line with nurturing care framework of WHO – investing in early years of life for better child development </a:t>
            </a:r>
          </a:p>
          <a:p>
            <a:r>
              <a:rPr lang="en-US" sz="1200" b="0" i="0" kern="1200" dirty="0">
                <a:solidFill>
                  <a:schemeClr val="tx1"/>
                </a:solidFill>
                <a:effectLst/>
                <a:latin typeface="+mn-lt"/>
                <a:ea typeface="+mn-ea"/>
                <a:cs typeface="+mn-cs"/>
              </a:rPr>
              <a:t>A framework for helping children SURVIVE and THRIVE to TRANSFORM health and human potential</a:t>
            </a:r>
            <a:endParaRPr lang="en-US" dirty="0"/>
          </a:p>
        </p:txBody>
      </p:sp>
      <p:sp>
        <p:nvSpPr>
          <p:cNvPr id="4" name="Slide Number Placeholder 3"/>
          <p:cNvSpPr>
            <a:spLocks noGrp="1"/>
          </p:cNvSpPr>
          <p:nvPr>
            <p:ph type="sldNum" sz="quarter" idx="5"/>
          </p:nvPr>
        </p:nvSpPr>
        <p:spPr/>
        <p:txBody>
          <a:bodyPr/>
          <a:lstStyle/>
          <a:p>
            <a:fld id="{1FFD37B3-B75A-4996-B654-1E0213EAB297}" type="slidenum">
              <a:rPr lang="en-US" smtClean="0"/>
              <a:t>20</a:t>
            </a:fld>
            <a:endParaRPr lang="en-US" dirty="0"/>
          </a:p>
        </p:txBody>
      </p:sp>
    </p:spTree>
    <p:extLst>
      <p:ext uri="{BB962C8B-B14F-4D97-AF65-F5344CB8AC3E}">
        <p14:creationId xmlns:p14="http://schemas.microsoft.com/office/powerpoint/2010/main" val="3174654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circles, squares and triangles represent odds ratios (ORs) (A and C) or regression coefficients (B and D) (95% confidence intervals) obtained from multilevel binary logistic or linear regression models that reflect the risk of overweight/obesity or differences in early, mid, and late childhood BMI standard deviation score (SDS) in the different maternal pre-pregnancy BMI or gestational weight gain groups, as compared to the reference group (20.0–22.5 kg/m</a:t>
            </a:r>
            <a:r>
              <a:rPr lang="en-US" sz="1200" b="0" i="0" kern="1200" baseline="30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for maternal BMI, -1.0 to 0.0 SD for gestational weight gain [largest groups], primary </a:t>
            </a:r>
            <a:r>
              <a:rPr lang="en-US" sz="1200" b="0" i="1" kern="1200" dirty="0">
                <a:solidFill>
                  <a:schemeClr val="tx1"/>
                </a:solidFill>
                <a:effectLst/>
                <a:latin typeface="+mn-lt"/>
                <a:ea typeface="+mn-ea"/>
                <a:cs typeface="+mn-cs"/>
              </a:rPr>
              <a:t>y</a:t>
            </a:r>
            <a:r>
              <a:rPr lang="en-US" sz="1200" b="0" i="0" kern="1200" dirty="0">
                <a:solidFill>
                  <a:schemeClr val="tx1"/>
                </a:solidFill>
                <a:effectLst/>
                <a:latin typeface="+mn-lt"/>
                <a:ea typeface="+mn-ea"/>
                <a:cs typeface="+mn-cs"/>
              </a:rPr>
              <a:t>-axis). The lines are trendlines through the estimates. The models are adjusted for maternal age, education level, ethnicity, parity, and smoking during pregnancy. The bars represent the percentage overweight/obese children (A and C) or the median childhood BMI SDS (B and D) in early (2.0–5.0 years, violet bars), mid (5.0–10.0 years, brown bars), and late childhood (10.0–18.0 years, light blue bars) in the study population (secondary </a:t>
            </a:r>
            <a:r>
              <a:rPr lang="en-US" sz="1200" b="0" i="1" kern="1200" dirty="0">
                <a:solidFill>
                  <a:schemeClr val="tx1"/>
                </a:solidFill>
                <a:effectLst/>
                <a:latin typeface="+mn-lt"/>
                <a:ea typeface="+mn-ea"/>
                <a:cs typeface="+mn-cs"/>
              </a:rPr>
              <a:t>y</a:t>
            </a:r>
            <a:r>
              <a:rPr lang="en-US" sz="1200" b="0" i="0" kern="1200" dirty="0">
                <a:solidFill>
                  <a:schemeClr val="tx1"/>
                </a:solidFill>
                <a:effectLst/>
                <a:latin typeface="+mn-lt"/>
                <a:ea typeface="+mn-ea"/>
                <a:cs typeface="+mn-cs"/>
              </a:rPr>
              <a:t>-axis).</a:t>
            </a:r>
          </a:p>
          <a:p>
            <a:r>
              <a:rPr lang="en-US" sz="1200" b="0" i="0" u="sng" kern="1200" dirty="0">
                <a:solidFill>
                  <a:schemeClr val="tx1"/>
                </a:solidFill>
                <a:effectLst/>
                <a:latin typeface="+mn-lt"/>
                <a:ea typeface="+mn-ea"/>
                <a:cs typeface="+mn-cs"/>
                <a:hlinkClick r:id="rId3"/>
              </a:rPr>
              <a:t>https://doi.org/10.1371/journal.pmed.1002744.g002</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FFD37B3-B75A-4996-B654-1E0213EAB297}" type="slidenum">
              <a:rPr lang="en-US" smtClean="0"/>
              <a:t>21</a:t>
            </a:fld>
            <a:endParaRPr lang="en-US" dirty="0"/>
          </a:p>
        </p:txBody>
      </p:sp>
    </p:spTree>
    <p:extLst>
      <p:ext uri="{BB962C8B-B14F-4D97-AF65-F5344CB8AC3E}">
        <p14:creationId xmlns:p14="http://schemas.microsoft.com/office/powerpoint/2010/main" val="3005705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solidFill>
                  <a:srgbClr val="202122"/>
                </a:solidFill>
                <a:effectLst/>
                <a:latin typeface="Arial" panose="020B0604020202020204" pitchFamily="34" charset="0"/>
              </a:rPr>
              <a:t>epigenetics</a:t>
            </a:r>
            <a:r>
              <a:rPr lang="en-GB" b="0" i="0" dirty="0">
                <a:solidFill>
                  <a:srgbClr val="202122"/>
                </a:solidFill>
                <a:effectLst/>
                <a:latin typeface="Arial" panose="020B0604020202020204" pitchFamily="34" charset="0"/>
              </a:rPr>
              <a:t> is the study of heritable </a:t>
            </a:r>
            <a:r>
              <a:rPr lang="en-GB" b="0" i="0" u="none" strike="noStrike" dirty="0">
                <a:solidFill>
                  <a:srgbClr val="0B0080"/>
                </a:solidFill>
                <a:effectLst/>
                <a:latin typeface="Arial" panose="020B0604020202020204" pitchFamily="34" charset="0"/>
                <a:hlinkClick r:id="rId3" tooltip="Phenotype"/>
              </a:rPr>
              <a:t>phenotype</a:t>
            </a:r>
            <a:r>
              <a:rPr lang="en-GB" b="0" i="0" dirty="0">
                <a:solidFill>
                  <a:srgbClr val="202122"/>
                </a:solidFill>
                <a:effectLst/>
                <a:latin typeface="Arial" panose="020B0604020202020204" pitchFamily="34" charset="0"/>
              </a:rPr>
              <a:t> changes that do not involve alterations in the </a:t>
            </a:r>
            <a:r>
              <a:rPr lang="en-GB" b="0" i="0" u="sng" dirty="0">
                <a:solidFill>
                  <a:srgbClr val="FAA700"/>
                </a:solidFill>
                <a:effectLst/>
                <a:latin typeface="Arial" panose="020B0604020202020204" pitchFamily="34" charset="0"/>
                <a:hlinkClick r:id="rId4"/>
              </a:rPr>
              <a:t>DNA sequence</a:t>
            </a:r>
            <a:endParaRPr lang="en-GB" b="0" i="0" u="sng" dirty="0">
              <a:solidFill>
                <a:srgbClr val="FAA700"/>
              </a:solidFill>
              <a:effectLst/>
              <a:latin typeface="Arial" panose="020B0604020202020204" pitchFamily="34" charset="0"/>
            </a:endParaRPr>
          </a:p>
          <a:p>
            <a:pPr algn="l"/>
            <a:r>
              <a:rPr lang="en-GB" b="0" i="0" dirty="0">
                <a:solidFill>
                  <a:srgbClr val="202122"/>
                </a:solidFill>
                <a:effectLst/>
                <a:latin typeface="Arial" panose="020B0604020202020204" pitchFamily="34" charset="0"/>
              </a:rPr>
              <a:t>Epigenetics most often involves changes that affect gene activity and </a:t>
            </a:r>
            <a:r>
              <a:rPr lang="en-GB" b="0" i="0" u="none" strike="noStrike" dirty="0">
                <a:solidFill>
                  <a:srgbClr val="0B0080"/>
                </a:solidFill>
                <a:effectLst/>
                <a:latin typeface="Arial" panose="020B0604020202020204" pitchFamily="34" charset="0"/>
                <a:hlinkClick r:id="rId5" tooltip="Gene expression"/>
              </a:rPr>
              <a:t>expression</a:t>
            </a:r>
            <a:r>
              <a:rPr lang="en-GB" b="0" i="0" dirty="0">
                <a:solidFill>
                  <a:srgbClr val="202122"/>
                </a:solidFill>
                <a:effectLst/>
                <a:latin typeface="Arial" panose="020B0604020202020204" pitchFamily="34" charset="0"/>
              </a:rPr>
              <a:t>, but the term can also be used to describe any heritable phenotypic change. Such effects on </a:t>
            </a:r>
            <a:r>
              <a:rPr lang="en-GB" b="0" i="0" u="none" strike="noStrike" dirty="0">
                <a:solidFill>
                  <a:srgbClr val="0B0080"/>
                </a:solidFill>
                <a:effectLst/>
                <a:latin typeface="Arial" panose="020B0604020202020204" pitchFamily="34" charset="0"/>
                <a:hlinkClick r:id="rId6" tooltip="Cell (biology)"/>
              </a:rPr>
              <a:t>cellular</a:t>
            </a:r>
            <a:r>
              <a:rPr lang="en-GB" b="0" i="0" dirty="0">
                <a:solidFill>
                  <a:srgbClr val="202122"/>
                </a:solidFill>
                <a:effectLst/>
                <a:latin typeface="Arial" panose="020B0604020202020204" pitchFamily="34" charset="0"/>
              </a:rPr>
              <a:t> and </a:t>
            </a:r>
            <a:r>
              <a:rPr lang="en-GB" b="0" i="0" u="none" strike="noStrike" dirty="0">
                <a:solidFill>
                  <a:srgbClr val="0B0080"/>
                </a:solidFill>
                <a:effectLst/>
                <a:latin typeface="Arial" panose="020B0604020202020204" pitchFamily="34" charset="0"/>
                <a:hlinkClick r:id="rId7" tooltip="Physiology"/>
              </a:rPr>
              <a:t>physiological</a:t>
            </a:r>
            <a:r>
              <a:rPr lang="en-GB" b="0" i="0" dirty="0">
                <a:solidFill>
                  <a:srgbClr val="202122"/>
                </a:solidFill>
                <a:effectLst/>
                <a:latin typeface="Arial" panose="020B0604020202020204" pitchFamily="34" charset="0"/>
              </a:rPr>
              <a:t> </a:t>
            </a:r>
            <a:r>
              <a:rPr lang="en-GB" b="0" i="0" u="none" strike="noStrike" dirty="0">
                <a:solidFill>
                  <a:srgbClr val="0B0080"/>
                </a:solidFill>
                <a:effectLst/>
                <a:latin typeface="Arial" panose="020B0604020202020204" pitchFamily="34" charset="0"/>
                <a:hlinkClick r:id="rId8" tooltip="Phenotypic trait"/>
              </a:rPr>
              <a:t>phenotypic traits</a:t>
            </a:r>
            <a:r>
              <a:rPr lang="en-GB" b="0" i="0" dirty="0">
                <a:solidFill>
                  <a:srgbClr val="202122"/>
                </a:solidFill>
                <a:effectLst/>
                <a:latin typeface="Arial" panose="020B0604020202020204" pitchFamily="34" charset="0"/>
              </a:rPr>
              <a:t> may result from external or </a:t>
            </a:r>
            <a:r>
              <a:rPr lang="en-GB" b="0" i="0" u="none" strike="noStrike" dirty="0">
                <a:solidFill>
                  <a:srgbClr val="0B0080"/>
                </a:solidFill>
                <a:effectLst/>
                <a:latin typeface="Arial" panose="020B0604020202020204" pitchFamily="34" charset="0"/>
                <a:hlinkClick r:id="rId9" tooltip="Environment (biophysical)"/>
              </a:rPr>
              <a:t>environmental</a:t>
            </a:r>
            <a:r>
              <a:rPr lang="en-GB" b="0" i="0" dirty="0">
                <a:solidFill>
                  <a:srgbClr val="202122"/>
                </a:solidFill>
                <a:effectLst/>
                <a:latin typeface="Arial" panose="020B0604020202020204" pitchFamily="34" charset="0"/>
              </a:rPr>
              <a:t> factors, or be part of normal development. The standard definition of epigenetics requires these alterations to be heritable</a:t>
            </a:r>
            <a:r>
              <a:rPr lang="en-GB" b="0" i="0" u="none" strike="noStrike" baseline="30000" dirty="0">
                <a:solidFill>
                  <a:srgbClr val="0B0080"/>
                </a:solidFill>
                <a:effectLst/>
                <a:latin typeface="Arial" panose="020B0604020202020204" pitchFamily="34" charset="0"/>
                <a:hlinkClick r:id="rId10"/>
              </a:rPr>
              <a:t>[3]</a:t>
            </a:r>
            <a:r>
              <a:rPr lang="en-GB" b="0" i="0" u="none" strike="noStrike" baseline="30000" dirty="0">
                <a:solidFill>
                  <a:srgbClr val="0B0080"/>
                </a:solidFill>
                <a:effectLst/>
                <a:latin typeface="Arial" panose="020B0604020202020204" pitchFamily="34" charset="0"/>
                <a:hlinkClick r:id="rId11"/>
              </a:rPr>
              <a:t>[4]</a:t>
            </a:r>
            <a:r>
              <a:rPr lang="en-GB" b="0" i="0" dirty="0">
                <a:solidFill>
                  <a:srgbClr val="202122"/>
                </a:solidFill>
                <a:effectLst/>
                <a:latin typeface="Arial" panose="020B0604020202020204" pitchFamily="34" charset="0"/>
              </a:rPr>
              <a:t> in the progeny of either cells or organisms.</a:t>
            </a:r>
          </a:p>
          <a:p>
            <a:pPr algn="l"/>
            <a:r>
              <a:rPr lang="en-GB" b="0" i="0" dirty="0">
                <a:solidFill>
                  <a:srgbClr val="202122"/>
                </a:solidFill>
                <a:effectLst/>
                <a:latin typeface="Arial" panose="020B0604020202020204" pitchFamily="34" charset="0"/>
              </a:rPr>
              <a:t>The term also refers to the changes themselves: functionally relevant changes to the genome that do not involve a change in the </a:t>
            </a:r>
            <a:r>
              <a:rPr lang="en-GB" b="0" i="0" u="none" strike="noStrike" dirty="0">
                <a:solidFill>
                  <a:srgbClr val="0B0080"/>
                </a:solidFill>
                <a:effectLst/>
                <a:latin typeface="Arial" panose="020B0604020202020204" pitchFamily="34" charset="0"/>
                <a:hlinkClick r:id="rId12" tooltip="Nucleotide sequence"/>
              </a:rPr>
              <a:t>nucleotide sequence</a:t>
            </a:r>
            <a:r>
              <a:rPr lang="en-GB" b="0" i="0" dirty="0">
                <a:solidFill>
                  <a:srgbClr val="202122"/>
                </a:solidFill>
                <a:effectLst/>
                <a:latin typeface="Arial" panose="020B0604020202020204" pitchFamily="34" charset="0"/>
              </a:rPr>
              <a:t>. Examples of mechanisms that produce such changes are </a:t>
            </a:r>
            <a:r>
              <a:rPr lang="en-GB" b="0" i="0" u="none" strike="noStrike" dirty="0">
                <a:solidFill>
                  <a:srgbClr val="0B0080"/>
                </a:solidFill>
                <a:effectLst/>
                <a:latin typeface="Arial" panose="020B0604020202020204" pitchFamily="34" charset="0"/>
                <a:hlinkClick r:id="rId13" tooltip="DNA methylation"/>
              </a:rPr>
              <a:t>DNA methylation</a:t>
            </a:r>
            <a:r>
              <a:rPr lang="en-GB" b="0" i="0" dirty="0">
                <a:solidFill>
                  <a:srgbClr val="202122"/>
                </a:solidFill>
                <a:effectLst/>
                <a:latin typeface="Arial" panose="020B0604020202020204" pitchFamily="34" charset="0"/>
              </a:rPr>
              <a:t> and </a:t>
            </a:r>
            <a:r>
              <a:rPr lang="en-GB" b="0" i="0" u="sng" dirty="0">
                <a:solidFill>
                  <a:srgbClr val="0B0080"/>
                </a:solidFill>
                <a:effectLst/>
                <a:latin typeface="Arial" panose="020B0604020202020204" pitchFamily="34" charset="0"/>
                <a:hlinkClick r:id="rId14"/>
              </a:rPr>
              <a:t>histone modification</a:t>
            </a:r>
            <a:r>
              <a:rPr lang="en-GB" b="0" i="0" dirty="0">
                <a:solidFill>
                  <a:srgbClr val="202122"/>
                </a:solidFill>
                <a:effectLst/>
                <a:latin typeface="Arial" panose="020B0604020202020204" pitchFamily="34" charset="0"/>
              </a:rPr>
              <a:t>, each of which alters how genes are expressed without altering the underlying </a:t>
            </a:r>
            <a:r>
              <a:rPr lang="en-GB" b="0" i="0" u="none" strike="noStrike" dirty="0">
                <a:solidFill>
                  <a:srgbClr val="0B0080"/>
                </a:solidFill>
                <a:effectLst/>
                <a:latin typeface="Arial" panose="020B0604020202020204" pitchFamily="34" charset="0"/>
                <a:hlinkClick r:id="rId15" tooltip="DNA"/>
              </a:rPr>
              <a:t>DNA</a:t>
            </a:r>
            <a:r>
              <a:rPr lang="en-GB" b="0" i="0" dirty="0">
                <a:solidFill>
                  <a:srgbClr val="202122"/>
                </a:solidFill>
                <a:effectLst/>
                <a:latin typeface="Arial" panose="020B0604020202020204" pitchFamily="34" charset="0"/>
              </a:rPr>
              <a:t> sequence. Gene expression can be controlled through the action of </a:t>
            </a:r>
            <a:r>
              <a:rPr lang="en-GB" b="0" i="0" u="none" strike="noStrike" dirty="0">
                <a:solidFill>
                  <a:srgbClr val="0B0080"/>
                </a:solidFill>
                <a:effectLst/>
                <a:latin typeface="Arial" panose="020B0604020202020204" pitchFamily="34" charset="0"/>
                <a:hlinkClick r:id="rId16" tooltip="Repressor protein"/>
              </a:rPr>
              <a:t>repressor proteins</a:t>
            </a:r>
            <a:r>
              <a:rPr lang="en-GB" b="0" i="0" dirty="0">
                <a:solidFill>
                  <a:srgbClr val="202122"/>
                </a:solidFill>
                <a:effectLst/>
                <a:latin typeface="Arial" panose="020B0604020202020204" pitchFamily="34" charset="0"/>
              </a:rPr>
              <a:t> that attach to </a:t>
            </a:r>
            <a:r>
              <a:rPr lang="en-GB" b="0" i="0" u="none" strike="noStrike" dirty="0">
                <a:solidFill>
                  <a:srgbClr val="0B0080"/>
                </a:solidFill>
                <a:effectLst/>
                <a:latin typeface="Arial" panose="020B0604020202020204" pitchFamily="34" charset="0"/>
                <a:hlinkClick r:id="rId17" tooltip="Silencer (DNA)"/>
              </a:rPr>
              <a:t>silencer</a:t>
            </a:r>
            <a:r>
              <a:rPr lang="en-GB" b="0" i="0" dirty="0">
                <a:solidFill>
                  <a:srgbClr val="202122"/>
                </a:solidFill>
                <a:effectLst/>
                <a:latin typeface="Arial" panose="020B0604020202020204" pitchFamily="34" charset="0"/>
              </a:rPr>
              <a:t> regions of the DNA. These epigenetic changes may last through </a:t>
            </a:r>
            <a:r>
              <a:rPr lang="en-GB" b="0" i="0" u="none" strike="noStrike" dirty="0">
                <a:solidFill>
                  <a:srgbClr val="0B0080"/>
                </a:solidFill>
                <a:effectLst/>
                <a:latin typeface="Arial" panose="020B0604020202020204" pitchFamily="34" charset="0"/>
                <a:hlinkClick r:id="rId18" tooltip="Cell division"/>
              </a:rPr>
              <a:t>cell divisions</a:t>
            </a:r>
            <a:r>
              <a:rPr lang="en-GB" b="0" i="0" dirty="0">
                <a:solidFill>
                  <a:srgbClr val="202122"/>
                </a:solidFill>
                <a:effectLst/>
                <a:latin typeface="Arial" panose="020B0604020202020204" pitchFamily="34" charset="0"/>
              </a:rPr>
              <a:t> for the duration of the cell's life, and may also last for multiple generations, even though they do not involve changes in the underlying DNA sequence of the organism;</a:t>
            </a:r>
            <a:r>
              <a:rPr lang="en-GB" b="0" i="0" u="none" strike="noStrike" baseline="30000" dirty="0">
                <a:solidFill>
                  <a:srgbClr val="0B0080"/>
                </a:solidFill>
                <a:effectLst/>
                <a:latin typeface="Arial" panose="020B0604020202020204" pitchFamily="34" charset="0"/>
                <a:hlinkClick r:id="rId19"/>
              </a:rPr>
              <a:t>[5]</a:t>
            </a:r>
            <a:r>
              <a:rPr lang="en-GB" b="0" i="0" dirty="0">
                <a:solidFill>
                  <a:srgbClr val="202122"/>
                </a:solidFill>
                <a:effectLst/>
                <a:latin typeface="Arial" panose="020B0604020202020204" pitchFamily="34" charset="0"/>
              </a:rPr>
              <a:t> instead, non-genetic factors cause the organism's genes to behave (or "express themselves") differently</a:t>
            </a:r>
          </a:p>
          <a:p>
            <a:endParaRPr lang="en-CY" dirty="0"/>
          </a:p>
        </p:txBody>
      </p:sp>
      <p:sp>
        <p:nvSpPr>
          <p:cNvPr id="4" name="Slide Number Placeholder 3"/>
          <p:cNvSpPr>
            <a:spLocks noGrp="1"/>
          </p:cNvSpPr>
          <p:nvPr>
            <p:ph type="sldNum" sz="quarter" idx="5"/>
          </p:nvPr>
        </p:nvSpPr>
        <p:spPr/>
        <p:txBody>
          <a:bodyPr/>
          <a:lstStyle/>
          <a:p>
            <a:fld id="{9590F33E-6BFD-429C-B45E-8548973E0920}" type="slidenum">
              <a:rPr lang="en-CY" smtClean="0"/>
              <a:t>4</a:t>
            </a:fld>
            <a:endParaRPr lang="en-CY"/>
          </a:p>
        </p:txBody>
      </p:sp>
    </p:spTree>
    <p:extLst>
      <p:ext uri="{BB962C8B-B14F-4D97-AF65-F5344CB8AC3E}">
        <p14:creationId xmlns:p14="http://schemas.microsoft.com/office/powerpoint/2010/main" val="1423535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FD37B3-B75A-4996-B654-1E0213EAB297}" type="slidenum">
              <a:rPr lang="en-US" smtClean="0"/>
              <a:t>7</a:t>
            </a:fld>
            <a:endParaRPr lang="en-US" dirty="0"/>
          </a:p>
        </p:txBody>
      </p:sp>
    </p:spTree>
    <p:extLst>
      <p:ext uri="{BB962C8B-B14F-4D97-AF65-F5344CB8AC3E}">
        <p14:creationId xmlns:p14="http://schemas.microsoft.com/office/powerpoint/2010/main" val="1462358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EPIGENETIC MODIFICATIONS DUE TO DNA METHYLATION</a:t>
            </a:r>
          </a:p>
        </p:txBody>
      </p:sp>
      <p:sp>
        <p:nvSpPr>
          <p:cNvPr id="4" name="Slide Number Placeholder 3"/>
          <p:cNvSpPr>
            <a:spLocks noGrp="1"/>
          </p:cNvSpPr>
          <p:nvPr>
            <p:ph type="sldNum" sz="quarter" idx="5"/>
          </p:nvPr>
        </p:nvSpPr>
        <p:spPr/>
        <p:txBody>
          <a:bodyPr/>
          <a:lstStyle/>
          <a:p>
            <a:fld id="{1FFD37B3-B75A-4996-B654-1E0213EAB297}" type="slidenum">
              <a:rPr lang="en-US" smtClean="0"/>
              <a:t>8</a:t>
            </a:fld>
            <a:endParaRPr lang="en-US" dirty="0"/>
          </a:p>
        </p:txBody>
      </p:sp>
    </p:spTree>
    <p:extLst>
      <p:ext uri="{BB962C8B-B14F-4D97-AF65-F5344CB8AC3E}">
        <p14:creationId xmlns:p14="http://schemas.microsoft.com/office/powerpoint/2010/main" val="3344565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circle – lifecourse model</a:t>
            </a:r>
          </a:p>
        </p:txBody>
      </p:sp>
      <p:sp>
        <p:nvSpPr>
          <p:cNvPr id="4" name="Slide Number Placeholder 3"/>
          <p:cNvSpPr>
            <a:spLocks noGrp="1"/>
          </p:cNvSpPr>
          <p:nvPr>
            <p:ph type="sldNum" sz="quarter" idx="5"/>
          </p:nvPr>
        </p:nvSpPr>
        <p:spPr/>
        <p:txBody>
          <a:bodyPr/>
          <a:lstStyle/>
          <a:p>
            <a:fld id="{1FFD37B3-B75A-4996-B654-1E0213EAB297}" type="slidenum">
              <a:rPr lang="en-US" smtClean="0"/>
              <a:t>9</a:t>
            </a:fld>
            <a:endParaRPr lang="en-US" dirty="0"/>
          </a:p>
        </p:txBody>
      </p:sp>
    </p:spTree>
    <p:extLst>
      <p:ext uri="{BB962C8B-B14F-4D97-AF65-F5344CB8AC3E}">
        <p14:creationId xmlns:p14="http://schemas.microsoft.com/office/powerpoint/2010/main" val="1286618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Pregnancy is a teachable moment</a:t>
            </a:r>
          </a:p>
          <a:p>
            <a:endParaRPr lang="en-US" dirty="0"/>
          </a:p>
          <a:p>
            <a:r>
              <a:rPr lang="en-US" dirty="0"/>
              <a:t>Our analysis of new data from two preconception cohort studies5–7 shows mixed health behaviours reported in relation to pregnancy planning. Women trying for pregnancy when compared with those who were using contraception or not planning to become pregnant within the next year, were less likely to report smoking or drinking alcohol, reported lower amounts of caffeine consumption, had a higher BMI, reported lower amounts of physical activity, but had similar fruit and vegetable intake</a:t>
            </a:r>
          </a:p>
        </p:txBody>
      </p:sp>
      <p:sp>
        <p:nvSpPr>
          <p:cNvPr id="4" name="Slide Number Placeholder 3"/>
          <p:cNvSpPr>
            <a:spLocks noGrp="1"/>
          </p:cNvSpPr>
          <p:nvPr>
            <p:ph type="sldNum" sz="quarter" idx="5"/>
          </p:nvPr>
        </p:nvSpPr>
        <p:spPr/>
        <p:txBody>
          <a:bodyPr/>
          <a:lstStyle/>
          <a:p>
            <a:fld id="{1FFD37B3-B75A-4996-B654-1E0213EAB297}" type="slidenum">
              <a:rPr lang="en-US" smtClean="0"/>
              <a:t>10</a:t>
            </a:fld>
            <a:endParaRPr lang="en-US" dirty="0"/>
          </a:p>
        </p:txBody>
      </p:sp>
    </p:spTree>
    <p:extLst>
      <p:ext uri="{BB962C8B-B14F-4D97-AF65-F5344CB8AC3E}">
        <p14:creationId xmlns:p14="http://schemas.microsoft.com/office/powerpoint/2010/main" val="1539634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Pregnancy is a teachable moment</a:t>
            </a:r>
          </a:p>
          <a:p>
            <a:endParaRPr lang="en-US" dirty="0"/>
          </a:p>
          <a:p>
            <a:r>
              <a:rPr lang="en-US" dirty="0"/>
              <a:t>Our analysis of new data from two preconception cohort studies5–7 shows mixed health behaviours reported in relation to pregnancy planning. Women trying for pregnancy when compared with those who were using contraception or not planning to become pregnant within the next year, were less likely to report smoking or drinking alcohol, reported lower amounts of caffeine consumption, had a higher BMI, reported lower amounts of physical activity, but had similar fruit and vegetable intake</a:t>
            </a:r>
          </a:p>
        </p:txBody>
      </p:sp>
      <p:sp>
        <p:nvSpPr>
          <p:cNvPr id="4" name="Slide Number Placeholder 3"/>
          <p:cNvSpPr>
            <a:spLocks noGrp="1"/>
          </p:cNvSpPr>
          <p:nvPr>
            <p:ph type="sldNum" sz="quarter" idx="5"/>
          </p:nvPr>
        </p:nvSpPr>
        <p:spPr/>
        <p:txBody>
          <a:bodyPr/>
          <a:lstStyle/>
          <a:p>
            <a:fld id="{1FFD37B3-B75A-4996-B654-1E0213EAB297}" type="slidenum">
              <a:rPr lang="en-US" smtClean="0"/>
              <a:t>12</a:t>
            </a:fld>
            <a:endParaRPr lang="en-US" dirty="0"/>
          </a:p>
        </p:txBody>
      </p:sp>
    </p:spTree>
    <p:extLst>
      <p:ext uri="{BB962C8B-B14F-4D97-AF65-F5344CB8AC3E}">
        <p14:creationId xmlns:p14="http://schemas.microsoft.com/office/powerpoint/2010/main" val="1035735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725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FD37B3-B75A-4996-B654-1E0213EAB297}" type="slidenum">
              <a:rPr lang="en-US" smtClean="0"/>
              <a:t>14</a:t>
            </a:fld>
            <a:endParaRPr lang="en-US" dirty="0"/>
          </a:p>
        </p:txBody>
      </p:sp>
    </p:spTree>
    <p:extLst>
      <p:ext uri="{BB962C8B-B14F-4D97-AF65-F5344CB8AC3E}">
        <p14:creationId xmlns:p14="http://schemas.microsoft.com/office/powerpoint/2010/main" val="3355044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C7BFE1-99FA-41FE-8762-81C0D6B2C82F}" type="datetimeFigureOut">
              <a:rPr lang="en-US" smtClean="0"/>
              <a:t>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D9CE91-17F9-4350-B9C5-A4ED0AF9AE9B}" type="slidenum">
              <a:rPr lang="en-US" smtClean="0"/>
              <a:t>‹#›</a:t>
            </a:fld>
            <a:endParaRPr lang="en-US" dirty="0"/>
          </a:p>
        </p:txBody>
      </p:sp>
    </p:spTree>
    <p:extLst>
      <p:ext uri="{BB962C8B-B14F-4D97-AF65-F5344CB8AC3E}">
        <p14:creationId xmlns:p14="http://schemas.microsoft.com/office/powerpoint/2010/main" val="2153402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7BFE1-99FA-41FE-8762-81C0D6B2C82F}" type="datetimeFigureOut">
              <a:rPr lang="en-US" smtClean="0"/>
              <a:t>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D9CE91-17F9-4350-B9C5-A4ED0AF9AE9B}" type="slidenum">
              <a:rPr lang="en-US" smtClean="0"/>
              <a:t>‹#›</a:t>
            </a:fld>
            <a:endParaRPr lang="en-US" dirty="0"/>
          </a:p>
        </p:txBody>
      </p:sp>
    </p:spTree>
    <p:extLst>
      <p:ext uri="{BB962C8B-B14F-4D97-AF65-F5344CB8AC3E}">
        <p14:creationId xmlns:p14="http://schemas.microsoft.com/office/powerpoint/2010/main" val="3229831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7BFE1-99FA-41FE-8762-81C0D6B2C82F}" type="datetimeFigureOut">
              <a:rPr lang="en-US" smtClean="0"/>
              <a:t>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D9CE91-17F9-4350-B9C5-A4ED0AF9AE9B}" type="slidenum">
              <a:rPr lang="en-US" smtClean="0"/>
              <a:t>‹#›</a:t>
            </a:fld>
            <a:endParaRPr lang="en-US" dirty="0"/>
          </a:p>
        </p:txBody>
      </p:sp>
    </p:spTree>
    <p:extLst>
      <p:ext uri="{BB962C8B-B14F-4D97-AF65-F5344CB8AC3E}">
        <p14:creationId xmlns:p14="http://schemas.microsoft.com/office/powerpoint/2010/main" val="373130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7BFE1-99FA-41FE-8762-81C0D6B2C82F}" type="datetimeFigureOut">
              <a:rPr lang="en-US" smtClean="0"/>
              <a:t>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D9CE91-17F9-4350-B9C5-A4ED0AF9AE9B}" type="slidenum">
              <a:rPr lang="en-US" smtClean="0"/>
              <a:t>‹#›</a:t>
            </a:fld>
            <a:endParaRPr lang="en-US" dirty="0"/>
          </a:p>
        </p:txBody>
      </p:sp>
    </p:spTree>
    <p:extLst>
      <p:ext uri="{BB962C8B-B14F-4D97-AF65-F5344CB8AC3E}">
        <p14:creationId xmlns:p14="http://schemas.microsoft.com/office/powerpoint/2010/main" val="2798945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C7BFE1-99FA-41FE-8762-81C0D6B2C82F}" type="datetimeFigureOut">
              <a:rPr lang="en-US" smtClean="0"/>
              <a:t>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D9CE91-17F9-4350-B9C5-A4ED0AF9AE9B}" type="slidenum">
              <a:rPr lang="en-US" smtClean="0"/>
              <a:t>‹#›</a:t>
            </a:fld>
            <a:endParaRPr lang="en-US" dirty="0"/>
          </a:p>
        </p:txBody>
      </p:sp>
    </p:spTree>
    <p:extLst>
      <p:ext uri="{BB962C8B-B14F-4D97-AF65-F5344CB8AC3E}">
        <p14:creationId xmlns:p14="http://schemas.microsoft.com/office/powerpoint/2010/main" val="17106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C7BFE1-99FA-41FE-8762-81C0D6B2C82F}" type="datetimeFigureOut">
              <a:rPr lang="en-US" smtClean="0"/>
              <a:t>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D9CE91-17F9-4350-B9C5-A4ED0AF9AE9B}" type="slidenum">
              <a:rPr lang="en-US" smtClean="0"/>
              <a:t>‹#›</a:t>
            </a:fld>
            <a:endParaRPr lang="en-US" dirty="0"/>
          </a:p>
        </p:txBody>
      </p:sp>
    </p:spTree>
    <p:extLst>
      <p:ext uri="{BB962C8B-B14F-4D97-AF65-F5344CB8AC3E}">
        <p14:creationId xmlns:p14="http://schemas.microsoft.com/office/powerpoint/2010/main" val="3089829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C7BFE1-99FA-41FE-8762-81C0D6B2C82F}" type="datetimeFigureOut">
              <a:rPr lang="en-US" smtClean="0"/>
              <a:t>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D9CE91-17F9-4350-B9C5-A4ED0AF9AE9B}" type="slidenum">
              <a:rPr lang="en-US" smtClean="0"/>
              <a:t>‹#›</a:t>
            </a:fld>
            <a:endParaRPr lang="en-US" dirty="0"/>
          </a:p>
        </p:txBody>
      </p:sp>
    </p:spTree>
    <p:extLst>
      <p:ext uri="{BB962C8B-B14F-4D97-AF65-F5344CB8AC3E}">
        <p14:creationId xmlns:p14="http://schemas.microsoft.com/office/powerpoint/2010/main" val="3177426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C7BFE1-99FA-41FE-8762-81C0D6B2C82F}" type="datetimeFigureOut">
              <a:rPr lang="en-US" smtClean="0"/>
              <a:t>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D9CE91-17F9-4350-B9C5-A4ED0AF9AE9B}" type="slidenum">
              <a:rPr lang="en-US" smtClean="0"/>
              <a:t>‹#›</a:t>
            </a:fld>
            <a:endParaRPr lang="en-US" dirty="0"/>
          </a:p>
        </p:txBody>
      </p:sp>
    </p:spTree>
    <p:extLst>
      <p:ext uri="{BB962C8B-B14F-4D97-AF65-F5344CB8AC3E}">
        <p14:creationId xmlns:p14="http://schemas.microsoft.com/office/powerpoint/2010/main" val="2634707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C7BFE1-99FA-41FE-8762-81C0D6B2C82F}" type="datetimeFigureOut">
              <a:rPr lang="en-US" smtClean="0"/>
              <a:t>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D9CE91-17F9-4350-B9C5-A4ED0AF9AE9B}" type="slidenum">
              <a:rPr lang="en-US" smtClean="0"/>
              <a:t>‹#›</a:t>
            </a:fld>
            <a:endParaRPr lang="en-US" dirty="0"/>
          </a:p>
        </p:txBody>
      </p:sp>
    </p:spTree>
    <p:extLst>
      <p:ext uri="{BB962C8B-B14F-4D97-AF65-F5344CB8AC3E}">
        <p14:creationId xmlns:p14="http://schemas.microsoft.com/office/powerpoint/2010/main" val="4272102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C7BFE1-99FA-41FE-8762-81C0D6B2C82F}" type="datetimeFigureOut">
              <a:rPr lang="en-US" smtClean="0"/>
              <a:t>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D9CE91-17F9-4350-B9C5-A4ED0AF9AE9B}" type="slidenum">
              <a:rPr lang="en-US" smtClean="0"/>
              <a:t>‹#›</a:t>
            </a:fld>
            <a:endParaRPr lang="en-US" dirty="0"/>
          </a:p>
        </p:txBody>
      </p:sp>
    </p:spTree>
    <p:extLst>
      <p:ext uri="{BB962C8B-B14F-4D97-AF65-F5344CB8AC3E}">
        <p14:creationId xmlns:p14="http://schemas.microsoft.com/office/powerpoint/2010/main" val="2136125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C7BFE1-99FA-41FE-8762-81C0D6B2C82F}" type="datetimeFigureOut">
              <a:rPr lang="en-US" smtClean="0"/>
              <a:t>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D9CE91-17F9-4350-B9C5-A4ED0AF9AE9B}" type="slidenum">
              <a:rPr lang="en-US" smtClean="0"/>
              <a:t>‹#›</a:t>
            </a:fld>
            <a:endParaRPr lang="en-US" dirty="0"/>
          </a:p>
        </p:txBody>
      </p:sp>
    </p:spTree>
    <p:extLst>
      <p:ext uri="{BB962C8B-B14F-4D97-AF65-F5344CB8AC3E}">
        <p14:creationId xmlns:p14="http://schemas.microsoft.com/office/powerpoint/2010/main" val="388886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C7BFE1-99FA-41FE-8762-81C0D6B2C82F}" type="datetimeFigureOut">
              <a:rPr lang="en-US" smtClean="0"/>
              <a:t>1/5/2024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D9CE91-17F9-4350-B9C5-A4ED0AF9AE9B}" type="slidenum">
              <a:rPr lang="en-US" smtClean="0"/>
              <a:t>‹#›</a:t>
            </a:fld>
            <a:endParaRPr lang="en-US" dirty="0"/>
          </a:p>
        </p:txBody>
      </p:sp>
    </p:spTree>
    <p:extLst>
      <p:ext uri="{BB962C8B-B14F-4D97-AF65-F5344CB8AC3E}">
        <p14:creationId xmlns:p14="http://schemas.microsoft.com/office/powerpoint/2010/main" val="1232442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18.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176CA-0871-4D42-90FB-5FD822ED8AA5}"/>
              </a:ext>
            </a:extLst>
          </p:cNvPr>
          <p:cNvSpPr>
            <a:spLocks noGrp="1"/>
          </p:cNvSpPr>
          <p:nvPr>
            <p:ph type="ctrTitle"/>
          </p:nvPr>
        </p:nvSpPr>
        <p:spPr>
          <a:xfrm>
            <a:off x="1443872" y="1772464"/>
            <a:ext cx="9304256" cy="2564516"/>
          </a:xfrm>
          <a:solidFill>
            <a:srgbClr val="A9CBE9">
              <a:alpha val="70000"/>
            </a:srgbClr>
          </a:solidFill>
        </p:spPr>
        <p:txBody>
          <a:bodyPr>
            <a:normAutofit/>
          </a:bodyPr>
          <a:lstStyle/>
          <a:p>
            <a:r>
              <a:rPr lang="en-US" sz="4400" b="1" dirty="0">
                <a:solidFill>
                  <a:schemeClr val="accent1">
                    <a:lumMod val="50000"/>
                  </a:schemeClr>
                </a:solidFill>
              </a:rPr>
              <a:t>Lifestyle Before Life: </a:t>
            </a:r>
            <a:br>
              <a:rPr lang="en-US" sz="4400" dirty="0"/>
            </a:br>
            <a:r>
              <a:rPr lang="en-US" sz="4400" dirty="0"/>
              <a:t>the role of lifestyle during the preconception period on the health of the mother and child</a:t>
            </a:r>
          </a:p>
        </p:txBody>
      </p:sp>
      <p:sp>
        <p:nvSpPr>
          <p:cNvPr id="3" name="Subtitle 2">
            <a:extLst>
              <a:ext uri="{FF2B5EF4-FFF2-40B4-BE49-F238E27FC236}">
                <a16:creationId xmlns:a16="http://schemas.microsoft.com/office/drawing/2014/main" id="{849F072C-577F-4BD3-881E-45DF8198D153}"/>
              </a:ext>
            </a:extLst>
          </p:cNvPr>
          <p:cNvSpPr>
            <a:spLocks noGrp="1"/>
          </p:cNvSpPr>
          <p:nvPr>
            <p:ph type="subTitle" idx="1"/>
          </p:nvPr>
        </p:nvSpPr>
        <p:spPr>
          <a:xfrm>
            <a:off x="1442734" y="4336980"/>
            <a:ext cx="9305394" cy="2212297"/>
          </a:xfrm>
          <a:solidFill>
            <a:srgbClr val="A9CBE9">
              <a:alpha val="70000"/>
            </a:srgbClr>
          </a:solidFill>
        </p:spPr>
        <p:txBody>
          <a:bodyPr>
            <a:normAutofit fontScale="92500" lnSpcReduction="20000"/>
          </a:bodyPr>
          <a:lstStyle/>
          <a:p>
            <a:endParaRPr lang="en-US" dirty="0"/>
          </a:p>
          <a:p>
            <a:r>
              <a:rPr lang="en-US" dirty="0"/>
              <a:t>Dr Ourania Kolokotroni, MD, PhD</a:t>
            </a:r>
          </a:p>
          <a:p>
            <a:r>
              <a:rPr lang="en-US" dirty="0"/>
              <a:t>Paediatrician</a:t>
            </a:r>
          </a:p>
          <a:p>
            <a:r>
              <a:rPr lang="en-US" dirty="0"/>
              <a:t>Assistant Professor, School of Health Sciences</a:t>
            </a:r>
          </a:p>
          <a:p>
            <a:r>
              <a:rPr lang="en-US" dirty="0"/>
              <a:t>Cyprus University of Technology</a:t>
            </a:r>
          </a:p>
          <a:p>
            <a:r>
              <a:rPr lang="en-US" dirty="0"/>
              <a:t>ELMO Congress, Budapest, November 12</a:t>
            </a:r>
            <a:r>
              <a:rPr lang="en-US" baseline="30000" dirty="0"/>
              <a:t>th</a:t>
            </a:r>
            <a:r>
              <a:rPr lang="en-US" dirty="0"/>
              <a:t> 2023</a:t>
            </a:r>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F857070A-F891-4AA2-8B04-4FE0F9F288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1201229"/>
          </a:xfrm>
          <a:prstGeom prst="rect">
            <a:avLst/>
          </a:prstGeom>
        </p:spPr>
      </p:pic>
      <p:pic>
        <p:nvPicPr>
          <p:cNvPr id="5" name="Picture 4">
            <a:extLst>
              <a:ext uri="{FF2B5EF4-FFF2-40B4-BE49-F238E27FC236}">
                <a16:creationId xmlns:a16="http://schemas.microsoft.com/office/drawing/2014/main" id="{EDD6FBB7-0BC1-4686-976C-9226656162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75769" y="1098817"/>
            <a:ext cx="1681971" cy="673647"/>
          </a:xfrm>
          <a:prstGeom prst="rect">
            <a:avLst/>
          </a:prstGeom>
        </p:spPr>
      </p:pic>
    </p:spTree>
    <p:extLst>
      <p:ext uri="{BB962C8B-B14F-4D97-AF65-F5344CB8AC3E}">
        <p14:creationId xmlns:p14="http://schemas.microsoft.com/office/powerpoint/2010/main" val="60017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FCDE5-7CEC-4241-B13E-6A217E1361A2}"/>
              </a:ext>
            </a:extLst>
          </p:cNvPr>
          <p:cNvSpPr>
            <a:spLocks noGrp="1"/>
          </p:cNvSpPr>
          <p:nvPr>
            <p:ph idx="1"/>
          </p:nvPr>
        </p:nvSpPr>
        <p:spPr>
          <a:xfrm>
            <a:off x="838200" y="1825625"/>
            <a:ext cx="4953000" cy="4851916"/>
          </a:xfrm>
        </p:spPr>
        <p:txBody>
          <a:bodyPr>
            <a:normAutofit/>
          </a:bodyPr>
          <a:lstStyle/>
          <a:p>
            <a:r>
              <a:rPr lang="en-GB" dirty="0"/>
              <a:t>Intention to pregnancy has variable effects on health behaviours</a:t>
            </a:r>
          </a:p>
          <a:p>
            <a:r>
              <a:rPr lang="en-GB" dirty="0"/>
              <a:t>Despite evidence of high motivation of pregnant women to change unhealthy habits, it is </a:t>
            </a:r>
            <a:r>
              <a:rPr lang="en-GB" dirty="0">
                <a:solidFill>
                  <a:srgbClr val="2F5597"/>
                </a:solidFill>
              </a:rPr>
              <a:t>too little and too late </a:t>
            </a:r>
            <a:r>
              <a:rPr lang="en-GB" dirty="0"/>
              <a:t>to initiate lifestyle changes in pregnancy</a:t>
            </a:r>
          </a:p>
        </p:txBody>
      </p:sp>
      <p:pic>
        <p:nvPicPr>
          <p:cNvPr id="4" name="Picture 10">
            <a:extLst>
              <a:ext uri="{FF2B5EF4-FFF2-40B4-BE49-F238E27FC236}">
                <a16:creationId xmlns:a16="http://schemas.microsoft.com/office/drawing/2014/main" id="{ED1B0EA8-A3EE-44C1-A215-A5BEA87DB10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l="17110" r="72501"/>
          <a:stretch>
            <a:fillRect/>
          </a:stretch>
        </p:blipFill>
        <p:spPr bwMode="auto">
          <a:xfrm>
            <a:off x="0" y="-462722"/>
            <a:ext cx="869081" cy="335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E0CE0E68-01C2-4942-8D00-D37129BE65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22737" y="92350"/>
            <a:ext cx="1469263" cy="591363"/>
          </a:xfrm>
          <a:prstGeom prst="rect">
            <a:avLst/>
          </a:prstGeom>
        </p:spPr>
      </p:pic>
      <p:sp>
        <p:nvSpPr>
          <p:cNvPr id="6" name="Title 1">
            <a:extLst>
              <a:ext uri="{FF2B5EF4-FFF2-40B4-BE49-F238E27FC236}">
                <a16:creationId xmlns:a16="http://schemas.microsoft.com/office/drawing/2014/main" id="{89E8DA24-1E90-4F42-8903-EA35CAA100D7}"/>
              </a:ext>
            </a:extLst>
          </p:cNvPr>
          <p:cNvSpPr>
            <a:spLocks noGrp="1"/>
          </p:cNvSpPr>
          <p:nvPr>
            <p:ph type="title"/>
          </p:nvPr>
        </p:nvSpPr>
        <p:spPr>
          <a:xfrm>
            <a:off x="838200" y="365125"/>
            <a:ext cx="10515600" cy="1097915"/>
          </a:xfrm>
        </p:spPr>
        <p:txBody>
          <a:bodyPr>
            <a:normAutofit fontScale="90000"/>
          </a:bodyPr>
          <a:lstStyle/>
          <a:p>
            <a:r>
              <a:rPr lang="en-US" sz="4000" b="1" dirty="0"/>
              <a:t>Preconception Health:</a:t>
            </a:r>
            <a:br>
              <a:rPr lang="en-US" sz="3600" b="1" dirty="0"/>
            </a:br>
            <a:r>
              <a:rPr lang="en-US" sz="3600" b="1" dirty="0">
                <a:solidFill>
                  <a:srgbClr val="2F5597"/>
                </a:solidFill>
              </a:rPr>
              <a:t>What do we actually know about health around conception?</a:t>
            </a:r>
            <a:br>
              <a:rPr lang="en-US" sz="3600" b="1" dirty="0">
                <a:solidFill>
                  <a:srgbClr val="2F5597"/>
                </a:solidFill>
              </a:rPr>
            </a:br>
            <a:endParaRPr lang="el-GR" sz="3600" b="1" dirty="0">
              <a:solidFill>
                <a:srgbClr val="2F5597"/>
              </a:solidFill>
            </a:endParaRPr>
          </a:p>
        </p:txBody>
      </p:sp>
      <p:sp>
        <p:nvSpPr>
          <p:cNvPr id="7" name="TextBox 6">
            <a:extLst>
              <a:ext uri="{FF2B5EF4-FFF2-40B4-BE49-F238E27FC236}">
                <a16:creationId xmlns:a16="http://schemas.microsoft.com/office/drawing/2014/main" id="{6BBE6A89-0129-4CCC-BECF-D26A4C5C8147}"/>
              </a:ext>
            </a:extLst>
          </p:cNvPr>
          <p:cNvSpPr txBox="1"/>
          <p:nvPr/>
        </p:nvSpPr>
        <p:spPr>
          <a:xfrm>
            <a:off x="7315126" y="6308209"/>
            <a:ext cx="4373954" cy="369332"/>
          </a:xfrm>
          <a:prstGeom prst="rect">
            <a:avLst/>
          </a:prstGeom>
          <a:noFill/>
        </p:spPr>
        <p:txBody>
          <a:bodyPr wrap="none" rtlCol="0">
            <a:spAutoFit/>
          </a:bodyPr>
          <a:lstStyle/>
          <a:p>
            <a:r>
              <a:rPr lang="en-US" dirty="0"/>
              <a:t>Adopted from Stephenson et al, Lancet 2018</a:t>
            </a:r>
          </a:p>
        </p:txBody>
      </p:sp>
      <p:pic>
        <p:nvPicPr>
          <p:cNvPr id="8" name="Picture 7">
            <a:extLst>
              <a:ext uri="{FF2B5EF4-FFF2-40B4-BE49-F238E27FC236}">
                <a16:creationId xmlns:a16="http://schemas.microsoft.com/office/drawing/2014/main" id="{777FA231-3D75-43FD-BB59-F392F783B69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91200" y="1825625"/>
            <a:ext cx="6290195" cy="3589655"/>
          </a:xfrm>
          <a:prstGeom prst="rect">
            <a:avLst/>
          </a:prstGeom>
        </p:spPr>
      </p:pic>
      <p:sp>
        <p:nvSpPr>
          <p:cNvPr id="9" name="Oval 8">
            <a:extLst>
              <a:ext uri="{FF2B5EF4-FFF2-40B4-BE49-F238E27FC236}">
                <a16:creationId xmlns:a16="http://schemas.microsoft.com/office/drawing/2014/main" id="{0E535603-7B71-4D18-AA59-968EE04E68B9}"/>
              </a:ext>
            </a:extLst>
          </p:cNvPr>
          <p:cNvSpPr/>
          <p:nvPr/>
        </p:nvSpPr>
        <p:spPr>
          <a:xfrm>
            <a:off x="8067040" y="1960880"/>
            <a:ext cx="914400" cy="2651760"/>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5C48BED8-6925-43BB-B58A-E819F61C4229}"/>
              </a:ext>
            </a:extLst>
          </p:cNvPr>
          <p:cNvSpPr/>
          <p:nvPr/>
        </p:nvSpPr>
        <p:spPr>
          <a:xfrm>
            <a:off x="10722737" y="1960880"/>
            <a:ext cx="1358658" cy="2651760"/>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786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980064-6D87-4D62-A780-B4AA7C82837A}"/>
              </a:ext>
            </a:extLst>
          </p:cNvPr>
          <p:cNvSpPr>
            <a:spLocks noGrp="1"/>
          </p:cNvSpPr>
          <p:nvPr>
            <p:ph type="title"/>
          </p:nvPr>
        </p:nvSpPr>
        <p:spPr>
          <a:xfrm>
            <a:off x="941768" y="523965"/>
            <a:ext cx="10515600" cy="1325563"/>
          </a:xfrm>
        </p:spPr>
        <p:txBody>
          <a:bodyPr>
            <a:normAutofit fontScale="90000"/>
          </a:bodyPr>
          <a:lstStyle/>
          <a:p>
            <a:br>
              <a:rPr lang="en-US" b="1" dirty="0"/>
            </a:br>
            <a:r>
              <a:rPr lang="en-US" b="1" dirty="0"/>
              <a:t>Preconception Health:</a:t>
            </a:r>
            <a:br>
              <a:rPr lang="en-US" sz="4000" b="1" dirty="0"/>
            </a:br>
            <a:r>
              <a:rPr lang="en-US" sz="3600" b="1" dirty="0">
                <a:solidFill>
                  <a:srgbClr val="2F5597"/>
                </a:solidFill>
              </a:rPr>
              <a:t>What do we actually know about health around conception?</a:t>
            </a:r>
            <a:br>
              <a:rPr lang="en-US" sz="3600" b="1" dirty="0">
                <a:solidFill>
                  <a:srgbClr val="2F5597"/>
                </a:solidFill>
              </a:rPr>
            </a:br>
            <a:br>
              <a:rPr lang="en-US" sz="3600" b="1" dirty="0">
                <a:solidFill>
                  <a:srgbClr val="2F5597"/>
                </a:solidFill>
              </a:rPr>
            </a:br>
            <a:br>
              <a:rPr lang="en-US" b="1" dirty="0"/>
            </a:br>
            <a:endParaRPr lang="en-US" dirty="0"/>
          </a:p>
        </p:txBody>
      </p:sp>
      <p:pic>
        <p:nvPicPr>
          <p:cNvPr id="4" name="Content Placeholder 3">
            <a:extLst>
              <a:ext uri="{FF2B5EF4-FFF2-40B4-BE49-F238E27FC236}">
                <a16:creationId xmlns:a16="http://schemas.microsoft.com/office/drawing/2014/main" id="{4DB06266-BDAB-4B6C-BE8F-A21CBD886BFF}"/>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5910123" y="2008368"/>
            <a:ext cx="6172460" cy="3957912"/>
          </a:xfrm>
          <a:prstGeom prst="rect">
            <a:avLst/>
          </a:prstGeom>
        </p:spPr>
      </p:pic>
      <p:sp>
        <p:nvSpPr>
          <p:cNvPr id="6" name="Content Placeholder 5">
            <a:extLst>
              <a:ext uri="{FF2B5EF4-FFF2-40B4-BE49-F238E27FC236}">
                <a16:creationId xmlns:a16="http://schemas.microsoft.com/office/drawing/2014/main" id="{91A8C0AE-A29B-425B-B891-B07FB1008394}"/>
              </a:ext>
            </a:extLst>
          </p:cNvPr>
          <p:cNvSpPr>
            <a:spLocks noGrp="1"/>
          </p:cNvSpPr>
          <p:nvPr>
            <p:ph sz="half" idx="2"/>
          </p:nvPr>
        </p:nvSpPr>
        <p:spPr>
          <a:xfrm>
            <a:off x="838200" y="2117288"/>
            <a:ext cx="5181600" cy="4351338"/>
          </a:xfrm>
        </p:spPr>
        <p:txBody>
          <a:bodyPr/>
          <a:lstStyle/>
          <a:p>
            <a:r>
              <a:rPr lang="en-US" dirty="0"/>
              <a:t>Variable times to achieve benefits before conception</a:t>
            </a:r>
          </a:p>
          <a:p>
            <a:r>
              <a:rPr lang="en-US" dirty="0"/>
              <a:t>It takes less time to achieve adequate folic acid levels, stop smoking and lower alcohol consumption</a:t>
            </a:r>
          </a:p>
          <a:p>
            <a:r>
              <a:rPr lang="en-US" dirty="0"/>
              <a:t>It takes much longer to loose weight and establish new dietary habits</a:t>
            </a:r>
          </a:p>
          <a:p>
            <a:endParaRPr lang="en-US" dirty="0"/>
          </a:p>
        </p:txBody>
      </p:sp>
      <p:sp>
        <p:nvSpPr>
          <p:cNvPr id="5" name="TextBox 4">
            <a:extLst>
              <a:ext uri="{FF2B5EF4-FFF2-40B4-BE49-F238E27FC236}">
                <a16:creationId xmlns:a16="http://schemas.microsoft.com/office/drawing/2014/main" id="{B05F8639-B093-4279-90E9-AA2259AAF001}"/>
              </a:ext>
            </a:extLst>
          </p:cNvPr>
          <p:cNvSpPr txBox="1"/>
          <p:nvPr/>
        </p:nvSpPr>
        <p:spPr>
          <a:xfrm>
            <a:off x="7324522" y="6283960"/>
            <a:ext cx="4373954" cy="369332"/>
          </a:xfrm>
          <a:prstGeom prst="rect">
            <a:avLst/>
          </a:prstGeom>
          <a:noFill/>
        </p:spPr>
        <p:txBody>
          <a:bodyPr wrap="none" rtlCol="0">
            <a:spAutoFit/>
          </a:bodyPr>
          <a:lstStyle/>
          <a:p>
            <a:r>
              <a:rPr lang="en-US" dirty="0"/>
              <a:t>Adopted from Stephenson et al, Lancet 2018</a:t>
            </a:r>
          </a:p>
        </p:txBody>
      </p:sp>
      <p:pic>
        <p:nvPicPr>
          <p:cNvPr id="7" name="Picture 10">
            <a:extLst>
              <a:ext uri="{FF2B5EF4-FFF2-40B4-BE49-F238E27FC236}">
                <a16:creationId xmlns:a16="http://schemas.microsoft.com/office/drawing/2014/main" id="{B3E0958F-D4B4-4741-98C3-F11C289380F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l="17110" r="72501"/>
          <a:stretch>
            <a:fillRect/>
          </a:stretch>
        </p:blipFill>
        <p:spPr bwMode="auto">
          <a:xfrm>
            <a:off x="0" y="-462722"/>
            <a:ext cx="869081" cy="335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DC40169B-476F-42DB-9A08-37CAFC1D68C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22737" y="92350"/>
            <a:ext cx="1469263" cy="591363"/>
          </a:xfrm>
          <a:prstGeom prst="rect">
            <a:avLst/>
          </a:prstGeom>
        </p:spPr>
      </p:pic>
    </p:spTree>
    <p:extLst>
      <p:ext uri="{BB962C8B-B14F-4D97-AF65-F5344CB8AC3E}">
        <p14:creationId xmlns:p14="http://schemas.microsoft.com/office/powerpoint/2010/main" val="2565877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FCDE5-7CEC-4241-B13E-6A217E1361A2}"/>
              </a:ext>
            </a:extLst>
          </p:cNvPr>
          <p:cNvSpPr>
            <a:spLocks noGrp="1"/>
          </p:cNvSpPr>
          <p:nvPr>
            <p:ph idx="1"/>
          </p:nvPr>
        </p:nvSpPr>
        <p:spPr>
          <a:xfrm>
            <a:off x="869081" y="1565538"/>
            <a:ext cx="4241399" cy="4795674"/>
          </a:xfrm>
        </p:spPr>
        <p:txBody>
          <a:bodyPr>
            <a:normAutofit/>
          </a:bodyPr>
          <a:lstStyle/>
          <a:p>
            <a:r>
              <a:rPr lang="en-GB" dirty="0"/>
              <a:t>Many pregnancies are unplanned</a:t>
            </a:r>
          </a:p>
          <a:p>
            <a:pPr marL="0" indent="0">
              <a:buNone/>
            </a:pPr>
            <a:endParaRPr lang="en-GB" sz="1200" dirty="0"/>
          </a:p>
          <a:p>
            <a:r>
              <a:rPr lang="en-GB" dirty="0"/>
              <a:t>Health behaviours/habits of people of Reproductive Age are not optimal</a:t>
            </a:r>
          </a:p>
          <a:p>
            <a:pPr marL="0" indent="0">
              <a:buNone/>
            </a:pPr>
            <a:endParaRPr lang="en-GB" dirty="0"/>
          </a:p>
        </p:txBody>
      </p:sp>
      <p:pic>
        <p:nvPicPr>
          <p:cNvPr id="4" name="Picture 10">
            <a:extLst>
              <a:ext uri="{FF2B5EF4-FFF2-40B4-BE49-F238E27FC236}">
                <a16:creationId xmlns:a16="http://schemas.microsoft.com/office/drawing/2014/main" id="{ED1B0EA8-A3EE-44C1-A215-A5BEA87DB10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l="17110" r="72501"/>
          <a:stretch>
            <a:fillRect/>
          </a:stretch>
        </p:blipFill>
        <p:spPr bwMode="auto">
          <a:xfrm>
            <a:off x="0" y="-462722"/>
            <a:ext cx="869081" cy="335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E0CE0E68-01C2-4942-8D00-D37129BE65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22737" y="92350"/>
            <a:ext cx="1469263" cy="591363"/>
          </a:xfrm>
          <a:prstGeom prst="rect">
            <a:avLst/>
          </a:prstGeom>
        </p:spPr>
      </p:pic>
      <p:sp>
        <p:nvSpPr>
          <p:cNvPr id="6" name="Title 1">
            <a:extLst>
              <a:ext uri="{FF2B5EF4-FFF2-40B4-BE49-F238E27FC236}">
                <a16:creationId xmlns:a16="http://schemas.microsoft.com/office/drawing/2014/main" id="{89E8DA24-1E90-4F42-8903-EA35CAA100D7}"/>
              </a:ext>
            </a:extLst>
          </p:cNvPr>
          <p:cNvSpPr>
            <a:spLocks noGrp="1"/>
          </p:cNvSpPr>
          <p:nvPr>
            <p:ph type="title"/>
          </p:nvPr>
        </p:nvSpPr>
        <p:spPr>
          <a:xfrm>
            <a:off x="838200" y="365125"/>
            <a:ext cx="10515600" cy="1097915"/>
          </a:xfrm>
        </p:spPr>
        <p:txBody>
          <a:bodyPr>
            <a:normAutofit fontScale="90000"/>
          </a:bodyPr>
          <a:lstStyle/>
          <a:p>
            <a:r>
              <a:rPr lang="en-US" sz="4000" b="1" dirty="0"/>
              <a:t>Preconception Health:</a:t>
            </a:r>
            <a:br>
              <a:rPr lang="en-US" sz="3600" b="1" dirty="0"/>
            </a:br>
            <a:r>
              <a:rPr lang="en-US" sz="3600" b="1" dirty="0">
                <a:solidFill>
                  <a:srgbClr val="2F5597"/>
                </a:solidFill>
              </a:rPr>
              <a:t>what do we actually know about health around conception?</a:t>
            </a:r>
            <a:br>
              <a:rPr lang="en-US" sz="3600" b="1" dirty="0">
                <a:solidFill>
                  <a:srgbClr val="2F5597"/>
                </a:solidFill>
              </a:rPr>
            </a:br>
            <a:endParaRPr lang="el-GR" sz="3600" b="1" dirty="0">
              <a:solidFill>
                <a:srgbClr val="2F5597"/>
              </a:solidFill>
            </a:endParaRPr>
          </a:p>
        </p:txBody>
      </p:sp>
      <p:pic>
        <p:nvPicPr>
          <p:cNvPr id="2" name="Picture 1">
            <a:extLst>
              <a:ext uri="{FF2B5EF4-FFF2-40B4-BE49-F238E27FC236}">
                <a16:creationId xmlns:a16="http://schemas.microsoft.com/office/drawing/2014/main" id="{56982326-50F6-4FC0-A70D-73200D18DF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10482" y="1554468"/>
            <a:ext cx="6909844" cy="3833905"/>
          </a:xfrm>
          <a:prstGeom prst="rect">
            <a:avLst/>
          </a:prstGeom>
        </p:spPr>
      </p:pic>
      <p:sp>
        <p:nvSpPr>
          <p:cNvPr id="7" name="TextBox 6">
            <a:extLst>
              <a:ext uri="{FF2B5EF4-FFF2-40B4-BE49-F238E27FC236}">
                <a16:creationId xmlns:a16="http://schemas.microsoft.com/office/drawing/2014/main" id="{6BBE6A89-0129-4CCC-BECF-D26A4C5C8147}"/>
              </a:ext>
            </a:extLst>
          </p:cNvPr>
          <p:cNvSpPr txBox="1"/>
          <p:nvPr/>
        </p:nvSpPr>
        <p:spPr>
          <a:xfrm>
            <a:off x="5760646" y="6308209"/>
            <a:ext cx="4373954" cy="369332"/>
          </a:xfrm>
          <a:prstGeom prst="rect">
            <a:avLst/>
          </a:prstGeom>
          <a:noFill/>
        </p:spPr>
        <p:txBody>
          <a:bodyPr wrap="none" rtlCol="0">
            <a:spAutoFit/>
          </a:bodyPr>
          <a:lstStyle/>
          <a:p>
            <a:r>
              <a:rPr lang="en-US" dirty="0"/>
              <a:t>Adopted from Stephenson et al, Lancet 2018</a:t>
            </a:r>
          </a:p>
        </p:txBody>
      </p:sp>
    </p:spTree>
    <p:extLst>
      <p:ext uri="{BB962C8B-B14F-4D97-AF65-F5344CB8AC3E}">
        <p14:creationId xmlns:p14="http://schemas.microsoft.com/office/powerpoint/2010/main" val="917378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6634FD-469F-4B0F-B741-7C80F55010A9}"/>
              </a:ext>
            </a:extLst>
          </p:cNvPr>
          <p:cNvSpPr>
            <a:spLocks noGrp="1"/>
          </p:cNvSpPr>
          <p:nvPr>
            <p:ph type="title"/>
          </p:nvPr>
        </p:nvSpPr>
        <p:spPr/>
        <p:txBody>
          <a:bodyPr>
            <a:normAutofit/>
          </a:bodyPr>
          <a:lstStyle/>
          <a:p>
            <a:r>
              <a:rPr lang="en-US" b="1" dirty="0">
                <a:solidFill>
                  <a:srgbClr val="2F5597"/>
                </a:solidFill>
              </a:rPr>
              <a:t>Life course model to lower risk of disease</a:t>
            </a:r>
          </a:p>
        </p:txBody>
      </p:sp>
      <p:pic>
        <p:nvPicPr>
          <p:cNvPr id="7" name="Content Placeholder 6">
            <a:extLst>
              <a:ext uri="{FF2B5EF4-FFF2-40B4-BE49-F238E27FC236}">
                <a16:creationId xmlns:a16="http://schemas.microsoft.com/office/drawing/2014/main" id="{67BC197A-7CAE-4353-8B86-0215FD4E4F49}"/>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719666" y="1868410"/>
            <a:ext cx="6773333" cy="4513681"/>
          </a:xfrm>
          <a:prstGeom prst="rect">
            <a:avLst/>
          </a:prstGeom>
        </p:spPr>
      </p:pic>
      <p:pic>
        <p:nvPicPr>
          <p:cNvPr id="2" name="Picture 1">
            <a:extLst>
              <a:ext uri="{FF2B5EF4-FFF2-40B4-BE49-F238E27FC236}">
                <a16:creationId xmlns:a16="http://schemas.microsoft.com/office/drawing/2014/main" id="{FFFEB4AE-AE31-48B8-A43F-E7BE1BF6D40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9233" y="6245965"/>
            <a:ext cx="2164268" cy="493819"/>
          </a:xfrm>
          <a:prstGeom prst="rect">
            <a:avLst/>
          </a:prstGeom>
        </p:spPr>
      </p:pic>
      <p:pic>
        <p:nvPicPr>
          <p:cNvPr id="8" name="Picture 7">
            <a:extLst>
              <a:ext uri="{FF2B5EF4-FFF2-40B4-BE49-F238E27FC236}">
                <a16:creationId xmlns:a16="http://schemas.microsoft.com/office/drawing/2014/main" id="{CBA85232-5D6B-4ADF-8C79-DDBB003AA7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22737" y="92350"/>
            <a:ext cx="1469263" cy="591363"/>
          </a:xfrm>
          <a:prstGeom prst="rect">
            <a:avLst/>
          </a:prstGeom>
        </p:spPr>
      </p:pic>
      <p:sp>
        <p:nvSpPr>
          <p:cNvPr id="3" name="TextBox 2">
            <a:extLst>
              <a:ext uri="{FF2B5EF4-FFF2-40B4-BE49-F238E27FC236}">
                <a16:creationId xmlns:a16="http://schemas.microsoft.com/office/drawing/2014/main" id="{15DC4DA0-33CD-4D0A-8E20-E7584F5BAC8C}"/>
              </a:ext>
            </a:extLst>
          </p:cNvPr>
          <p:cNvSpPr txBox="1"/>
          <p:nvPr/>
        </p:nvSpPr>
        <p:spPr>
          <a:xfrm>
            <a:off x="7366001" y="1963463"/>
            <a:ext cx="4521200" cy="3970318"/>
          </a:xfrm>
          <a:prstGeom prst="rect">
            <a:avLst/>
          </a:prstGeom>
          <a:noFill/>
        </p:spPr>
        <p:txBody>
          <a:bodyPr wrap="square" rtlCol="0">
            <a:spAutoFit/>
          </a:bodyPr>
          <a:lstStyle/>
          <a:p>
            <a:r>
              <a:rPr lang="en-US" sz="2800" dirty="0"/>
              <a:t>Dual Strategy to improve preconception health by tackling:</a:t>
            </a:r>
          </a:p>
          <a:p>
            <a:endParaRPr lang="en-US" sz="2800" dirty="0"/>
          </a:p>
          <a:p>
            <a:pPr marL="285750" indent="-285750">
              <a:buFont typeface="Arial" panose="020B0604020202020204" pitchFamily="34" charset="0"/>
              <a:buChar char="•"/>
            </a:pPr>
            <a:r>
              <a:rPr lang="en-US" sz="2800" dirty="0"/>
              <a:t>women planning for pregnancy and thinking to conceive</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women of reproductive age</a:t>
            </a:r>
          </a:p>
        </p:txBody>
      </p:sp>
    </p:spTree>
    <p:extLst>
      <p:ext uri="{BB962C8B-B14F-4D97-AF65-F5344CB8AC3E}">
        <p14:creationId xmlns:p14="http://schemas.microsoft.com/office/powerpoint/2010/main" val="4138240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818E1-49A8-4F7C-B614-B80A8A6E5E7B}"/>
              </a:ext>
            </a:extLst>
          </p:cNvPr>
          <p:cNvSpPr>
            <a:spLocks noGrp="1"/>
          </p:cNvSpPr>
          <p:nvPr>
            <p:ph type="title"/>
          </p:nvPr>
        </p:nvSpPr>
        <p:spPr/>
        <p:txBody>
          <a:bodyPr>
            <a:normAutofit fontScale="90000"/>
          </a:bodyPr>
          <a:lstStyle/>
          <a:p>
            <a:r>
              <a:rPr lang="en-US" b="1" dirty="0"/>
              <a:t>Preconception Health: What next?</a:t>
            </a:r>
            <a:br>
              <a:rPr lang="en-US" sz="4000" b="1" dirty="0"/>
            </a:br>
            <a:r>
              <a:rPr lang="en-US" sz="3600" b="1" dirty="0">
                <a:solidFill>
                  <a:srgbClr val="2F5597"/>
                </a:solidFill>
              </a:rPr>
              <a:t>What is a preconception population?</a:t>
            </a:r>
            <a:br>
              <a:rPr lang="en-US" sz="3600" b="1" dirty="0">
                <a:solidFill>
                  <a:srgbClr val="2F5597"/>
                </a:solidFill>
              </a:rPr>
            </a:br>
            <a:endParaRPr lang="en-US" dirty="0"/>
          </a:p>
        </p:txBody>
      </p:sp>
      <p:sp>
        <p:nvSpPr>
          <p:cNvPr id="3" name="Content Placeholder 2">
            <a:extLst>
              <a:ext uri="{FF2B5EF4-FFF2-40B4-BE49-F238E27FC236}">
                <a16:creationId xmlns:a16="http://schemas.microsoft.com/office/drawing/2014/main" id="{E9EC215F-1E90-414F-9CDD-53BEA4D3FD13}"/>
              </a:ext>
            </a:extLst>
          </p:cNvPr>
          <p:cNvSpPr>
            <a:spLocks noGrp="1"/>
          </p:cNvSpPr>
          <p:nvPr>
            <p:ph sz="half" idx="1"/>
          </p:nvPr>
        </p:nvSpPr>
        <p:spPr>
          <a:xfrm>
            <a:off x="838200" y="1825624"/>
            <a:ext cx="5257800" cy="4483735"/>
          </a:xfrm>
        </p:spPr>
        <p:txBody>
          <a:bodyPr>
            <a:normAutofit fontScale="92500" lnSpcReduction="20000"/>
          </a:bodyPr>
          <a:lstStyle/>
          <a:p>
            <a:pPr marL="0" indent="0">
              <a:buNone/>
            </a:pPr>
            <a:r>
              <a:rPr lang="en-US" dirty="0"/>
              <a:t>Considering the challenges to optimize health before conception, it is important to: </a:t>
            </a:r>
          </a:p>
          <a:p>
            <a:r>
              <a:rPr lang="en-US" dirty="0"/>
              <a:t>Recognize the value of understanding preconception populations beyond those actively seeking a pregnancy </a:t>
            </a:r>
          </a:p>
          <a:p>
            <a:r>
              <a:rPr lang="en-US" dirty="0"/>
              <a:t>Define the different groups of preconception populations </a:t>
            </a:r>
          </a:p>
          <a:p>
            <a:r>
              <a:rPr lang="en-US" dirty="0"/>
              <a:t>Explore the health profile and needs of each group and develop interventions tailored to the needs of each group</a:t>
            </a:r>
          </a:p>
        </p:txBody>
      </p:sp>
      <p:pic>
        <p:nvPicPr>
          <p:cNvPr id="5" name="image5.png">
            <a:extLst>
              <a:ext uri="{FF2B5EF4-FFF2-40B4-BE49-F238E27FC236}">
                <a16:creationId xmlns:a16="http://schemas.microsoft.com/office/drawing/2014/main" id="{A0C04F08-C706-40D9-AE06-0D16BDC19EDC}"/>
              </a:ext>
            </a:extLst>
          </p:cNvPr>
          <p:cNvPicPr>
            <a:picLocks noGrp="1"/>
          </p:cNvPicPr>
          <p:nvPr>
            <p:ph sz="half" idx="2"/>
          </p:nvPr>
        </p:nvPicPr>
        <p:blipFill rotWithShape="1">
          <a:blip r:embed="rId3" cstate="email">
            <a:extLst>
              <a:ext uri="{28A0092B-C50C-407E-A947-70E740481C1C}">
                <a14:useLocalDpi xmlns:a14="http://schemas.microsoft.com/office/drawing/2010/main"/>
              </a:ext>
            </a:extLst>
          </a:blip>
          <a:srcRect t="1870"/>
          <a:stretch/>
        </p:blipFill>
        <p:spPr>
          <a:xfrm>
            <a:off x="6487160" y="1993742"/>
            <a:ext cx="5181600" cy="4015103"/>
          </a:xfrm>
          <a:prstGeom prst="rect">
            <a:avLst/>
          </a:prstGeom>
          <a:ln/>
        </p:spPr>
      </p:pic>
      <p:pic>
        <p:nvPicPr>
          <p:cNvPr id="7" name="Picture 10">
            <a:extLst>
              <a:ext uri="{FF2B5EF4-FFF2-40B4-BE49-F238E27FC236}">
                <a16:creationId xmlns:a16="http://schemas.microsoft.com/office/drawing/2014/main" id="{B73326A8-02FC-4A66-BA5C-75FBB617620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l="17110" r="72501"/>
          <a:stretch>
            <a:fillRect/>
          </a:stretch>
        </p:blipFill>
        <p:spPr bwMode="auto">
          <a:xfrm>
            <a:off x="0" y="-462722"/>
            <a:ext cx="869081" cy="335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7E289B65-1FA3-4139-96E7-E3A927949E8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22737" y="92350"/>
            <a:ext cx="1469263" cy="591363"/>
          </a:xfrm>
          <a:prstGeom prst="rect">
            <a:avLst/>
          </a:prstGeom>
        </p:spPr>
      </p:pic>
      <p:sp>
        <p:nvSpPr>
          <p:cNvPr id="4" name="TextBox 3">
            <a:extLst>
              <a:ext uri="{FF2B5EF4-FFF2-40B4-BE49-F238E27FC236}">
                <a16:creationId xmlns:a16="http://schemas.microsoft.com/office/drawing/2014/main" id="{A972149C-BA41-4267-A19A-75EB8F5F4F39}"/>
              </a:ext>
            </a:extLst>
          </p:cNvPr>
          <p:cNvSpPr txBox="1"/>
          <p:nvPr/>
        </p:nvSpPr>
        <p:spPr>
          <a:xfrm>
            <a:off x="6603974" y="6124693"/>
            <a:ext cx="2965427" cy="369332"/>
          </a:xfrm>
          <a:prstGeom prst="rect">
            <a:avLst/>
          </a:prstGeom>
          <a:noFill/>
        </p:spPr>
        <p:txBody>
          <a:bodyPr wrap="none" rtlCol="0">
            <a:spAutoFit/>
          </a:bodyPr>
          <a:lstStyle/>
          <a:p>
            <a:r>
              <a:rPr lang="en-US" dirty="0"/>
              <a:t>Adopted from Hill et al, 2020)</a:t>
            </a:r>
          </a:p>
        </p:txBody>
      </p:sp>
    </p:spTree>
    <p:extLst>
      <p:ext uri="{BB962C8B-B14F-4D97-AF65-F5344CB8AC3E}">
        <p14:creationId xmlns:p14="http://schemas.microsoft.com/office/powerpoint/2010/main" val="3171754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818E1-49A8-4F7C-B614-B80A8A6E5E7B}"/>
              </a:ext>
            </a:extLst>
          </p:cNvPr>
          <p:cNvSpPr>
            <a:spLocks noGrp="1"/>
          </p:cNvSpPr>
          <p:nvPr>
            <p:ph type="title"/>
          </p:nvPr>
        </p:nvSpPr>
        <p:spPr/>
        <p:txBody>
          <a:bodyPr>
            <a:normAutofit fontScale="90000"/>
          </a:bodyPr>
          <a:lstStyle/>
          <a:p>
            <a:r>
              <a:rPr lang="en-US" b="1" dirty="0"/>
              <a:t>Preconception Health: What next?</a:t>
            </a:r>
            <a:br>
              <a:rPr lang="en-US" sz="4000" b="1" dirty="0"/>
            </a:br>
            <a:r>
              <a:rPr lang="en-US" sz="3600" b="1" dirty="0">
                <a:solidFill>
                  <a:srgbClr val="2F5597"/>
                </a:solidFill>
              </a:rPr>
              <a:t>What else do we need to know?</a:t>
            </a:r>
            <a:br>
              <a:rPr lang="en-US" sz="3600" b="1" dirty="0">
                <a:solidFill>
                  <a:srgbClr val="2F5597"/>
                </a:solidFill>
              </a:rPr>
            </a:br>
            <a:endParaRPr lang="en-US" dirty="0"/>
          </a:p>
        </p:txBody>
      </p:sp>
      <p:sp>
        <p:nvSpPr>
          <p:cNvPr id="3" name="Content Placeholder 2">
            <a:extLst>
              <a:ext uri="{FF2B5EF4-FFF2-40B4-BE49-F238E27FC236}">
                <a16:creationId xmlns:a16="http://schemas.microsoft.com/office/drawing/2014/main" id="{E9EC215F-1E90-414F-9CDD-53BEA4D3FD13}"/>
              </a:ext>
            </a:extLst>
          </p:cNvPr>
          <p:cNvSpPr>
            <a:spLocks noGrp="1"/>
          </p:cNvSpPr>
          <p:nvPr>
            <p:ph sz="half" idx="1"/>
          </p:nvPr>
        </p:nvSpPr>
        <p:spPr>
          <a:xfrm>
            <a:off x="838200" y="1825624"/>
            <a:ext cx="5257800" cy="4483735"/>
          </a:xfrm>
        </p:spPr>
        <p:txBody>
          <a:bodyPr>
            <a:normAutofit/>
          </a:bodyPr>
          <a:lstStyle/>
          <a:p>
            <a:r>
              <a:rPr lang="en-US" dirty="0"/>
              <a:t>Research to focus on important gaps in knowledge:</a:t>
            </a:r>
          </a:p>
          <a:p>
            <a:r>
              <a:rPr lang="en-US" b="1" dirty="0">
                <a:solidFill>
                  <a:srgbClr val="2F5597"/>
                </a:solidFill>
              </a:rPr>
              <a:t>Health behaviours:</a:t>
            </a:r>
          </a:p>
          <a:p>
            <a:r>
              <a:rPr lang="en-US" sz="2000" dirty="0"/>
              <a:t>lack of studies on health behaviours like sleep, social connectivity/support or exposures to adverse health determinants in the environment</a:t>
            </a:r>
          </a:p>
          <a:p>
            <a:r>
              <a:rPr lang="en-US" b="1" dirty="0">
                <a:solidFill>
                  <a:srgbClr val="2F5597"/>
                </a:solidFill>
              </a:rPr>
              <a:t>Behavioural intentions</a:t>
            </a:r>
          </a:p>
          <a:p>
            <a:r>
              <a:rPr lang="en-US" sz="2100" dirty="0"/>
              <a:t>intentions to change as well as other important psychological variables such as readiness, motivation to change and self-efficacy, behavioural control </a:t>
            </a:r>
          </a:p>
          <a:p>
            <a:pPr marL="0" indent="0">
              <a:buNone/>
            </a:pPr>
            <a:endParaRPr lang="en-US" sz="2100" dirty="0"/>
          </a:p>
        </p:txBody>
      </p:sp>
      <p:pic>
        <p:nvPicPr>
          <p:cNvPr id="7" name="Picture 10">
            <a:extLst>
              <a:ext uri="{FF2B5EF4-FFF2-40B4-BE49-F238E27FC236}">
                <a16:creationId xmlns:a16="http://schemas.microsoft.com/office/drawing/2014/main" id="{B73326A8-02FC-4A66-BA5C-75FBB617620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l="17110" r="72501"/>
          <a:stretch>
            <a:fillRect/>
          </a:stretch>
        </p:blipFill>
        <p:spPr bwMode="auto">
          <a:xfrm>
            <a:off x="0" y="-462722"/>
            <a:ext cx="869081" cy="335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7E289B65-1FA3-4139-96E7-E3A927949E8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22737" y="92350"/>
            <a:ext cx="1469263" cy="591363"/>
          </a:xfrm>
          <a:prstGeom prst="rect">
            <a:avLst/>
          </a:prstGeom>
        </p:spPr>
      </p:pic>
      <p:pic>
        <p:nvPicPr>
          <p:cNvPr id="9" name="Content Placeholder 3">
            <a:extLst>
              <a:ext uri="{FF2B5EF4-FFF2-40B4-BE49-F238E27FC236}">
                <a16:creationId xmlns:a16="http://schemas.microsoft.com/office/drawing/2014/main" id="{A6D81E8A-0EAC-4EC9-BEC7-BDE9E1A593F0}"/>
              </a:ext>
            </a:extLst>
          </p:cNvPr>
          <p:cNvPicPr>
            <a:picLocks noGrp="1" noChangeAspect="1"/>
          </p:cNvPicPr>
          <p:nvPr>
            <p:ph sz="half" idx="2"/>
          </p:nvPr>
        </p:nvPicPr>
        <p:blipFill rotWithShape="1">
          <a:blip r:embed="rId5" cstate="email">
            <a:extLst>
              <a:ext uri="{28A0092B-C50C-407E-A947-70E740481C1C}">
                <a14:useLocalDpi xmlns:a14="http://schemas.microsoft.com/office/drawing/2010/main"/>
              </a:ext>
            </a:extLst>
          </a:blip>
          <a:srcRect l="15392" r="15981" b="19047"/>
          <a:stretch/>
        </p:blipFill>
        <p:spPr>
          <a:xfrm>
            <a:off x="6567879" y="1825624"/>
            <a:ext cx="5441242" cy="3105563"/>
          </a:xfrm>
          <a:prstGeom prst="rect">
            <a:avLst/>
          </a:prstGeom>
        </p:spPr>
      </p:pic>
      <p:sp>
        <p:nvSpPr>
          <p:cNvPr id="10" name="TextBox 9">
            <a:extLst>
              <a:ext uri="{FF2B5EF4-FFF2-40B4-BE49-F238E27FC236}">
                <a16:creationId xmlns:a16="http://schemas.microsoft.com/office/drawing/2014/main" id="{8D6984EA-81D4-4E99-A779-78608FC41DDB}"/>
              </a:ext>
            </a:extLst>
          </p:cNvPr>
          <p:cNvSpPr txBox="1"/>
          <p:nvPr/>
        </p:nvSpPr>
        <p:spPr>
          <a:xfrm>
            <a:off x="7127240" y="5096923"/>
            <a:ext cx="4022217" cy="646331"/>
          </a:xfrm>
          <a:prstGeom prst="rect">
            <a:avLst/>
          </a:prstGeom>
          <a:noFill/>
        </p:spPr>
        <p:txBody>
          <a:bodyPr wrap="square" rtlCol="0">
            <a:spAutoFit/>
          </a:bodyPr>
          <a:lstStyle/>
          <a:p>
            <a:r>
              <a:rPr lang="en-US" dirty="0"/>
              <a:t>Adopted from Toivonen et al, Preventive Medicine, 2017</a:t>
            </a:r>
          </a:p>
        </p:txBody>
      </p:sp>
      <p:pic>
        <p:nvPicPr>
          <p:cNvPr id="11" name="Picture 7">
            <a:extLst>
              <a:ext uri="{FF2B5EF4-FFF2-40B4-BE49-F238E27FC236}">
                <a16:creationId xmlns:a16="http://schemas.microsoft.com/office/drawing/2014/main" id="{6067AF92-CC36-4796-A11C-013C263BB86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r="85217"/>
          <a:stretch>
            <a:fillRect/>
          </a:stretch>
        </p:blipFill>
        <p:spPr bwMode="auto">
          <a:xfrm>
            <a:off x="10937647" y="4077847"/>
            <a:ext cx="1226045" cy="3330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525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F6ABD-33F3-4FA2-AEB1-64D04EEBF435}"/>
              </a:ext>
            </a:extLst>
          </p:cNvPr>
          <p:cNvSpPr>
            <a:spLocks noGrp="1"/>
          </p:cNvSpPr>
          <p:nvPr>
            <p:ph type="title"/>
          </p:nvPr>
        </p:nvSpPr>
        <p:spPr>
          <a:xfrm>
            <a:off x="838200" y="365125"/>
            <a:ext cx="10668000" cy="1325563"/>
          </a:xfrm>
        </p:spPr>
        <p:txBody>
          <a:bodyPr>
            <a:normAutofit fontScale="90000"/>
          </a:bodyPr>
          <a:lstStyle/>
          <a:p>
            <a:br>
              <a:rPr lang="en-US" sz="4000" dirty="0"/>
            </a:br>
            <a:r>
              <a:rPr lang="en-US" sz="4000" dirty="0"/>
              <a:t>PrePARE for LIFE study</a:t>
            </a:r>
            <a:br>
              <a:rPr lang="en-US" dirty="0"/>
            </a:br>
            <a:r>
              <a:rPr lang="en-US" sz="3600" b="1" dirty="0">
                <a:solidFill>
                  <a:srgbClr val="2F5597"/>
                </a:solidFill>
              </a:rPr>
              <a:t>Pre</a:t>
            </a:r>
            <a:r>
              <a:rPr lang="en-US" sz="3600" dirty="0">
                <a:solidFill>
                  <a:srgbClr val="2F5597"/>
                </a:solidFill>
              </a:rPr>
              <a:t>conception </a:t>
            </a:r>
            <a:r>
              <a:rPr lang="en-US" sz="3600" b="1" dirty="0">
                <a:solidFill>
                  <a:srgbClr val="2F5597"/>
                </a:solidFill>
              </a:rPr>
              <a:t>P</a:t>
            </a:r>
            <a:r>
              <a:rPr lang="en-US" sz="3600" dirty="0">
                <a:solidFill>
                  <a:srgbClr val="2F5597"/>
                </a:solidFill>
              </a:rPr>
              <a:t>rofiling</a:t>
            </a:r>
            <a:r>
              <a:rPr lang="en-US" sz="3600" b="1" dirty="0">
                <a:solidFill>
                  <a:srgbClr val="2F5597"/>
                </a:solidFill>
              </a:rPr>
              <a:t> A</a:t>
            </a:r>
            <a:r>
              <a:rPr lang="en-US" sz="3600" dirty="0">
                <a:solidFill>
                  <a:srgbClr val="2F5597"/>
                </a:solidFill>
              </a:rPr>
              <a:t>ssessment</a:t>
            </a:r>
            <a:r>
              <a:rPr lang="en-US" sz="3600" b="1" dirty="0">
                <a:solidFill>
                  <a:srgbClr val="2F5597"/>
                </a:solidFill>
              </a:rPr>
              <a:t> and R</a:t>
            </a:r>
            <a:r>
              <a:rPr lang="en-US" sz="3600" dirty="0">
                <a:solidFill>
                  <a:srgbClr val="2F5597"/>
                </a:solidFill>
              </a:rPr>
              <a:t>isk factor </a:t>
            </a:r>
            <a:r>
              <a:rPr lang="en-US" sz="3600" b="1" dirty="0">
                <a:solidFill>
                  <a:srgbClr val="2F5597"/>
                </a:solidFill>
              </a:rPr>
              <a:t>E</a:t>
            </a:r>
            <a:r>
              <a:rPr lang="en-US" sz="3600" dirty="0">
                <a:solidFill>
                  <a:srgbClr val="2F5597"/>
                </a:solidFill>
              </a:rPr>
              <a:t>valuation</a:t>
            </a:r>
            <a:r>
              <a:rPr lang="en-US" sz="3600" b="1" dirty="0">
                <a:solidFill>
                  <a:srgbClr val="2F5597"/>
                </a:solidFill>
              </a:rPr>
              <a:t> </a:t>
            </a:r>
            <a:r>
              <a:rPr lang="en-US" sz="3600" dirty="0">
                <a:solidFill>
                  <a:srgbClr val="2F5597"/>
                </a:solidFill>
              </a:rPr>
              <a:t> of/for </a:t>
            </a:r>
            <a:r>
              <a:rPr lang="en-US" sz="3600" b="1" dirty="0">
                <a:solidFill>
                  <a:srgbClr val="2F5597"/>
                </a:solidFill>
              </a:rPr>
              <a:t>LIFE</a:t>
            </a:r>
            <a:r>
              <a:rPr lang="en-US" sz="3600" dirty="0">
                <a:solidFill>
                  <a:srgbClr val="2F5597"/>
                </a:solidFill>
              </a:rPr>
              <a:t>style</a:t>
            </a:r>
            <a:br>
              <a:rPr lang="en-US" dirty="0"/>
            </a:br>
            <a:endParaRPr lang="en-US" dirty="0"/>
          </a:p>
        </p:txBody>
      </p:sp>
      <p:sp>
        <p:nvSpPr>
          <p:cNvPr id="3" name="Content Placeholder 2">
            <a:extLst>
              <a:ext uri="{FF2B5EF4-FFF2-40B4-BE49-F238E27FC236}">
                <a16:creationId xmlns:a16="http://schemas.microsoft.com/office/drawing/2014/main" id="{8750B1F5-769D-421A-8D36-193F74325CF7}"/>
              </a:ext>
            </a:extLst>
          </p:cNvPr>
          <p:cNvSpPr>
            <a:spLocks noGrp="1"/>
          </p:cNvSpPr>
          <p:nvPr>
            <p:ph sz="half" idx="1"/>
          </p:nvPr>
        </p:nvSpPr>
        <p:spPr>
          <a:xfrm>
            <a:off x="838200" y="1825624"/>
            <a:ext cx="7675880" cy="4900295"/>
          </a:xfrm>
        </p:spPr>
        <p:txBody>
          <a:bodyPr>
            <a:normAutofit fontScale="92500"/>
          </a:bodyPr>
          <a:lstStyle/>
          <a:p>
            <a:r>
              <a:rPr lang="en-US" b="1" dirty="0">
                <a:solidFill>
                  <a:srgbClr val="2F5597"/>
                </a:solidFill>
              </a:rPr>
              <a:t>Cohort study of Student Nurses and Partners</a:t>
            </a:r>
            <a:endParaRPr lang="en-US" b="1" dirty="0"/>
          </a:p>
          <a:p>
            <a:pPr lvl="0"/>
            <a:r>
              <a:rPr lang="en-US" dirty="0"/>
              <a:t>Aims to:</a:t>
            </a:r>
          </a:p>
          <a:p>
            <a:pPr lvl="0">
              <a:buFont typeface="Wingdings" panose="05000000000000000000" pitchFamily="2" charset="2"/>
              <a:buChar char="ü"/>
            </a:pPr>
            <a:r>
              <a:rPr lang="en-US" sz="2600" dirty="0"/>
              <a:t>Assess a wide variety of lifestyle habits, health behaviours and intentions in individuals of reproductive age</a:t>
            </a:r>
          </a:p>
          <a:p>
            <a:pPr lvl="0">
              <a:buFont typeface="Wingdings" panose="05000000000000000000" pitchFamily="2" charset="2"/>
              <a:buChar char="ü"/>
            </a:pPr>
            <a:r>
              <a:rPr lang="en-US" sz="2600" dirty="0"/>
              <a:t>Evaluate the interlinked effects and potential interrelations of the various health behaviours and intentions on current and future health</a:t>
            </a:r>
          </a:p>
          <a:p>
            <a:pPr lvl="0">
              <a:buFont typeface="Wingdings" panose="05000000000000000000" pitchFamily="2" charset="2"/>
              <a:buChar char="ü"/>
            </a:pPr>
            <a:r>
              <a:rPr lang="en-US" sz="2600" dirty="0"/>
              <a:t>Explore barriers and facilitators to optimizing health and health behaviours before conception</a:t>
            </a:r>
          </a:p>
          <a:p>
            <a:pPr>
              <a:buFont typeface="Wingdings" panose="05000000000000000000" pitchFamily="2" charset="2"/>
              <a:buChar char="ü"/>
            </a:pPr>
            <a:r>
              <a:rPr lang="en-US" sz="2600" dirty="0"/>
              <a:t>Create a data and biological bank in order to investigate over time the role of various preconception factors in the development of chronic diseases in parents and offsprings</a:t>
            </a:r>
          </a:p>
        </p:txBody>
      </p:sp>
      <p:pic>
        <p:nvPicPr>
          <p:cNvPr id="5" name="Picture 4">
            <a:extLst>
              <a:ext uri="{FF2B5EF4-FFF2-40B4-BE49-F238E27FC236}">
                <a16:creationId xmlns:a16="http://schemas.microsoft.com/office/drawing/2014/main" id="{4725F5BF-D5EF-48FC-ABF5-00FE0D0E42A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1734" r="19524"/>
          <a:stretch/>
        </p:blipFill>
        <p:spPr>
          <a:xfrm>
            <a:off x="8630920" y="2770505"/>
            <a:ext cx="3048000" cy="2841893"/>
          </a:xfrm>
          <a:prstGeom prst="rect">
            <a:avLst/>
          </a:prstGeom>
        </p:spPr>
      </p:pic>
      <p:pic>
        <p:nvPicPr>
          <p:cNvPr id="8" name="Picture 10">
            <a:extLst>
              <a:ext uri="{FF2B5EF4-FFF2-40B4-BE49-F238E27FC236}">
                <a16:creationId xmlns:a16="http://schemas.microsoft.com/office/drawing/2014/main" id="{D0CEE8CC-55F4-4294-8C2D-C50FD536664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l="17110" r="72501"/>
          <a:stretch>
            <a:fillRect/>
          </a:stretch>
        </p:blipFill>
        <p:spPr bwMode="auto">
          <a:xfrm>
            <a:off x="0" y="-462722"/>
            <a:ext cx="869081" cy="335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BE680D3E-E4B6-440E-8650-C3F4572245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22737" y="92350"/>
            <a:ext cx="1469263" cy="591363"/>
          </a:xfrm>
          <a:prstGeom prst="rect">
            <a:avLst/>
          </a:prstGeom>
        </p:spPr>
      </p:pic>
    </p:spTree>
    <p:extLst>
      <p:ext uri="{BB962C8B-B14F-4D97-AF65-F5344CB8AC3E}">
        <p14:creationId xmlns:p14="http://schemas.microsoft.com/office/powerpoint/2010/main" val="2586110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F6ABD-33F3-4FA2-AEB1-64D04EEBF435}"/>
              </a:ext>
            </a:extLst>
          </p:cNvPr>
          <p:cNvSpPr>
            <a:spLocks noGrp="1"/>
          </p:cNvSpPr>
          <p:nvPr>
            <p:ph type="title"/>
          </p:nvPr>
        </p:nvSpPr>
        <p:spPr>
          <a:xfrm>
            <a:off x="838200" y="365125"/>
            <a:ext cx="10668000" cy="1325563"/>
          </a:xfrm>
        </p:spPr>
        <p:txBody>
          <a:bodyPr>
            <a:normAutofit fontScale="90000"/>
          </a:bodyPr>
          <a:lstStyle/>
          <a:p>
            <a:br>
              <a:rPr lang="en-US" sz="4000" dirty="0"/>
            </a:br>
            <a:r>
              <a:rPr lang="en-US" sz="4000" dirty="0"/>
              <a:t>PrePARE for LIFE study</a:t>
            </a:r>
            <a:br>
              <a:rPr lang="en-US" dirty="0"/>
            </a:br>
            <a:r>
              <a:rPr lang="en-US" sz="3600" b="1" dirty="0">
                <a:solidFill>
                  <a:srgbClr val="2F5597"/>
                </a:solidFill>
              </a:rPr>
              <a:t>Pre</a:t>
            </a:r>
            <a:r>
              <a:rPr lang="en-US" sz="3600" dirty="0">
                <a:solidFill>
                  <a:srgbClr val="2F5597"/>
                </a:solidFill>
              </a:rPr>
              <a:t>conception </a:t>
            </a:r>
            <a:r>
              <a:rPr lang="en-US" sz="3600" b="1" dirty="0">
                <a:solidFill>
                  <a:srgbClr val="2F5597"/>
                </a:solidFill>
              </a:rPr>
              <a:t>P</a:t>
            </a:r>
            <a:r>
              <a:rPr lang="en-US" sz="3600" dirty="0">
                <a:solidFill>
                  <a:srgbClr val="2F5597"/>
                </a:solidFill>
              </a:rPr>
              <a:t>rofiling</a:t>
            </a:r>
            <a:r>
              <a:rPr lang="en-US" sz="3600" b="1" dirty="0">
                <a:solidFill>
                  <a:srgbClr val="2F5597"/>
                </a:solidFill>
              </a:rPr>
              <a:t> A</a:t>
            </a:r>
            <a:r>
              <a:rPr lang="en-US" sz="3600" dirty="0">
                <a:solidFill>
                  <a:srgbClr val="2F5597"/>
                </a:solidFill>
              </a:rPr>
              <a:t>ssessment</a:t>
            </a:r>
            <a:r>
              <a:rPr lang="en-US" sz="3600" b="1" dirty="0">
                <a:solidFill>
                  <a:srgbClr val="2F5597"/>
                </a:solidFill>
              </a:rPr>
              <a:t> and R</a:t>
            </a:r>
            <a:r>
              <a:rPr lang="en-US" sz="3600" dirty="0">
                <a:solidFill>
                  <a:srgbClr val="2F5597"/>
                </a:solidFill>
              </a:rPr>
              <a:t>isk factor </a:t>
            </a:r>
            <a:r>
              <a:rPr lang="en-US" sz="3600" b="1" dirty="0">
                <a:solidFill>
                  <a:srgbClr val="2F5597"/>
                </a:solidFill>
              </a:rPr>
              <a:t>E</a:t>
            </a:r>
            <a:r>
              <a:rPr lang="en-US" sz="3600" dirty="0">
                <a:solidFill>
                  <a:srgbClr val="2F5597"/>
                </a:solidFill>
              </a:rPr>
              <a:t>valuation</a:t>
            </a:r>
            <a:r>
              <a:rPr lang="en-US" sz="3600" b="1" dirty="0">
                <a:solidFill>
                  <a:srgbClr val="2F5597"/>
                </a:solidFill>
              </a:rPr>
              <a:t> </a:t>
            </a:r>
            <a:r>
              <a:rPr lang="en-US" sz="3600" dirty="0">
                <a:solidFill>
                  <a:srgbClr val="2F5597"/>
                </a:solidFill>
              </a:rPr>
              <a:t> of/for </a:t>
            </a:r>
            <a:r>
              <a:rPr lang="en-US" sz="3600" b="1" dirty="0">
                <a:solidFill>
                  <a:srgbClr val="2F5597"/>
                </a:solidFill>
              </a:rPr>
              <a:t>LIFE</a:t>
            </a:r>
            <a:r>
              <a:rPr lang="en-US" sz="3600" dirty="0">
                <a:solidFill>
                  <a:srgbClr val="2F5597"/>
                </a:solidFill>
              </a:rPr>
              <a:t>style</a:t>
            </a:r>
            <a:br>
              <a:rPr lang="en-US" dirty="0"/>
            </a:br>
            <a:endParaRPr lang="en-US" dirty="0"/>
          </a:p>
        </p:txBody>
      </p:sp>
      <p:sp>
        <p:nvSpPr>
          <p:cNvPr id="3" name="Content Placeholder 2">
            <a:extLst>
              <a:ext uri="{FF2B5EF4-FFF2-40B4-BE49-F238E27FC236}">
                <a16:creationId xmlns:a16="http://schemas.microsoft.com/office/drawing/2014/main" id="{8750B1F5-769D-421A-8D36-193F74325CF7}"/>
              </a:ext>
            </a:extLst>
          </p:cNvPr>
          <p:cNvSpPr>
            <a:spLocks noGrp="1"/>
          </p:cNvSpPr>
          <p:nvPr>
            <p:ph sz="half" idx="1"/>
          </p:nvPr>
        </p:nvSpPr>
        <p:spPr>
          <a:xfrm>
            <a:off x="838200" y="1825624"/>
            <a:ext cx="6407150" cy="4900295"/>
          </a:xfrm>
        </p:spPr>
        <p:txBody>
          <a:bodyPr>
            <a:normAutofit fontScale="77500" lnSpcReduction="20000"/>
          </a:bodyPr>
          <a:lstStyle/>
          <a:p>
            <a:r>
              <a:rPr lang="en-US" sz="3100" b="1" dirty="0"/>
              <a:t>Baseline Questionnaire Data Collection in Three Phases (within 8 months)</a:t>
            </a:r>
          </a:p>
          <a:p>
            <a:r>
              <a:rPr lang="en-US" sz="3100" b="1" dirty="0">
                <a:solidFill>
                  <a:srgbClr val="2F5597"/>
                </a:solidFill>
              </a:rPr>
              <a:t>Phase A: </a:t>
            </a:r>
            <a:r>
              <a:rPr lang="en-US" sz="3100" dirty="0"/>
              <a:t>Lifestyle factors/behaviours  </a:t>
            </a:r>
          </a:p>
          <a:p>
            <a:pPr>
              <a:buFont typeface="Wingdings" panose="05000000000000000000" pitchFamily="2" charset="2"/>
              <a:buChar char="ü"/>
            </a:pPr>
            <a:r>
              <a:rPr lang="en-US" sz="2400" dirty="0"/>
              <a:t>dietary habits, physical activity levels, sleep patterns, social support, use of risky substances </a:t>
            </a:r>
            <a:endParaRPr lang="en-US" sz="2400" dirty="0">
              <a:solidFill>
                <a:srgbClr val="2F5597"/>
              </a:solidFill>
            </a:endParaRPr>
          </a:p>
          <a:p>
            <a:r>
              <a:rPr lang="en-US" sz="3100" b="1" dirty="0">
                <a:solidFill>
                  <a:srgbClr val="2F5597"/>
                </a:solidFill>
              </a:rPr>
              <a:t>Phase B: </a:t>
            </a:r>
            <a:r>
              <a:rPr lang="en-US" sz="3100" dirty="0"/>
              <a:t>Mental, Reproductive and Sexual health                                                               </a:t>
            </a:r>
          </a:p>
          <a:p>
            <a:pPr>
              <a:buFont typeface="Wingdings" panose="05000000000000000000" pitchFamily="2" charset="2"/>
              <a:buChar char="ü"/>
            </a:pPr>
            <a:r>
              <a:rPr lang="en-US" sz="2400" dirty="0"/>
              <a:t>stress, depression, anxiety, menstrual history, sexual history</a:t>
            </a:r>
          </a:p>
          <a:p>
            <a:r>
              <a:rPr lang="en-US" sz="3100" b="1" dirty="0">
                <a:solidFill>
                  <a:srgbClr val="2F5597"/>
                </a:solidFill>
              </a:rPr>
              <a:t>Phase C: </a:t>
            </a:r>
            <a:r>
              <a:rPr lang="en-US" sz="3100" dirty="0"/>
              <a:t>Health intentions/Psychological variables                                                            </a:t>
            </a:r>
          </a:p>
          <a:p>
            <a:pPr>
              <a:buFont typeface="Wingdings" panose="05000000000000000000" pitchFamily="2" charset="2"/>
              <a:buChar char="ü"/>
            </a:pPr>
            <a:r>
              <a:rPr lang="en-US" sz="2400" dirty="0"/>
              <a:t>self-efficacy, motivation for change, happiness, resilience, personality traits, health locus of control, knowledge on preconception health</a:t>
            </a:r>
          </a:p>
          <a:p>
            <a:pPr>
              <a:buFont typeface="Wingdings" panose="05000000000000000000" pitchFamily="2" charset="2"/>
              <a:buChar char="ü"/>
            </a:pPr>
            <a:endParaRPr lang="en-US" sz="600" dirty="0"/>
          </a:p>
          <a:p>
            <a:r>
              <a:rPr lang="en-US" sz="3100" b="1" dirty="0">
                <a:solidFill>
                  <a:srgbClr val="2F5597"/>
                </a:solidFill>
              </a:rPr>
              <a:t>Anthropometric measurements</a:t>
            </a:r>
          </a:p>
          <a:p>
            <a:r>
              <a:rPr lang="en-US" sz="3100" b="1" dirty="0">
                <a:solidFill>
                  <a:srgbClr val="2F5597"/>
                </a:solidFill>
              </a:rPr>
              <a:t>Biological specimens (biobank)</a:t>
            </a:r>
          </a:p>
        </p:txBody>
      </p:sp>
      <p:pic>
        <p:nvPicPr>
          <p:cNvPr id="8" name="Picture 10">
            <a:extLst>
              <a:ext uri="{FF2B5EF4-FFF2-40B4-BE49-F238E27FC236}">
                <a16:creationId xmlns:a16="http://schemas.microsoft.com/office/drawing/2014/main" id="{D0CEE8CC-55F4-4294-8C2D-C50FD536664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l="17110" r="72501"/>
          <a:stretch>
            <a:fillRect/>
          </a:stretch>
        </p:blipFill>
        <p:spPr bwMode="auto">
          <a:xfrm>
            <a:off x="0" y="-462722"/>
            <a:ext cx="869081" cy="335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4.png">
            <a:extLst>
              <a:ext uri="{FF2B5EF4-FFF2-40B4-BE49-F238E27FC236}">
                <a16:creationId xmlns:a16="http://schemas.microsoft.com/office/drawing/2014/main" id="{BFDFE218-37FE-4D8F-A373-BC78EDDA94EF}"/>
              </a:ext>
            </a:extLst>
          </p:cNvPr>
          <p:cNvPicPr/>
          <p:nvPr/>
        </p:nvPicPr>
        <p:blipFill>
          <a:blip r:embed="rId3" cstate="email">
            <a:extLst>
              <a:ext uri="{28A0092B-C50C-407E-A947-70E740481C1C}">
                <a14:useLocalDpi xmlns:a14="http://schemas.microsoft.com/office/drawing/2010/main"/>
              </a:ext>
            </a:extLst>
          </a:blip>
          <a:srcRect/>
          <a:stretch>
            <a:fillRect/>
          </a:stretch>
        </p:blipFill>
        <p:spPr>
          <a:xfrm>
            <a:off x="7245350" y="2333624"/>
            <a:ext cx="4946650" cy="3072130"/>
          </a:xfrm>
          <a:prstGeom prst="rect">
            <a:avLst/>
          </a:prstGeom>
          <a:ln/>
        </p:spPr>
      </p:pic>
      <p:sp>
        <p:nvSpPr>
          <p:cNvPr id="4" name="TextBox 3">
            <a:extLst>
              <a:ext uri="{FF2B5EF4-FFF2-40B4-BE49-F238E27FC236}">
                <a16:creationId xmlns:a16="http://schemas.microsoft.com/office/drawing/2014/main" id="{561C6199-8881-4842-96A3-2B5A0A59AAC4}"/>
              </a:ext>
            </a:extLst>
          </p:cNvPr>
          <p:cNvSpPr txBox="1"/>
          <p:nvPr/>
        </p:nvSpPr>
        <p:spPr>
          <a:xfrm>
            <a:off x="7245350" y="5843269"/>
            <a:ext cx="4678045" cy="738664"/>
          </a:xfrm>
          <a:prstGeom prst="rect">
            <a:avLst/>
          </a:prstGeom>
          <a:noFill/>
        </p:spPr>
        <p:txBody>
          <a:bodyPr wrap="square" rtlCol="0">
            <a:spAutoFit/>
          </a:bodyPr>
          <a:lstStyle/>
          <a:p>
            <a:r>
              <a:rPr lang="en-US" sz="2400" b="1" dirty="0">
                <a:solidFill>
                  <a:srgbClr val="2F5597"/>
                </a:solidFill>
              </a:rPr>
              <a:t>Follow up every 3 years there after</a:t>
            </a:r>
            <a:endParaRPr lang="en-US" sz="2400" b="1" dirty="0"/>
          </a:p>
          <a:p>
            <a:endParaRPr lang="en-US" dirty="0"/>
          </a:p>
        </p:txBody>
      </p:sp>
      <p:pic>
        <p:nvPicPr>
          <p:cNvPr id="7" name="Picture 6">
            <a:extLst>
              <a:ext uri="{FF2B5EF4-FFF2-40B4-BE49-F238E27FC236}">
                <a16:creationId xmlns:a16="http://schemas.microsoft.com/office/drawing/2014/main" id="{D2EACA0B-99EE-4FA9-9928-9A4455C8A8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22737" y="92350"/>
            <a:ext cx="1469263" cy="591363"/>
          </a:xfrm>
          <a:prstGeom prst="rect">
            <a:avLst/>
          </a:prstGeom>
        </p:spPr>
      </p:pic>
    </p:spTree>
    <p:extLst>
      <p:ext uri="{BB962C8B-B14F-4D97-AF65-F5344CB8AC3E}">
        <p14:creationId xmlns:p14="http://schemas.microsoft.com/office/powerpoint/2010/main" val="189880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654" y="364569"/>
            <a:ext cx="10130130" cy="1325563"/>
          </a:xfrm>
        </p:spPr>
        <p:txBody>
          <a:bodyPr>
            <a:normAutofit/>
          </a:bodyPr>
          <a:lstStyle/>
          <a:p>
            <a:r>
              <a:rPr lang="en-US" sz="3600" i="1" dirty="0">
                <a:solidFill>
                  <a:schemeClr val="accent5">
                    <a:lumMod val="75000"/>
                  </a:schemeClr>
                </a:solidFill>
              </a:rPr>
              <a:t>Preconception Health: lifestyle before life matters</a:t>
            </a:r>
            <a:endParaRPr lang="el-GR" sz="3600" i="1" dirty="0">
              <a:solidFill>
                <a:schemeClr val="accent5">
                  <a:lumMod val="75000"/>
                </a:schemeClr>
              </a:solidFill>
            </a:endParaRPr>
          </a:p>
        </p:txBody>
      </p:sp>
      <p:pic>
        <p:nvPicPr>
          <p:cNvPr id="4" name="Picture 10">
            <a:extLst>
              <a:ext uri="{FF2B5EF4-FFF2-40B4-BE49-F238E27FC236}">
                <a16:creationId xmlns:a16="http://schemas.microsoft.com/office/drawing/2014/main" id="{87B7A83C-43C3-4241-9655-5C17A7B8B5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l="17110" r="72501"/>
          <a:stretch>
            <a:fillRect/>
          </a:stretch>
        </p:blipFill>
        <p:spPr bwMode="auto">
          <a:xfrm>
            <a:off x="0" y="-462722"/>
            <a:ext cx="869081" cy="335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B7D0B872-D91D-4365-801C-B1B0EF1108F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r="85217"/>
          <a:stretch>
            <a:fillRect/>
          </a:stretch>
        </p:blipFill>
        <p:spPr bwMode="auto">
          <a:xfrm>
            <a:off x="10965955" y="4077847"/>
            <a:ext cx="1226045" cy="3330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FAFA210F-016B-4066-93E8-82A76EB8A2EF}"/>
              </a:ext>
            </a:extLst>
          </p:cNvPr>
          <p:cNvSpPr txBox="1">
            <a:spLocks/>
          </p:cNvSpPr>
          <p:nvPr/>
        </p:nvSpPr>
        <p:spPr>
          <a:xfrm>
            <a:off x="869081" y="1887553"/>
            <a:ext cx="10510119" cy="4878097"/>
          </a:xfrm>
          <a:prstGeom prst="rect">
            <a:avLst/>
          </a:prstGeom>
          <a:ln w="19050">
            <a:solidFill>
              <a:schemeClr val="accent5">
                <a:lumMod val="75000"/>
              </a:schemeClr>
            </a:solidFill>
          </a:ln>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b="1" dirty="0">
                <a:solidFill>
                  <a:srgbClr val="2F5597"/>
                </a:solidFill>
              </a:rPr>
              <a:t>Increasing evidence on the role of preconception exposures to the future health</a:t>
            </a:r>
          </a:p>
          <a:p>
            <a:pPr>
              <a:lnSpc>
                <a:spcPct val="100000"/>
              </a:lnSpc>
              <a:buFont typeface="Wingdings" panose="05000000000000000000" pitchFamily="2" charset="2"/>
              <a:buChar char="ü"/>
            </a:pPr>
            <a:r>
              <a:rPr lang="en-US" sz="2400" dirty="0"/>
              <a:t>Fertility and pregnancy outcomes</a:t>
            </a:r>
          </a:p>
          <a:p>
            <a:pPr>
              <a:lnSpc>
                <a:spcPct val="100000"/>
              </a:lnSpc>
              <a:buFont typeface="Wingdings" panose="05000000000000000000" pitchFamily="2" charset="2"/>
              <a:buChar char="ü"/>
            </a:pPr>
            <a:r>
              <a:rPr lang="en-US" sz="2400" dirty="0"/>
              <a:t>Chronic disease outcomes for mother and child</a:t>
            </a:r>
          </a:p>
          <a:p>
            <a:pPr>
              <a:lnSpc>
                <a:spcPct val="100000"/>
              </a:lnSpc>
            </a:pPr>
            <a:r>
              <a:rPr lang="en-US" b="1" dirty="0">
                <a:solidFill>
                  <a:srgbClr val="2F5597"/>
                </a:solidFill>
              </a:rPr>
              <a:t>Challenges to improving exposures in preconception period</a:t>
            </a:r>
          </a:p>
          <a:p>
            <a:pPr>
              <a:lnSpc>
                <a:spcPct val="100000"/>
              </a:lnSpc>
              <a:buFont typeface="Wingdings" panose="05000000000000000000" pitchFamily="2" charset="2"/>
              <a:buChar char="ü"/>
            </a:pPr>
            <a:r>
              <a:rPr lang="en-US" sz="2400" dirty="0"/>
              <a:t>Many pregnancies unplanned – preconception period not known</a:t>
            </a:r>
          </a:p>
          <a:p>
            <a:pPr>
              <a:lnSpc>
                <a:spcPct val="100000"/>
              </a:lnSpc>
              <a:buFont typeface="Wingdings" panose="05000000000000000000" pitchFamily="2" charset="2"/>
              <a:buChar char="ü"/>
            </a:pPr>
            <a:r>
              <a:rPr lang="en-US" sz="2400" dirty="0"/>
              <a:t>Intention to pregnancy has variable effects on health habits</a:t>
            </a:r>
          </a:p>
          <a:p>
            <a:pPr>
              <a:lnSpc>
                <a:spcPct val="100000"/>
              </a:lnSpc>
              <a:buFont typeface="Wingdings" panose="05000000000000000000" pitchFamily="2" charset="2"/>
              <a:buChar char="ü"/>
            </a:pPr>
            <a:r>
              <a:rPr lang="en-US" sz="2400" dirty="0"/>
              <a:t>Variable Time needed to change lifestyle habits</a:t>
            </a:r>
          </a:p>
          <a:p>
            <a:pPr>
              <a:lnSpc>
                <a:spcPct val="100000"/>
              </a:lnSpc>
            </a:pPr>
            <a:r>
              <a:rPr lang="en-US" b="1" dirty="0">
                <a:solidFill>
                  <a:srgbClr val="2F5597"/>
                </a:solidFill>
              </a:rPr>
              <a:t>Future directions in improving lifestyle before giving life</a:t>
            </a:r>
          </a:p>
          <a:p>
            <a:pPr>
              <a:lnSpc>
                <a:spcPct val="100000"/>
              </a:lnSpc>
            </a:pPr>
            <a:r>
              <a:rPr lang="en-US" sz="2400" dirty="0"/>
              <a:t>Define preconception populations and explore health profiles and needs</a:t>
            </a:r>
          </a:p>
          <a:p>
            <a:pPr>
              <a:lnSpc>
                <a:spcPct val="100000"/>
              </a:lnSpc>
            </a:pPr>
            <a:r>
              <a:rPr lang="en-US" sz="2400" dirty="0"/>
              <a:t>Research gaps in knowledge on the role of health behaviours and intentions during this critical period</a:t>
            </a:r>
          </a:p>
          <a:p>
            <a:pPr>
              <a:lnSpc>
                <a:spcPct val="100000"/>
              </a:lnSpc>
            </a:pPr>
            <a:r>
              <a:rPr lang="en-US" sz="2400" dirty="0"/>
              <a:t>Design evidence based interventions to improve preconception health  - dual strategy</a:t>
            </a:r>
          </a:p>
          <a:p>
            <a:pPr>
              <a:lnSpc>
                <a:spcPct val="100000"/>
              </a:lnSpc>
            </a:pPr>
            <a:endParaRPr lang="en-US" sz="2600" b="1" dirty="0">
              <a:solidFill>
                <a:schemeClr val="accent5">
                  <a:lumMod val="75000"/>
                </a:schemeClr>
              </a:solidFill>
            </a:endParaRPr>
          </a:p>
          <a:p>
            <a:pPr>
              <a:lnSpc>
                <a:spcPct val="100000"/>
              </a:lnSpc>
            </a:pPr>
            <a:endParaRPr lang="en-US" sz="2600" b="1" dirty="0">
              <a:solidFill>
                <a:schemeClr val="accent5">
                  <a:lumMod val="75000"/>
                </a:schemeClr>
              </a:solidFill>
            </a:endParaRPr>
          </a:p>
        </p:txBody>
      </p:sp>
      <p:pic>
        <p:nvPicPr>
          <p:cNvPr id="7" name="Picture 6">
            <a:extLst>
              <a:ext uri="{FF2B5EF4-FFF2-40B4-BE49-F238E27FC236}">
                <a16:creationId xmlns:a16="http://schemas.microsoft.com/office/drawing/2014/main" id="{A29F3D64-A39D-4B9D-9FE6-B30FFE5A66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22737" y="92350"/>
            <a:ext cx="1469263" cy="591363"/>
          </a:xfrm>
          <a:prstGeom prst="rect">
            <a:avLst/>
          </a:prstGeom>
        </p:spPr>
      </p:pic>
    </p:spTree>
    <p:extLst>
      <p:ext uri="{BB962C8B-B14F-4D97-AF65-F5344CB8AC3E}">
        <p14:creationId xmlns:p14="http://schemas.microsoft.com/office/powerpoint/2010/main" val="1553039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0AA7E-0820-4D6A-97C0-21BF169E2B83}"/>
              </a:ext>
            </a:extLst>
          </p:cNvPr>
          <p:cNvSpPr>
            <a:spLocks noGrp="1"/>
          </p:cNvSpPr>
          <p:nvPr>
            <p:ph type="title"/>
          </p:nvPr>
        </p:nvSpPr>
        <p:spPr>
          <a:xfrm>
            <a:off x="838200" y="568960"/>
            <a:ext cx="10515600" cy="616776"/>
          </a:xfrm>
        </p:spPr>
        <p:txBody>
          <a:bodyPr>
            <a:normAutofit fontScale="90000"/>
          </a:bodyPr>
          <a:lstStyle/>
          <a:p>
            <a:r>
              <a:rPr lang="en-US" dirty="0"/>
              <a:t>References</a:t>
            </a:r>
          </a:p>
        </p:txBody>
      </p:sp>
      <p:sp>
        <p:nvSpPr>
          <p:cNvPr id="3" name="Content Placeholder 2">
            <a:extLst>
              <a:ext uri="{FF2B5EF4-FFF2-40B4-BE49-F238E27FC236}">
                <a16:creationId xmlns:a16="http://schemas.microsoft.com/office/drawing/2014/main" id="{5423C92F-3BA2-405C-A965-8F118B85463D}"/>
              </a:ext>
            </a:extLst>
          </p:cNvPr>
          <p:cNvSpPr>
            <a:spLocks noGrp="1"/>
          </p:cNvSpPr>
          <p:nvPr>
            <p:ph idx="1"/>
          </p:nvPr>
        </p:nvSpPr>
        <p:spPr>
          <a:xfrm>
            <a:off x="869081" y="1253331"/>
            <a:ext cx="10515600" cy="4351338"/>
          </a:xfrm>
        </p:spPr>
        <p:txBody>
          <a:bodyPr>
            <a:noAutofit/>
          </a:bodyPr>
          <a:lstStyle/>
          <a:p>
            <a:r>
              <a:rPr lang="en-US" sz="1200" dirty="0"/>
              <a:t>De-Regil LM, Peña-Rosas JP, Fernández-Gaxiola AC, Rayco-Solon P. Effects and safety of periconceptional oral folate supplementation for preventing birth defects. Cochrane Database Syst Rev 2015; 12: CD007950. </a:t>
            </a:r>
          </a:p>
          <a:p>
            <a:r>
              <a:rPr lang="en-US" sz="1200" dirty="0"/>
              <a:t>Mastroiacovo P, Leoncini E. More folic acid, the five questions: why, who, when, how much, and how. Biofactors 2011; 37: 272–79. </a:t>
            </a:r>
          </a:p>
          <a:p>
            <a:r>
              <a:rPr lang="en-US" sz="1200" dirty="0"/>
              <a:t>Hodgetts VA, Morris RK, Francis A, Gardosi J, Ismail KM. Effectiveness of folic acid supplementation in pregnancy on reducing the risk of small-for-gestational age neonates: a population study, systematic review and meta-analysis. BJOG 2015; 122: 478–90. </a:t>
            </a:r>
          </a:p>
          <a:p>
            <a:r>
              <a:rPr lang="en-US" sz="1200" dirty="0"/>
              <a:t>Gao Y, Sheng C, Xie RH, et al. New perspective on impact of folic acid supplementation during pregnancy on neurodevelopment/ autism in the offspring children—a systematic review. PLoS One 2016; 11: e0165626. </a:t>
            </a:r>
          </a:p>
          <a:p>
            <a:r>
              <a:rPr lang="en-US" sz="1200" dirty="0"/>
              <a:t>He Y, Pan A, Hu FB, Ma X. Folic acid supplementation, birth defects, and adverse pregnancy outcomes in Chinese women:a population-based mega-cohort study. Lancet 2016; 388: S91.</a:t>
            </a:r>
          </a:p>
          <a:p>
            <a:r>
              <a:rPr lang="en-US" sz="1200" dirty="0"/>
              <a:t>Voerman E, Santos S, Inskip H, Amiano P, Barros H, Charles M-A, et al. Association of gestational weight gain with adverse maternal and infant outcomes 2019;321:1702–15</a:t>
            </a:r>
          </a:p>
          <a:p>
            <a:r>
              <a:rPr lang="en-US" sz="1200" dirty="0"/>
              <a:t>Poston L, Caleyachetty R, Cnattingius S, et al. Preconceptional and maternal obesity: epidemiology and health consequences. Lancet Diabetes Endocrinol 2016; 4: 1025–36. </a:t>
            </a:r>
          </a:p>
          <a:p>
            <a:r>
              <a:rPr lang="en-US" sz="1200" dirty="0"/>
              <a:t>Gesink Law DC, Maclehose RF, Longnecker MP. Obesity and time to pregnancy. Hum Reprod 2007; 22: 414–20.</a:t>
            </a:r>
          </a:p>
          <a:p>
            <a:r>
              <a:rPr lang="en-US" sz="1200" dirty="0"/>
              <a:t>Marchi J, Berg M, Dencker A, Olander EK, Begley C. Risks associated with obesity in pregnancy, for the mother and baby: a systematic review of reviews. Obes Rev 2015; 16: 621–38. </a:t>
            </a:r>
          </a:p>
          <a:p>
            <a:r>
              <a:rPr lang="en-US" sz="1200" dirty="0"/>
              <a:t>urcksin R, Bel S, Galjaard S, Devlieger R. Maternal obesity and breastfeeding intention, initiation, intensity and duration: a systematic review. Matern Child Nutr 2014; 10: 166–83. </a:t>
            </a:r>
          </a:p>
          <a:p>
            <a:r>
              <a:rPr lang="en-US" sz="1200" dirty="0"/>
              <a:t>Kort HI, Massey JB, Elsner CW, et al. Impact of body mass index values on sperm quantity and quality. J Androl 2006; 27: 450–52. </a:t>
            </a:r>
          </a:p>
          <a:p>
            <a:r>
              <a:rPr lang="en-US" sz="1200" dirty="0"/>
              <a:t>Kaati G, Bygren LO, Edvinsson S. Cardiovascular and diabetes mortality determined by nutrition during parents’ and grandparents’ slow growth period. Eur J Hum Genet 2002; 10: 682–88</a:t>
            </a:r>
          </a:p>
          <a:p>
            <a:r>
              <a:rPr lang="en-GB" sz="1200" dirty="0"/>
              <a:t>Hanson M and, Gluckman PD. Early developmental conditioning of later health and disease: physiology or pathophysiology? 2014</a:t>
            </a:r>
          </a:p>
          <a:p>
            <a:r>
              <a:rPr lang="en-GB" sz="1200" dirty="0"/>
              <a:t>Hill B, Hall J, Skouteris H, Currie S. Defining preconception: exploring the concept of a preconception population 2020;20:1–11.</a:t>
            </a:r>
            <a:endParaRPr lang="en-US" sz="1200" dirty="0"/>
          </a:p>
          <a:p>
            <a:endParaRPr lang="en-US" sz="1200" dirty="0"/>
          </a:p>
        </p:txBody>
      </p:sp>
      <p:pic>
        <p:nvPicPr>
          <p:cNvPr id="4" name="Picture 10">
            <a:extLst>
              <a:ext uri="{FF2B5EF4-FFF2-40B4-BE49-F238E27FC236}">
                <a16:creationId xmlns:a16="http://schemas.microsoft.com/office/drawing/2014/main" id="{FEF782D3-4F3D-43DC-8DEA-FE6F5F6EA3B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l="17110" r="72501"/>
          <a:stretch>
            <a:fillRect/>
          </a:stretch>
        </p:blipFill>
        <p:spPr bwMode="auto">
          <a:xfrm>
            <a:off x="0" y="-462722"/>
            <a:ext cx="869081" cy="335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8B4DE8B3-06B0-40D0-B89A-17F59731B7D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r="85217"/>
          <a:stretch>
            <a:fillRect/>
          </a:stretch>
        </p:blipFill>
        <p:spPr bwMode="auto">
          <a:xfrm>
            <a:off x="10965955" y="4077847"/>
            <a:ext cx="1226045" cy="3330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0FE5CD7E-9AE1-47B9-BC4A-ECC465DCCC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22737" y="92350"/>
            <a:ext cx="1469263" cy="591363"/>
          </a:xfrm>
          <a:prstGeom prst="rect">
            <a:avLst/>
          </a:prstGeom>
        </p:spPr>
      </p:pic>
    </p:spTree>
    <p:extLst>
      <p:ext uri="{BB962C8B-B14F-4D97-AF65-F5344CB8AC3E}">
        <p14:creationId xmlns:p14="http://schemas.microsoft.com/office/powerpoint/2010/main" val="2301408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867095" y="1070379"/>
            <a:ext cx="10457810" cy="553998"/>
          </a:xfrm>
          <a:prstGeom prst="rect">
            <a:avLst/>
          </a:prstGeom>
          <a:noFill/>
        </p:spPr>
        <p:txBody>
          <a:bodyPr wrap="square" rtlCol="0">
            <a:spAutoFit/>
          </a:bodyPr>
          <a:lstStyle/>
          <a:p>
            <a:r>
              <a:rPr lang="en-US" sz="3000" dirty="0">
                <a:solidFill>
                  <a:schemeClr val="bg1"/>
                </a:solidFill>
                <a:ea typeface="Roboto Slab" pitchFamily="2" charset="0"/>
              </a:rPr>
              <a:t>Key areas of Presentation</a:t>
            </a:r>
          </a:p>
        </p:txBody>
      </p:sp>
      <p:pic>
        <p:nvPicPr>
          <p:cNvPr id="6" name="Picture 5">
            <a:extLst>
              <a:ext uri="{FF2B5EF4-FFF2-40B4-BE49-F238E27FC236}">
                <a16:creationId xmlns:a16="http://schemas.microsoft.com/office/drawing/2014/main" id="{8D925C3F-1860-4DAB-A1B3-156A7C0D5221}"/>
              </a:ext>
            </a:extLst>
          </p:cNvPr>
          <p:cNvPicPr>
            <a:picLocks noChangeAspect="1"/>
          </p:cNvPicPr>
          <p:nvPr/>
        </p:nvPicPr>
        <p:blipFill>
          <a:blip r:embed="rId3"/>
          <a:stretch>
            <a:fillRect/>
          </a:stretch>
        </p:blipFill>
        <p:spPr>
          <a:xfrm>
            <a:off x="9223523" y="2233162"/>
            <a:ext cx="2968477" cy="3117579"/>
          </a:xfrm>
          <a:prstGeom prst="rect">
            <a:avLst/>
          </a:prstGeom>
        </p:spPr>
      </p:pic>
      <p:sp>
        <p:nvSpPr>
          <p:cNvPr id="7" name="Content Placeholder 6">
            <a:extLst>
              <a:ext uri="{FF2B5EF4-FFF2-40B4-BE49-F238E27FC236}">
                <a16:creationId xmlns:a16="http://schemas.microsoft.com/office/drawing/2014/main" id="{F51E3125-02B2-4AF8-8B71-63C24D6D19DC}"/>
              </a:ext>
            </a:extLst>
          </p:cNvPr>
          <p:cNvSpPr>
            <a:spLocks noGrp="1"/>
          </p:cNvSpPr>
          <p:nvPr>
            <p:ph idx="1"/>
          </p:nvPr>
        </p:nvSpPr>
        <p:spPr>
          <a:xfrm>
            <a:off x="838200" y="1825625"/>
            <a:ext cx="8732520" cy="4351338"/>
          </a:xfrm>
        </p:spPr>
        <p:txBody>
          <a:bodyPr>
            <a:normAutofit lnSpcReduction="10000"/>
          </a:bodyPr>
          <a:lstStyle/>
          <a:p>
            <a:r>
              <a:rPr lang="en-US" dirty="0"/>
              <a:t>What is the association between preconception exposures and health outcomes for the mother and child?</a:t>
            </a:r>
          </a:p>
          <a:p>
            <a:r>
              <a:rPr lang="en-US" dirty="0"/>
              <a:t>How do preconception exposures affect biological programming?</a:t>
            </a:r>
          </a:p>
          <a:p>
            <a:r>
              <a:rPr lang="en-US" dirty="0"/>
              <a:t>What do we know about health around conception?</a:t>
            </a:r>
          </a:p>
          <a:p>
            <a:r>
              <a:rPr lang="en-US" dirty="0"/>
              <a:t>What are the gaps in knowledge about preconception health?</a:t>
            </a:r>
          </a:p>
          <a:p>
            <a:r>
              <a:rPr lang="en-US" dirty="0"/>
              <a:t>What are the future directions for improving lifestyle before giving life?</a:t>
            </a:r>
          </a:p>
          <a:p>
            <a:endParaRPr lang="en-US" dirty="0"/>
          </a:p>
          <a:p>
            <a:endParaRPr lang="en-US" dirty="0"/>
          </a:p>
          <a:p>
            <a:endParaRPr lang="en-US" dirty="0"/>
          </a:p>
          <a:p>
            <a:endParaRPr lang="en-US" dirty="0"/>
          </a:p>
          <a:p>
            <a:endParaRPr lang="en-US" dirty="0"/>
          </a:p>
          <a:p>
            <a:endParaRPr lang="en-US" dirty="0"/>
          </a:p>
        </p:txBody>
      </p:sp>
      <p:pic>
        <p:nvPicPr>
          <p:cNvPr id="9" name="Picture 8">
            <a:extLst>
              <a:ext uri="{FF2B5EF4-FFF2-40B4-BE49-F238E27FC236}">
                <a16:creationId xmlns:a16="http://schemas.microsoft.com/office/drawing/2014/main" id="{C6D64FF0-9FE9-4D2A-8960-9605EFA351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22737" y="92350"/>
            <a:ext cx="1469263" cy="591363"/>
          </a:xfrm>
          <a:prstGeom prst="rect">
            <a:avLst/>
          </a:prstGeom>
        </p:spPr>
      </p:pic>
    </p:spTree>
    <p:extLst>
      <p:ext uri="{BB962C8B-B14F-4D97-AF65-F5344CB8AC3E}">
        <p14:creationId xmlns:p14="http://schemas.microsoft.com/office/powerpoint/2010/main" val="3698552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a:extLst>
              <a:ext uri="{FF2B5EF4-FFF2-40B4-BE49-F238E27FC236}">
                <a16:creationId xmlns:a16="http://schemas.microsoft.com/office/drawing/2014/main" id="{87B7A83C-43C3-4241-9655-5C17A7B8B51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l="17110" r="72501"/>
          <a:stretch>
            <a:fillRect/>
          </a:stretch>
        </p:blipFill>
        <p:spPr bwMode="auto">
          <a:xfrm>
            <a:off x="0" y="-462722"/>
            <a:ext cx="869081" cy="335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B7D0B872-D91D-4365-801C-B1B0EF1108F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r="85217"/>
          <a:stretch>
            <a:fillRect/>
          </a:stretch>
        </p:blipFill>
        <p:spPr bwMode="auto">
          <a:xfrm>
            <a:off x="10965955" y="4077847"/>
            <a:ext cx="1226045" cy="3330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D73D4EE-E8D0-439E-BA4C-7968BF458BE3}"/>
              </a:ext>
            </a:extLst>
          </p:cNvPr>
          <p:cNvSpPr txBox="1"/>
          <p:nvPr/>
        </p:nvSpPr>
        <p:spPr>
          <a:xfrm>
            <a:off x="1948036" y="4474187"/>
            <a:ext cx="8522911" cy="954107"/>
          </a:xfrm>
          <a:prstGeom prst="rect">
            <a:avLst/>
          </a:prstGeom>
          <a:noFill/>
          <a:ln w="19050">
            <a:solidFill>
              <a:srgbClr val="2F5597"/>
            </a:solidFill>
          </a:ln>
        </p:spPr>
        <p:txBody>
          <a:bodyPr wrap="none" rtlCol="0">
            <a:spAutoFit/>
          </a:bodyPr>
          <a:lstStyle/>
          <a:p>
            <a:r>
              <a:rPr lang="en-US" sz="5600" dirty="0">
                <a:solidFill>
                  <a:srgbClr val="2F5597"/>
                </a:solidFill>
              </a:rPr>
              <a:t>Thank you for your attention</a:t>
            </a:r>
          </a:p>
        </p:txBody>
      </p:sp>
      <p:pic>
        <p:nvPicPr>
          <p:cNvPr id="3" name="Picture 2">
            <a:extLst>
              <a:ext uri="{FF2B5EF4-FFF2-40B4-BE49-F238E27FC236}">
                <a16:creationId xmlns:a16="http://schemas.microsoft.com/office/drawing/2014/main" id="{BACC1325-317B-4354-8957-65CA7398266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27632" y="711021"/>
            <a:ext cx="3375171" cy="2883811"/>
          </a:xfrm>
          <a:prstGeom prst="rect">
            <a:avLst/>
          </a:prstGeom>
        </p:spPr>
      </p:pic>
      <p:pic>
        <p:nvPicPr>
          <p:cNvPr id="8" name="Picture 7">
            <a:extLst>
              <a:ext uri="{FF2B5EF4-FFF2-40B4-BE49-F238E27FC236}">
                <a16:creationId xmlns:a16="http://schemas.microsoft.com/office/drawing/2014/main" id="{87E03852-F58C-4054-9F03-AA5ACAA07D1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69615" y="542874"/>
            <a:ext cx="2919584" cy="3051958"/>
          </a:xfrm>
          <a:prstGeom prst="rect">
            <a:avLst/>
          </a:prstGeom>
        </p:spPr>
      </p:pic>
      <p:pic>
        <p:nvPicPr>
          <p:cNvPr id="9" name="Picture 8">
            <a:extLst>
              <a:ext uri="{FF2B5EF4-FFF2-40B4-BE49-F238E27FC236}">
                <a16:creationId xmlns:a16="http://schemas.microsoft.com/office/drawing/2014/main" id="{CFFC7540-6AB0-4057-9381-C75356A9839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1236" y="542874"/>
            <a:ext cx="2994400" cy="2883811"/>
          </a:xfrm>
          <a:prstGeom prst="rect">
            <a:avLst/>
          </a:prstGeom>
        </p:spPr>
      </p:pic>
    </p:spTree>
    <p:extLst>
      <p:ext uri="{BB962C8B-B14F-4D97-AF65-F5344CB8AC3E}">
        <p14:creationId xmlns:p14="http://schemas.microsoft.com/office/powerpoint/2010/main" val="276460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F556C-CB51-4A12-BC34-F40B62ABDD1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E7C8D26-41E7-4803-B4A7-CFD9094C093E}"/>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C9C4A425-0DA4-4375-A34B-D329655585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365125"/>
            <a:ext cx="10443967" cy="6468193"/>
          </a:xfrm>
          <a:prstGeom prst="rect">
            <a:avLst/>
          </a:prstGeom>
        </p:spPr>
      </p:pic>
    </p:spTree>
    <p:extLst>
      <p:ext uri="{BB962C8B-B14F-4D97-AF65-F5344CB8AC3E}">
        <p14:creationId xmlns:p14="http://schemas.microsoft.com/office/powerpoint/2010/main" val="1649594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a:extLst>
              <a:ext uri="{FF2B5EF4-FFF2-40B4-BE49-F238E27FC236}">
                <a16:creationId xmlns:a16="http://schemas.microsoft.com/office/drawing/2014/main" id="{87B7A83C-43C3-4241-9655-5C17A7B8B51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l="17110" r="72501"/>
          <a:stretch>
            <a:fillRect/>
          </a:stretch>
        </p:blipFill>
        <p:spPr bwMode="auto">
          <a:xfrm>
            <a:off x="0" y="-462722"/>
            <a:ext cx="869081" cy="335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B7D0B872-D91D-4365-801C-B1B0EF1108F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r="85217"/>
          <a:stretch>
            <a:fillRect/>
          </a:stretch>
        </p:blipFill>
        <p:spPr bwMode="auto">
          <a:xfrm>
            <a:off x="10965955" y="4077847"/>
            <a:ext cx="1226045" cy="3330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FAFA210F-016B-4066-93E8-82A76EB8A2EF}"/>
              </a:ext>
            </a:extLst>
          </p:cNvPr>
          <p:cNvSpPr txBox="1">
            <a:spLocks/>
          </p:cNvSpPr>
          <p:nvPr/>
        </p:nvSpPr>
        <p:spPr>
          <a:xfrm>
            <a:off x="1269062" y="2310208"/>
            <a:ext cx="9944339" cy="2405146"/>
          </a:xfrm>
          <a:prstGeom prst="rect">
            <a:avLst/>
          </a:prstGeom>
          <a:ln w="19050">
            <a:solidFill>
              <a:schemeClr val="accent5">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l-GR" sz="7000" dirty="0">
              <a:solidFill>
                <a:schemeClr val="accent5">
                  <a:lumMod val="75000"/>
                </a:schemeClr>
              </a:solidFill>
            </a:endParaRPr>
          </a:p>
          <a:p>
            <a:pPr marL="0" indent="0">
              <a:lnSpc>
                <a:spcPct val="100000"/>
              </a:lnSpc>
              <a:buFont typeface="Arial" panose="020B0604020202020204" pitchFamily="34" charset="0"/>
              <a:buNone/>
            </a:pPr>
            <a:endParaRPr lang="el-GR" sz="1600" dirty="0"/>
          </a:p>
        </p:txBody>
      </p:sp>
      <p:sp>
        <p:nvSpPr>
          <p:cNvPr id="7" name="Content Placeholder 2">
            <a:extLst>
              <a:ext uri="{FF2B5EF4-FFF2-40B4-BE49-F238E27FC236}">
                <a16:creationId xmlns:a16="http://schemas.microsoft.com/office/drawing/2014/main" id="{DCE035AC-3669-4F2B-ADB4-736475D77CF5}"/>
              </a:ext>
            </a:extLst>
          </p:cNvPr>
          <p:cNvSpPr txBox="1">
            <a:spLocks/>
          </p:cNvSpPr>
          <p:nvPr/>
        </p:nvSpPr>
        <p:spPr>
          <a:xfrm>
            <a:off x="621635" y="2749765"/>
            <a:ext cx="10948729" cy="189534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i="1" dirty="0">
                <a:solidFill>
                  <a:srgbClr val="000000"/>
                </a:solidFill>
              </a:rPr>
              <a:t>When you change the beginning of the story,  </a:t>
            </a:r>
          </a:p>
          <a:p>
            <a:pPr marL="0" indent="0" algn="ctr">
              <a:buNone/>
            </a:pPr>
            <a:r>
              <a:rPr lang="en-US" sz="3600" i="1" dirty="0">
                <a:solidFill>
                  <a:srgbClr val="000000"/>
                </a:solidFill>
              </a:rPr>
              <a:t>you can change the whole story</a:t>
            </a:r>
          </a:p>
          <a:p>
            <a:pPr marL="0"/>
            <a:endParaRPr lang="en-US" sz="1500" dirty="0">
              <a:solidFill>
                <a:srgbClr val="000000"/>
              </a:solidFill>
            </a:endParaRPr>
          </a:p>
          <a:p>
            <a:pPr marL="0" indent="0" algn="ctr">
              <a:buNone/>
            </a:pPr>
            <a:r>
              <a:rPr lang="en-US" sz="1500" dirty="0">
                <a:solidFill>
                  <a:srgbClr val="000000"/>
                </a:solidFill>
              </a:rPr>
              <a:t>            Christakis D, Media and Children, Nurturing care Framework for Early Childhood Development</a:t>
            </a:r>
          </a:p>
          <a:p>
            <a:pPr marL="0"/>
            <a:endParaRPr lang="en-US" sz="1500" dirty="0">
              <a:solidFill>
                <a:srgbClr val="000000"/>
              </a:solidFill>
            </a:endParaRPr>
          </a:p>
        </p:txBody>
      </p:sp>
      <p:pic>
        <p:nvPicPr>
          <p:cNvPr id="9" name="Picture 8">
            <a:extLst>
              <a:ext uri="{FF2B5EF4-FFF2-40B4-BE49-F238E27FC236}">
                <a16:creationId xmlns:a16="http://schemas.microsoft.com/office/drawing/2014/main" id="{6EC93EFF-A1A6-47F0-A827-B5BED9B7258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22737" y="92350"/>
            <a:ext cx="1469263" cy="591363"/>
          </a:xfrm>
          <a:prstGeom prst="rect">
            <a:avLst/>
          </a:prstGeom>
        </p:spPr>
      </p:pic>
    </p:spTree>
    <p:extLst>
      <p:ext uri="{BB962C8B-B14F-4D97-AF65-F5344CB8AC3E}">
        <p14:creationId xmlns:p14="http://schemas.microsoft.com/office/powerpoint/2010/main" val="2159092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0D695-E456-4A4C-B50D-D9BC1B2A888C}"/>
              </a:ext>
            </a:extLst>
          </p:cNvPr>
          <p:cNvSpPr>
            <a:spLocks noGrp="1"/>
          </p:cNvSpPr>
          <p:nvPr>
            <p:ph type="title"/>
          </p:nvPr>
        </p:nvSpPr>
        <p:spPr>
          <a:xfrm>
            <a:off x="941633" y="152311"/>
            <a:ext cx="10925247" cy="1063641"/>
          </a:xfrm>
        </p:spPr>
        <p:txBody>
          <a:bodyPr vert="horz" lIns="91440" tIns="45720" rIns="91440" bIns="45720" rtlCol="0" anchor="b">
            <a:normAutofit/>
          </a:bodyPr>
          <a:lstStyle/>
          <a:p>
            <a:r>
              <a:rPr lang="en-US" sz="3600" b="1" dirty="0"/>
              <a:t>Preconception Health:</a:t>
            </a:r>
            <a:br>
              <a:rPr lang="en-US" sz="3600" b="1" dirty="0"/>
            </a:br>
            <a:r>
              <a:rPr lang="en-US" b="1" dirty="0">
                <a:solidFill>
                  <a:srgbClr val="2F5597"/>
                </a:solidFill>
              </a:rPr>
              <a:t>A critical period of early life</a:t>
            </a:r>
            <a:endParaRPr lang="en-US" dirty="0"/>
          </a:p>
        </p:txBody>
      </p:sp>
      <p:sp>
        <p:nvSpPr>
          <p:cNvPr id="19" name="Text Placeholder 2">
            <a:extLst>
              <a:ext uri="{FF2B5EF4-FFF2-40B4-BE49-F238E27FC236}">
                <a16:creationId xmlns:a16="http://schemas.microsoft.com/office/drawing/2014/main" id="{E18D4EEE-8144-4FD0-91EF-8BB7B26B4221}"/>
              </a:ext>
            </a:extLst>
          </p:cNvPr>
          <p:cNvSpPr>
            <a:spLocks noGrp="1"/>
          </p:cNvSpPr>
          <p:nvPr>
            <p:ph type="body" sz="half" idx="2"/>
          </p:nvPr>
        </p:nvSpPr>
        <p:spPr>
          <a:xfrm>
            <a:off x="869081" y="1545128"/>
            <a:ext cx="7633896" cy="4836493"/>
          </a:xfrm>
        </p:spPr>
        <p:txBody>
          <a:bodyPr>
            <a:noAutofit/>
          </a:bodyPr>
          <a:lstStyle/>
          <a:p>
            <a:pPr marL="457200" indent="-457200">
              <a:buFont typeface="Arial" panose="020B0604020202020204" pitchFamily="34" charset="0"/>
              <a:buChar char="•"/>
            </a:pPr>
            <a:r>
              <a:rPr lang="en-GB" sz="2400" dirty="0"/>
              <a:t>Increasing evidence on the importance of  early life exposures on health during critical periods of development</a:t>
            </a:r>
            <a:endParaRPr lang="en-US" sz="2400" b="1" i="1" dirty="0">
              <a:solidFill>
                <a:srgbClr val="2F5597"/>
              </a:solidFill>
            </a:endParaRPr>
          </a:p>
          <a:p>
            <a:pPr marL="457200" indent="-457200">
              <a:buFont typeface="Arial" panose="020B0604020202020204" pitchFamily="34" charset="0"/>
              <a:buChar char="•"/>
            </a:pPr>
            <a:r>
              <a:rPr lang="en-US" sz="2400" dirty="0"/>
              <a:t>Birth cohorts have studied the effect of various exposures in </a:t>
            </a:r>
            <a:r>
              <a:rPr lang="en-US" sz="2400" b="1" dirty="0">
                <a:solidFill>
                  <a:srgbClr val="2F5597"/>
                </a:solidFill>
              </a:rPr>
              <a:t>pregnancy and infancy </a:t>
            </a:r>
            <a:r>
              <a:rPr lang="en-US" sz="2400" dirty="0"/>
              <a:t>and provided recommendations that</a:t>
            </a:r>
            <a:r>
              <a:rPr lang="en-US" sz="2400" b="1" dirty="0">
                <a:solidFill>
                  <a:srgbClr val="2F5597"/>
                </a:solidFill>
              </a:rPr>
              <a:t> </a:t>
            </a:r>
            <a:r>
              <a:rPr lang="en-US" sz="2400" dirty="0"/>
              <a:t>led to improvements in clinical practice for pregnant mothers and infants</a:t>
            </a:r>
            <a:endParaRPr lang="en-US" sz="2400" b="1" i="1" dirty="0">
              <a:solidFill>
                <a:srgbClr val="2F5597"/>
              </a:solidFill>
            </a:endParaRPr>
          </a:p>
          <a:p>
            <a:pPr marL="457200" indent="-457200">
              <a:buFont typeface="Arial" panose="020B0604020202020204" pitchFamily="34" charset="0"/>
              <a:buChar char="•"/>
            </a:pPr>
            <a:r>
              <a:rPr lang="en-US" sz="2400" b="1" dirty="0">
                <a:solidFill>
                  <a:srgbClr val="2F5597"/>
                </a:solidFill>
              </a:rPr>
              <a:t>Preconception Health</a:t>
            </a:r>
            <a:r>
              <a:rPr lang="en-US" sz="2400" dirty="0"/>
              <a:t>, a less studied subject is now receiving increasing interest as:</a:t>
            </a:r>
          </a:p>
          <a:p>
            <a:pPr marL="457200" indent="-457200">
              <a:buFont typeface="Wingdings" panose="05000000000000000000" pitchFamily="2" charset="2"/>
              <a:buChar char="ü"/>
            </a:pPr>
            <a:r>
              <a:rPr lang="en-US" sz="2400" dirty="0"/>
              <a:t>the health of women and men entering pregnancy is not optimal and poses challenges for health systems</a:t>
            </a:r>
          </a:p>
          <a:p>
            <a:pPr marL="457200" indent="-457200">
              <a:buFont typeface="Wingdings" panose="05000000000000000000" pitchFamily="2" charset="2"/>
              <a:buChar char="ü"/>
            </a:pPr>
            <a:r>
              <a:rPr lang="en-US" sz="2400" dirty="0"/>
              <a:t>animal and human research show potential link with </a:t>
            </a:r>
            <a:r>
              <a:rPr lang="en-US" sz="2400" dirty="0">
                <a:solidFill>
                  <a:srgbClr val="2F5597"/>
                </a:solidFill>
              </a:rPr>
              <a:t>fertility, successful pregnancy outcomes and the heath of the mother and child and future generations</a:t>
            </a:r>
          </a:p>
          <a:p>
            <a:endParaRPr lang="en-US" sz="2800" dirty="0"/>
          </a:p>
        </p:txBody>
      </p:sp>
      <p:pic>
        <p:nvPicPr>
          <p:cNvPr id="7" name="Picture 7">
            <a:extLst>
              <a:ext uri="{FF2B5EF4-FFF2-40B4-BE49-F238E27FC236}">
                <a16:creationId xmlns:a16="http://schemas.microsoft.com/office/drawing/2014/main" id="{FC6F36AA-89AC-4B2D-AC37-4D01DB49066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r="85217"/>
          <a:stretch>
            <a:fillRect/>
          </a:stretch>
        </p:blipFill>
        <p:spPr bwMode="auto">
          <a:xfrm>
            <a:off x="10965955" y="4077847"/>
            <a:ext cx="1226045" cy="3330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a:extLst>
              <a:ext uri="{FF2B5EF4-FFF2-40B4-BE49-F238E27FC236}">
                <a16:creationId xmlns:a16="http://schemas.microsoft.com/office/drawing/2014/main" id="{118E84DF-54A9-467A-9D7B-0A3167999A9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l="17110" r="72501"/>
          <a:stretch>
            <a:fillRect/>
          </a:stretch>
        </p:blipFill>
        <p:spPr bwMode="auto">
          <a:xfrm>
            <a:off x="0" y="-462722"/>
            <a:ext cx="869081" cy="335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33EEAC19-B123-4636-88EE-10798D39B6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86147" y="1215952"/>
            <a:ext cx="3855110" cy="2970330"/>
          </a:xfrm>
          <a:prstGeom prst="rect">
            <a:avLst/>
          </a:prstGeom>
        </p:spPr>
      </p:pic>
      <p:pic>
        <p:nvPicPr>
          <p:cNvPr id="9" name="Picture 8">
            <a:extLst>
              <a:ext uri="{FF2B5EF4-FFF2-40B4-BE49-F238E27FC236}">
                <a16:creationId xmlns:a16="http://schemas.microsoft.com/office/drawing/2014/main" id="{5B83BD8D-A382-4DC8-9536-A8D7667F133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722737" y="92350"/>
            <a:ext cx="1469263" cy="591363"/>
          </a:xfrm>
          <a:prstGeom prst="rect">
            <a:avLst/>
          </a:prstGeom>
        </p:spPr>
      </p:pic>
    </p:spTree>
    <p:extLst>
      <p:ext uri="{BB962C8B-B14F-4D97-AF65-F5344CB8AC3E}">
        <p14:creationId xmlns:p14="http://schemas.microsoft.com/office/powerpoint/2010/main" val="1218550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081" y="418647"/>
            <a:ext cx="10130130" cy="1325563"/>
          </a:xfrm>
        </p:spPr>
        <p:txBody>
          <a:bodyPr>
            <a:normAutofit/>
          </a:bodyPr>
          <a:lstStyle/>
          <a:p>
            <a:r>
              <a:rPr lang="en-US" sz="3600" b="1" dirty="0"/>
              <a:t>Preconception health</a:t>
            </a:r>
            <a:br>
              <a:rPr lang="en-US" sz="3600" b="1" dirty="0"/>
            </a:br>
            <a:r>
              <a:rPr lang="en-US" sz="3200" b="1" dirty="0">
                <a:solidFill>
                  <a:srgbClr val="2F5597"/>
                </a:solidFill>
              </a:rPr>
              <a:t>The well known example of folic acid</a:t>
            </a:r>
            <a:endParaRPr lang="el-GR" sz="3200" b="1" dirty="0">
              <a:solidFill>
                <a:srgbClr val="2F5597"/>
              </a:solidFill>
            </a:endParaRPr>
          </a:p>
        </p:txBody>
      </p:sp>
      <p:pic>
        <p:nvPicPr>
          <p:cNvPr id="4" name="Picture 10">
            <a:extLst>
              <a:ext uri="{FF2B5EF4-FFF2-40B4-BE49-F238E27FC236}">
                <a16:creationId xmlns:a16="http://schemas.microsoft.com/office/drawing/2014/main" id="{87B7A83C-43C3-4241-9655-5C17A7B8B5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l="17110" r="72501"/>
          <a:stretch>
            <a:fillRect/>
          </a:stretch>
        </p:blipFill>
        <p:spPr bwMode="auto">
          <a:xfrm>
            <a:off x="0" y="-462722"/>
            <a:ext cx="869081" cy="335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B7D0B872-D91D-4365-801C-B1B0EF1108F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r="85217"/>
          <a:stretch>
            <a:fillRect/>
          </a:stretch>
        </p:blipFill>
        <p:spPr bwMode="auto">
          <a:xfrm>
            <a:off x="10965955" y="4077847"/>
            <a:ext cx="1226045" cy="3330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4056B0EC-1D4F-4A65-A5E9-2D8B8A73CF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81804" y="148228"/>
            <a:ext cx="1467898" cy="587908"/>
          </a:xfrm>
          <a:prstGeom prst="rect">
            <a:avLst/>
          </a:prstGeom>
        </p:spPr>
      </p:pic>
      <p:sp>
        <p:nvSpPr>
          <p:cNvPr id="12" name="Content Placeholder 11">
            <a:extLst>
              <a:ext uri="{FF2B5EF4-FFF2-40B4-BE49-F238E27FC236}">
                <a16:creationId xmlns:a16="http://schemas.microsoft.com/office/drawing/2014/main" id="{E8F4250E-8CD7-4BB0-938A-C7A078B274F4}"/>
              </a:ext>
            </a:extLst>
          </p:cNvPr>
          <p:cNvSpPr>
            <a:spLocks noGrp="1"/>
          </p:cNvSpPr>
          <p:nvPr>
            <p:ph idx="1"/>
          </p:nvPr>
        </p:nvSpPr>
        <p:spPr>
          <a:xfrm>
            <a:off x="869081" y="1853073"/>
            <a:ext cx="10515600" cy="4416743"/>
          </a:xfrm>
        </p:spPr>
        <p:txBody>
          <a:bodyPr>
            <a:normAutofit/>
          </a:bodyPr>
          <a:lstStyle/>
          <a:p>
            <a:r>
              <a:rPr lang="en-US" dirty="0"/>
              <a:t>Critical period for optimal gamete function and placental development: 3 months before and after conception </a:t>
            </a:r>
          </a:p>
          <a:p>
            <a:r>
              <a:rPr lang="en-US" dirty="0"/>
              <a:t>A well known example: folic acid supplementation</a:t>
            </a:r>
          </a:p>
          <a:p>
            <a:r>
              <a:rPr lang="en-US" dirty="0"/>
              <a:t>Folic acid supplementation during this period has been shown to:</a:t>
            </a:r>
          </a:p>
          <a:p>
            <a:pPr>
              <a:buFont typeface="Wingdings" panose="05000000000000000000" pitchFamily="2" charset="2"/>
              <a:buChar char="ü"/>
            </a:pPr>
            <a:r>
              <a:rPr lang="en-US" sz="2400" dirty="0">
                <a:solidFill>
                  <a:srgbClr val="2F5597"/>
                </a:solidFill>
              </a:rPr>
              <a:t>Reduce neural tube defects by 70%</a:t>
            </a:r>
          </a:p>
          <a:p>
            <a:pPr>
              <a:buFont typeface="Wingdings" panose="05000000000000000000" pitchFamily="2" charset="2"/>
              <a:buChar char="ü"/>
            </a:pPr>
            <a:r>
              <a:rPr lang="en-US" sz="2400" dirty="0">
                <a:solidFill>
                  <a:srgbClr val="2F5597"/>
                </a:solidFill>
              </a:rPr>
              <a:t>Decrease risk of pre-eclampsia</a:t>
            </a:r>
          </a:p>
          <a:p>
            <a:pPr>
              <a:buFont typeface="Wingdings" panose="05000000000000000000" pitchFamily="2" charset="2"/>
              <a:buChar char="ü"/>
            </a:pPr>
            <a:r>
              <a:rPr lang="en-US" sz="2400" dirty="0">
                <a:solidFill>
                  <a:srgbClr val="2F5597"/>
                </a:solidFill>
              </a:rPr>
              <a:t>Decrease risk of miscarriage, still birth and neonatal death</a:t>
            </a:r>
          </a:p>
          <a:p>
            <a:pPr>
              <a:buFont typeface="Wingdings" panose="05000000000000000000" pitchFamily="2" charset="2"/>
              <a:buChar char="ü"/>
            </a:pPr>
            <a:r>
              <a:rPr lang="en-US" sz="2400" dirty="0">
                <a:solidFill>
                  <a:srgbClr val="2F5597"/>
                </a:solidFill>
              </a:rPr>
              <a:t>Decrease risk of low birthweight and small for gestational age</a:t>
            </a:r>
          </a:p>
          <a:p>
            <a:pPr>
              <a:buFont typeface="Wingdings" panose="05000000000000000000" pitchFamily="2" charset="2"/>
              <a:buChar char="ü"/>
            </a:pPr>
            <a:r>
              <a:rPr lang="en-US" sz="2400" dirty="0">
                <a:solidFill>
                  <a:srgbClr val="2F5597"/>
                </a:solidFill>
              </a:rPr>
              <a:t>Decrease risk of autism</a:t>
            </a:r>
            <a:endParaRPr lang="en-US" dirty="0"/>
          </a:p>
          <a:p>
            <a:endParaRPr lang="en-US" dirty="0"/>
          </a:p>
        </p:txBody>
      </p:sp>
    </p:spTree>
    <p:extLst>
      <p:ext uri="{BB962C8B-B14F-4D97-AF65-F5344CB8AC3E}">
        <p14:creationId xmlns:p14="http://schemas.microsoft.com/office/powerpoint/2010/main" val="635931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081" y="174418"/>
            <a:ext cx="10130130" cy="1325563"/>
          </a:xfrm>
        </p:spPr>
        <p:txBody>
          <a:bodyPr>
            <a:normAutofit/>
          </a:bodyPr>
          <a:lstStyle/>
          <a:p>
            <a:r>
              <a:rPr lang="en-US" sz="3600" b="1" dirty="0"/>
              <a:t>Preconception Health and association with: </a:t>
            </a:r>
            <a:br>
              <a:rPr lang="en-US" sz="3600" b="1" dirty="0"/>
            </a:br>
            <a:r>
              <a:rPr lang="en-US" sz="3200" b="1" dirty="0">
                <a:solidFill>
                  <a:srgbClr val="2F5597"/>
                </a:solidFill>
              </a:rPr>
              <a:t>Pregnancy, birth and postpartum outcomes</a:t>
            </a:r>
            <a:endParaRPr lang="el-GR" sz="3200" b="1" dirty="0">
              <a:solidFill>
                <a:srgbClr val="2F5597"/>
              </a:solidFill>
            </a:endParaRPr>
          </a:p>
        </p:txBody>
      </p:sp>
      <p:pic>
        <p:nvPicPr>
          <p:cNvPr id="4" name="Picture 10">
            <a:extLst>
              <a:ext uri="{FF2B5EF4-FFF2-40B4-BE49-F238E27FC236}">
                <a16:creationId xmlns:a16="http://schemas.microsoft.com/office/drawing/2014/main" id="{87B7A83C-43C3-4241-9655-5C17A7B8B5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l="17110" r="72501"/>
          <a:stretch>
            <a:fillRect/>
          </a:stretch>
        </p:blipFill>
        <p:spPr bwMode="auto">
          <a:xfrm>
            <a:off x="0" y="-462722"/>
            <a:ext cx="869081" cy="335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B7D0B872-D91D-4365-801C-B1B0EF1108F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r="85217"/>
          <a:stretch>
            <a:fillRect/>
          </a:stretch>
        </p:blipFill>
        <p:spPr bwMode="auto">
          <a:xfrm>
            <a:off x="10965955" y="4077847"/>
            <a:ext cx="1226045" cy="3330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4056B0EC-1D4F-4A65-A5E9-2D8B8A73CF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81804" y="148228"/>
            <a:ext cx="1467898" cy="587908"/>
          </a:xfrm>
          <a:prstGeom prst="rect">
            <a:avLst/>
          </a:prstGeom>
        </p:spPr>
      </p:pic>
      <p:sp>
        <p:nvSpPr>
          <p:cNvPr id="12" name="Content Placeholder 11">
            <a:extLst>
              <a:ext uri="{FF2B5EF4-FFF2-40B4-BE49-F238E27FC236}">
                <a16:creationId xmlns:a16="http://schemas.microsoft.com/office/drawing/2014/main" id="{E8F4250E-8CD7-4BB0-938A-C7A078B274F4}"/>
              </a:ext>
            </a:extLst>
          </p:cNvPr>
          <p:cNvSpPr>
            <a:spLocks noGrp="1"/>
          </p:cNvSpPr>
          <p:nvPr>
            <p:ph idx="1"/>
          </p:nvPr>
        </p:nvSpPr>
        <p:spPr>
          <a:xfrm>
            <a:off x="838200" y="1760220"/>
            <a:ext cx="10515600" cy="4725421"/>
          </a:xfrm>
        </p:spPr>
        <p:txBody>
          <a:bodyPr>
            <a:normAutofit fontScale="92500" lnSpcReduction="20000"/>
          </a:bodyPr>
          <a:lstStyle/>
          <a:p>
            <a:pPr marL="0" indent="0">
              <a:buNone/>
            </a:pPr>
            <a:r>
              <a:rPr lang="en-US" b="1" dirty="0">
                <a:solidFill>
                  <a:srgbClr val="2F5597"/>
                </a:solidFill>
              </a:rPr>
              <a:t>Umbrella review, Daly et al, Paediatric and Perinatal Epidemiology, 2021</a:t>
            </a:r>
          </a:p>
          <a:p>
            <a:pPr marL="0" indent="0">
              <a:buNone/>
            </a:pPr>
            <a:endParaRPr lang="en-US" sz="1300" b="1" dirty="0">
              <a:solidFill>
                <a:srgbClr val="2F5597"/>
              </a:solidFill>
            </a:endParaRPr>
          </a:p>
          <a:p>
            <a:r>
              <a:rPr lang="en-US" dirty="0"/>
              <a:t>Identified </a:t>
            </a:r>
            <a:r>
              <a:rPr lang="en-US" dirty="0">
                <a:solidFill>
                  <a:srgbClr val="2F5597"/>
                </a:solidFill>
              </a:rPr>
              <a:t>53 systematic reviews </a:t>
            </a:r>
            <a:r>
              <a:rPr lang="en-US" dirty="0"/>
              <a:t>of observational and interventional studies that studied </a:t>
            </a:r>
            <a:r>
              <a:rPr lang="en-US" dirty="0">
                <a:solidFill>
                  <a:srgbClr val="2F5597"/>
                </a:solidFill>
              </a:rPr>
              <a:t>205 unique exposure-outcome interactions</a:t>
            </a:r>
          </a:p>
          <a:p>
            <a:r>
              <a:rPr lang="en-US" dirty="0"/>
              <a:t>Despite methodological concerns (mostly low quality data), evidence was shown for:</a:t>
            </a:r>
          </a:p>
          <a:p>
            <a:r>
              <a:rPr lang="en-US" dirty="0"/>
              <a:t>Maternal </a:t>
            </a:r>
            <a:r>
              <a:rPr lang="en-US" dirty="0">
                <a:solidFill>
                  <a:srgbClr val="2F5597"/>
                </a:solidFill>
              </a:rPr>
              <a:t>folic acid </a:t>
            </a:r>
            <a:r>
              <a:rPr lang="en-US" dirty="0"/>
              <a:t>supplementation reduces neural tube defects</a:t>
            </a:r>
          </a:p>
          <a:p>
            <a:r>
              <a:rPr lang="en-US" dirty="0">
                <a:solidFill>
                  <a:srgbClr val="2F5597"/>
                </a:solidFill>
              </a:rPr>
              <a:t>Maternal physical activity </a:t>
            </a:r>
            <a:r>
              <a:rPr lang="en-US" dirty="0"/>
              <a:t>reduces risk of pre-eclampsia and gestational diabetes</a:t>
            </a:r>
          </a:p>
          <a:p>
            <a:r>
              <a:rPr lang="en-US" dirty="0">
                <a:solidFill>
                  <a:srgbClr val="2F5597"/>
                </a:solidFill>
              </a:rPr>
              <a:t>Paternal age&gt; 40, high maternal BMI and interpregnancy weight gain </a:t>
            </a:r>
            <a:r>
              <a:rPr lang="en-US" dirty="0"/>
              <a:t>increase risk for various adverse pregnancy and birth outcomes such as gestational diabetes, pre-eclampsia, risk for caesarean section, large for gestational age birth</a:t>
            </a:r>
            <a:endParaRPr lang="en-US" dirty="0">
              <a:solidFill>
                <a:srgbClr val="2F5597"/>
              </a:solidFill>
            </a:endParaRPr>
          </a:p>
          <a:p>
            <a:endParaRPr lang="en-US" dirty="0">
              <a:solidFill>
                <a:srgbClr val="2F5597"/>
              </a:solidFill>
            </a:endParaRPr>
          </a:p>
          <a:p>
            <a:endParaRPr lang="en-US" dirty="0">
              <a:solidFill>
                <a:srgbClr val="2F5597"/>
              </a:solidFill>
            </a:endParaRP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547131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080" y="162273"/>
            <a:ext cx="10130130" cy="1325563"/>
          </a:xfrm>
        </p:spPr>
        <p:txBody>
          <a:bodyPr>
            <a:normAutofit/>
          </a:bodyPr>
          <a:lstStyle/>
          <a:p>
            <a:r>
              <a:rPr lang="en-US" sz="3600" b="1" dirty="0"/>
              <a:t>Preconception Health: </a:t>
            </a:r>
            <a:br>
              <a:rPr lang="en-US" sz="3600" b="1" dirty="0"/>
            </a:br>
            <a:r>
              <a:rPr lang="en-US" sz="3200" b="1" dirty="0">
                <a:solidFill>
                  <a:srgbClr val="2F5597"/>
                </a:solidFill>
              </a:rPr>
              <a:t>The example of obesity</a:t>
            </a:r>
            <a:endParaRPr lang="el-GR" sz="3200" b="1" dirty="0">
              <a:solidFill>
                <a:srgbClr val="2F5597"/>
              </a:solidFill>
            </a:endParaRPr>
          </a:p>
        </p:txBody>
      </p:sp>
      <p:pic>
        <p:nvPicPr>
          <p:cNvPr id="4" name="Picture 10">
            <a:extLst>
              <a:ext uri="{FF2B5EF4-FFF2-40B4-BE49-F238E27FC236}">
                <a16:creationId xmlns:a16="http://schemas.microsoft.com/office/drawing/2014/main" id="{87B7A83C-43C3-4241-9655-5C17A7B8B51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l="17110" r="72501"/>
          <a:stretch>
            <a:fillRect/>
          </a:stretch>
        </p:blipFill>
        <p:spPr bwMode="auto">
          <a:xfrm>
            <a:off x="0" y="-462722"/>
            <a:ext cx="869081" cy="335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B7D0B872-D91D-4365-801C-B1B0EF1108F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r="85217"/>
          <a:stretch>
            <a:fillRect/>
          </a:stretch>
        </p:blipFill>
        <p:spPr bwMode="auto">
          <a:xfrm>
            <a:off x="10965955" y="4077847"/>
            <a:ext cx="1226045" cy="3330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4056B0EC-1D4F-4A65-A5E9-2D8B8A73CF8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81804" y="148228"/>
            <a:ext cx="1467898" cy="587908"/>
          </a:xfrm>
          <a:prstGeom prst="rect">
            <a:avLst/>
          </a:prstGeom>
        </p:spPr>
      </p:pic>
      <p:sp>
        <p:nvSpPr>
          <p:cNvPr id="12" name="Content Placeholder 11">
            <a:extLst>
              <a:ext uri="{FF2B5EF4-FFF2-40B4-BE49-F238E27FC236}">
                <a16:creationId xmlns:a16="http://schemas.microsoft.com/office/drawing/2014/main" id="{E8F4250E-8CD7-4BB0-938A-C7A078B274F4}"/>
              </a:ext>
            </a:extLst>
          </p:cNvPr>
          <p:cNvSpPr>
            <a:spLocks noGrp="1"/>
          </p:cNvSpPr>
          <p:nvPr>
            <p:ph idx="1"/>
          </p:nvPr>
        </p:nvSpPr>
        <p:spPr>
          <a:xfrm>
            <a:off x="869080" y="1507252"/>
            <a:ext cx="6578199" cy="5169059"/>
          </a:xfrm>
        </p:spPr>
        <p:txBody>
          <a:bodyPr>
            <a:normAutofit fontScale="70000" lnSpcReduction="20000"/>
          </a:bodyPr>
          <a:lstStyle/>
          <a:p>
            <a:r>
              <a:rPr lang="en-US" sz="3400" dirty="0"/>
              <a:t>Growing number of studies looking at the association between various exposures in preconception period and maternal and child outcomes</a:t>
            </a:r>
          </a:p>
          <a:p>
            <a:endParaRPr lang="en-US" sz="1400" dirty="0"/>
          </a:p>
          <a:p>
            <a:r>
              <a:rPr lang="en-US" sz="3400" b="1" dirty="0">
                <a:solidFill>
                  <a:schemeClr val="tx2"/>
                </a:solidFill>
              </a:rPr>
              <a:t>Maternal pre-pregnancy BMI and Obesity linked to:</a:t>
            </a:r>
          </a:p>
          <a:p>
            <a:pPr>
              <a:buFont typeface="Wingdings" panose="05000000000000000000" pitchFamily="2" charset="2"/>
              <a:buChar char="ü"/>
            </a:pPr>
            <a:r>
              <a:rPr lang="en-US" dirty="0"/>
              <a:t>Infertility (inability to conceive or increased time to conceive)</a:t>
            </a:r>
          </a:p>
          <a:p>
            <a:pPr>
              <a:buFont typeface="Wingdings" panose="05000000000000000000" pitchFamily="2" charset="2"/>
              <a:buChar char="ü"/>
            </a:pPr>
            <a:r>
              <a:rPr lang="en-US" dirty="0"/>
              <a:t>Pregnancy complications (pre-eclampsia, gestational diabetes)</a:t>
            </a:r>
          </a:p>
          <a:p>
            <a:pPr>
              <a:buFont typeface="Wingdings" panose="05000000000000000000" pitchFamily="2" charset="2"/>
              <a:buChar char="ü"/>
            </a:pPr>
            <a:r>
              <a:rPr lang="en-US" dirty="0"/>
              <a:t>Adverse delivery outcomes and unsuccessful breastfeeding</a:t>
            </a:r>
          </a:p>
          <a:p>
            <a:pPr>
              <a:buFont typeface="Wingdings" panose="05000000000000000000" pitchFamily="2" charset="2"/>
              <a:buChar char="ü"/>
            </a:pPr>
            <a:r>
              <a:rPr lang="en-US" dirty="0"/>
              <a:t>Childhood obesity</a:t>
            </a:r>
            <a:r>
              <a:rPr lang="el-GR" dirty="0"/>
              <a:t> </a:t>
            </a:r>
            <a:r>
              <a:rPr lang="en-US" dirty="0"/>
              <a:t>in early , mid and late childhood</a:t>
            </a:r>
          </a:p>
          <a:p>
            <a:pPr>
              <a:buFont typeface="Wingdings" panose="05000000000000000000" pitchFamily="2" charset="2"/>
              <a:buChar char="ü"/>
            </a:pPr>
            <a:endParaRPr lang="en-US" sz="600" dirty="0"/>
          </a:p>
          <a:p>
            <a:r>
              <a:rPr lang="en-US" sz="3400" b="1" dirty="0">
                <a:solidFill>
                  <a:schemeClr val="tx2"/>
                </a:solidFill>
              </a:rPr>
              <a:t>Paternal obesity linked to:</a:t>
            </a:r>
          </a:p>
          <a:p>
            <a:pPr>
              <a:buFont typeface="Wingdings" panose="05000000000000000000" pitchFamily="2" charset="2"/>
              <a:buChar char="ü"/>
            </a:pPr>
            <a:r>
              <a:rPr lang="en-US" dirty="0"/>
              <a:t>Impaired fertility (low sperm quality and quantity)</a:t>
            </a:r>
          </a:p>
          <a:p>
            <a:pPr>
              <a:buFont typeface="Wingdings" panose="05000000000000000000" pitchFamily="2" charset="2"/>
              <a:buChar char="ü"/>
            </a:pPr>
            <a:r>
              <a:rPr lang="en-US" dirty="0"/>
              <a:t>Risk of cardiovascular disease and diabetes in offspring</a:t>
            </a:r>
          </a:p>
          <a:p>
            <a:pPr marL="0" indent="0">
              <a:buNone/>
            </a:pPr>
            <a:endParaRPr lang="en-US" dirty="0"/>
          </a:p>
          <a:p>
            <a:endParaRPr lang="en-US" dirty="0"/>
          </a:p>
        </p:txBody>
      </p:sp>
      <p:pic>
        <p:nvPicPr>
          <p:cNvPr id="3" name="Picture 2">
            <a:extLst>
              <a:ext uri="{FF2B5EF4-FFF2-40B4-BE49-F238E27FC236}">
                <a16:creationId xmlns:a16="http://schemas.microsoft.com/office/drawing/2014/main" id="{241F379A-D073-46F3-8376-C0E23F3E9F9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1" r="50642" b="52622"/>
          <a:stretch/>
        </p:blipFill>
        <p:spPr>
          <a:xfrm>
            <a:off x="7625787" y="1026799"/>
            <a:ext cx="4493676" cy="2671465"/>
          </a:xfrm>
          <a:prstGeom prst="rect">
            <a:avLst/>
          </a:prstGeom>
        </p:spPr>
      </p:pic>
      <p:sp>
        <p:nvSpPr>
          <p:cNvPr id="6" name="TextBox 5">
            <a:extLst>
              <a:ext uri="{FF2B5EF4-FFF2-40B4-BE49-F238E27FC236}">
                <a16:creationId xmlns:a16="http://schemas.microsoft.com/office/drawing/2014/main" id="{63E2A81C-5D83-45F2-A380-197B485252CB}"/>
              </a:ext>
            </a:extLst>
          </p:cNvPr>
          <p:cNvSpPr txBox="1"/>
          <p:nvPr/>
        </p:nvSpPr>
        <p:spPr>
          <a:xfrm>
            <a:off x="7682374" y="3988928"/>
            <a:ext cx="4380502" cy="1754326"/>
          </a:xfrm>
          <a:prstGeom prst="rect">
            <a:avLst/>
          </a:prstGeom>
          <a:noFill/>
        </p:spPr>
        <p:txBody>
          <a:bodyPr wrap="square" rtlCol="0">
            <a:spAutoFit/>
          </a:bodyPr>
          <a:lstStyle/>
          <a:p>
            <a:r>
              <a:rPr lang="en-US" dirty="0"/>
              <a:t>Adopted from Voerman et al, PLOS Medicine, 2019</a:t>
            </a:r>
          </a:p>
          <a:p>
            <a:endParaRPr lang="en-US" dirty="0"/>
          </a:p>
          <a:p>
            <a:r>
              <a:rPr lang="en-US" dirty="0"/>
              <a:t>Violet – early childhood 2-5 years</a:t>
            </a:r>
          </a:p>
          <a:p>
            <a:r>
              <a:rPr lang="en-US" dirty="0"/>
              <a:t>Brown – mid childhood 5-10 years</a:t>
            </a:r>
          </a:p>
          <a:p>
            <a:r>
              <a:rPr lang="en-US" dirty="0"/>
              <a:t>Light blue – late childhood 10-18 years</a:t>
            </a:r>
          </a:p>
        </p:txBody>
      </p:sp>
    </p:spTree>
    <p:extLst>
      <p:ext uri="{BB962C8B-B14F-4D97-AF65-F5344CB8AC3E}">
        <p14:creationId xmlns:p14="http://schemas.microsoft.com/office/powerpoint/2010/main" val="253935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FCDE5-7CEC-4241-B13E-6A217E1361A2}"/>
              </a:ext>
            </a:extLst>
          </p:cNvPr>
          <p:cNvSpPr>
            <a:spLocks noGrp="1"/>
          </p:cNvSpPr>
          <p:nvPr>
            <p:ph idx="1"/>
          </p:nvPr>
        </p:nvSpPr>
        <p:spPr>
          <a:xfrm>
            <a:off x="838200" y="1825625"/>
            <a:ext cx="10515600" cy="4667250"/>
          </a:xfrm>
        </p:spPr>
        <p:txBody>
          <a:bodyPr>
            <a:normAutofit fontScale="85000" lnSpcReduction="20000"/>
          </a:bodyPr>
          <a:lstStyle/>
          <a:p>
            <a:pPr marL="0" indent="0">
              <a:buNone/>
            </a:pPr>
            <a:endParaRPr lang="en-GB" sz="1200" dirty="0"/>
          </a:p>
          <a:p>
            <a:r>
              <a:rPr lang="en-GB" dirty="0">
                <a:solidFill>
                  <a:srgbClr val="2F5597"/>
                </a:solidFill>
              </a:rPr>
              <a:t>Developmental Origins of Health and Disease</a:t>
            </a:r>
            <a:r>
              <a:rPr lang="en-GB" dirty="0"/>
              <a:t> (Barker, 2003) </a:t>
            </a:r>
            <a:r>
              <a:rPr lang="en-GB" dirty="0">
                <a:solidFill>
                  <a:srgbClr val="2F5597"/>
                </a:solidFill>
              </a:rPr>
              <a:t>:</a:t>
            </a:r>
          </a:p>
          <a:p>
            <a:pPr>
              <a:buFont typeface="Wingdings" panose="05000000000000000000" pitchFamily="2" charset="2"/>
              <a:buChar char="ü"/>
            </a:pPr>
            <a:r>
              <a:rPr lang="en-GB" dirty="0"/>
              <a:t>based on Barker hypothesis and the idea of biological programming</a:t>
            </a:r>
          </a:p>
          <a:p>
            <a:pPr>
              <a:buFont typeface="Wingdings" panose="05000000000000000000" pitchFamily="2" charset="2"/>
              <a:buChar char="ü"/>
            </a:pPr>
            <a:r>
              <a:rPr lang="en-GB" dirty="0"/>
              <a:t>Suggests that early life exposures lead to adaptive responses that affect the long-term risk of disease</a:t>
            </a:r>
          </a:p>
          <a:p>
            <a:pPr>
              <a:buFont typeface="Wingdings" panose="05000000000000000000" pitchFamily="2" charset="2"/>
              <a:buChar char="ü"/>
            </a:pPr>
            <a:endParaRPr lang="en-GB" sz="800" dirty="0"/>
          </a:p>
          <a:p>
            <a:pPr>
              <a:buFont typeface="Wingdings" panose="05000000000000000000" pitchFamily="2" charset="2"/>
              <a:buChar char="ü"/>
            </a:pPr>
            <a:r>
              <a:rPr lang="en-US" dirty="0"/>
              <a:t>Exposures in early life lead to epigenetic modifications that do not change the sequence of genetic DNA but instead produce changes in gene expression</a:t>
            </a:r>
          </a:p>
          <a:p>
            <a:pPr>
              <a:buFont typeface="Wingdings" panose="05000000000000000000" pitchFamily="2" charset="2"/>
              <a:buChar char="ü"/>
            </a:pPr>
            <a:r>
              <a:rPr lang="en-US" dirty="0"/>
              <a:t>Epigenetic changes lead to an adaptive response of the cellular environment  at the start of development which continues through subsequent cell divisions and leads the process of biological programming – </a:t>
            </a:r>
            <a:r>
              <a:rPr lang="en-US" dirty="0">
                <a:solidFill>
                  <a:srgbClr val="2F5597"/>
                </a:solidFill>
              </a:rPr>
              <a:t>EARLY LIFE PLASTICITY (or periconceptional life plasticity when referring to pre-conception)</a:t>
            </a:r>
          </a:p>
          <a:p>
            <a:pPr>
              <a:buFont typeface="Wingdings" panose="05000000000000000000" pitchFamily="2" charset="2"/>
              <a:buChar char="ü"/>
            </a:pPr>
            <a:r>
              <a:rPr lang="en-US" dirty="0"/>
              <a:t>The epigenetic changes are transmitted across generations leading to transgenerational effects</a:t>
            </a:r>
            <a:endParaRPr lang="en-CY" dirty="0"/>
          </a:p>
        </p:txBody>
      </p:sp>
      <p:pic>
        <p:nvPicPr>
          <p:cNvPr id="4" name="Picture 10">
            <a:extLst>
              <a:ext uri="{FF2B5EF4-FFF2-40B4-BE49-F238E27FC236}">
                <a16:creationId xmlns:a16="http://schemas.microsoft.com/office/drawing/2014/main" id="{ED1B0EA8-A3EE-44C1-A215-A5BEA87DB10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l="17110" r="72501"/>
          <a:stretch>
            <a:fillRect/>
          </a:stretch>
        </p:blipFill>
        <p:spPr bwMode="auto">
          <a:xfrm>
            <a:off x="0" y="-462722"/>
            <a:ext cx="869081" cy="335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E0CE0E68-01C2-4942-8D00-D37129BE65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22737" y="92350"/>
            <a:ext cx="1469263" cy="591363"/>
          </a:xfrm>
          <a:prstGeom prst="rect">
            <a:avLst/>
          </a:prstGeom>
        </p:spPr>
      </p:pic>
      <p:sp>
        <p:nvSpPr>
          <p:cNvPr id="6" name="Title 1">
            <a:extLst>
              <a:ext uri="{FF2B5EF4-FFF2-40B4-BE49-F238E27FC236}">
                <a16:creationId xmlns:a16="http://schemas.microsoft.com/office/drawing/2014/main" id="{89E8DA24-1E90-4F42-8903-EA35CAA100D7}"/>
              </a:ext>
            </a:extLst>
          </p:cNvPr>
          <p:cNvSpPr>
            <a:spLocks noGrp="1"/>
          </p:cNvSpPr>
          <p:nvPr>
            <p:ph type="title"/>
          </p:nvPr>
        </p:nvSpPr>
        <p:spPr>
          <a:xfrm>
            <a:off x="838200" y="365125"/>
            <a:ext cx="10515600" cy="1097915"/>
          </a:xfrm>
        </p:spPr>
        <p:txBody>
          <a:bodyPr>
            <a:normAutofit fontScale="90000"/>
          </a:bodyPr>
          <a:lstStyle/>
          <a:p>
            <a:r>
              <a:rPr lang="en-US" sz="4000" b="1" dirty="0"/>
              <a:t>Preconception Health:</a:t>
            </a:r>
            <a:br>
              <a:rPr lang="en-US" sz="3600" b="1" dirty="0"/>
            </a:br>
            <a:r>
              <a:rPr lang="en-US" sz="3600" b="1" dirty="0">
                <a:solidFill>
                  <a:srgbClr val="2F5597"/>
                </a:solidFill>
              </a:rPr>
              <a:t>Mechanisms of Periconception Developmental conditioning</a:t>
            </a:r>
            <a:br>
              <a:rPr lang="en-US" sz="3600" b="1" dirty="0">
                <a:solidFill>
                  <a:srgbClr val="2F5597"/>
                </a:solidFill>
              </a:rPr>
            </a:br>
            <a:endParaRPr lang="el-GR" sz="3600" b="1" dirty="0">
              <a:solidFill>
                <a:srgbClr val="2F5597"/>
              </a:solidFill>
            </a:endParaRPr>
          </a:p>
        </p:txBody>
      </p:sp>
    </p:spTree>
    <p:extLst>
      <p:ext uri="{BB962C8B-B14F-4D97-AF65-F5344CB8AC3E}">
        <p14:creationId xmlns:p14="http://schemas.microsoft.com/office/powerpoint/2010/main" val="2421534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083DE-9915-4589-A4A1-550175D7163D}"/>
              </a:ext>
            </a:extLst>
          </p:cNvPr>
          <p:cNvSpPr>
            <a:spLocks noGrp="1"/>
          </p:cNvSpPr>
          <p:nvPr>
            <p:ph type="title"/>
          </p:nvPr>
        </p:nvSpPr>
        <p:spPr/>
        <p:txBody>
          <a:bodyPr>
            <a:normAutofit fontScale="90000"/>
          </a:bodyPr>
          <a:lstStyle/>
          <a:p>
            <a:r>
              <a:rPr lang="en-US" sz="4800" b="1" dirty="0"/>
              <a:t>Preconception Health:</a:t>
            </a:r>
            <a:br>
              <a:rPr lang="en-US" b="1" dirty="0"/>
            </a:br>
            <a:r>
              <a:rPr lang="en-US" sz="3600" b="1" dirty="0">
                <a:solidFill>
                  <a:srgbClr val="2F5597"/>
                </a:solidFill>
              </a:rPr>
              <a:t>Mechanisms of Periconception Developmental conditioning</a:t>
            </a:r>
            <a:endParaRPr lang="en-US" sz="3600" dirty="0"/>
          </a:p>
        </p:txBody>
      </p:sp>
      <p:pic>
        <p:nvPicPr>
          <p:cNvPr id="4" name="Content Placeholder 3">
            <a:extLst>
              <a:ext uri="{FF2B5EF4-FFF2-40B4-BE49-F238E27FC236}">
                <a16:creationId xmlns:a16="http://schemas.microsoft.com/office/drawing/2014/main" id="{E1D7AB48-638D-40EA-BC11-5E23EDFC4DEA}"/>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994383" y="1561465"/>
            <a:ext cx="6812183" cy="4351338"/>
          </a:xfrm>
          <a:prstGeom prst="rect">
            <a:avLst/>
          </a:prstGeom>
        </p:spPr>
      </p:pic>
      <p:sp>
        <p:nvSpPr>
          <p:cNvPr id="5" name="TextBox 4">
            <a:extLst>
              <a:ext uri="{FF2B5EF4-FFF2-40B4-BE49-F238E27FC236}">
                <a16:creationId xmlns:a16="http://schemas.microsoft.com/office/drawing/2014/main" id="{1DB454D6-BF55-44F0-9B8E-DC1108C5C61E}"/>
              </a:ext>
            </a:extLst>
          </p:cNvPr>
          <p:cNvSpPr txBox="1"/>
          <p:nvPr/>
        </p:nvSpPr>
        <p:spPr>
          <a:xfrm>
            <a:off x="1758772" y="6123543"/>
            <a:ext cx="7283404" cy="369332"/>
          </a:xfrm>
          <a:prstGeom prst="rect">
            <a:avLst/>
          </a:prstGeom>
          <a:noFill/>
        </p:spPr>
        <p:txBody>
          <a:bodyPr wrap="none" rtlCol="0">
            <a:spAutoFit/>
          </a:bodyPr>
          <a:lstStyle/>
          <a:p>
            <a:r>
              <a:rPr lang="en-US" dirty="0"/>
              <a:t>Adopted from Moholdt et al, Trends in Endocrinology and Metabolism, 2020</a:t>
            </a:r>
          </a:p>
        </p:txBody>
      </p:sp>
      <p:pic>
        <p:nvPicPr>
          <p:cNvPr id="6" name="Picture 7">
            <a:extLst>
              <a:ext uri="{FF2B5EF4-FFF2-40B4-BE49-F238E27FC236}">
                <a16:creationId xmlns:a16="http://schemas.microsoft.com/office/drawing/2014/main" id="{28B68396-4F15-4065-8A1C-6D3CCA13FCD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r="85217"/>
          <a:stretch>
            <a:fillRect/>
          </a:stretch>
        </p:blipFill>
        <p:spPr bwMode="auto">
          <a:xfrm>
            <a:off x="10965955" y="4077847"/>
            <a:ext cx="1226045" cy="3330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a:extLst>
              <a:ext uri="{FF2B5EF4-FFF2-40B4-BE49-F238E27FC236}">
                <a16:creationId xmlns:a16="http://schemas.microsoft.com/office/drawing/2014/main" id="{4158845B-76CF-4AB6-82B8-14F9BC7E15C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l="17110" r="72501"/>
          <a:stretch>
            <a:fillRect/>
          </a:stretch>
        </p:blipFill>
        <p:spPr bwMode="auto">
          <a:xfrm>
            <a:off x="0" y="-462722"/>
            <a:ext cx="869081" cy="335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0E03B75E-45B5-4E4E-922F-6F6395DFA57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722737" y="92350"/>
            <a:ext cx="1469263" cy="591363"/>
          </a:xfrm>
          <a:prstGeom prst="rect">
            <a:avLst/>
          </a:prstGeom>
        </p:spPr>
      </p:pic>
    </p:spTree>
    <p:extLst>
      <p:ext uri="{BB962C8B-B14F-4D97-AF65-F5344CB8AC3E}">
        <p14:creationId xmlns:p14="http://schemas.microsoft.com/office/powerpoint/2010/main" val="251602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4051</TotalTime>
  <Words>2576</Words>
  <Application>Microsoft Office PowerPoint</Application>
  <PresentationFormat>Widescreen</PresentationFormat>
  <Paragraphs>186</Paragraphs>
  <Slides>21</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Wingdings</vt:lpstr>
      <vt:lpstr>Office Theme</vt:lpstr>
      <vt:lpstr>Lifestyle Before Life:  the role of lifestyle during the preconception period on the health of the mother and child</vt:lpstr>
      <vt:lpstr>PowerPoint Presentation</vt:lpstr>
      <vt:lpstr>PowerPoint Presentation</vt:lpstr>
      <vt:lpstr>Preconception Health: A critical period of early life</vt:lpstr>
      <vt:lpstr>Preconception health The well known example of folic acid</vt:lpstr>
      <vt:lpstr>Preconception Health and association with:  Pregnancy, birth and postpartum outcomes</vt:lpstr>
      <vt:lpstr>Preconception Health:  The example of obesity</vt:lpstr>
      <vt:lpstr>Preconception Health: Mechanisms of Periconception Developmental conditioning </vt:lpstr>
      <vt:lpstr>Preconception Health: Mechanisms of Periconception Developmental conditioning</vt:lpstr>
      <vt:lpstr>Preconception Health: What do we actually know about health around conception? </vt:lpstr>
      <vt:lpstr> Preconception Health: What do we actually know about health around conception?   </vt:lpstr>
      <vt:lpstr>Preconception Health: what do we actually know about health around conception? </vt:lpstr>
      <vt:lpstr>Life course model to lower risk of disease</vt:lpstr>
      <vt:lpstr>Preconception Health: What next? What is a preconception population? </vt:lpstr>
      <vt:lpstr>Preconception Health: What next? What else do we need to know? </vt:lpstr>
      <vt:lpstr> PrePARE for LIFE study Preconception Profiling Assessment and Risk factor Evaluation  of/for LIFEstyle </vt:lpstr>
      <vt:lpstr> PrePARE for LIFE study Preconception Profiling Assessment and Risk factor Evaluation  of/for LIFEstyle </vt:lpstr>
      <vt:lpstr>Preconception Health: lifestyle before life matters</vt:lpstr>
      <vt:lpstr>References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philp</dc:creator>
  <cp:lastModifiedBy>Yiota Mitroyianni</cp:lastModifiedBy>
  <cp:revision>213</cp:revision>
  <dcterms:created xsi:type="dcterms:W3CDTF">2017-03-01T10:20:10Z</dcterms:created>
  <dcterms:modified xsi:type="dcterms:W3CDTF">2024-01-05T08:31:45Z</dcterms:modified>
</cp:coreProperties>
</file>